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76" r:id="rId10"/>
    <p:sldId id="264" r:id="rId11"/>
    <p:sldId id="265" r:id="rId12"/>
    <p:sldId id="274" r:id="rId13"/>
    <p:sldId id="266" r:id="rId14"/>
    <p:sldId id="267" r:id="rId15"/>
    <p:sldId id="268" r:id="rId16"/>
    <p:sldId id="269" r:id="rId17"/>
    <p:sldId id="270" r:id="rId18"/>
    <p:sldId id="271" r:id="rId19"/>
    <p:sldId id="272" r:id="rId20"/>
    <p:sldId id="273" r:id="rId21"/>
    <p:sldId id="275"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autoAdjust="0"/>
    <p:restoredTop sz="86604" autoAdjust="0"/>
  </p:normalViewPr>
  <p:slideViewPr>
    <p:cSldViewPr snapToGrid="0" snapToObjects="1">
      <p:cViewPr varScale="1">
        <p:scale>
          <a:sx n="50" d="100"/>
          <a:sy n="50" d="100"/>
        </p:scale>
        <p:origin x="36" y="58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8931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 TITLE / WELCOME (1 minute),Welcome the group and establish that this will be practical, not an academic lecture on assessment.,Suggested opening: “We’re going to spend the next hour looking at assessment through something every culinary program teaches—egg cookery.”,Frame the larger question: How do we know when a student is actually becoming competent?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 STUDENTS WANT FEEDBACK (2.5 minutes),“If there’s one thing I’ve learned from teaching culinary students, it’s that students want feedback. They want to know: How did I do? What did I do right? What did I do wrong? How do I get better?”,Turn: “But feedback is actually near the end of the story. For feedback to mean anything, a lot had to happen before we got there.”,Reveal the cycle: Standard → Performance → Assessment → Feedback → Practice → Improvement.,“This is our roadmap for the next hour.” Do not explain every component yet.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WHAT DOES COMPETENT MEAN? (3.5 minutes),Audience interaction: Ask, “When you say a student is competent in a culinary skill, what does that actually mean to you?” Take 2–3 responses.,Develop the definition: competency begins when we can observe performance and measure it against a clearly established standard, but one successful performance does not necessarily establish competency.,Land: “Attempt #1 tells me where the student is. Attempt #2 tells me what the student learned.”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 EXPOSURE VS. FOUNDATIONAL SKILLS (3 minutes),Tell the galantine/ballotine story in ~45 seconds: learned them in Garde Manger roughly 40 years ago; valuable exposure, but not 40 years of competency.,Contrast with knife skills, mise en place, cooking methods, egg cookery—skills cooks use repeatedly.,Land: “Some skills broaden a student’s culinary knowledge. Foundational skills build a cook.” Foundational skills need repetition.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 WHY EGG COOKERY? (3 minutes),Ask: “So why am I using eggs for this?”,Eggs look deceptively simple. Ingredients/equipment are simple and cost is relatively low, but proper and consistent preparation requires many competencies.,Briefly connect the six items on screen to actual performance.,Eggs also give immediate visible evidence of overcooking, browning, coagulation, shaping and handling.,Land: “The egg may be the product we’re assessing, but the student is demonstrating far more than egg cookery.”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 WATCH THE COOK / WAFFLE HOUSE (3.5 minutes),“Let me talk about Waffle House for a minute.” Humor: most of us have probably been there at least once, maybe around 2 AM. Not fine dining; nobody has tweezers out; nobody is building a galantine.,“I’ve told students: sit at the counter sometime and don’t watch your food. Watch the cook.”,Paint the picture: eggs multiple ways, hash browns, meats, waffles, toast, modifications, tickets, multiple cooking surfaces, synchronizing orders.,Ask audience: “What skills are you actually watching?” Take responses: timing, organization, multitasking, heat control, communication, sequencing, consistency, recovery.,“A really good Waffle House cook, in my opinion, is one of the most skilled cooks in our industry.” Land: “That’s competency.”,Connect back: beginning students start smaller, but egg cookery begins developing the same foundational skills.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 — STUDENTS CANNOT HIT A TARGET THEY CANNOT SEE (2.5 minutes),“Before I can fairly assess a student’s performance, I have a responsibility as the instructor: Have I clearly taught them what success looks like?”,“Make me a good French omelette” is not really a standard. What does good mean? Color? Texture? Shape? Seasoning? Browning? Interior?,“If I’m going to take points away because their omelette doesn’t meet my standard, that standard needs to exist before they start cooking.”,Demonstration matters: show technique, explain it, and show the finished product. Transition: “So let’s define one.”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 WHAT DOES A GOOD FRENCH OMELETTE LOOK LIKE? (3 minutes),Use the actual prepared omelette if available. Ask: “If this were the student product sitting in front of you, what would you assess?” Let the room build the rubric: color, shape, texture, doneness, seasoning, presentation, moisture.,Reveal criteria: pale exterior/little or no browning; tender/moist interior; proper coagulation; oval/rolled shape; even seasoning; clean presentation.,Land: “The demonstration and the rubric should be telling the student the same story.”,Transition: “But there’s a problem if all I do is stand here and look at the finished omelette. The product only tells me part of the story.”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979DC-4A72-B021-B5D0-0546F7079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504AFF-09B7-63F2-A714-E416578DF4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86AA02-8C5A-96A9-64FD-DF63095DFCF2}"/>
              </a:ext>
            </a:extLst>
          </p:cNvPr>
          <p:cNvSpPr>
            <a:spLocks noGrp="1"/>
          </p:cNvSpPr>
          <p:nvPr>
            <p:ph type="body" idx="1"/>
          </p:nvPr>
        </p:nvSpPr>
        <p:spPr/>
        <p:txBody>
          <a:bodyPr/>
          <a:lstStyle/>
          <a:p>
            <a:r>
              <a:rPr lang="en-US" dirty="0"/>
              <a:t>SLIDE 8 — WHAT DOES A GOOD FRENCH OMELETTE LOOK LIKE? (3 minutes),Use the actual prepared omelette if available. Ask: “If this were the student product sitting in front of you, what would you assess?” Let the room build the rubric: color, shape, texture, doneness, seasoning, presentation, moisture.,Reveal criteria: pale exterior/little or no browning; tender/moist interior; proper coagulation; oval/rolled shape; even seasoning; clean presentation.,Land: “The demonstration and the rubric should be telling the student the same story.”,Transition: “But there’s a problem if all I do is stand here and look at the finished omelette. The product only tells me part of the story.”</a:t>
            </a:r>
          </a:p>
        </p:txBody>
      </p:sp>
      <p:sp>
        <p:nvSpPr>
          <p:cNvPr id="4" name="Slide Number Placeholder 3">
            <a:extLst>
              <a:ext uri="{FF2B5EF4-FFF2-40B4-BE49-F238E27FC236}">
                <a16:creationId xmlns:a16="http://schemas.microsoft.com/office/drawing/2014/main" id="{8B683E74-3A67-4049-BBDA-8A37C402306D}"/>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454395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9 — PRODUCT AND PERFORMANCE (2 minutes),“If I only look at the omelette when the student puts it in front of me, I’ve missed an enormous part of what just happened.”,Maybe product is good but station was a disaster; maybe waste/sanitation/sequence were poor. Or maybe the student worked beautifully but made one technical error.,“The finished plate tells me what they produced. Watching them work tells me how they produced it.” Both matter.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10 — THE EGG COOKERY PRACTICAL (3 minutes),Before this practical, students have already been taught, seen demonstrations, practiced and know the standards. “I’ve taught you. You’ve practiced. Now show me what you can do.”,Explain 10-minute planning period: organize, gather, portion, even put hot water in pots—but burners stay OFF.,Those ten minutes are already assessment: read the assignment? think through sequence? gather everything? develop a plan?,“Mise en place isn’t just having your ingredients in little cups. Mise en place includes thinking.”,After 10 minutes, clock starts; 20 minutes execution. Ask audience: “If you were the student, what’s your plan?” Take 2 quick responses.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AF970-1AA4-B7B0-27AA-C604F1E16E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83FEB-4538-6AAE-A40D-7BAF7F773C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7329D1-820E-48F5-BE08-FF30D46CAB19}"/>
              </a:ext>
            </a:extLst>
          </p:cNvPr>
          <p:cNvSpPr>
            <a:spLocks noGrp="1"/>
          </p:cNvSpPr>
          <p:nvPr>
            <p:ph type="body" idx="1"/>
          </p:nvPr>
        </p:nvSpPr>
        <p:spPr/>
        <p:txBody>
          <a:bodyPr/>
          <a:lstStyle/>
          <a:p>
            <a:r>
              <a:rPr lang="en-US" dirty="0"/>
              <a:t>SLIDE 11 — I wanted to make sure I wasn't asking students to do something that only worked on paper, so I ran the practical myself. I completed all four preparations in 14 minutes, which confirmed for me that the 20-minute execution window is realistic while still requiring planning and organization.”</a:t>
            </a:r>
          </a:p>
        </p:txBody>
      </p:sp>
      <p:sp>
        <p:nvSpPr>
          <p:cNvPr id="4" name="Slide Number Placeholder 3">
            <a:extLst>
              <a:ext uri="{FF2B5EF4-FFF2-40B4-BE49-F238E27FC236}">
                <a16:creationId xmlns:a16="http://schemas.microsoft.com/office/drawing/2014/main" id="{7D9F260E-CAE9-F637-4798-094CF75E9C6B}"/>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826449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11 — SIX EGGS. THAT’S IT. (2.5 minutes),“They need six eggs to complete the practical. So I give them six eggs.”,Scenario: student cracks egg intended for poaching and breaks the yolk. Ask audience: “What should the student do?” Use broken-yolk egg in omelette; use intact omelette egg for poaching.,Now we assessed adaptability, problem-solving, resource management, decision-making—not just egg cookery.,“Things don’t always go according to plan in a kitchen. Competent cooks adjust.”,Qualification: rules should support the learning outcome. If resource management matters, six eggs makes sense; if only poaching technique matters, perhaps issue another. Don’t make it hard just to be hard.,Unless safety issue, resist rescuing. “Whose competency are we assessing—the student’s or ours?”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12 — LET THE PRODUCT ASK THE QUESTION (3 minutes),Explicitly connect to theory component. Traditionally theory and lab are separated; written testing has value, but theory doesn’t always have to be separate from the practical.,Use browned omelette: “What happened?” “Why?” “What would you change?” Theory now has context.,Two-student example: same poor product. Student A doesn’t know what happened; Student B knows pan was too hot and heat control came too late. Different learning need.,Student A may not understand the principle; Student B may understand it but lack physical execution.,Land: “Assessment should help us determine not only what went wrong, but why it went wrong.” The why is often theory.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13 — FOUR QUESTIONS (2 minutes),“These four questions can be used with almost anything we teach.” Quick examples: bread didn’t rise, sauce broke, chicken skin didn’t brown, knife cuts inconsistent, biscuits tough, omelette browned.,A two-minute conversation can reveal a lot about what the student understands.,Distinguish: generally ask these after the performance, not coach the student through the assessment.,Land: “The purpose of culinary theory isn’t simply to know culinary information. It’s to help students make better culinary decisions.”,Transition: “Now I’ve watched the student, evaluated the product, asked questions. What do I do with all that information?”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14 — A GRADE ISN’T FEEDBACK (2.5 minutes),Show 76%. Ask: “What does that tell the student?” It tells pass/fail, points, grade impact—but does it tell them how to make a better omelette?,Contrast with specific feedback about pan heat and exterior color.,Land: “A grade tells the student how they performed. Feedback should tell them what to do next.”,Feedback should be specific and manageable. If you have 8 notes, don’t necessarily unload all 8. Focus on highest-value corrections, e.g., production sequence and heat control.,“Good feedback doesn’t simply catalog everything that went wrong. It helps the student decide what to work on next.”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15 — ATTEMPT #1 → ATTEMPT #2 (2.5 minutes),“I’ve given good feedback. They understand what happened. They know what to change. And next week we move on to chicken. Wait a minute.”,We just told them how to improve but didn’t give another opportunity. Feedback loses value.,Bring back: “Attempt #1 tells me where the student is. Attempt #2 tells me what the student learned.”,Hypothetical: #1 brown/dry/poor shape; #2 less color/moister/better heat control/improved shape. #2 may still not be perfect.,“Improvement and competency aren’t necessarily the same thing.” But improvement is evidence that feedback affected performance—evidence of learning.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16 — REPETITION BUILDS COMPETENCY (2.5 minutes),Bring back knife-skills example briefly: demonstrate julienne, establish dimensions, time yourself, give students initial goal, assess accuracy/yield/technique/organization/time, feedback, then “Okay. Do it again.”,They now have experience + assessment + feedback.,“Repetition isn’t simply doing the same thing again. It’s doing it again with something specific you’re trying to improve.”,“Faster isn’t always better. Better is better.” Improvement may be consistency, yield, station, safety—not just speed.,Confidence: “We’re not building confidence by telling students they’re great. We’re building confidence by helping them actually get better.”,Eventually competency must become consistency. One good omelette could be luck. Can they do it again, tomorrow, while other things are happening? Callback to short-order cook.</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17 — THE COMPLETE CYCLE (2 minutes),“We’re back where we started.” Quickly walk: establish standard; student performs; assess process/product; specific feedback; another opportunity to practice; look for improvement. Repeated cycles move toward competency and consistency.,Final educator question: “Think about one foundational skill you teach. How many opportunities do students actually have to perform it after the first time you teach it?” Pause.,“Are we assessing competency—or are we assessing exposure?” Do not answer it.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18 — TOMORROW, YOU’RE THE STUDENT (2 minutes),Change the energy. “We’ve spent almost an hour talking about students. Today you’ve had the comfortable job—you’ve been the educators. Tomorrow, I’m taking that away from you. Tomorrow, you’re the students.”,Reveal French Omelette Challenge: demonstration → Attempt #1 → assessment → feedback → Attempt #2.,“This is not a competition to find out who makes the best omelette.” Given mixed experience levels, the real question is: What changed? What did you learn? What feedback? What did you intentionally change? What happened on Attempt #2?,Close: “As culinary educators, we’re ultimately not trying to produce students who can follow our directions while we’re standing beside them. We’re trying to develop cooks who can observe, think, make decisions, recognize problems, make corrections, and consistently produce to a standard.”,Final callback: “Standard. Performance. Assessment. Feedback. Practice. Improvement.”,“Tomorrow, we’ll put that process to work—and we’ll see what your omelettes have to say about it.”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A2DC8-35CC-FABC-EA49-500C068485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4265DE-F1F5-DCBF-5199-52D7A69F23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13EE8-D1E7-5591-643D-F8C075848F29}"/>
              </a:ext>
            </a:extLst>
          </p:cNvPr>
          <p:cNvSpPr>
            <a:spLocks noGrp="1"/>
          </p:cNvSpPr>
          <p:nvPr>
            <p:ph type="body" idx="1"/>
          </p:nvPr>
        </p:nvSpPr>
        <p:spPr/>
        <p:txBody>
          <a:bodyPr/>
          <a:lstStyle/>
          <a:p>
            <a:r>
              <a:rPr lang="en-US" dirty="0"/>
              <a:t>SLIDE 17 — THE COMPLETE CYCLE (2 minutes),“We’re back where we started.” Quickly walk: establish standard; student performs; assess process/product; specific feedback; another opportunity to practice; look for improvement. Repeated cycles move toward competency and consistency.,Final educator question: “Think about one foundational skill you teach. How many opportunities do students actually have to perform it after the first time you teach it?” Pause.,“Are we assessing competency—or are we assessing exposure?” Do not answer it.</a:t>
            </a:r>
          </a:p>
        </p:txBody>
      </p:sp>
      <p:sp>
        <p:nvSpPr>
          <p:cNvPr id="4" name="Slide Number Placeholder 3">
            <a:extLst>
              <a:ext uri="{FF2B5EF4-FFF2-40B4-BE49-F238E27FC236}">
                <a16:creationId xmlns:a16="http://schemas.microsoft.com/office/drawing/2014/main" id="{2D34A1DE-ED17-13D2-7C46-E11DCD1D6456}"/>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2847030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3E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B9852B"/>
          </a:solidFill>
          <a:ln w="12700">
            <a:solidFill>
              <a:srgbClr val="B9852B"/>
            </a:solidFill>
            <a:prstDash val="solid"/>
          </a:ln>
        </p:spPr>
        <p:txBody>
          <a:bodyPr/>
          <a:lstStyle/>
          <a:p>
            <a:endParaRPr lang="en-US"/>
          </a:p>
        </p:txBody>
      </p:sp>
      <p:sp>
        <p:nvSpPr>
          <p:cNvPr id="3" name="Text 1"/>
          <p:cNvSpPr/>
          <p:nvPr/>
        </p:nvSpPr>
        <p:spPr>
          <a:xfrm>
            <a:off x="502920" y="6519672"/>
            <a:ext cx="2926080" cy="146304"/>
          </a:xfrm>
          <a:prstGeom prst="rect">
            <a:avLst/>
          </a:prstGeom>
          <a:noFill/>
          <a:ln/>
        </p:spPr>
        <p:txBody>
          <a:bodyPr wrap="square" lIns="0" tIns="0" rIns="0" bIns="0" rtlCol="0" anchor="ctr"/>
          <a:lstStyle/>
          <a:p>
            <a:pPr marL="0" indent="0">
              <a:buNone/>
            </a:pPr>
            <a:r>
              <a:rPr lang="en-US" sz="750" kern="0" spc="140" dirty="0">
                <a:solidFill>
                  <a:srgbClr val="7C766C"/>
                </a:solidFill>
                <a:latin typeface="Aptos" pitchFamily="34" charset="0"/>
                <a:ea typeface="Aptos" pitchFamily="34" charset="-122"/>
                <a:cs typeface="Aptos" pitchFamily="34" charset="-120"/>
              </a:rPr>
              <a:t>NCRLA EDUCATOR BOOTCAMP</a:t>
            </a:r>
            <a:endParaRPr lang="en-US" sz="750" dirty="0"/>
          </a:p>
        </p:txBody>
      </p:sp>
      <p:sp>
        <p:nvSpPr>
          <p:cNvPr id="4" name="Text 2"/>
          <p:cNvSpPr/>
          <p:nvPr/>
        </p:nvSpPr>
        <p:spPr>
          <a:xfrm>
            <a:off x="9326880" y="6519672"/>
            <a:ext cx="2331720" cy="146304"/>
          </a:xfrm>
          <a:prstGeom prst="rect">
            <a:avLst/>
          </a:prstGeom>
          <a:noFill/>
          <a:ln/>
        </p:spPr>
        <p:txBody>
          <a:bodyPr wrap="square" lIns="0" tIns="0" rIns="0" bIns="0" rtlCol="0" anchor="ctr"/>
          <a:lstStyle/>
          <a:p>
            <a:pPr marL="0" indent="0" algn="r">
              <a:buNone/>
            </a:pPr>
            <a:r>
              <a:rPr lang="en-US" sz="750" kern="0" spc="140" dirty="0">
                <a:solidFill>
                  <a:srgbClr val="7C766C"/>
                </a:solidFill>
                <a:latin typeface="Aptos" pitchFamily="34" charset="0"/>
                <a:ea typeface="Aptos" pitchFamily="34" charset="-122"/>
                <a:cs typeface="Aptos" pitchFamily="34" charset="-120"/>
              </a:rPr>
              <a:t>ASSESSMENT STRATEGIES</a:t>
            </a:r>
            <a:endParaRPr lang="en-US" sz="75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richard.kugelmann@cpcc.edu"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324D"/>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B9852B"/>
          </a:solidFill>
          <a:ln w="12700">
            <a:solidFill>
              <a:srgbClr val="B9852B"/>
            </a:solidFill>
            <a:prstDash val="solid"/>
          </a:ln>
        </p:spPr>
        <p:txBody>
          <a:bodyPr/>
          <a:lstStyle/>
          <a:p>
            <a:endParaRPr lang="en-US"/>
          </a:p>
        </p:txBody>
      </p:sp>
      <p:sp>
        <p:nvSpPr>
          <p:cNvPr id="3" name="Text 1"/>
          <p:cNvSpPr/>
          <p:nvPr/>
        </p:nvSpPr>
        <p:spPr>
          <a:xfrm>
            <a:off x="731520" y="1051560"/>
            <a:ext cx="10698480" cy="594360"/>
          </a:xfrm>
          <a:prstGeom prst="rect">
            <a:avLst/>
          </a:prstGeom>
          <a:noFill/>
          <a:ln/>
        </p:spPr>
        <p:txBody>
          <a:bodyPr wrap="square" lIns="0" tIns="0" rIns="0" bIns="0" rtlCol="0" anchor="ctr"/>
          <a:lstStyle/>
          <a:p>
            <a:pPr marL="0" indent="0">
              <a:buNone/>
            </a:pPr>
            <a:r>
              <a:rPr lang="en-US" sz="3200" b="1" kern="0" spc="120" dirty="0">
                <a:solidFill>
                  <a:srgbClr val="FFFFFF"/>
                </a:solidFill>
              </a:rPr>
              <a:t>ASSESSMENT STRATEGIES</a:t>
            </a:r>
            <a:endParaRPr lang="en-US" sz="3200" dirty="0"/>
          </a:p>
        </p:txBody>
      </p:sp>
      <p:sp>
        <p:nvSpPr>
          <p:cNvPr id="4" name="Text 2"/>
          <p:cNvSpPr/>
          <p:nvPr/>
        </p:nvSpPr>
        <p:spPr>
          <a:xfrm>
            <a:off x="731520" y="1719072"/>
            <a:ext cx="10698480" cy="640080"/>
          </a:xfrm>
          <a:prstGeom prst="rect">
            <a:avLst/>
          </a:prstGeom>
          <a:noFill/>
          <a:ln/>
        </p:spPr>
        <p:txBody>
          <a:bodyPr wrap="square" lIns="0" tIns="0" rIns="0" bIns="0" rtlCol="0" anchor="ctr"/>
          <a:lstStyle/>
          <a:p>
            <a:pPr marL="0" indent="0">
              <a:buNone/>
            </a:pPr>
            <a:r>
              <a:rPr lang="en-US" sz="3000" dirty="0">
                <a:solidFill>
                  <a:srgbClr val="E7DCC8"/>
                </a:solidFill>
              </a:rPr>
              <a:t>for Lab &amp; Theory Components</a:t>
            </a:r>
            <a:endParaRPr lang="en-US" sz="3000" dirty="0"/>
          </a:p>
        </p:txBody>
      </p:sp>
      <p:sp>
        <p:nvSpPr>
          <p:cNvPr id="5" name="Text 3"/>
          <p:cNvSpPr/>
          <p:nvPr/>
        </p:nvSpPr>
        <p:spPr>
          <a:xfrm>
            <a:off x="749808" y="2606040"/>
            <a:ext cx="8046720" cy="411480"/>
          </a:xfrm>
          <a:prstGeom prst="rect">
            <a:avLst/>
          </a:prstGeom>
          <a:noFill/>
          <a:ln/>
        </p:spPr>
        <p:txBody>
          <a:bodyPr wrap="square" lIns="0" tIns="0" rIns="0" bIns="0" rtlCol="0" anchor="ctr"/>
          <a:lstStyle/>
          <a:p>
            <a:pPr marL="0" indent="0">
              <a:buNone/>
            </a:pPr>
            <a:r>
              <a:rPr lang="en-US" sz="1700" i="1" dirty="0">
                <a:solidFill>
                  <a:srgbClr val="D4C7B3"/>
                </a:solidFill>
              </a:rPr>
              <a:t>From Performance to Competency</a:t>
            </a:r>
            <a:endParaRPr lang="en-US" sz="1700" dirty="0"/>
          </a:p>
        </p:txBody>
      </p:sp>
      <p:sp>
        <p:nvSpPr>
          <p:cNvPr id="6" name="Shape 4"/>
          <p:cNvSpPr/>
          <p:nvPr/>
        </p:nvSpPr>
        <p:spPr>
          <a:xfrm>
            <a:off x="749808" y="3182112"/>
            <a:ext cx="3931920" cy="0"/>
          </a:xfrm>
          <a:prstGeom prst="line">
            <a:avLst/>
          </a:prstGeom>
          <a:noFill/>
          <a:ln w="38100">
            <a:solidFill>
              <a:srgbClr val="B9852B"/>
            </a:solidFill>
            <a:prstDash val="solid"/>
          </a:ln>
        </p:spPr>
        <p:txBody>
          <a:bodyPr/>
          <a:lstStyle/>
          <a:p>
            <a:endParaRPr lang="en-US"/>
          </a:p>
        </p:txBody>
      </p:sp>
      <p:sp>
        <p:nvSpPr>
          <p:cNvPr id="7" name="Text 5"/>
          <p:cNvSpPr/>
          <p:nvPr/>
        </p:nvSpPr>
        <p:spPr>
          <a:xfrm>
            <a:off x="749808" y="3703320"/>
            <a:ext cx="5029200" cy="347472"/>
          </a:xfrm>
          <a:prstGeom prst="rect">
            <a:avLst/>
          </a:prstGeom>
          <a:noFill/>
          <a:ln/>
        </p:spPr>
        <p:txBody>
          <a:bodyPr wrap="square" lIns="0" tIns="0" rIns="0" bIns="0" rtlCol="0" anchor="ctr"/>
          <a:lstStyle/>
          <a:p>
            <a:r>
              <a:rPr lang="en-US" sz="1800" b="1" dirty="0">
                <a:solidFill>
                  <a:srgbClr val="FFFFFF"/>
                </a:solidFill>
              </a:rPr>
              <a:t>Richard Kugelmann</a:t>
            </a:r>
            <a:r>
              <a:rPr lang="en-US" dirty="0">
                <a:solidFill>
                  <a:schemeClr val="bg1"/>
                </a:solidFill>
              </a:rPr>
              <a:t>, CEC®, CCA®, AAC®</a:t>
            </a:r>
            <a:endParaRPr lang="en-US" sz="1800" dirty="0">
              <a:solidFill>
                <a:schemeClr val="bg1"/>
              </a:solidFill>
            </a:endParaRPr>
          </a:p>
        </p:txBody>
      </p:sp>
      <p:sp>
        <p:nvSpPr>
          <p:cNvPr id="8" name="Text 6"/>
          <p:cNvSpPr/>
          <p:nvPr/>
        </p:nvSpPr>
        <p:spPr>
          <a:xfrm>
            <a:off x="749808" y="4133088"/>
            <a:ext cx="7132320" cy="292608"/>
          </a:xfrm>
          <a:prstGeom prst="rect">
            <a:avLst/>
          </a:prstGeom>
          <a:noFill/>
          <a:ln/>
        </p:spPr>
        <p:txBody>
          <a:bodyPr wrap="square" lIns="0" tIns="0" rIns="0" bIns="0" rtlCol="0" anchor="ctr"/>
          <a:lstStyle/>
          <a:p>
            <a:pPr marL="0" indent="0">
              <a:buNone/>
            </a:pPr>
            <a:r>
              <a:rPr lang="en-US" sz="1250" dirty="0">
                <a:solidFill>
                  <a:srgbClr val="D4C7B3"/>
                </a:solidFill>
              </a:rPr>
              <a:t>NCRLA Educator Bootcamp  •  September 21, 2026</a:t>
            </a:r>
            <a:endParaRPr lang="en-US" sz="1250" dirty="0"/>
          </a:p>
        </p:txBody>
      </p:sp>
      <p:sp>
        <p:nvSpPr>
          <p:cNvPr id="10" name="Shape 8"/>
          <p:cNvSpPr/>
          <p:nvPr/>
        </p:nvSpPr>
        <p:spPr>
          <a:xfrm>
            <a:off x="9217152" y="3246120"/>
            <a:ext cx="731520" cy="731520"/>
          </a:xfrm>
          <a:prstGeom prst="ellipse">
            <a:avLst/>
          </a:prstGeom>
          <a:solidFill>
            <a:srgbClr val="B9852B"/>
          </a:solidFill>
          <a:ln w="12700">
            <a:solidFill>
              <a:srgbClr val="B9852B"/>
            </a:solidFill>
            <a:prstDash val="solid"/>
          </a:ln>
        </p:spPr>
        <p:txBody>
          <a:bodyPr/>
          <a:lstStyle/>
          <a:p>
            <a:endParaRPr lang="en-US"/>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a:t>
            </a:fld>
            <a:endParaRPr lang="en-US"/>
          </a:p>
        </p:txBody>
      </p:sp>
      <p:pic>
        <p:nvPicPr>
          <p:cNvPr id="11" name="Picture 10" descr="Eggs: Nutrition and Health Benefits">
            <a:extLst>
              <a:ext uri="{FF2B5EF4-FFF2-40B4-BE49-F238E27FC236}">
                <a16:creationId xmlns:a16="http://schemas.microsoft.com/office/drawing/2014/main" id="{EFF4BFDA-7FA3-FB21-ED64-722D3E7A8423}"/>
              </a:ext>
            </a:extLst>
          </p:cNvPr>
          <p:cNvPicPr>
            <a:picLocks noChangeAspect="1"/>
          </p:cNvPicPr>
          <p:nvPr/>
        </p:nvPicPr>
        <p:blipFill>
          <a:blip r:embed="rId3"/>
          <a:stretch>
            <a:fillRect/>
          </a:stretch>
        </p:blipFill>
        <p:spPr>
          <a:xfrm>
            <a:off x="6412994" y="1458714"/>
            <a:ext cx="5237676" cy="39405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Students want feedback.</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Text 2"/>
          <p:cNvSpPr/>
          <p:nvPr/>
        </p:nvSpPr>
        <p:spPr>
          <a:xfrm>
            <a:off x="1051560" y="1600200"/>
            <a:ext cx="10058400" cy="2103120"/>
          </a:xfrm>
          <a:prstGeom prst="rect">
            <a:avLst/>
          </a:prstGeom>
          <a:noFill/>
          <a:ln/>
        </p:spPr>
        <p:txBody>
          <a:bodyPr wrap="square" lIns="635" tIns="635" rIns="635" bIns="635" rtlCol="0" anchor="ctr">
            <a:normAutofit/>
          </a:bodyPr>
          <a:lstStyle/>
          <a:p>
            <a:pPr marL="0" indent="0" algn="ctr">
              <a:buNone/>
            </a:pPr>
            <a:r>
              <a:rPr lang="en-US" sz="3400" b="1" dirty="0">
                <a:solidFill>
                  <a:srgbClr val="17324D"/>
                </a:solidFill>
                <a:latin typeface="Aptos Display" pitchFamily="34" charset="0"/>
                <a:ea typeface="Aptos Display" pitchFamily="34" charset="-122"/>
                <a:cs typeface="Aptos Display" pitchFamily="34" charset="-120"/>
              </a:rPr>
              <a:t>“Students want feedback.”</a:t>
            </a:r>
            <a:endParaRPr lang="en-US" sz="3400" dirty="0"/>
          </a:p>
        </p:txBody>
      </p:sp>
      <p:sp>
        <p:nvSpPr>
          <p:cNvPr id="5" name="Text 3"/>
          <p:cNvSpPr/>
          <p:nvPr/>
        </p:nvSpPr>
        <p:spPr>
          <a:xfrm>
            <a:off x="1097280" y="3886200"/>
            <a:ext cx="9966960" cy="384048"/>
          </a:xfrm>
          <a:prstGeom prst="rect">
            <a:avLst/>
          </a:prstGeom>
          <a:noFill/>
          <a:ln/>
        </p:spPr>
        <p:txBody>
          <a:bodyPr wrap="square" lIns="0" tIns="0" rIns="0" bIns="0" rtlCol="0" anchor="ctr"/>
          <a:lstStyle/>
          <a:p>
            <a:pPr marL="0" indent="0" algn="ctr">
              <a:buNone/>
            </a:pPr>
            <a:r>
              <a:rPr lang="en-US" sz="1600" dirty="0">
                <a:solidFill>
                  <a:srgbClr val="6D746F"/>
                </a:solidFill>
              </a:rPr>
              <a:t>How did I do?   •   What did I do right?   •   What do I need to change?</a:t>
            </a:r>
            <a:endParaRPr lang="en-US" sz="1600" dirty="0"/>
          </a:p>
        </p:txBody>
      </p:sp>
      <p:sp>
        <p:nvSpPr>
          <p:cNvPr id="6" name="Shape 4"/>
          <p:cNvSpPr/>
          <p:nvPr/>
        </p:nvSpPr>
        <p:spPr>
          <a:xfrm>
            <a:off x="685800" y="4846320"/>
            <a:ext cx="1572768" cy="402336"/>
          </a:xfrm>
          <a:prstGeom prst="roundRect">
            <a:avLst>
              <a:gd name="adj" fmla="val 18182"/>
            </a:avLst>
          </a:prstGeom>
          <a:solidFill>
            <a:srgbClr val="17324D"/>
          </a:solidFill>
          <a:ln w="12700">
            <a:solidFill>
              <a:srgbClr val="17324D"/>
            </a:solidFill>
            <a:prstDash val="solid"/>
          </a:ln>
        </p:spPr>
        <p:txBody>
          <a:bodyPr/>
          <a:lstStyle/>
          <a:p>
            <a:endParaRPr lang="en-US"/>
          </a:p>
        </p:txBody>
      </p:sp>
      <p:sp>
        <p:nvSpPr>
          <p:cNvPr id="7" name="Text 5"/>
          <p:cNvSpPr/>
          <p:nvPr/>
        </p:nvSpPr>
        <p:spPr>
          <a:xfrm>
            <a:off x="758952" y="4919472"/>
            <a:ext cx="1426464" cy="201168"/>
          </a:xfrm>
          <a:prstGeom prst="rect">
            <a:avLst/>
          </a:prstGeom>
          <a:noFill/>
          <a:ln/>
        </p:spPr>
        <p:txBody>
          <a:bodyPr wrap="square" lIns="0" tIns="0" rIns="0" bIns="0" rtlCol="0" anchor="ctr"/>
          <a:lstStyle/>
          <a:p>
            <a:pPr marL="0" indent="0" algn="ctr">
              <a:buNone/>
            </a:pPr>
            <a:r>
              <a:rPr lang="en-US" sz="1100" b="1" dirty="0">
                <a:solidFill>
                  <a:srgbClr val="FFFFFF"/>
                </a:solidFill>
              </a:rPr>
              <a:t>STANDARD</a:t>
            </a:r>
            <a:endParaRPr lang="en-US" sz="1100" dirty="0"/>
          </a:p>
        </p:txBody>
      </p:sp>
      <p:sp>
        <p:nvSpPr>
          <p:cNvPr id="8" name="Shape 6"/>
          <p:cNvSpPr/>
          <p:nvPr/>
        </p:nvSpPr>
        <p:spPr>
          <a:xfrm>
            <a:off x="2276856" y="5047488"/>
            <a:ext cx="210312" cy="0"/>
          </a:xfrm>
          <a:prstGeom prst="line">
            <a:avLst/>
          </a:prstGeom>
          <a:noFill/>
          <a:ln w="19050">
            <a:solidFill>
              <a:srgbClr val="B9852B"/>
            </a:solidFill>
            <a:prstDash val="solid"/>
            <a:headEnd type="none"/>
            <a:tailEnd type="triangle"/>
          </a:ln>
        </p:spPr>
        <p:txBody>
          <a:bodyPr/>
          <a:lstStyle/>
          <a:p>
            <a:endParaRPr lang="en-US"/>
          </a:p>
        </p:txBody>
      </p:sp>
      <p:sp>
        <p:nvSpPr>
          <p:cNvPr id="9" name="Shape 7"/>
          <p:cNvSpPr/>
          <p:nvPr/>
        </p:nvSpPr>
        <p:spPr>
          <a:xfrm>
            <a:off x="2505456" y="4846320"/>
            <a:ext cx="1572768" cy="402336"/>
          </a:xfrm>
          <a:prstGeom prst="roundRect">
            <a:avLst>
              <a:gd name="adj" fmla="val 18182"/>
            </a:avLst>
          </a:prstGeom>
          <a:solidFill>
            <a:srgbClr val="17324D"/>
          </a:solidFill>
          <a:ln w="12700">
            <a:solidFill>
              <a:srgbClr val="17324D"/>
            </a:solidFill>
            <a:prstDash val="solid"/>
          </a:ln>
        </p:spPr>
        <p:txBody>
          <a:bodyPr/>
          <a:lstStyle/>
          <a:p>
            <a:endParaRPr lang="en-US"/>
          </a:p>
        </p:txBody>
      </p:sp>
      <p:sp>
        <p:nvSpPr>
          <p:cNvPr id="10" name="Text 8"/>
          <p:cNvSpPr/>
          <p:nvPr/>
        </p:nvSpPr>
        <p:spPr>
          <a:xfrm>
            <a:off x="2578608" y="4919472"/>
            <a:ext cx="1426464" cy="201168"/>
          </a:xfrm>
          <a:prstGeom prst="rect">
            <a:avLst/>
          </a:prstGeom>
          <a:noFill/>
          <a:ln/>
        </p:spPr>
        <p:txBody>
          <a:bodyPr wrap="square" lIns="0" tIns="0" rIns="0" bIns="0" rtlCol="0" anchor="ctr"/>
          <a:lstStyle/>
          <a:p>
            <a:pPr marL="0" indent="0" algn="ctr">
              <a:buNone/>
            </a:pPr>
            <a:r>
              <a:rPr lang="en-US" sz="1100" b="1" dirty="0">
                <a:solidFill>
                  <a:srgbClr val="FFFFFF"/>
                </a:solidFill>
              </a:rPr>
              <a:t>PERFORMANCE</a:t>
            </a:r>
            <a:endParaRPr lang="en-US" sz="1100" dirty="0"/>
          </a:p>
        </p:txBody>
      </p:sp>
      <p:sp>
        <p:nvSpPr>
          <p:cNvPr id="11" name="Shape 9"/>
          <p:cNvSpPr/>
          <p:nvPr/>
        </p:nvSpPr>
        <p:spPr>
          <a:xfrm>
            <a:off x="4096512" y="5047488"/>
            <a:ext cx="210312" cy="0"/>
          </a:xfrm>
          <a:prstGeom prst="line">
            <a:avLst/>
          </a:prstGeom>
          <a:noFill/>
          <a:ln w="19050">
            <a:solidFill>
              <a:srgbClr val="B9852B"/>
            </a:solidFill>
            <a:prstDash val="solid"/>
            <a:headEnd type="none"/>
            <a:tailEnd type="triangle"/>
          </a:ln>
        </p:spPr>
        <p:txBody>
          <a:bodyPr/>
          <a:lstStyle/>
          <a:p>
            <a:endParaRPr lang="en-US"/>
          </a:p>
        </p:txBody>
      </p:sp>
      <p:sp>
        <p:nvSpPr>
          <p:cNvPr id="12" name="Shape 10"/>
          <p:cNvSpPr/>
          <p:nvPr/>
        </p:nvSpPr>
        <p:spPr>
          <a:xfrm>
            <a:off x="4325112" y="4846320"/>
            <a:ext cx="1572768" cy="402336"/>
          </a:xfrm>
          <a:prstGeom prst="roundRect">
            <a:avLst>
              <a:gd name="adj" fmla="val 18182"/>
            </a:avLst>
          </a:prstGeom>
          <a:solidFill>
            <a:srgbClr val="17324D"/>
          </a:solidFill>
          <a:ln w="12700">
            <a:solidFill>
              <a:srgbClr val="17324D"/>
            </a:solidFill>
            <a:prstDash val="solid"/>
          </a:ln>
        </p:spPr>
        <p:txBody>
          <a:bodyPr/>
          <a:lstStyle/>
          <a:p>
            <a:endParaRPr lang="en-US"/>
          </a:p>
        </p:txBody>
      </p:sp>
      <p:sp>
        <p:nvSpPr>
          <p:cNvPr id="13" name="Text 11"/>
          <p:cNvSpPr/>
          <p:nvPr/>
        </p:nvSpPr>
        <p:spPr>
          <a:xfrm>
            <a:off x="4398264" y="4919472"/>
            <a:ext cx="1426464" cy="201168"/>
          </a:xfrm>
          <a:prstGeom prst="rect">
            <a:avLst/>
          </a:prstGeom>
          <a:noFill/>
          <a:ln/>
        </p:spPr>
        <p:txBody>
          <a:bodyPr wrap="square" lIns="0" tIns="0" rIns="0" bIns="0" rtlCol="0" anchor="ctr"/>
          <a:lstStyle/>
          <a:p>
            <a:pPr marL="0" indent="0" algn="ctr">
              <a:buNone/>
            </a:pPr>
            <a:r>
              <a:rPr lang="en-US" sz="1100" b="1" dirty="0">
                <a:solidFill>
                  <a:srgbClr val="FFFFFF"/>
                </a:solidFill>
              </a:rPr>
              <a:t>ASSESSMENT</a:t>
            </a:r>
            <a:endParaRPr lang="en-US" sz="1100" dirty="0"/>
          </a:p>
        </p:txBody>
      </p:sp>
      <p:sp>
        <p:nvSpPr>
          <p:cNvPr id="14" name="Shape 12"/>
          <p:cNvSpPr/>
          <p:nvPr/>
        </p:nvSpPr>
        <p:spPr>
          <a:xfrm>
            <a:off x="5916168" y="5047488"/>
            <a:ext cx="210312" cy="0"/>
          </a:xfrm>
          <a:prstGeom prst="line">
            <a:avLst/>
          </a:prstGeom>
          <a:noFill/>
          <a:ln w="19050">
            <a:solidFill>
              <a:srgbClr val="B9852B"/>
            </a:solidFill>
            <a:prstDash val="solid"/>
            <a:headEnd type="none"/>
            <a:tailEnd type="triangle"/>
          </a:ln>
        </p:spPr>
        <p:txBody>
          <a:bodyPr/>
          <a:lstStyle/>
          <a:p>
            <a:endParaRPr lang="en-US"/>
          </a:p>
        </p:txBody>
      </p:sp>
      <p:sp>
        <p:nvSpPr>
          <p:cNvPr id="15" name="Shape 13"/>
          <p:cNvSpPr/>
          <p:nvPr/>
        </p:nvSpPr>
        <p:spPr>
          <a:xfrm>
            <a:off x="6144768" y="4846320"/>
            <a:ext cx="1572768" cy="402336"/>
          </a:xfrm>
          <a:prstGeom prst="roundRect">
            <a:avLst>
              <a:gd name="adj" fmla="val 18182"/>
            </a:avLst>
          </a:prstGeom>
          <a:solidFill>
            <a:srgbClr val="B9852B"/>
          </a:solidFill>
          <a:ln w="12700">
            <a:solidFill>
              <a:srgbClr val="B9852B"/>
            </a:solidFill>
            <a:prstDash val="solid"/>
          </a:ln>
        </p:spPr>
        <p:txBody>
          <a:bodyPr/>
          <a:lstStyle/>
          <a:p>
            <a:endParaRPr lang="en-US"/>
          </a:p>
        </p:txBody>
      </p:sp>
      <p:sp>
        <p:nvSpPr>
          <p:cNvPr id="16" name="Text 14"/>
          <p:cNvSpPr/>
          <p:nvPr/>
        </p:nvSpPr>
        <p:spPr>
          <a:xfrm>
            <a:off x="6217920" y="4919472"/>
            <a:ext cx="1426464" cy="201168"/>
          </a:xfrm>
          <a:prstGeom prst="rect">
            <a:avLst/>
          </a:prstGeom>
          <a:noFill/>
          <a:ln/>
        </p:spPr>
        <p:txBody>
          <a:bodyPr wrap="square" lIns="0" tIns="0" rIns="0" bIns="0" rtlCol="0" anchor="ctr"/>
          <a:lstStyle/>
          <a:p>
            <a:pPr marL="0" indent="0" algn="ctr">
              <a:buNone/>
            </a:pPr>
            <a:r>
              <a:rPr lang="en-US" sz="1100" b="1" dirty="0">
                <a:solidFill>
                  <a:srgbClr val="FFFFFF"/>
                </a:solidFill>
              </a:rPr>
              <a:t>FEEDBACK</a:t>
            </a:r>
            <a:endParaRPr lang="en-US" sz="1100" dirty="0"/>
          </a:p>
        </p:txBody>
      </p:sp>
      <p:sp>
        <p:nvSpPr>
          <p:cNvPr id="17" name="Shape 15"/>
          <p:cNvSpPr/>
          <p:nvPr/>
        </p:nvSpPr>
        <p:spPr>
          <a:xfrm>
            <a:off x="7735824" y="5047488"/>
            <a:ext cx="210312" cy="0"/>
          </a:xfrm>
          <a:prstGeom prst="line">
            <a:avLst/>
          </a:prstGeom>
          <a:noFill/>
          <a:ln w="19050">
            <a:solidFill>
              <a:srgbClr val="B9852B"/>
            </a:solidFill>
            <a:prstDash val="solid"/>
            <a:headEnd type="none"/>
            <a:tailEnd type="triangle"/>
          </a:ln>
        </p:spPr>
        <p:txBody>
          <a:bodyPr/>
          <a:lstStyle/>
          <a:p>
            <a:endParaRPr lang="en-US"/>
          </a:p>
        </p:txBody>
      </p:sp>
      <p:sp>
        <p:nvSpPr>
          <p:cNvPr id="18" name="Shape 16"/>
          <p:cNvSpPr/>
          <p:nvPr/>
        </p:nvSpPr>
        <p:spPr>
          <a:xfrm>
            <a:off x="7964424" y="4846320"/>
            <a:ext cx="1572768" cy="402336"/>
          </a:xfrm>
          <a:prstGeom prst="roundRect">
            <a:avLst>
              <a:gd name="adj" fmla="val 18182"/>
            </a:avLst>
          </a:prstGeom>
          <a:solidFill>
            <a:srgbClr val="17324D"/>
          </a:solidFill>
          <a:ln w="12700">
            <a:solidFill>
              <a:srgbClr val="17324D"/>
            </a:solidFill>
            <a:prstDash val="solid"/>
          </a:ln>
        </p:spPr>
        <p:txBody>
          <a:bodyPr/>
          <a:lstStyle/>
          <a:p>
            <a:endParaRPr lang="en-US"/>
          </a:p>
        </p:txBody>
      </p:sp>
      <p:sp>
        <p:nvSpPr>
          <p:cNvPr id="19" name="Text 17"/>
          <p:cNvSpPr/>
          <p:nvPr/>
        </p:nvSpPr>
        <p:spPr>
          <a:xfrm>
            <a:off x="8037576" y="4919472"/>
            <a:ext cx="1426464" cy="201168"/>
          </a:xfrm>
          <a:prstGeom prst="rect">
            <a:avLst/>
          </a:prstGeom>
          <a:noFill/>
          <a:ln/>
        </p:spPr>
        <p:txBody>
          <a:bodyPr wrap="square" lIns="0" tIns="0" rIns="0" bIns="0" rtlCol="0" anchor="ctr"/>
          <a:lstStyle/>
          <a:p>
            <a:pPr marL="0" indent="0" algn="ctr">
              <a:buNone/>
            </a:pPr>
            <a:r>
              <a:rPr lang="en-US" sz="1100" b="1" dirty="0">
                <a:solidFill>
                  <a:srgbClr val="FFFFFF"/>
                </a:solidFill>
              </a:rPr>
              <a:t>PRACTICE</a:t>
            </a:r>
            <a:endParaRPr lang="en-US" sz="1100" dirty="0"/>
          </a:p>
        </p:txBody>
      </p:sp>
      <p:sp>
        <p:nvSpPr>
          <p:cNvPr id="20" name="Shape 18"/>
          <p:cNvSpPr/>
          <p:nvPr/>
        </p:nvSpPr>
        <p:spPr>
          <a:xfrm>
            <a:off x="9555480" y="5047488"/>
            <a:ext cx="210312" cy="0"/>
          </a:xfrm>
          <a:prstGeom prst="line">
            <a:avLst/>
          </a:prstGeom>
          <a:noFill/>
          <a:ln w="19050">
            <a:solidFill>
              <a:srgbClr val="B9852B"/>
            </a:solidFill>
            <a:prstDash val="solid"/>
            <a:headEnd type="none"/>
            <a:tailEnd type="triangle"/>
          </a:ln>
        </p:spPr>
        <p:txBody>
          <a:bodyPr/>
          <a:lstStyle/>
          <a:p>
            <a:endParaRPr lang="en-US"/>
          </a:p>
        </p:txBody>
      </p:sp>
      <p:sp>
        <p:nvSpPr>
          <p:cNvPr id="21" name="Shape 19"/>
          <p:cNvSpPr/>
          <p:nvPr/>
        </p:nvSpPr>
        <p:spPr>
          <a:xfrm>
            <a:off x="9784080" y="4846320"/>
            <a:ext cx="1572768" cy="402336"/>
          </a:xfrm>
          <a:prstGeom prst="roundRect">
            <a:avLst>
              <a:gd name="adj" fmla="val 18182"/>
            </a:avLst>
          </a:prstGeom>
          <a:solidFill>
            <a:srgbClr val="17324D"/>
          </a:solidFill>
          <a:ln w="12700">
            <a:solidFill>
              <a:srgbClr val="17324D"/>
            </a:solidFill>
            <a:prstDash val="solid"/>
          </a:ln>
        </p:spPr>
        <p:txBody>
          <a:bodyPr/>
          <a:lstStyle/>
          <a:p>
            <a:endParaRPr lang="en-US"/>
          </a:p>
        </p:txBody>
      </p:sp>
      <p:sp>
        <p:nvSpPr>
          <p:cNvPr id="22" name="Text 20"/>
          <p:cNvSpPr/>
          <p:nvPr/>
        </p:nvSpPr>
        <p:spPr>
          <a:xfrm>
            <a:off x="9857232" y="4919472"/>
            <a:ext cx="1426464" cy="201168"/>
          </a:xfrm>
          <a:prstGeom prst="rect">
            <a:avLst/>
          </a:prstGeom>
          <a:noFill/>
          <a:ln/>
        </p:spPr>
        <p:txBody>
          <a:bodyPr wrap="square" lIns="0" tIns="0" rIns="0" bIns="0" rtlCol="0" anchor="ctr"/>
          <a:lstStyle/>
          <a:p>
            <a:pPr marL="0" indent="0" algn="ctr">
              <a:buNone/>
            </a:pPr>
            <a:r>
              <a:rPr lang="en-US" sz="1100" b="1" dirty="0">
                <a:solidFill>
                  <a:srgbClr val="FFFFFF"/>
                </a:solidFill>
              </a:rPr>
              <a:t>IMPROVEMENT</a:t>
            </a:r>
            <a:endParaRPr lang="en-US" sz="11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What does “competent” actually mean?</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Shape 2"/>
          <p:cNvSpPr/>
          <p:nvPr/>
        </p:nvSpPr>
        <p:spPr>
          <a:xfrm>
            <a:off x="777240" y="1737360"/>
            <a:ext cx="5074920" cy="822960"/>
          </a:xfrm>
          <a:prstGeom prst="roundRect">
            <a:avLst/>
          </a:prstGeom>
          <a:solidFill>
            <a:srgbClr val="FFFFFF"/>
          </a:solidFill>
          <a:ln w="15240">
            <a:solidFill>
              <a:srgbClr val="D8D0C4"/>
            </a:solidFill>
            <a:prstDash val="solid"/>
          </a:ln>
        </p:spPr>
        <p:txBody>
          <a:bodyPr/>
          <a:lstStyle/>
          <a:p>
            <a:endParaRPr lang="en-US"/>
          </a:p>
        </p:txBody>
      </p:sp>
      <p:sp>
        <p:nvSpPr>
          <p:cNvPr id="5" name="Text 3"/>
          <p:cNvSpPr/>
          <p:nvPr/>
        </p:nvSpPr>
        <p:spPr>
          <a:xfrm>
            <a:off x="960120" y="1938528"/>
            <a:ext cx="4709160" cy="365760"/>
          </a:xfrm>
          <a:prstGeom prst="rect">
            <a:avLst/>
          </a:prstGeom>
          <a:noFill/>
          <a:ln/>
        </p:spPr>
        <p:txBody>
          <a:bodyPr wrap="square" lIns="0" tIns="0" rIns="0" bIns="0" rtlCol="0" anchor="ctr"/>
          <a:lstStyle/>
          <a:p>
            <a:pPr marL="0" indent="0" algn="ctr">
              <a:buNone/>
            </a:pPr>
            <a:r>
              <a:rPr lang="en-US" sz="1900" dirty="0">
                <a:solidFill>
                  <a:srgbClr val="202A33"/>
                </a:solidFill>
              </a:rPr>
              <a:t>Doing it once?</a:t>
            </a:r>
            <a:endParaRPr lang="en-US" sz="1900" dirty="0"/>
          </a:p>
        </p:txBody>
      </p:sp>
      <p:sp>
        <p:nvSpPr>
          <p:cNvPr id="6" name="Shape 4"/>
          <p:cNvSpPr/>
          <p:nvPr/>
        </p:nvSpPr>
        <p:spPr>
          <a:xfrm>
            <a:off x="6309360" y="1737360"/>
            <a:ext cx="5074920" cy="822960"/>
          </a:xfrm>
          <a:prstGeom prst="roundRect">
            <a:avLst/>
          </a:prstGeom>
          <a:solidFill>
            <a:srgbClr val="FFFFFF"/>
          </a:solidFill>
          <a:ln w="15240">
            <a:solidFill>
              <a:srgbClr val="D8D0C4"/>
            </a:solidFill>
            <a:prstDash val="solid"/>
          </a:ln>
        </p:spPr>
        <p:txBody>
          <a:bodyPr/>
          <a:lstStyle/>
          <a:p>
            <a:endParaRPr lang="en-US"/>
          </a:p>
        </p:txBody>
      </p:sp>
      <p:sp>
        <p:nvSpPr>
          <p:cNvPr id="7" name="Text 5"/>
          <p:cNvSpPr/>
          <p:nvPr/>
        </p:nvSpPr>
        <p:spPr>
          <a:xfrm>
            <a:off x="6492240" y="1938528"/>
            <a:ext cx="4709160" cy="365760"/>
          </a:xfrm>
          <a:prstGeom prst="rect">
            <a:avLst/>
          </a:prstGeom>
          <a:noFill/>
          <a:ln/>
        </p:spPr>
        <p:txBody>
          <a:bodyPr wrap="square" lIns="0" tIns="0" rIns="0" bIns="0" rtlCol="0" anchor="ctr"/>
          <a:lstStyle/>
          <a:p>
            <a:pPr marL="0" indent="0" algn="ctr">
              <a:buNone/>
            </a:pPr>
            <a:r>
              <a:rPr lang="en-US" sz="1900" dirty="0">
                <a:solidFill>
                  <a:srgbClr val="202A33"/>
                </a:solidFill>
              </a:rPr>
              <a:t>Doing it correctly?</a:t>
            </a:r>
            <a:endParaRPr lang="en-US" sz="1900" dirty="0"/>
          </a:p>
        </p:txBody>
      </p:sp>
      <p:sp>
        <p:nvSpPr>
          <p:cNvPr id="8" name="Shape 6"/>
          <p:cNvSpPr/>
          <p:nvPr/>
        </p:nvSpPr>
        <p:spPr>
          <a:xfrm>
            <a:off x="777240" y="2971800"/>
            <a:ext cx="5074920" cy="822960"/>
          </a:xfrm>
          <a:prstGeom prst="roundRect">
            <a:avLst/>
          </a:prstGeom>
          <a:solidFill>
            <a:srgbClr val="FFFFFF"/>
          </a:solidFill>
          <a:ln w="15240">
            <a:solidFill>
              <a:srgbClr val="D8D0C4"/>
            </a:solidFill>
            <a:prstDash val="solid"/>
          </a:ln>
        </p:spPr>
        <p:txBody>
          <a:bodyPr/>
          <a:lstStyle/>
          <a:p>
            <a:endParaRPr lang="en-US"/>
          </a:p>
        </p:txBody>
      </p:sp>
      <p:sp>
        <p:nvSpPr>
          <p:cNvPr id="9" name="Text 7"/>
          <p:cNvSpPr/>
          <p:nvPr/>
        </p:nvSpPr>
        <p:spPr>
          <a:xfrm>
            <a:off x="960120" y="3172968"/>
            <a:ext cx="4709160" cy="365760"/>
          </a:xfrm>
          <a:prstGeom prst="rect">
            <a:avLst/>
          </a:prstGeom>
          <a:noFill/>
          <a:ln/>
        </p:spPr>
        <p:txBody>
          <a:bodyPr wrap="square" lIns="0" tIns="0" rIns="0" bIns="0" rtlCol="0" anchor="ctr"/>
          <a:lstStyle/>
          <a:p>
            <a:pPr marL="0" indent="0" algn="ctr">
              <a:buNone/>
            </a:pPr>
            <a:r>
              <a:rPr lang="en-US" sz="1900" dirty="0">
                <a:solidFill>
                  <a:srgbClr val="202A33"/>
                </a:solidFill>
              </a:rPr>
              <a:t>Doing it consistently?</a:t>
            </a:r>
            <a:endParaRPr lang="en-US" sz="1900" dirty="0"/>
          </a:p>
        </p:txBody>
      </p:sp>
      <p:sp>
        <p:nvSpPr>
          <p:cNvPr id="10" name="Shape 8"/>
          <p:cNvSpPr/>
          <p:nvPr/>
        </p:nvSpPr>
        <p:spPr>
          <a:xfrm>
            <a:off x="6309360" y="2971800"/>
            <a:ext cx="5074920" cy="822960"/>
          </a:xfrm>
          <a:prstGeom prst="roundRect">
            <a:avLst/>
          </a:prstGeom>
          <a:solidFill>
            <a:srgbClr val="EAD9B8"/>
          </a:solidFill>
          <a:ln w="15240">
            <a:solidFill>
              <a:srgbClr val="B9852B"/>
            </a:solidFill>
            <a:prstDash val="solid"/>
          </a:ln>
        </p:spPr>
        <p:txBody>
          <a:bodyPr/>
          <a:lstStyle/>
          <a:p>
            <a:endParaRPr lang="en-US"/>
          </a:p>
        </p:txBody>
      </p:sp>
      <p:sp>
        <p:nvSpPr>
          <p:cNvPr id="11" name="Text 9"/>
          <p:cNvSpPr/>
          <p:nvPr/>
        </p:nvSpPr>
        <p:spPr>
          <a:xfrm>
            <a:off x="6492240" y="3172968"/>
            <a:ext cx="4709160" cy="365760"/>
          </a:xfrm>
          <a:prstGeom prst="rect">
            <a:avLst/>
          </a:prstGeom>
          <a:noFill/>
          <a:ln/>
        </p:spPr>
        <p:txBody>
          <a:bodyPr wrap="square" lIns="0" tIns="0" rIns="0" bIns="0" rtlCol="0" anchor="ctr"/>
          <a:lstStyle/>
          <a:p>
            <a:pPr marL="0" indent="0" algn="ctr">
              <a:buNone/>
            </a:pPr>
            <a:r>
              <a:rPr lang="en-US" sz="1900" b="1" dirty="0">
                <a:solidFill>
                  <a:srgbClr val="202A33"/>
                </a:solidFill>
              </a:rPr>
              <a:t>Doing it better the second time?</a:t>
            </a:r>
            <a:endParaRPr lang="en-US" sz="1900" dirty="0"/>
          </a:p>
        </p:txBody>
      </p:sp>
      <p:sp>
        <p:nvSpPr>
          <p:cNvPr id="12" name="Text 10"/>
          <p:cNvSpPr/>
          <p:nvPr/>
        </p:nvSpPr>
        <p:spPr>
          <a:xfrm>
            <a:off x="1325880" y="4663440"/>
            <a:ext cx="9509760" cy="960120"/>
          </a:xfrm>
          <a:prstGeom prst="rect">
            <a:avLst/>
          </a:prstGeom>
          <a:noFill/>
          <a:ln/>
        </p:spPr>
        <p:txBody>
          <a:bodyPr wrap="square" lIns="635" tIns="635" rIns="635" bIns="635" rtlCol="0" anchor="ctr">
            <a:normAutofit/>
          </a:bodyPr>
          <a:lstStyle/>
          <a:p>
            <a:pPr marL="0" indent="0" algn="ctr">
              <a:buNone/>
            </a:pPr>
            <a:r>
              <a:rPr lang="en-US" sz="2400" b="1" dirty="0">
                <a:solidFill>
                  <a:srgbClr val="17324D"/>
                </a:solidFill>
              </a:rPr>
              <a:t>Attempt #1 tells me where the student is.</a:t>
            </a:r>
            <a:endParaRPr lang="en-US" sz="2400" dirty="0"/>
          </a:p>
          <a:p>
            <a:pPr marL="0" indent="0" algn="ctr">
              <a:buNone/>
            </a:pPr>
            <a:r>
              <a:rPr lang="en-US" sz="2400" b="1" dirty="0">
                <a:solidFill>
                  <a:srgbClr val="17324D"/>
                </a:solidFill>
              </a:rPr>
              <a:t>Attempt #2 tells me what the student learned.</a:t>
            </a:r>
            <a:endParaRPr lang="en-US" sz="24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Exposure vs. Foundational Skills</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Text 2"/>
          <p:cNvSpPr/>
          <p:nvPr/>
        </p:nvSpPr>
        <p:spPr>
          <a:xfrm>
            <a:off x="822960" y="1691640"/>
            <a:ext cx="2743200" cy="411480"/>
          </a:xfrm>
          <a:prstGeom prst="rect">
            <a:avLst/>
          </a:prstGeom>
          <a:noFill/>
          <a:ln/>
        </p:spPr>
        <p:txBody>
          <a:bodyPr wrap="square" lIns="0" tIns="0" rIns="0" bIns="0" rtlCol="0" anchor="ctr"/>
          <a:lstStyle/>
          <a:p>
            <a:pPr marL="0" indent="0" algn="ctr">
              <a:buNone/>
            </a:pPr>
            <a:r>
              <a:rPr lang="en-US" sz="2200" b="1" dirty="0">
                <a:solidFill>
                  <a:srgbClr val="6D746F"/>
                </a:solidFill>
              </a:rPr>
              <a:t>EXPOSURE</a:t>
            </a:r>
            <a:endParaRPr lang="en-US" sz="2200" dirty="0"/>
          </a:p>
        </p:txBody>
      </p:sp>
      <p:sp>
        <p:nvSpPr>
          <p:cNvPr id="5" name="Text 3"/>
          <p:cNvSpPr/>
          <p:nvPr/>
        </p:nvSpPr>
        <p:spPr>
          <a:xfrm>
            <a:off x="8458200" y="1691640"/>
            <a:ext cx="2743200" cy="411480"/>
          </a:xfrm>
          <a:prstGeom prst="rect">
            <a:avLst/>
          </a:prstGeom>
          <a:noFill/>
          <a:ln/>
        </p:spPr>
        <p:txBody>
          <a:bodyPr wrap="square" lIns="0" tIns="0" rIns="0" bIns="0" rtlCol="0" anchor="ctr"/>
          <a:lstStyle/>
          <a:p>
            <a:pPr marL="0" indent="0" algn="ctr">
              <a:buNone/>
            </a:pPr>
            <a:r>
              <a:rPr lang="en-US" sz="2200" b="1" dirty="0">
                <a:solidFill>
                  <a:srgbClr val="17324D"/>
                </a:solidFill>
              </a:rPr>
              <a:t>FOUNDATIONAL</a:t>
            </a:r>
            <a:endParaRPr lang="en-US" sz="2200" dirty="0"/>
          </a:p>
        </p:txBody>
      </p:sp>
      <p:sp>
        <p:nvSpPr>
          <p:cNvPr id="6" name="Shape 4"/>
          <p:cNvSpPr/>
          <p:nvPr/>
        </p:nvSpPr>
        <p:spPr>
          <a:xfrm>
            <a:off x="3154680" y="1901952"/>
            <a:ext cx="5669280" cy="0"/>
          </a:xfrm>
          <a:prstGeom prst="line">
            <a:avLst/>
          </a:prstGeom>
          <a:noFill/>
          <a:ln w="38100">
            <a:solidFill>
              <a:srgbClr val="B9852B"/>
            </a:solidFill>
            <a:prstDash val="solid"/>
            <a:headEnd type="none"/>
            <a:tailEnd type="triangle"/>
          </a:ln>
        </p:spPr>
        <p:txBody>
          <a:bodyPr/>
          <a:lstStyle/>
          <a:p>
            <a:endParaRPr lang="en-US"/>
          </a:p>
        </p:txBody>
      </p:sp>
      <p:sp>
        <p:nvSpPr>
          <p:cNvPr id="7" name="Text 5"/>
          <p:cNvSpPr/>
          <p:nvPr/>
        </p:nvSpPr>
        <p:spPr>
          <a:xfrm>
            <a:off x="1097280" y="2560320"/>
            <a:ext cx="2194560" cy="914400"/>
          </a:xfrm>
          <a:prstGeom prst="rect">
            <a:avLst/>
          </a:prstGeom>
          <a:noFill/>
          <a:ln/>
        </p:spPr>
        <p:txBody>
          <a:bodyPr wrap="square" lIns="381" tIns="381" rIns="381" bIns="381" rtlCol="0" anchor="ctr"/>
          <a:lstStyle/>
          <a:p>
            <a:pPr marL="0" indent="0" algn="ctr">
              <a:buNone/>
            </a:pPr>
            <a:r>
              <a:rPr lang="en-US" sz="2000" dirty="0">
                <a:solidFill>
                  <a:srgbClr val="202A33"/>
                </a:solidFill>
              </a:rPr>
              <a:t>Galantine</a:t>
            </a:r>
            <a:endParaRPr lang="en-US" sz="2000" dirty="0"/>
          </a:p>
          <a:p>
            <a:pPr marL="0" indent="0" algn="ctr">
              <a:buNone/>
            </a:pPr>
            <a:r>
              <a:rPr lang="en-US" sz="2000" dirty="0">
                <a:solidFill>
                  <a:srgbClr val="202A33"/>
                </a:solidFill>
              </a:rPr>
              <a:t>Ballotine</a:t>
            </a:r>
            <a:endParaRPr lang="en-US" sz="2000" dirty="0"/>
          </a:p>
        </p:txBody>
      </p:sp>
      <p:sp>
        <p:nvSpPr>
          <p:cNvPr id="8" name="Text 6"/>
          <p:cNvSpPr/>
          <p:nvPr/>
        </p:nvSpPr>
        <p:spPr>
          <a:xfrm>
            <a:off x="8321040" y="2423160"/>
            <a:ext cx="2926080" cy="1417320"/>
          </a:xfrm>
          <a:prstGeom prst="rect">
            <a:avLst/>
          </a:prstGeom>
          <a:noFill/>
          <a:ln/>
        </p:spPr>
        <p:txBody>
          <a:bodyPr wrap="square" lIns="381" tIns="381" rIns="381" bIns="381" rtlCol="0" anchor="ctr"/>
          <a:lstStyle/>
          <a:p>
            <a:pPr marL="0" indent="0" algn="ctr">
              <a:buNone/>
            </a:pPr>
            <a:r>
              <a:rPr lang="en-US" sz="1900" dirty="0">
                <a:solidFill>
                  <a:srgbClr val="202A33"/>
                </a:solidFill>
              </a:rPr>
              <a:t>Knife skills</a:t>
            </a:r>
            <a:endParaRPr lang="en-US" sz="1900" dirty="0"/>
          </a:p>
          <a:p>
            <a:pPr marL="0" indent="0" algn="ctr">
              <a:buNone/>
            </a:pPr>
            <a:r>
              <a:rPr lang="en-US" sz="1900" dirty="0">
                <a:solidFill>
                  <a:srgbClr val="202A33"/>
                </a:solidFill>
              </a:rPr>
              <a:t>Mise en place</a:t>
            </a:r>
            <a:endParaRPr lang="en-US" sz="1900" dirty="0"/>
          </a:p>
          <a:p>
            <a:pPr marL="0" indent="0" algn="ctr">
              <a:buNone/>
            </a:pPr>
            <a:r>
              <a:rPr lang="en-US" sz="1900" dirty="0">
                <a:solidFill>
                  <a:srgbClr val="202A33"/>
                </a:solidFill>
              </a:rPr>
              <a:t>Egg cookery</a:t>
            </a:r>
            <a:endParaRPr lang="en-US" sz="1900" dirty="0"/>
          </a:p>
          <a:p>
            <a:pPr marL="0" indent="0" algn="ctr">
              <a:buNone/>
            </a:pPr>
            <a:r>
              <a:rPr lang="en-US" sz="1900" dirty="0">
                <a:solidFill>
                  <a:srgbClr val="202A33"/>
                </a:solidFill>
              </a:rPr>
              <a:t>Cooking methods</a:t>
            </a:r>
            <a:endParaRPr lang="en-US" sz="1900" dirty="0"/>
          </a:p>
        </p:txBody>
      </p:sp>
      <p:sp>
        <p:nvSpPr>
          <p:cNvPr id="9" name="Text 7"/>
          <p:cNvSpPr/>
          <p:nvPr/>
        </p:nvSpPr>
        <p:spPr>
          <a:xfrm>
            <a:off x="1828800" y="4572000"/>
            <a:ext cx="8503920" cy="914400"/>
          </a:xfrm>
          <a:prstGeom prst="rect">
            <a:avLst/>
          </a:prstGeom>
          <a:noFill/>
          <a:ln/>
        </p:spPr>
        <p:txBody>
          <a:bodyPr wrap="square" lIns="635" tIns="635" rIns="635" bIns="635" rtlCol="0" anchor="ctr">
            <a:normAutofit/>
          </a:bodyPr>
          <a:lstStyle/>
          <a:p>
            <a:pPr marL="0" indent="0" algn="ctr">
              <a:buNone/>
            </a:pPr>
            <a:r>
              <a:rPr lang="en-US" sz="2400" b="1" dirty="0">
                <a:solidFill>
                  <a:srgbClr val="17324D"/>
                </a:solidFill>
              </a:rPr>
              <a:t>Some skills broaden a student’s culinary knowledge.</a:t>
            </a:r>
            <a:endParaRPr lang="en-US" sz="2400" dirty="0"/>
          </a:p>
          <a:p>
            <a:pPr marL="0" indent="0" algn="ctr">
              <a:buNone/>
            </a:pPr>
            <a:r>
              <a:rPr lang="en-US" sz="2400" b="1" dirty="0">
                <a:solidFill>
                  <a:srgbClr val="17324D"/>
                </a:solidFill>
              </a:rPr>
              <a:t>Foundational skills build a cook.</a:t>
            </a:r>
            <a:endParaRPr lang="en-US" sz="24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Why egg cookery?</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Shape 2"/>
          <p:cNvSpPr/>
          <p:nvPr/>
        </p:nvSpPr>
        <p:spPr>
          <a:xfrm>
            <a:off x="868680" y="1691640"/>
            <a:ext cx="3246120" cy="402336"/>
          </a:xfrm>
          <a:prstGeom prst="roundRect">
            <a:avLst>
              <a:gd name="adj" fmla="val 18182"/>
            </a:avLst>
          </a:prstGeom>
          <a:solidFill>
            <a:srgbClr val="17324D"/>
          </a:solidFill>
          <a:ln w="12700">
            <a:solidFill>
              <a:srgbClr val="17324D"/>
            </a:solidFill>
            <a:prstDash val="solid"/>
          </a:ln>
        </p:spPr>
        <p:txBody>
          <a:bodyPr/>
          <a:lstStyle/>
          <a:p>
            <a:endParaRPr lang="en-US"/>
          </a:p>
        </p:txBody>
      </p:sp>
      <p:sp>
        <p:nvSpPr>
          <p:cNvPr id="5" name="Text 3"/>
          <p:cNvSpPr/>
          <p:nvPr/>
        </p:nvSpPr>
        <p:spPr>
          <a:xfrm>
            <a:off x="941832" y="1764792"/>
            <a:ext cx="3099816" cy="201168"/>
          </a:xfrm>
          <a:prstGeom prst="rect">
            <a:avLst/>
          </a:prstGeom>
          <a:noFill/>
          <a:ln/>
        </p:spPr>
        <p:txBody>
          <a:bodyPr wrap="square" lIns="0" tIns="0" rIns="0" bIns="0" rtlCol="0" anchor="ctr"/>
          <a:lstStyle/>
          <a:p>
            <a:pPr marL="0" indent="0" algn="ctr">
              <a:buNone/>
            </a:pPr>
            <a:r>
              <a:rPr lang="en-US" sz="1100" b="1" dirty="0">
                <a:solidFill>
                  <a:srgbClr val="FFFFFF"/>
                </a:solidFill>
              </a:rPr>
              <a:t>TIME &amp; TEMPERATURE</a:t>
            </a:r>
            <a:endParaRPr lang="en-US" sz="1100" dirty="0"/>
          </a:p>
        </p:txBody>
      </p:sp>
      <p:sp>
        <p:nvSpPr>
          <p:cNvPr id="6" name="Shape 4"/>
          <p:cNvSpPr/>
          <p:nvPr/>
        </p:nvSpPr>
        <p:spPr>
          <a:xfrm>
            <a:off x="4599432" y="1691640"/>
            <a:ext cx="3246120" cy="402336"/>
          </a:xfrm>
          <a:prstGeom prst="roundRect">
            <a:avLst>
              <a:gd name="adj" fmla="val 18182"/>
            </a:avLst>
          </a:prstGeom>
          <a:solidFill>
            <a:srgbClr val="17324D"/>
          </a:solidFill>
          <a:ln w="12700">
            <a:solidFill>
              <a:srgbClr val="17324D"/>
            </a:solidFill>
            <a:prstDash val="solid"/>
          </a:ln>
        </p:spPr>
        <p:txBody>
          <a:bodyPr/>
          <a:lstStyle/>
          <a:p>
            <a:endParaRPr lang="en-US"/>
          </a:p>
        </p:txBody>
      </p:sp>
      <p:sp>
        <p:nvSpPr>
          <p:cNvPr id="7" name="Text 5"/>
          <p:cNvSpPr/>
          <p:nvPr/>
        </p:nvSpPr>
        <p:spPr>
          <a:xfrm>
            <a:off x="4672584" y="1764792"/>
            <a:ext cx="3099816" cy="201168"/>
          </a:xfrm>
          <a:prstGeom prst="rect">
            <a:avLst/>
          </a:prstGeom>
          <a:noFill/>
          <a:ln/>
        </p:spPr>
        <p:txBody>
          <a:bodyPr wrap="square" lIns="0" tIns="0" rIns="0" bIns="0" rtlCol="0" anchor="ctr"/>
          <a:lstStyle/>
          <a:p>
            <a:pPr marL="0" indent="0" algn="ctr">
              <a:buNone/>
            </a:pPr>
            <a:r>
              <a:rPr lang="en-US" sz="1100" b="1" dirty="0">
                <a:solidFill>
                  <a:srgbClr val="FFFFFF"/>
                </a:solidFill>
              </a:rPr>
              <a:t>PROTEIN COAGULATION</a:t>
            </a:r>
            <a:endParaRPr lang="en-US" sz="1100" dirty="0"/>
          </a:p>
        </p:txBody>
      </p:sp>
      <p:sp>
        <p:nvSpPr>
          <p:cNvPr id="8" name="Shape 6"/>
          <p:cNvSpPr/>
          <p:nvPr/>
        </p:nvSpPr>
        <p:spPr>
          <a:xfrm>
            <a:off x="8330184" y="1691640"/>
            <a:ext cx="3246120" cy="402336"/>
          </a:xfrm>
          <a:prstGeom prst="roundRect">
            <a:avLst>
              <a:gd name="adj" fmla="val 18182"/>
            </a:avLst>
          </a:prstGeom>
          <a:solidFill>
            <a:srgbClr val="B9852B"/>
          </a:solidFill>
          <a:ln w="12700">
            <a:solidFill>
              <a:srgbClr val="B9852B"/>
            </a:solidFill>
            <a:prstDash val="solid"/>
          </a:ln>
        </p:spPr>
        <p:txBody>
          <a:bodyPr/>
          <a:lstStyle/>
          <a:p>
            <a:endParaRPr lang="en-US"/>
          </a:p>
        </p:txBody>
      </p:sp>
      <p:sp>
        <p:nvSpPr>
          <p:cNvPr id="9" name="Text 7"/>
          <p:cNvSpPr/>
          <p:nvPr/>
        </p:nvSpPr>
        <p:spPr>
          <a:xfrm>
            <a:off x="8403336" y="1764792"/>
            <a:ext cx="3099816" cy="201168"/>
          </a:xfrm>
          <a:prstGeom prst="rect">
            <a:avLst/>
          </a:prstGeom>
          <a:noFill/>
          <a:ln/>
        </p:spPr>
        <p:txBody>
          <a:bodyPr wrap="square" lIns="0" tIns="0" rIns="0" bIns="0" rtlCol="0" anchor="ctr"/>
          <a:lstStyle/>
          <a:p>
            <a:pPr marL="0" indent="0" algn="ctr">
              <a:buNone/>
            </a:pPr>
            <a:r>
              <a:rPr lang="en-US" sz="1100" b="1" dirty="0">
                <a:solidFill>
                  <a:srgbClr val="FFFFFF"/>
                </a:solidFill>
              </a:rPr>
              <a:t>HEAT MANAGEMENT</a:t>
            </a:r>
            <a:endParaRPr lang="en-US" sz="1100" dirty="0"/>
          </a:p>
        </p:txBody>
      </p:sp>
      <p:sp>
        <p:nvSpPr>
          <p:cNvPr id="10" name="Shape 8"/>
          <p:cNvSpPr/>
          <p:nvPr/>
        </p:nvSpPr>
        <p:spPr>
          <a:xfrm>
            <a:off x="868680" y="2743200"/>
            <a:ext cx="3246120" cy="402336"/>
          </a:xfrm>
          <a:prstGeom prst="roundRect">
            <a:avLst>
              <a:gd name="adj" fmla="val 18182"/>
            </a:avLst>
          </a:prstGeom>
          <a:solidFill>
            <a:srgbClr val="17324D"/>
          </a:solidFill>
          <a:ln w="12700">
            <a:solidFill>
              <a:srgbClr val="17324D"/>
            </a:solidFill>
            <a:prstDash val="solid"/>
          </a:ln>
        </p:spPr>
        <p:txBody>
          <a:bodyPr/>
          <a:lstStyle/>
          <a:p>
            <a:endParaRPr lang="en-US"/>
          </a:p>
        </p:txBody>
      </p:sp>
      <p:sp>
        <p:nvSpPr>
          <p:cNvPr id="11" name="Text 9"/>
          <p:cNvSpPr/>
          <p:nvPr/>
        </p:nvSpPr>
        <p:spPr>
          <a:xfrm>
            <a:off x="941832" y="2816352"/>
            <a:ext cx="3099816" cy="201168"/>
          </a:xfrm>
          <a:prstGeom prst="rect">
            <a:avLst/>
          </a:prstGeom>
          <a:noFill/>
          <a:ln/>
        </p:spPr>
        <p:txBody>
          <a:bodyPr wrap="square" lIns="0" tIns="0" rIns="0" bIns="0" rtlCol="0" anchor="ctr"/>
          <a:lstStyle/>
          <a:p>
            <a:pPr marL="0" indent="0" algn="ctr">
              <a:buNone/>
            </a:pPr>
            <a:r>
              <a:rPr lang="en-US" sz="1100" b="1" dirty="0">
                <a:solidFill>
                  <a:srgbClr val="FFFFFF"/>
                </a:solidFill>
              </a:rPr>
              <a:t>MISE EN PLACE</a:t>
            </a:r>
            <a:endParaRPr lang="en-US" sz="1100" dirty="0"/>
          </a:p>
        </p:txBody>
      </p:sp>
      <p:sp>
        <p:nvSpPr>
          <p:cNvPr id="12" name="Shape 10"/>
          <p:cNvSpPr/>
          <p:nvPr/>
        </p:nvSpPr>
        <p:spPr>
          <a:xfrm>
            <a:off x="4599432" y="2743200"/>
            <a:ext cx="3246120" cy="402336"/>
          </a:xfrm>
          <a:prstGeom prst="roundRect">
            <a:avLst>
              <a:gd name="adj" fmla="val 18182"/>
            </a:avLst>
          </a:prstGeom>
          <a:solidFill>
            <a:srgbClr val="17324D"/>
          </a:solidFill>
          <a:ln w="12700">
            <a:solidFill>
              <a:srgbClr val="17324D"/>
            </a:solidFill>
            <a:prstDash val="solid"/>
          </a:ln>
        </p:spPr>
        <p:txBody>
          <a:bodyPr/>
          <a:lstStyle/>
          <a:p>
            <a:endParaRPr lang="en-US"/>
          </a:p>
        </p:txBody>
      </p:sp>
      <p:sp>
        <p:nvSpPr>
          <p:cNvPr id="13" name="Text 11"/>
          <p:cNvSpPr/>
          <p:nvPr/>
        </p:nvSpPr>
        <p:spPr>
          <a:xfrm>
            <a:off x="4672584" y="2816352"/>
            <a:ext cx="3099816" cy="201168"/>
          </a:xfrm>
          <a:prstGeom prst="rect">
            <a:avLst/>
          </a:prstGeom>
          <a:noFill/>
          <a:ln/>
        </p:spPr>
        <p:txBody>
          <a:bodyPr wrap="square" lIns="0" tIns="0" rIns="0" bIns="0" rtlCol="0" anchor="ctr"/>
          <a:lstStyle/>
          <a:p>
            <a:pPr marL="0" indent="0" algn="ctr">
              <a:buNone/>
            </a:pPr>
            <a:r>
              <a:rPr lang="en-US" sz="1100" b="1" dirty="0">
                <a:solidFill>
                  <a:srgbClr val="FFFFFF"/>
                </a:solidFill>
              </a:rPr>
              <a:t>SEQUENCING</a:t>
            </a:r>
            <a:endParaRPr lang="en-US" sz="1100" dirty="0"/>
          </a:p>
        </p:txBody>
      </p:sp>
      <p:sp>
        <p:nvSpPr>
          <p:cNvPr id="14" name="Shape 12"/>
          <p:cNvSpPr/>
          <p:nvPr/>
        </p:nvSpPr>
        <p:spPr>
          <a:xfrm>
            <a:off x="8330184" y="2743200"/>
            <a:ext cx="3246120" cy="402336"/>
          </a:xfrm>
          <a:prstGeom prst="roundRect">
            <a:avLst>
              <a:gd name="adj" fmla="val 18182"/>
            </a:avLst>
          </a:prstGeom>
          <a:solidFill>
            <a:srgbClr val="B9852B"/>
          </a:solidFill>
          <a:ln w="12700">
            <a:solidFill>
              <a:srgbClr val="B9852B"/>
            </a:solidFill>
            <a:prstDash val="solid"/>
          </a:ln>
        </p:spPr>
        <p:txBody>
          <a:bodyPr/>
          <a:lstStyle/>
          <a:p>
            <a:endParaRPr lang="en-US"/>
          </a:p>
        </p:txBody>
      </p:sp>
      <p:sp>
        <p:nvSpPr>
          <p:cNvPr id="15" name="Text 13"/>
          <p:cNvSpPr/>
          <p:nvPr/>
        </p:nvSpPr>
        <p:spPr>
          <a:xfrm>
            <a:off x="8403336" y="2816352"/>
            <a:ext cx="3099816" cy="201168"/>
          </a:xfrm>
          <a:prstGeom prst="rect">
            <a:avLst/>
          </a:prstGeom>
          <a:noFill/>
          <a:ln/>
        </p:spPr>
        <p:txBody>
          <a:bodyPr wrap="square" lIns="0" tIns="0" rIns="0" bIns="0" rtlCol="0" anchor="ctr"/>
          <a:lstStyle/>
          <a:p>
            <a:pPr marL="0" indent="0" algn="ctr">
              <a:buNone/>
            </a:pPr>
            <a:r>
              <a:rPr lang="en-US" sz="1100" b="1" dirty="0">
                <a:solidFill>
                  <a:srgbClr val="FFFFFF"/>
                </a:solidFill>
              </a:rPr>
              <a:t>CONSISTENCY</a:t>
            </a:r>
            <a:endParaRPr lang="en-US" sz="1100" dirty="0"/>
          </a:p>
        </p:txBody>
      </p:sp>
      <p:sp>
        <p:nvSpPr>
          <p:cNvPr id="16" name="Text 14"/>
          <p:cNvSpPr/>
          <p:nvPr/>
        </p:nvSpPr>
        <p:spPr>
          <a:xfrm>
            <a:off x="1005840" y="4434840"/>
            <a:ext cx="10149840" cy="1051560"/>
          </a:xfrm>
          <a:prstGeom prst="rect">
            <a:avLst/>
          </a:prstGeom>
          <a:noFill/>
          <a:ln/>
        </p:spPr>
        <p:txBody>
          <a:bodyPr wrap="square" lIns="635" tIns="635" rIns="635" bIns="635" rtlCol="0" anchor="ctr">
            <a:normAutofit/>
          </a:bodyPr>
          <a:lstStyle/>
          <a:p>
            <a:pPr marL="0" indent="0" algn="ctr">
              <a:buNone/>
            </a:pPr>
            <a:r>
              <a:rPr lang="en-US" sz="2500" b="1" dirty="0">
                <a:solidFill>
                  <a:srgbClr val="17324D"/>
                </a:solidFill>
              </a:rPr>
              <a:t>The egg may be the product we’re assessing,</a:t>
            </a:r>
            <a:endParaRPr lang="en-US" sz="2500" dirty="0"/>
          </a:p>
          <a:p>
            <a:pPr marL="0" indent="0" algn="ctr">
              <a:buNone/>
            </a:pPr>
            <a:r>
              <a:rPr lang="en-US" sz="2500" b="1" dirty="0">
                <a:solidFill>
                  <a:srgbClr val="17324D"/>
                </a:solidFill>
              </a:rPr>
              <a:t>but the student is demonstrating far more than egg cookery.</a:t>
            </a:r>
            <a:endParaRPr lang="en-US" sz="25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Watch the cook.</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15" name="Text 13"/>
          <p:cNvSpPr/>
          <p:nvPr/>
        </p:nvSpPr>
        <p:spPr>
          <a:xfrm rot="10800000" flipV="1">
            <a:off x="1040892" y="1965961"/>
            <a:ext cx="4319016" cy="3118103"/>
          </a:xfrm>
          <a:prstGeom prst="rect">
            <a:avLst/>
          </a:prstGeom>
          <a:noFill/>
          <a:ln/>
        </p:spPr>
        <p:txBody>
          <a:bodyPr wrap="square" lIns="0" tIns="0" rIns="0" bIns="0" rtlCol="0" anchor="ctr">
            <a:normAutofit/>
          </a:bodyPr>
          <a:lstStyle/>
          <a:p>
            <a:pPr algn="ctr"/>
            <a:r>
              <a:rPr lang="en-US" b="1" dirty="0">
                <a:solidFill>
                  <a:srgbClr val="6D746F"/>
                </a:solidFill>
              </a:rPr>
              <a:t>• EGGS  </a:t>
            </a:r>
          </a:p>
          <a:p>
            <a:pPr algn="ctr"/>
            <a:r>
              <a:rPr lang="en-US" b="1" dirty="0">
                <a:solidFill>
                  <a:srgbClr val="6D746F"/>
                </a:solidFill>
              </a:rPr>
              <a:t>•  MEATS </a:t>
            </a:r>
          </a:p>
          <a:p>
            <a:pPr algn="ctr"/>
            <a:r>
              <a:rPr lang="en-US" b="1" dirty="0">
                <a:solidFill>
                  <a:srgbClr val="6D746F"/>
                </a:solidFill>
              </a:rPr>
              <a:t>•  HASH BROWNS  </a:t>
            </a:r>
          </a:p>
          <a:p>
            <a:pPr marL="0" indent="0" algn="ctr">
              <a:buNone/>
            </a:pPr>
            <a:r>
              <a:rPr lang="en-US" b="1" dirty="0">
                <a:solidFill>
                  <a:srgbClr val="6D746F"/>
                </a:solidFill>
              </a:rPr>
              <a:t>•  WAFFLES  </a:t>
            </a:r>
          </a:p>
          <a:p>
            <a:pPr marL="0" indent="0" algn="ctr">
              <a:buNone/>
            </a:pPr>
            <a:r>
              <a:rPr lang="en-US" b="1" dirty="0">
                <a:solidFill>
                  <a:srgbClr val="6D746F"/>
                </a:solidFill>
              </a:rPr>
              <a:t>•  TOAST  </a:t>
            </a:r>
          </a:p>
          <a:p>
            <a:pPr marL="0" indent="0" algn="ctr">
              <a:buNone/>
            </a:pPr>
            <a:r>
              <a:rPr lang="en-US" b="1" dirty="0">
                <a:solidFill>
                  <a:srgbClr val="6D746F"/>
                </a:solidFill>
              </a:rPr>
              <a:t>•  MODIFICATIONS  </a:t>
            </a:r>
          </a:p>
          <a:p>
            <a:pPr marL="0" indent="0" algn="ctr">
              <a:buNone/>
            </a:pPr>
            <a:r>
              <a:rPr lang="en-US" b="1" dirty="0">
                <a:solidFill>
                  <a:srgbClr val="6D746F"/>
                </a:solidFill>
              </a:rPr>
              <a:t>•  TICKETS</a:t>
            </a:r>
            <a:endParaRPr lang="en-US" dirty="0"/>
          </a:p>
        </p:txBody>
      </p:sp>
      <p:sp>
        <p:nvSpPr>
          <p:cNvPr id="16" name="Text 14"/>
          <p:cNvSpPr/>
          <p:nvPr/>
        </p:nvSpPr>
        <p:spPr>
          <a:xfrm>
            <a:off x="594360" y="4864608"/>
            <a:ext cx="5212080" cy="438912"/>
          </a:xfrm>
          <a:prstGeom prst="rect">
            <a:avLst/>
          </a:prstGeom>
          <a:noFill/>
          <a:ln/>
        </p:spPr>
        <p:txBody>
          <a:bodyPr wrap="square" lIns="0" tIns="0" rIns="0" bIns="0" rtlCol="0" anchor="ctr"/>
          <a:lstStyle/>
          <a:p>
            <a:pPr marL="0" indent="0" algn="ctr">
              <a:buNone/>
            </a:pPr>
            <a:r>
              <a:rPr lang="en-US" sz="2500" b="1" dirty="0">
                <a:solidFill>
                  <a:srgbClr val="17324D"/>
                </a:solidFill>
              </a:rPr>
              <a:t>“That’s competency.”</a:t>
            </a:r>
            <a:endParaRPr lang="en-US" sz="25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6</a:t>
            </a:fld>
            <a:endParaRPr lang="en-US"/>
          </a:p>
        </p:txBody>
      </p:sp>
      <p:pic>
        <p:nvPicPr>
          <p:cNvPr id="18" name="Picture 17">
            <a:extLst>
              <a:ext uri="{FF2B5EF4-FFF2-40B4-BE49-F238E27FC236}">
                <a16:creationId xmlns:a16="http://schemas.microsoft.com/office/drawing/2014/main" id="{E16B10F5-1582-8178-90DA-CA8070E73EDD}"/>
              </a:ext>
            </a:extLst>
          </p:cNvPr>
          <p:cNvPicPr>
            <a:picLocks noChangeAspect="1"/>
          </p:cNvPicPr>
          <p:nvPr/>
        </p:nvPicPr>
        <p:blipFill>
          <a:blip r:embed="rId3"/>
          <a:stretch>
            <a:fillRect/>
          </a:stretch>
        </p:blipFill>
        <p:spPr>
          <a:xfrm>
            <a:off x="6385562" y="1353312"/>
            <a:ext cx="3639312" cy="48524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Students cannot hit a target they cannot see.</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Shape 2"/>
          <p:cNvSpPr/>
          <p:nvPr/>
        </p:nvSpPr>
        <p:spPr>
          <a:xfrm>
            <a:off x="914400" y="1828800"/>
            <a:ext cx="4297680" cy="1371600"/>
          </a:xfrm>
          <a:prstGeom prst="roundRect">
            <a:avLst/>
          </a:prstGeom>
          <a:solidFill>
            <a:srgbClr val="FFFFFF"/>
          </a:solidFill>
          <a:ln w="15240">
            <a:solidFill>
              <a:srgbClr val="D8D0C4"/>
            </a:solidFill>
            <a:prstDash val="solid"/>
          </a:ln>
        </p:spPr>
        <p:txBody>
          <a:bodyPr/>
          <a:lstStyle/>
          <a:p>
            <a:endParaRPr lang="en-US"/>
          </a:p>
        </p:txBody>
      </p:sp>
      <p:sp>
        <p:nvSpPr>
          <p:cNvPr id="5" name="Text 3"/>
          <p:cNvSpPr/>
          <p:nvPr/>
        </p:nvSpPr>
        <p:spPr>
          <a:xfrm>
            <a:off x="1143000" y="2240280"/>
            <a:ext cx="3840480" cy="411480"/>
          </a:xfrm>
          <a:prstGeom prst="rect">
            <a:avLst/>
          </a:prstGeom>
          <a:noFill/>
          <a:ln/>
        </p:spPr>
        <p:txBody>
          <a:bodyPr wrap="square" lIns="0" tIns="0" rIns="0" bIns="0" rtlCol="0" anchor="ctr"/>
          <a:lstStyle/>
          <a:p>
            <a:pPr marL="0" indent="0" algn="ctr">
              <a:buNone/>
            </a:pPr>
            <a:r>
              <a:rPr lang="en-US" sz="2200" i="1" dirty="0">
                <a:solidFill>
                  <a:srgbClr val="6D746F"/>
                </a:solidFill>
              </a:rPr>
              <a:t>“Make me a good omelette.”</a:t>
            </a:r>
            <a:endParaRPr lang="en-US" sz="2200" dirty="0"/>
          </a:p>
        </p:txBody>
      </p:sp>
      <p:sp>
        <p:nvSpPr>
          <p:cNvPr id="6" name="Shape 4"/>
          <p:cNvSpPr/>
          <p:nvPr/>
        </p:nvSpPr>
        <p:spPr>
          <a:xfrm>
            <a:off x="5440680" y="2514600"/>
            <a:ext cx="1097280" cy="0"/>
          </a:xfrm>
          <a:prstGeom prst="line">
            <a:avLst/>
          </a:prstGeom>
          <a:noFill/>
          <a:ln w="38100">
            <a:solidFill>
              <a:srgbClr val="B9852B"/>
            </a:solidFill>
            <a:prstDash val="solid"/>
            <a:headEnd type="none"/>
            <a:tailEnd type="triangle"/>
          </a:ln>
        </p:spPr>
        <p:txBody>
          <a:bodyPr/>
          <a:lstStyle/>
          <a:p>
            <a:endParaRPr lang="en-US"/>
          </a:p>
        </p:txBody>
      </p:sp>
      <p:sp>
        <p:nvSpPr>
          <p:cNvPr id="7" name="Shape 5"/>
          <p:cNvSpPr/>
          <p:nvPr/>
        </p:nvSpPr>
        <p:spPr>
          <a:xfrm>
            <a:off x="6812280" y="1828800"/>
            <a:ext cx="4297680" cy="1371600"/>
          </a:xfrm>
          <a:prstGeom prst="roundRect">
            <a:avLst/>
          </a:prstGeom>
          <a:solidFill>
            <a:srgbClr val="EAD9B8"/>
          </a:solidFill>
          <a:ln w="17780">
            <a:solidFill>
              <a:srgbClr val="B9852B"/>
            </a:solidFill>
            <a:prstDash val="solid"/>
          </a:ln>
        </p:spPr>
        <p:txBody>
          <a:bodyPr/>
          <a:lstStyle/>
          <a:p>
            <a:endParaRPr lang="en-US"/>
          </a:p>
        </p:txBody>
      </p:sp>
      <p:sp>
        <p:nvSpPr>
          <p:cNvPr id="8" name="Text 6"/>
          <p:cNvSpPr/>
          <p:nvPr/>
        </p:nvSpPr>
        <p:spPr>
          <a:xfrm>
            <a:off x="7040880" y="2240280"/>
            <a:ext cx="3840480" cy="411480"/>
          </a:xfrm>
          <a:prstGeom prst="rect">
            <a:avLst/>
          </a:prstGeom>
          <a:noFill/>
          <a:ln/>
        </p:spPr>
        <p:txBody>
          <a:bodyPr wrap="square" lIns="0" tIns="0" rIns="0" bIns="0" rtlCol="0" anchor="ctr"/>
          <a:lstStyle/>
          <a:p>
            <a:pPr marL="0" indent="0" algn="ctr">
              <a:buNone/>
            </a:pPr>
            <a:r>
              <a:rPr lang="en-US" sz="2200" b="1" dirty="0">
                <a:solidFill>
                  <a:srgbClr val="17324D"/>
                </a:solidFill>
              </a:rPr>
              <a:t>What does “good” mean?</a:t>
            </a:r>
            <a:endParaRPr lang="en-US" sz="2200" dirty="0"/>
          </a:p>
        </p:txBody>
      </p:sp>
      <p:sp>
        <p:nvSpPr>
          <p:cNvPr id="9" name="Text 7"/>
          <p:cNvSpPr/>
          <p:nvPr/>
        </p:nvSpPr>
        <p:spPr>
          <a:xfrm>
            <a:off x="1280160" y="4206240"/>
            <a:ext cx="9601200" cy="1005840"/>
          </a:xfrm>
          <a:prstGeom prst="rect">
            <a:avLst/>
          </a:prstGeom>
          <a:noFill/>
          <a:ln/>
        </p:spPr>
        <p:txBody>
          <a:bodyPr wrap="square" lIns="635" tIns="635" rIns="635" bIns="635" rtlCol="0" anchor="ctr">
            <a:normAutofit/>
          </a:bodyPr>
          <a:lstStyle/>
          <a:p>
            <a:pPr marL="0" indent="0" algn="ctr">
              <a:buNone/>
            </a:pPr>
            <a:r>
              <a:rPr lang="en-US" sz="2400" b="1" dirty="0">
                <a:solidFill>
                  <a:srgbClr val="17324D"/>
                </a:solidFill>
              </a:rPr>
              <a:t>If I’m going to assess against a standard,</a:t>
            </a:r>
            <a:endParaRPr lang="en-US" sz="2400" dirty="0"/>
          </a:p>
          <a:p>
            <a:pPr marL="0" indent="0" algn="ctr">
              <a:buNone/>
            </a:pPr>
            <a:r>
              <a:rPr lang="en-US" sz="2400" b="1" dirty="0">
                <a:solidFill>
                  <a:srgbClr val="17324D"/>
                </a:solidFill>
              </a:rPr>
              <a:t>the standard must exist before the student starts cooking.</a:t>
            </a:r>
            <a:endParaRPr lang="en-US" sz="24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algn="ctr"/>
            <a:r>
              <a:rPr lang="en-US" sz="2800" b="1" dirty="0">
                <a:solidFill>
                  <a:srgbClr val="17324D"/>
                </a:solidFill>
              </a:rPr>
              <a:t>What would you assess?</a:t>
            </a:r>
            <a:endParaRPr lang="en-US" sz="28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8</a:t>
            </a:fld>
            <a:endParaRPr lang="en-US"/>
          </a:p>
        </p:txBody>
      </p:sp>
      <p:pic>
        <p:nvPicPr>
          <p:cNvPr id="10" name="Picture 9">
            <a:extLst>
              <a:ext uri="{FF2B5EF4-FFF2-40B4-BE49-F238E27FC236}">
                <a16:creationId xmlns:a16="http://schemas.microsoft.com/office/drawing/2014/main" id="{7A9EF9BB-CB4F-CD58-CF6C-B0960004F4FF}"/>
              </a:ext>
            </a:extLst>
          </p:cNvPr>
          <p:cNvPicPr>
            <a:picLocks noChangeAspect="1"/>
          </p:cNvPicPr>
          <p:nvPr/>
        </p:nvPicPr>
        <p:blipFill>
          <a:blip r:embed="rId3"/>
          <a:stretch>
            <a:fillRect/>
          </a:stretch>
        </p:blipFill>
        <p:spPr>
          <a:xfrm>
            <a:off x="3391494" y="1764793"/>
            <a:ext cx="4314109" cy="32461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CDB3F-7474-FF55-DFC2-DA9B9FC8248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86088B7-9947-DB96-6353-9BA00B8435AF}"/>
              </a:ext>
            </a:extLst>
          </p:cNvPr>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What does a good French omelette look like?</a:t>
            </a:r>
            <a:endParaRPr lang="en-US" sz="2700" dirty="0"/>
          </a:p>
        </p:txBody>
      </p:sp>
      <p:sp>
        <p:nvSpPr>
          <p:cNvPr id="3" name="Shape 1">
            <a:extLst>
              <a:ext uri="{FF2B5EF4-FFF2-40B4-BE49-F238E27FC236}">
                <a16:creationId xmlns:a16="http://schemas.microsoft.com/office/drawing/2014/main" id="{2A1D2C36-26A5-0F6B-7FFF-7A884D2E1CDB}"/>
              </a:ext>
            </a:extLst>
          </p:cNvPr>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6" name="Text 4">
            <a:extLst>
              <a:ext uri="{FF2B5EF4-FFF2-40B4-BE49-F238E27FC236}">
                <a16:creationId xmlns:a16="http://schemas.microsoft.com/office/drawing/2014/main" id="{4CF75C2B-7B6A-6321-9257-7C92BE98CBEF}"/>
              </a:ext>
            </a:extLst>
          </p:cNvPr>
          <p:cNvSpPr/>
          <p:nvPr/>
        </p:nvSpPr>
        <p:spPr>
          <a:xfrm>
            <a:off x="1234440" y="5074920"/>
            <a:ext cx="4114800" cy="365760"/>
          </a:xfrm>
          <a:prstGeom prst="rect">
            <a:avLst/>
          </a:prstGeom>
          <a:noFill/>
          <a:ln/>
        </p:spPr>
        <p:txBody>
          <a:bodyPr wrap="square" lIns="0" tIns="0" rIns="0" bIns="0" rtlCol="0" anchor="ctr"/>
          <a:lstStyle/>
          <a:p>
            <a:pPr marL="0" indent="0" algn="ctr">
              <a:buNone/>
            </a:pPr>
            <a:r>
              <a:rPr lang="en-US" sz="1800" b="1" dirty="0">
                <a:solidFill>
                  <a:srgbClr val="17324D"/>
                </a:solidFill>
              </a:rPr>
              <a:t>What would you assess?</a:t>
            </a:r>
            <a:endParaRPr lang="en-US" sz="1800" dirty="0"/>
          </a:p>
        </p:txBody>
      </p:sp>
      <p:sp>
        <p:nvSpPr>
          <p:cNvPr id="7" name="Text 5">
            <a:extLst>
              <a:ext uri="{FF2B5EF4-FFF2-40B4-BE49-F238E27FC236}">
                <a16:creationId xmlns:a16="http://schemas.microsoft.com/office/drawing/2014/main" id="{634FEDE1-31D1-46EB-12CC-7E18DBD860EF}"/>
              </a:ext>
            </a:extLst>
          </p:cNvPr>
          <p:cNvSpPr/>
          <p:nvPr/>
        </p:nvSpPr>
        <p:spPr>
          <a:xfrm>
            <a:off x="6080760" y="1737360"/>
            <a:ext cx="5120640" cy="3246120"/>
          </a:xfrm>
          <a:prstGeom prst="rect">
            <a:avLst/>
          </a:prstGeom>
          <a:noFill/>
          <a:ln/>
        </p:spPr>
        <p:txBody>
          <a:bodyPr wrap="square" lIns="381" tIns="381" rIns="381" bIns="381" rtlCol="0" anchor="ctr">
            <a:normAutofit/>
          </a:bodyPr>
          <a:lstStyle/>
          <a:p>
            <a:pPr marL="228600" indent="-228600">
              <a:buSzPct val="100000"/>
              <a:buChar char="•"/>
            </a:pPr>
            <a:r>
              <a:rPr lang="en-US" sz="1700" dirty="0">
                <a:solidFill>
                  <a:srgbClr val="202A33"/>
                </a:solidFill>
              </a:rPr>
              <a:t>Pale exterior / little or no browning</a:t>
            </a:r>
            <a:endParaRPr lang="en-US" sz="1700" dirty="0"/>
          </a:p>
          <a:p>
            <a:pPr marL="228600" indent="-228600">
              <a:buSzPct val="100000"/>
              <a:buChar char="•"/>
            </a:pPr>
            <a:r>
              <a:rPr lang="en-US" sz="1700" dirty="0">
                <a:solidFill>
                  <a:srgbClr val="202A33"/>
                </a:solidFill>
              </a:rPr>
              <a:t>Tender, moist interior</a:t>
            </a:r>
            <a:endParaRPr lang="en-US" sz="1700" dirty="0"/>
          </a:p>
          <a:p>
            <a:pPr marL="228600" indent="-228600">
              <a:buSzPct val="100000"/>
              <a:buChar char="•"/>
            </a:pPr>
            <a:r>
              <a:rPr lang="en-US" sz="1700" dirty="0">
                <a:solidFill>
                  <a:srgbClr val="202A33"/>
                </a:solidFill>
              </a:rPr>
              <a:t>Proper coagulation</a:t>
            </a:r>
            <a:endParaRPr lang="en-US" sz="1700" dirty="0"/>
          </a:p>
          <a:p>
            <a:pPr marL="228600" indent="-228600">
              <a:buSzPct val="100000"/>
              <a:buChar char="•"/>
            </a:pPr>
            <a:r>
              <a:rPr lang="en-US" sz="1700" dirty="0">
                <a:solidFill>
                  <a:srgbClr val="202A33"/>
                </a:solidFill>
              </a:rPr>
              <a:t>Proper oval / rolled shape</a:t>
            </a:r>
            <a:endParaRPr lang="en-US" sz="1700" dirty="0"/>
          </a:p>
          <a:p>
            <a:pPr marL="228600" indent="-228600">
              <a:buSzPct val="100000"/>
              <a:buChar char="•"/>
            </a:pPr>
            <a:r>
              <a:rPr lang="en-US" sz="1700" dirty="0">
                <a:solidFill>
                  <a:srgbClr val="202A33"/>
                </a:solidFill>
              </a:rPr>
              <a:t>Even seasoning</a:t>
            </a:r>
            <a:endParaRPr lang="en-US" sz="1700" dirty="0"/>
          </a:p>
          <a:p>
            <a:pPr marL="228600" indent="-228600">
              <a:buSzPct val="100000"/>
              <a:buChar char="•"/>
            </a:pPr>
            <a:r>
              <a:rPr lang="en-US" sz="1700" dirty="0">
                <a:solidFill>
                  <a:srgbClr val="202A33"/>
                </a:solidFill>
              </a:rPr>
              <a:t>Clean presentation</a:t>
            </a:r>
            <a:endParaRPr lang="en-US" sz="1700" dirty="0"/>
          </a:p>
        </p:txBody>
      </p:sp>
      <p:sp>
        <p:nvSpPr>
          <p:cNvPr id="8" name="Text 6">
            <a:extLst>
              <a:ext uri="{FF2B5EF4-FFF2-40B4-BE49-F238E27FC236}">
                <a16:creationId xmlns:a16="http://schemas.microsoft.com/office/drawing/2014/main" id="{2ADC6D86-C28B-4D63-21DE-A2D54C326E19}"/>
              </a:ext>
            </a:extLst>
          </p:cNvPr>
          <p:cNvSpPr/>
          <p:nvPr/>
        </p:nvSpPr>
        <p:spPr>
          <a:xfrm>
            <a:off x="6035040" y="5074920"/>
            <a:ext cx="5212080" cy="658368"/>
          </a:xfrm>
          <a:prstGeom prst="rect">
            <a:avLst/>
          </a:prstGeom>
          <a:noFill/>
          <a:ln/>
        </p:spPr>
        <p:txBody>
          <a:bodyPr wrap="square" lIns="381" tIns="381" rIns="381" bIns="381" rtlCol="0" anchor="ctr">
            <a:normAutofit/>
          </a:bodyPr>
          <a:lstStyle/>
          <a:p>
            <a:pPr marL="0" indent="0" algn="ctr">
              <a:buNone/>
            </a:pPr>
            <a:r>
              <a:rPr lang="en-US" sz="1800" b="1" dirty="0">
                <a:solidFill>
                  <a:srgbClr val="17324D"/>
                </a:solidFill>
              </a:rPr>
              <a:t>The demonstration and the rubric should be telling the student the same story.</a:t>
            </a:r>
            <a:endParaRPr lang="en-US" sz="1800" dirty="0"/>
          </a:p>
        </p:txBody>
      </p:sp>
      <p:sp>
        <p:nvSpPr>
          <p:cNvPr id="25" name="Slide Number Placeholder 0">
            <a:extLst>
              <a:ext uri="{FF2B5EF4-FFF2-40B4-BE49-F238E27FC236}">
                <a16:creationId xmlns:a16="http://schemas.microsoft.com/office/drawing/2014/main" id="{EF5721B6-A6A4-CEFA-60AD-76FB187340DE}"/>
              </a:ext>
            </a:extLst>
          </p:cNvPr>
          <p:cNvSpPr>
            <a:spLocks noGrp="1"/>
          </p:cNvSpPr>
          <p:nvPr>
            <p:ph type="sldNum" sz="quarter" idx="4294967295"/>
          </p:nvPr>
        </p:nvSpPr>
        <p:spPr>
          <a:xfrm>
            <a:off x="11722608" y="6492240"/>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9</a:t>
            </a:fld>
            <a:endParaRPr lang="en-US"/>
          </a:p>
        </p:txBody>
      </p:sp>
      <p:pic>
        <p:nvPicPr>
          <p:cNvPr id="10" name="Picture 9">
            <a:extLst>
              <a:ext uri="{FF2B5EF4-FFF2-40B4-BE49-F238E27FC236}">
                <a16:creationId xmlns:a16="http://schemas.microsoft.com/office/drawing/2014/main" id="{7A629397-242A-9013-A9D7-E85F4DF37B1F}"/>
              </a:ext>
            </a:extLst>
          </p:cNvPr>
          <p:cNvPicPr>
            <a:picLocks noChangeAspect="1"/>
          </p:cNvPicPr>
          <p:nvPr/>
        </p:nvPicPr>
        <p:blipFill>
          <a:blip r:embed="rId3"/>
          <a:stretch>
            <a:fillRect/>
          </a:stretch>
        </p:blipFill>
        <p:spPr>
          <a:xfrm>
            <a:off x="1234440" y="1591056"/>
            <a:ext cx="4314109" cy="3246121"/>
          </a:xfrm>
          <a:prstGeom prst="rect">
            <a:avLst/>
          </a:prstGeom>
        </p:spPr>
      </p:pic>
    </p:spTree>
    <p:extLst>
      <p:ext uri="{BB962C8B-B14F-4D97-AF65-F5344CB8AC3E}">
        <p14:creationId xmlns:p14="http://schemas.microsoft.com/office/powerpoint/2010/main" val="4016782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Assess the process AND the product.</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Shape 2"/>
          <p:cNvSpPr/>
          <p:nvPr/>
        </p:nvSpPr>
        <p:spPr>
          <a:xfrm>
            <a:off x="685800" y="1600200"/>
            <a:ext cx="5257800" cy="4251960"/>
          </a:xfrm>
          <a:prstGeom prst="roundRect">
            <a:avLst/>
          </a:prstGeom>
          <a:solidFill>
            <a:srgbClr val="FFFFFF">
              <a:alpha val="92000"/>
            </a:srgbClr>
          </a:solidFill>
          <a:ln w="15240">
            <a:solidFill>
              <a:srgbClr val="D8D0C4"/>
            </a:solidFill>
            <a:prstDash val="solid"/>
          </a:ln>
        </p:spPr>
        <p:txBody>
          <a:bodyPr/>
          <a:lstStyle/>
          <a:p>
            <a:endParaRPr lang="en-US"/>
          </a:p>
        </p:txBody>
      </p:sp>
      <p:sp>
        <p:nvSpPr>
          <p:cNvPr id="5" name="Shape 3"/>
          <p:cNvSpPr/>
          <p:nvPr/>
        </p:nvSpPr>
        <p:spPr>
          <a:xfrm>
            <a:off x="6245352" y="1600200"/>
            <a:ext cx="5257800" cy="4251960"/>
          </a:xfrm>
          <a:prstGeom prst="roundRect">
            <a:avLst/>
          </a:prstGeom>
          <a:solidFill>
            <a:srgbClr val="FFFFFF">
              <a:alpha val="92000"/>
            </a:srgbClr>
          </a:solidFill>
          <a:ln w="15240">
            <a:solidFill>
              <a:srgbClr val="D8D0C4"/>
            </a:solidFill>
            <a:prstDash val="solid"/>
          </a:ln>
        </p:spPr>
        <p:txBody>
          <a:bodyPr/>
          <a:lstStyle/>
          <a:p>
            <a:endParaRPr lang="en-US"/>
          </a:p>
        </p:txBody>
      </p:sp>
      <p:sp>
        <p:nvSpPr>
          <p:cNvPr id="6" name="Text 4"/>
          <p:cNvSpPr/>
          <p:nvPr/>
        </p:nvSpPr>
        <p:spPr>
          <a:xfrm>
            <a:off x="960120" y="1874520"/>
            <a:ext cx="4709160" cy="365760"/>
          </a:xfrm>
          <a:prstGeom prst="rect">
            <a:avLst/>
          </a:prstGeom>
          <a:noFill/>
          <a:ln/>
        </p:spPr>
        <p:txBody>
          <a:bodyPr wrap="square" lIns="0" tIns="0" rIns="0" bIns="0" rtlCol="0" anchor="ctr"/>
          <a:lstStyle/>
          <a:p>
            <a:pPr marL="0" indent="0" algn="ctr">
              <a:buNone/>
            </a:pPr>
            <a:r>
              <a:rPr lang="en-US" sz="1900" b="1" dirty="0">
                <a:solidFill>
                  <a:srgbClr val="17324D"/>
                </a:solidFill>
              </a:rPr>
              <a:t>PRODUCT</a:t>
            </a:r>
            <a:endParaRPr lang="en-US" sz="1900" dirty="0"/>
          </a:p>
        </p:txBody>
      </p:sp>
      <p:sp>
        <p:nvSpPr>
          <p:cNvPr id="7" name="Text 5"/>
          <p:cNvSpPr/>
          <p:nvPr/>
        </p:nvSpPr>
        <p:spPr>
          <a:xfrm>
            <a:off x="6519672" y="1874520"/>
            <a:ext cx="4709160" cy="365760"/>
          </a:xfrm>
          <a:prstGeom prst="rect">
            <a:avLst/>
          </a:prstGeom>
          <a:noFill/>
          <a:ln/>
        </p:spPr>
        <p:txBody>
          <a:bodyPr wrap="square" lIns="0" tIns="0" rIns="0" bIns="0" rtlCol="0" anchor="ctr"/>
          <a:lstStyle/>
          <a:p>
            <a:pPr marL="0" indent="0" algn="ctr">
              <a:buNone/>
            </a:pPr>
            <a:r>
              <a:rPr lang="en-US" sz="1900" b="1" dirty="0">
                <a:solidFill>
                  <a:srgbClr val="B9852B"/>
                </a:solidFill>
              </a:rPr>
              <a:t>PERFORMANCE</a:t>
            </a:r>
            <a:endParaRPr lang="en-US" sz="1900" dirty="0"/>
          </a:p>
        </p:txBody>
      </p:sp>
      <p:sp>
        <p:nvSpPr>
          <p:cNvPr id="8" name="Text 6"/>
          <p:cNvSpPr/>
          <p:nvPr/>
        </p:nvSpPr>
        <p:spPr>
          <a:xfrm>
            <a:off x="1078992" y="2468880"/>
            <a:ext cx="4480560" cy="2880360"/>
          </a:xfrm>
          <a:prstGeom prst="rect">
            <a:avLst/>
          </a:prstGeom>
          <a:noFill/>
          <a:ln/>
        </p:spPr>
        <p:txBody>
          <a:bodyPr wrap="square" lIns="381" tIns="381" rIns="381" bIns="381" rtlCol="0" anchor="ctr">
            <a:normAutofit/>
          </a:bodyPr>
          <a:lstStyle/>
          <a:p>
            <a:pPr marL="203200" indent="-203200">
              <a:buSzPct val="100000"/>
              <a:buChar char="•"/>
            </a:pPr>
            <a:r>
              <a:rPr lang="en-US" sz="1600" dirty="0">
                <a:solidFill>
                  <a:srgbClr val="202A33"/>
                </a:solidFill>
              </a:rPr>
              <a:t>Color</a:t>
            </a:r>
            <a:endParaRPr lang="en-US" sz="1600" dirty="0"/>
          </a:p>
          <a:p>
            <a:pPr marL="203200" indent="-203200">
              <a:buSzPct val="100000"/>
              <a:buChar char="•"/>
            </a:pPr>
            <a:r>
              <a:rPr lang="en-US" sz="1600" dirty="0">
                <a:solidFill>
                  <a:srgbClr val="202A33"/>
                </a:solidFill>
              </a:rPr>
              <a:t>Texture</a:t>
            </a:r>
            <a:endParaRPr lang="en-US" sz="1600" dirty="0"/>
          </a:p>
          <a:p>
            <a:pPr marL="203200" indent="-203200">
              <a:buSzPct val="100000"/>
              <a:buChar char="•"/>
            </a:pPr>
            <a:r>
              <a:rPr lang="en-US" sz="1600" dirty="0">
                <a:solidFill>
                  <a:srgbClr val="202A33"/>
                </a:solidFill>
              </a:rPr>
              <a:t>Doneness</a:t>
            </a:r>
            <a:endParaRPr lang="en-US" sz="1600" dirty="0"/>
          </a:p>
          <a:p>
            <a:pPr marL="203200" indent="-203200">
              <a:buSzPct val="100000"/>
              <a:buChar char="•"/>
            </a:pPr>
            <a:r>
              <a:rPr lang="en-US" sz="1600" dirty="0">
                <a:solidFill>
                  <a:srgbClr val="202A33"/>
                </a:solidFill>
              </a:rPr>
              <a:t>Shape</a:t>
            </a:r>
            <a:endParaRPr lang="en-US" sz="1600" dirty="0"/>
          </a:p>
          <a:p>
            <a:pPr marL="203200" indent="-203200">
              <a:buSzPct val="100000"/>
              <a:buChar char="•"/>
            </a:pPr>
            <a:r>
              <a:rPr lang="en-US" sz="1600" dirty="0">
                <a:solidFill>
                  <a:srgbClr val="202A33"/>
                </a:solidFill>
              </a:rPr>
              <a:t>Seasoning</a:t>
            </a:r>
            <a:endParaRPr lang="en-US" sz="1600" dirty="0"/>
          </a:p>
          <a:p>
            <a:pPr marL="203200" indent="-203200">
              <a:buSzPct val="100000"/>
              <a:buChar char="•"/>
            </a:pPr>
            <a:r>
              <a:rPr lang="en-US" sz="1600" dirty="0">
                <a:solidFill>
                  <a:srgbClr val="202A33"/>
                </a:solidFill>
              </a:rPr>
              <a:t>Presentation</a:t>
            </a:r>
            <a:endParaRPr lang="en-US" sz="1600" dirty="0"/>
          </a:p>
        </p:txBody>
      </p:sp>
      <p:sp>
        <p:nvSpPr>
          <p:cNvPr id="9" name="Text 7"/>
          <p:cNvSpPr/>
          <p:nvPr/>
        </p:nvSpPr>
        <p:spPr>
          <a:xfrm>
            <a:off x="6638544" y="2468880"/>
            <a:ext cx="4480560" cy="2880360"/>
          </a:xfrm>
          <a:prstGeom prst="rect">
            <a:avLst/>
          </a:prstGeom>
          <a:noFill/>
          <a:ln/>
        </p:spPr>
        <p:txBody>
          <a:bodyPr wrap="square" lIns="381" tIns="381" rIns="381" bIns="381" rtlCol="0" anchor="ctr">
            <a:normAutofit/>
          </a:bodyPr>
          <a:lstStyle/>
          <a:p>
            <a:pPr marL="203200" indent="-203200">
              <a:buSzPct val="100000"/>
              <a:buChar char="•"/>
            </a:pPr>
            <a:r>
              <a:rPr lang="en-US" sz="1600" dirty="0">
                <a:solidFill>
                  <a:srgbClr val="202A33"/>
                </a:solidFill>
              </a:rPr>
              <a:t>Mise en place</a:t>
            </a:r>
            <a:endParaRPr lang="en-US" sz="1600" dirty="0"/>
          </a:p>
          <a:p>
            <a:pPr marL="203200" indent="-203200">
              <a:buSzPct val="100000"/>
              <a:buChar char="•"/>
            </a:pPr>
            <a:r>
              <a:rPr lang="en-US" sz="1600" dirty="0">
                <a:solidFill>
                  <a:srgbClr val="202A33"/>
                </a:solidFill>
              </a:rPr>
              <a:t>Organization</a:t>
            </a:r>
            <a:endParaRPr lang="en-US" sz="1600" dirty="0"/>
          </a:p>
          <a:p>
            <a:pPr marL="203200" indent="-203200">
              <a:buSzPct val="100000"/>
              <a:buChar char="•"/>
            </a:pPr>
            <a:r>
              <a:rPr lang="en-US" sz="1600" dirty="0">
                <a:solidFill>
                  <a:srgbClr val="202A33"/>
                </a:solidFill>
              </a:rPr>
              <a:t>Technique</a:t>
            </a:r>
            <a:endParaRPr lang="en-US" sz="1600" dirty="0"/>
          </a:p>
          <a:p>
            <a:pPr marL="203200" indent="-203200">
              <a:buSzPct val="100000"/>
              <a:buChar char="•"/>
            </a:pPr>
            <a:r>
              <a:rPr lang="en-US" sz="1600" dirty="0">
                <a:solidFill>
                  <a:srgbClr val="202A33"/>
                </a:solidFill>
              </a:rPr>
              <a:t>Heat control</a:t>
            </a:r>
            <a:endParaRPr lang="en-US" sz="1600" dirty="0"/>
          </a:p>
          <a:p>
            <a:pPr marL="203200" indent="-203200">
              <a:buSzPct val="100000"/>
              <a:buChar char="•"/>
            </a:pPr>
            <a:r>
              <a:rPr lang="en-US" sz="1600" dirty="0">
                <a:solidFill>
                  <a:srgbClr val="202A33"/>
                </a:solidFill>
              </a:rPr>
              <a:t>Sequencing</a:t>
            </a:r>
            <a:endParaRPr lang="en-US" sz="1600" dirty="0"/>
          </a:p>
          <a:p>
            <a:pPr marL="203200" indent="-203200">
              <a:buSzPct val="100000"/>
              <a:buChar char="•"/>
            </a:pPr>
            <a:r>
              <a:rPr lang="en-US" sz="1600" dirty="0">
                <a:solidFill>
                  <a:srgbClr val="202A33"/>
                </a:solidFill>
              </a:rPr>
              <a:t>Sanitation / Safety</a:t>
            </a:r>
            <a:endParaRPr lang="en-US" sz="1600" dirty="0"/>
          </a:p>
          <a:p>
            <a:pPr marL="203200" indent="-203200">
              <a:buSzPct val="100000"/>
              <a:buChar char="•"/>
            </a:pPr>
            <a:r>
              <a:rPr lang="en-US" sz="1600" dirty="0">
                <a:solidFill>
                  <a:srgbClr val="202A33"/>
                </a:solidFill>
              </a:rPr>
              <a:t>Time management</a:t>
            </a:r>
            <a:endParaRPr lang="en-US" sz="16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The Egg Cookery Practical</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Shape 2"/>
          <p:cNvSpPr/>
          <p:nvPr/>
        </p:nvSpPr>
        <p:spPr>
          <a:xfrm>
            <a:off x="777240" y="1600200"/>
            <a:ext cx="3657600" cy="3977640"/>
          </a:xfrm>
          <a:prstGeom prst="roundRect">
            <a:avLst/>
          </a:prstGeom>
          <a:solidFill>
            <a:srgbClr val="FFFFFF"/>
          </a:solidFill>
          <a:ln w="12700">
            <a:solidFill>
              <a:srgbClr val="D8D0C4"/>
            </a:solidFill>
            <a:prstDash val="solid"/>
          </a:ln>
        </p:spPr>
        <p:txBody>
          <a:bodyPr/>
          <a:lstStyle/>
          <a:p>
            <a:endParaRPr lang="en-US"/>
          </a:p>
        </p:txBody>
      </p:sp>
      <p:sp>
        <p:nvSpPr>
          <p:cNvPr id="5" name="Text 3"/>
          <p:cNvSpPr/>
          <p:nvPr/>
        </p:nvSpPr>
        <p:spPr>
          <a:xfrm>
            <a:off x="1051560" y="1920240"/>
            <a:ext cx="3108960" cy="438912"/>
          </a:xfrm>
          <a:prstGeom prst="rect">
            <a:avLst/>
          </a:prstGeom>
          <a:noFill/>
          <a:ln/>
        </p:spPr>
        <p:txBody>
          <a:bodyPr wrap="square" lIns="0" tIns="0" rIns="0" bIns="0" rtlCol="0" anchor="ctr"/>
          <a:lstStyle/>
          <a:p>
            <a:pPr marL="0" indent="0" algn="ctr">
              <a:buNone/>
            </a:pPr>
            <a:r>
              <a:rPr lang="en-US" sz="2400" b="1" dirty="0">
                <a:solidFill>
                  <a:srgbClr val="17324D"/>
                </a:solidFill>
              </a:rPr>
              <a:t>10 MINUTES</a:t>
            </a:r>
            <a:endParaRPr lang="en-US" sz="2400" dirty="0"/>
          </a:p>
        </p:txBody>
      </p:sp>
      <p:sp>
        <p:nvSpPr>
          <p:cNvPr id="6" name="Text 4"/>
          <p:cNvSpPr/>
          <p:nvPr/>
        </p:nvSpPr>
        <p:spPr>
          <a:xfrm>
            <a:off x="1051560" y="2487168"/>
            <a:ext cx="3108960" cy="365760"/>
          </a:xfrm>
          <a:prstGeom prst="rect">
            <a:avLst/>
          </a:prstGeom>
          <a:noFill/>
          <a:ln/>
        </p:spPr>
        <p:txBody>
          <a:bodyPr wrap="square" lIns="0" tIns="0" rIns="0" bIns="0" rtlCol="0" anchor="ctr"/>
          <a:lstStyle/>
          <a:p>
            <a:pPr marL="0" indent="0" algn="ctr">
              <a:buNone/>
            </a:pPr>
            <a:r>
              <a:rPr lang="en-US" sz="1800" b="1" dirty="0">
                <a:solidFill>
                  <a:srgbClr val="B9852B"/>
                </a:solidFill>
              </a:rPr>
              <a:t>MISE EN PLACE</a:t>
            </a:r>
            <a:endParaRPr lang="en-US" sz="1800" dirty="0"/>
          </a:p>
        </p:txBody>
      </p:sp>
      <p:sp>
        <p:nvSpPr>
          <p:cNvPr id="7" name="Text 5"/>
          <p:cNvSpPr/>
          <p:nvPr/>
        </p:nvSpPr>
        <p:spPr>
          <a:xfrm>
            <a:off x="1143000" y="3063240"/>
            <a:ext cx="2926080" cy="1508760"/>
          </a:xfrm>
          <a:prstGeom prst="rect">
            <a:avLst/>
          </a:prstGeom>
          <a:noFill/>
          <a:ln/>
        </p:spPr>
        <p:txBody>
          <a:bodyPr wrap="square" lIns="381" tIns="381" rIns="381" bIns="381" rtlCol="0" anchor="ctr">
            <a:normAutofit/>
          </a:bodyPr>
          <a:lstStyle/>
          <a:p>
            <a:pPr marL="0" indent="0" algn="ctr">
              <a:buNone/>
            </a:pPr>
            <a:r>
              <a:rPr lang="en-US" sz="1700" dirty="0">
                <a:solidFill>
                  <a:srgbClr val="202A33"/>
                </a:solidFill>
              </a:rPr>
              <a:t>Organize station</a:t>
            </a:r>
            <a:endParaRPr lang="en-US" sz="1700" dirty="0"/>
          </a:p>
          <a:p>
            <a:pPr marL="0" indent="0" algn="ctr">
              <a:buNone/>
            </a:pPr>
            <a:r>
              <a:rPr lang="en-US" sz="1700" dirty="0">
                <a:solidFill>
                  <a:srgbClr val="202A33"/>
                </a:solidFill>
              </a:rPr>
              <a:t>Gather equipment</a:t>
            </a:r>
            <a:endParaRPr lang="en-US" sz="1700" dirty="0"/>
          </a:p>
          <a:p>
            <a:pPr marL="0" indent="0" algn="ctr">
              <a:buNone/>
            </a:pPr>
            <a:r>
              <a:rPr lang="en-US" sz="1700" dirty="0">
                <a:solidFill>
                  <a:srgbClr val="202A33"/>
                </a:solidFill>
              </a:rPr>
              <a:t>Portion ingredients</a:t>
            </a:r>
            <a:endParaRPr lang="en-US" sz="1700" dirty="0"/>
          </a:p>
          <a:p>
            <a:pPr marL="0" indent="0" algn="ctr">
              <a:buNone/>
            </a:pPr>
            <a:r>
              <a:rPr lang="en-US" sz="1700" dirty="0">
                <a:solidFill>
                  <a:srgbClr val="202A33"/>
                </a:solidFill>
              </a:rPr>
              <a:t>Plan the sequence</a:t>
            </a:r>
            <a:endParaRPr lang="en-US" sz="1700" dirty="0"/>
          </a:p>
        </p:txBody>
      </p:sp>
      <p:sp>
        <p:nvSpPr>
          <p:cNvPr id="8" name="Text 6"/>
          <p:cNvSpPr/>
          <p:nvPr/>
        </p:nvSpPr>
        <p:spPr>
          <a:xfrm>
            <a:off x="1234440" y="4892040"/>
            <a:ext cx="2743200" cy="365760"/>
          </a:xfrm>
          <a:prstGeom prst="rect">
            <a:avLst/>
          </a:prstGeom>
          <a:noFill/>
          <a:ln/>
        </p:spPr>
        <p:txBody>
          <a:bodyPr wrap="square" lIns="0" tIns="0" rIns="0" bIns="0" rtlCol="0" anchor="ctr"/>
          <a:lstStyle/>
          <a:p>
            <a:pPr marL="0" indent="0" algn="ctr">
              <a:buNone/>
            </a:pPr>
            <a:r>
              <a:rPr lang="en-US" sz="1800" b="1" dirty="0">
                <a:solidFill>
                  <a:srgbClr val="9A5B3E"/>
                </a:solidFill>
              </a:rPr>
              <a:t>BURNERS OFF</a:t>
            </a:r>
            <a:endParaRPr lang="en-US" sz="1800" dirty="0"/>
          </a:p>
        </p:txBody>
      </p:sp>
      <p:sp>
        <p:nvSpPr>
          <p:cNvPr id="9" name="Shape 7"/>
          <p:cNvSpPr/>
          <p:nvPr/>
        </p:nvSpPr>
        <p:spPr>
          <a:xfrm>
            <a:off x="4754880" y="1600200"/>
            <a:ext cx="6629400" cy="3977640"/>
          </a:xfrm>
          <a:prstGeom prst="roundRect">
            <a:avLst/>
          </a:prstGeom>
          <a:solidFill>
            <a:srgbClr val="EAD9B8">
              <a:alpha val="70000"/>
            </a:srgbClr>
          </a:solidFill>
          <a:ln w="12700">
            <a:solidFill>
              <a:srgbClr val="B9852B"/>
            </a:solidFill>
            <a:prstDash val="solid"/>
          </a:ln>
        </p:spPr>
        <p:txBody>
          <a:bodyPr/>
          <a:lstStyle/>
          <a:p>
            <a:endParaRPr lang="en-US"/>
          </a:p>
        </p:txBody>
      </p:sp>
      <p:sp>
        <p:nvSpPr>
          <p:cNvPr id="10" name="Text 8"/>
          <p:cNvSpPr/>
          <p:nvPr/>
        </p:nvSpPr>
        <p:spPr>
          <a:xfrm>
            <a:off x="5074920" y="1920240"/>
            <a:ext cx="5989320" cy="438912"/>
          </a:xfrm>
          <a:prstGeom prst="rect">
            <a:avLst/>
          </a:prstGeom>
          <a:noFill/>
          <a:ln/>
        </p:spPr>
        <p:txBody>
          <a:bodyPr wrap="square" lIns="0" tIns="0" rIns="0" bIns="0" rtlCol="0" anchor="ctr"/>
          <a:lstStyle/>
          <a:p>
            <a:pPr marL="0" indent="0" algn="ctr">
              <a:buNone/>
            </a:pPr>
            <a:r>
              <a:rPr lang="en-US" sz="2400" b="1" dirty="0">
                <a:solidFill>
                  <a:srgbClr val="17324D"/>
                </a:solidFill>
              </a:rPr>
              <a:t>20 MINUTES — EXECUTION</a:t>
            </a:r>
            <a:endParaRPr lang="en-US" sz="2400" dirty="0"/>
          </a:p>
        </p:txBody>
      </p:sp>
      <p:sp>
        <p:nvSpPr>
          <p:cNvPr id="11" name="Text 9"/>
          <p:cNvSpPr/>
          <p:nvPr/>
        </p:nvSpPr>
        <p:spPr>
          <a:xfrm>
            <a:off x="5577840" y="2743200"/>
            <a:ext cx="4983480" cy="1691640"/>
          </a:xfrm>
          <a:prstGeom prst="rect">
            <a:avLst/>
          </a:prstGeom>
          <a:noFill/>
          <a:ln/>
        </p:spPr>
        <p:txBody>
          <a:bodyPr wrap="square" lIns="381" tIns="381" rIns="381" bIns="381" rtlCol="0" anchor="ctr">
            <a:normAutofit/>
          </a:bodyPr>
          <a:lstStyle/>
          <a:p>
            <a:pPr marL="0" indent="0">
              <a:buNone/>
            </a:pPr>
            <a:r>
              <a:rPr lang="en-US" sz="2000" dirty="0">
                <a:solidFill>
                  <a:srgbClr val="202A33"/>
                </a:solidFill>
              </a:rPr>
              <a:t>1  Hard-Cooked Egg</a:t>
            </a:r>
            <a:endParaRPr lang="en-US" sz="2000" dirty="0"/>
          </a:p>
          <a:p>
            <a:pPr marL="0" indent="0">
              <a:buNone/>
            </a:pPr>
            <a:r>
              <a:rPr lang="en-US" sz="2000" dirty="0">
                <a:solidFill>
                  <a:srgbClr val="202A33"/>
                </a:solidFill>
              </a:rPr>
              <a:t>1  Soft-Cooked Egg</a:t>
            </a:r>
            <a:endParaRPr lang="en-US" sz="2000" dirty="0"/>
          </a:p>
          <a:p>
            <a:pPr marL="0" indent="0">
              <a:buNone/>
            </a:pPr>
            <a:r>
              <a:rPr lang="en-US" sz="2000" dirty="0">
                <a:solidFill>
                  <a:srgbClr val="202A33"/>
                </a:solidFill>
              </a:rPr>
              <a:t>1  Poached Egg</a:t>
            </a:r>
            <a:endParaRPr lang="en-US" sz="2000" dirty="0"/>
          </a:p>
          <a:p>
            <a:pPr marL="0" indent="0">
              <a:buNone/>
            </a:pPr>
            <a:r>
              <a:rPr lang="en-US" sz="2000" dirty="0">
                <a:solidFill>
                  <a:srgbClr val="202A33"/>
                </a:solidFill>
              </a:rPr>
              <a:t>1  Three-Egg French Omelette</a:t>
            </a:r>
            <a:endParaRPr lang="en-US" sz="2000" dirty="0"/>
          </a:p>
        </p:txBody>
      </p:sp>
      <p:sp>
        <p:nvSpPr>
          <p:cNvPr id="12" name="Text 10"/>
          <p:cNvSpPr/>
          <p:nvPr/>
        </p:nvSpPr>
        <p:spPr>
          <a:xfrm>
            <a:off x="6537960" y="4892040"/>
            <a:ext cx="3063240" cy="384048"/>
          </a:xfrm>
          <a:prstGeom prst="rect">
            <a:avLst/>
          </a:prstGeom>
          <a:noFill/>
          <a:ln/>
        </p:spPr>
        <p:txBody>
          <a:bodyPr wrap="square" lIns="0" tIns="0" rIns="0" bIns="0" rtlCol="0" anchor="ctr"/>
          <a:lstStyle/>
          <a:p>
            <a:pPr marL="0" indent="0" algn="ctr">
              <a:buNone/>
            </a:pPr>
            <a:r>
              <a:rPr lang="en-US" sz="2000" b="1" dirty="0">
                <a:solidFill>
                  <a:srgbClr val="B9852B"/>
                </a:solidFill>
              </a:rPr>
              <a:t>6 EGGS TOTAL</a:t>
            </a:r>
            <a:endParaRPr lang="en-US" sz="20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EFA69-47C5-DB4D-B0C1-A52FB2FD42A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0938F41-AB94-7B8C-3171-063F138BC690}"/>
              </a:ext>
            </a:extLst>
          </p:cNvPr>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The Egg Cookery Mise en Place Example</a:t>
            </a:r>
            <a:endParaRPr lang="en-US" sz="2700" dirty="0"/>
          </a:p>
        </p:txBody>
      </p:sp>
      <p:sp>
        <p:nvSpPr>
          <p:cNvPr id="3" name="Shape 1">
            <a:extLst>
              <a:ext uri="{FF2B5EF4-FFF2-40B4-BE49-F238E27FC236}">
                <a16:creationId xmlns:a16="http://schemas.microsoft.com/office/drawing/2014/main" id="{772562B6-AF16-5F89-8D1C-CB495D26818E}"/>
              </a:ext>
            </a:extLst>
          </p:cNvPr>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25" name="Slide Number Placeholder 0">
            <a:extLst>
              <a:ext uri="{FF2B5EF4-FFF2-40B4-BE49-F238E27FC236}">
                <a16:creationId xmlns:a16="http://schemas.microsoft.com/office/drawing/2014/main" id="{E47BCBAF-FDC5-E127-1249-4173FCD06F43}"/>
              </a:ext>
            </a:extLst>
          </p:cNvPr>
          <p:cNvSpPr>
            <a:spLocks noGrp="1"/>
          </p:cNvSpPr>
          <p:nvPr>
            <p:ph type="sldNum" sz="quarter" idx="4294967295"/>
          </p:nvPr>
        </p:nvSpPr>
        <p:spPr>
          <a:xfrm>
            <a:off x="11722608" y="6492240"/>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12</a:t>
            </a:fld>
            <a:endParaRPr lang="en-US"/>
          </a:p>
        </p:txBody>
      </p:sp>
      <p:pic>
        <p:nvPicPr>
          <p:cNvPr id="14" name="Picture 13">
            <a:extLst>
              <a:ext uri="{FF2B5EF4-FFF2-40B4-BE49-F238E27FC236}">
                <a16:creationId xmlns:a16="http://schemas.microsoft.com/office/drawing/2014/main" id="{C0191489-2F19-9F1C-9004-6CEABEFCD54B}"/>
              </a:ext>
            </a:extLst>
          </p:cNvPr>
          <p:cNvPicPr>
            <a:picLocks noChangeAspect="1"/>
          </p:cNvPicPr>
          <p:nvPr/>
        </p:nvPicPr>
        <p:blipFill>
          <a:blip r:embed="rId3"/>
          <a:stretch>
            <a:fillRect/>
          </a:stretch>
        </p:blipFill>
        <p:spPr>
          <a:xfrm rot="16200000">
            <a:off x="3436080" y="621337"/>
            <a:ext cx="4609659" cy="6147819"/>
          </a:xfrm>
          <a:prstGeom prst="rect">
            <a:avLst/>
          </a:prstGeom>
        </p:spPr>
      </p:pic>
    </p:spTree>
    <p:extLst>
      <p:ext uri="{BB962C8B-B14F-4D97-AF65-F5344CB8AC3E}">
        <p14:creationId xmlns:p14="http://schemas.microsoft.com/office/powerpoint/2010/main" val="701628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Six eggs. That’s it.</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10" name="Text 8"/>
          <p:cNvSpPr/>
          <p:nvPr/>
        </p:nvSpPr>
        <p:spPr>
          <a:xfrm>
            <a:off x="1143000" y="3520440"/>
            <a:ext cx="4389120" cy="365760"/>
          </a:xfrm>
          <a:prstGeom prst="rect">
            <a:avLst/>
          </a:prstGeom>
          <a:noFill/>
          <a:ln/>
        </p:spPr>
        <p:txBody>
          <a:bodyPr wrap="square" lIns="0" tIns="0" rIns="0" bIns="0" rtlCol="0" anchor="ctr"/>
          <a:lstStyle/>
          <a:p>
            <a:pPr marL="0" indent="0">
              <a:buNone/>
            </a:pPr>
            <a:r>
              <a:rPr lang="en-US" sz="2000" b="1" dirty="0">
                <a:solidFill>
                  <a:srgbClr val="9A5B3E"/>
                </a:solidFill>
              </a:rPr>
              <a:t>Broken yolk intended for poaching?</a:t>
            </a:r>
            <a:endParaRPr lang="en-US" sz="2000" dirty="0"/>
          </a:p>
        </p:txBody>
      </p:sp>
      <p:sp>
        <p:nvSpPr>
          <p:cNvPr id="11" name="Shape 9"/>
          <p:cNvSpPr/>
          <p:nvPr/>
        </p:nvSpPr>
        <p:spPr>
          <a:xfrm>
            <a:off x="5532120" y="3703320"/>
            <a:ext cx="1097280" cy="0"/>
          </a:xfrm>
          <a:prstGeom prst="line">
            <a:avLst/>
          </a:prstGeom>
          <a:noFill/>
          <a:ln w="38100">
            <a:solidFill>
              <a:srgbClr val="B9852B"/>
            </a:solidFill>
            <a:prstDash val="solid"/>
            <a:headEnd type="none"/>
            <a:tailEnd type="triangle"/>
          </a:ln>
        </p:spPr>
        <p:txBody>
          <a:bodyPr/>
          <a:lstStyle/>
          <a:p>
            <a:endParaRPr lang="en-US"/>
          </a:p>
        </p:txBody>
      </p:sp>
      <p:sp>
        <p:nvSpPr>
          <p:cNvPr id="12" name="Text 10"/>
          <p:cNvSpPr/>
          <p:nvPr/>
        </p:nvSpPr>
        <p:spPr>
          <a:xfrm>
            <a:off x="6903720" y="3383280"/>
            <a:ext cx="4114800" cy="731520"/>
          </a:xfrm>
          <a:prstGeom prst="rect">
            <a:avLst/>
          </a:prstGeom>
          <a:noFill/>
          <a:ln/>
        </p:spPr>
        <p:txBody>
          <a:bodyPr wrap="square" lIns="381" tIns="381" rIns="381" bIns="381" rtlCol="0" anchor="ctr"/>
          <a:lstStyle/>
          <a:p>
            <a:pPr marL="0" indent="0" algn="ctr">
              <a:buNone/>
            </a:pPr>
            <a:r>
              <a:rPr lang="en-US" sz="2000" b="1" dirty="0">
                <a:solidFill>
                  <a:srgbClr val="17324D"/>
                </a:solidFill>
              </a:rPr>
              <a:t>Use it in the omelette.</a:t>
            </a:r>
            <a:endParaRPr lang="en-US" sz="2000" dirty="0"/>
          </a:p>
          <a:p>
            <a:pPr marL="0" indent="0" algn="ctr">
              <a:buNone/>
            </a:pPr>
            <a:r>
              <a:rPr lang="en-US" sz="2000" b="1" dirty="0">
                <a:solidFill>
                  <a:srgbClr val="17324D"/>
                </a:solidFill>
              </a:rPr>
              <a:t>Use an intact egg for poaching.</a:t>
            </a:r>
            <a:endParaRPr lang="en-US" sz="2000" dirty="0"/>
          </a:p>
        </p:txBody>
      </p:sp>
      <p:sp>
        <p:nvSpPr>
          <p:cNvPr id="13" name="Text 11"/>
          <p:cNvSpPr/>
          <p:nvPr/>
        </p:nvSpPr>
        <p:spPr>
          <a:xfrm>
            <a:off x="914400" y="4754880"/>
            <a:ext cx="10378440" cy="457200"/>
          </a:xfrm>
          <a:prstGeom prst="rect">
            <a:avLst/>
          </a:prstGeom>
          <a:noFill/>
          <a:ln/>
        </p:spPr>
        <p:txBody>
          <a:bodyPr wrap="square" lIns="0" tIns="0" rIns="0" bIns="0" rtlCol="0" anchor="ctr">
            <a:normAutofit/>
          </a:bodyPr>
          <a:lstStyle/>
          <a:p>
            <a:pPr marL="0" indent="0" algn="ctr">
              <a:buNone/>
            </a:pPr>
            <a:r>
              <a:rPr lang="en-US" sz="1500" b="1" dirty="0">
                <a:solidFill>
                  <a:srgbClr val="6D746F"/>
                </a:solidFill>
              </a:rPr>
              <a:t>ADAPTABILITY  •  PROBLEM-SOLVING  •  RESOURCE MANAGEMENT  •  DECISION-MAKING</a:t>
            </a:r>
            <a:endParaRPr lang="en-US" sz="1500" dirty="0"/>
          </a:p>
        </p:txBody>
      </p:sp>
      <p:sp>
        <p:nvSpPr>
          <p:cNvPr id="14" name="Text 12"/>
          <p:cNvSpPr/>
          <p:nvPr/>
        </p:nvSpPr>
        <p:spPr>
          <a:xfrm>
            <a:off x="1234440" y="5349240"/>
            <a:ext cx="9784080" cy="658368"/>
          </a:xfrm>
          <a:prstGeom prst="rect">
            <a:avLst/>
          </a:prstGeom>
          <a:noFill/>
          <a:ln/>
        </p:spPr>
        <p:txBody>
          <a:bodyPr wrap="square" lIns="381" tIns="381" rIns="381" bIns="381" rtlCol="0" anchor="ctr">
            <a:normAutofit/>
          </a:bodyPr>
          <a:lstStyle/>
          <a:p>
            <a:pPr marL="0" indent="0" algn="ctr">
              <a:buNone/>
            </a:pPr>
            <a:r>
              <a:rPr lang="en-US" sz="1900" b="1" dirty="0">
                <a:solidFill>
                  <a:srgbClr val="17324D"/>
                </a:solidFill>
              </a:rPr>
              <a:t>The rules of the practical should support the learning outcome you’re trying to measure.</a:t>
            </a:r>
            <a:endParaRPr lang="en-US" sz="19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13</a:t>
            </a:fld>
            <a:endParaRPr lang="en-US"/>
          </a:p>
        </p:txBody>
      </p:sp>
      <p:pic>
        <p:nvPicPr>
          <p:cNvPr id="16" name="Picture 15">
            <a:extLst>
              <a:ext uri="{FF2B5EF4-FFF2-40B4-BE49-F238E27FC236}">
                <a16:creationId xmlns:a16="http://schemas.microsoft.com/office/drawing/2014/main" id="{1E9106C4-AF7D-C366-D713-9843440C1757}"/>
              </a:ext>
            </a:extLst>
          </p:cNvPr>
          <p:cNvPicPr>
            <a:picLocks noChangeAspect="1"/>
          </p:cNvPicPr>
          <p:nvPr/>
        </p:nvPicPr>
        <p:blipFill>
          <a:blip r:embed="rId3"/>
          <a:stretch>
            <a:fillRect/>
          </a:stretch>
        </p:blipFill>
        <p:spPr>
          <a:xfrm flipH="1">
            <a:off x="1029250" y="1754163"/>
            <a:ext cx="1494075" cy="1392860"/>
          </a:xfrm>
          <a:prstGeom prst="rect">
            <a:avLst/>
          </a:prstGeom>
        </p:spPr>
      </p:pic>
      <p:pic>
        <p:nvPicPr>
          <p:cNvPr id="18" name="Picture 17">
            <a:extLst>
              <a:ext uri="{FF2B5EF4-FFF2-40B4-BE49-F238E27FC236}">
                <a16:creationId xmlns:a16="http://schemas.microsoft.com/office/drawing/2014/main" id="{47069B9E-0ED4-E4BC-590A-4F53D836FE58}"/>
              </a:ext>
            </a:extLst>
          </p:cNvPr>
          <p:cNvPicPr>
            <a:picLocks noChangeAspect="1"/>
          </p:cNvPicPr>
          <p:nvPr/>
        </p:nvPicPr>
        <p:blipFill>
          <a:blip r:embed="rId3"/>
          <a:stretch>
            <a:fillRect/>
          </a:stretch>
        </p:blipFill>
        <p:spPr>
          <a:xfrm flipH="1">
            <a:off x="2262166" y="1726768"/>
            <a:ext cx="1494075" cy="1392860"/>
          </a:xfrm>
          <a:prstGeom prst="rect">
            <a:avLst/>
          </a:prstGeom>
        </p:spPr>
      </p:pic>
      <p:pic>
        <p:nvPicPr>
          <p:cNvPr id="20" name="Picture 19">
            <a:extLst>
              <a:ext uri="{FF2B5EF4-FFF2-40B4-BE49-F238E27FC236}">
                <a16:creationId xmlns:a16="http://schemas.microsoft.com/office/drawing/2014/main" id="{970C4652-A18D-6C56-3200-562F3DF97111}"/>
              </a:ext>
            </a:extLst>
          </p:cNvPr>
          <p:cNvPicPr>
            <a:picLocks noChangeAspect="1"/>
          </p:cNvPicPr>
          <p:nvPr/>
        </p:nvPicPr>
        <p:blipFill>
          <a:blip r:embed="rId3"/>
          <a:stretch>
            <a:fillRect/>
          </a:stretch>
        </p:blipFill>
        <p:spPr>
          <a:xfrm flipH="1">
            <a:off x="3857103" y="1693240"/>
            <a:ext cx="1494075" cy="1392860"/>
          </a:xfrm>
          <a:prstGeom prst="rect">
            <a:avLst/>
          </a:prstGeom>
        </p:spPr>
      </p:pic>
      <p:pic>
        <p:nvPicPr>
          <p:cNvPr id="22" name="Picture 21">
            <a:extLst>
              <a:ext uri="{FF2B5EF4-FFF2-40B4-BE49-F238E27FC236}">
                <a16:creationId xmlns:a16="http://schemas.microsoft.com/office/drawing/2014/main" id="{539CC8C0-03F2-AA49-D566-56366F69C0C1}"/>
              </a:ext>
            </a:extLst>
          </p:cNvPr>
          <p:cNvPicPr>
            <a:picLocks noChangeAspect="1"/>
          </p:cNvPicPr>
          <p:nvPr/>
        </p:nvPicPr>
        <p:blipFill>
          <a:blip r:embed="rId3"/>
          <a:stretch>
            <a:fillRect/>
          </a:stretch>
        </p:blipFill>
        <p:spPr>
          <a:xfrm flipH="1">
            <a:off x="5427378" y="1682611"/>
            <a:ext cx="1494075" cy="1392860"/>
          </a:xfrm>
          <a:prstGeom prst="rect">
            <a:avLst/>
          </a:prstGeom>
        </p:spPr>
      </p:pic>
      <p:pic>
        <p:nvPicPr>
          <p:cNvPr id="24" name="Picture 23">
            <a:extLst>
              <a:ext uri="{FF2B5EF4-FFF2-40B4-BE49-F238E27FC236}">
                <a16:creationId xmlns:a16="http://schemas.microsoft.com/office/drawing/2014/main" id="{7980BEB7-7A3B-1F62-CB6A-EE0DAB556C3C}"/>
              </a:ext>
            </a:extLst>
          </p:cNvPr>
          <p:cNvPicPr>
            <a:picLocks noChangeAspect="1"/>
          </p:cNvPicPr>
          <p:nvPr/>
        </p:nvPicPr>
        <p:blipFill>
          <a:blip r:embed="rId3"/>
          <a:stretch>
            <a:fillRect/>
          </a:stretch>
        </p:blipFill>
        <p:spPr>
          <a:xfrm flipH="1">
            <a:off x="7073853" y="1708442"/>
            <a:ext cx="1494075" cy="1392860"/>
          </a:xfrm>
          <a:prstGeom prst="rect">
            <a:avLst/>
          </a:prstGeom>
        </p:spPr>
      </p:pic>
      <p:pic>
        <p:nvPicPr>
          <p:cNvPr id="27" name="Picture 26">
            <a:extLst>
              <a:ext uri="{FF2B5EF4-FFF2-40B4-BE49-F238E27FC236}">
                <a16:creationId xmlns:a16="http://schemas.microsoft.com/office/drawing/2014/main" id="{EC96D1D1-266B-8350-A715-FB5871AC61D9}"/>
              </a:ext>
            </a:extLst>
          </p:cNvPr>
          <p:cNvPicPr>
            <a:picLocks noChangeAspect="1"/>
          </p:cNvPicPr>
          <p:nvPr/>
        </p:nvPicPr>
        <p:blipFill>
          <a:blip r:embed="rId3"/>
          <a:stretch>
            <a:fillRect/>
          </a:stretch>
        </p:blipFill>
        <p:spPr>
          <a:xfrm flipH="1">
            <a:off x="9002268" y="1713090"/>
            <a:ext cx="1494075" cy="13928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Let the product ask the question.</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Shape 2"/>
          <p:cNvSpPr/>
          <p:nvPr/>
        </p:nvSpPr>
        <p:spPr>
          <a:xfrm>
            <a:off x="621792" y="3619500"/>
            <a:ext cx="3337560" cy="1280160"/>
          </a:xfrm>
          <a:prstGeom prst="roundRect">
            <a:avLst/>
          </a:prstGeom>
          <a:solidFill>
            <a:srgbClr val="FFFFFF"/>
          </a:solidFill>
          <a:ln w="15240">
            <a:solidFill>
              <a:srgbClr val="D8D0C4"/>
            </a:solidFill>
            <a:prstDash val="solid"/>
          </a:ln>
        </p:spPr>
        <p:txBody>
          <a:bodyPr/>
          <a:lstStyle/>
          <a:p>
            <a:endParaRPr lang="en-US"/>
          </a:p>
        </p:txBody>
      </p:sp>
      <p:sp>
        <p:nvSpPr>
          <p:cNvPr id="5" name="Text 3"/>
          <p:cNvSpPr/>
          <p:nvPr/>
        </p:nvSpPr>
        <p:spPr>
          <a:xfrm>
            <a:off x="804672" y="3730751"/>
            <a:ext cx="2971800" cy="384048"/>
          </a:xfrm>
          <a:prstGeom prst="rect">
            <a:avLst/>
          </a:prstGeom>
          <a:noFill/>
          <a:ln/>
        </p:spPr>
        <p:txBody>
          <a:bodyPr wrap="square" lIns="0" tIns="0" rIns="0" bIns="0" rtlCol="0" anchor="ctr">
            <a:normAutofit/>
          </a:bodyPr>
          <a:lstStyle/>
          <a:p>
            <a:pPr marL="0" indent="0" algn="ctr">
              <a:buNone/>
            </a:pPr>
            <a:r>
              <a:rPr lang="en-US" sz="1900" b="1" dirty="0">
                <a:solidFill>
                  <a:srgbClr val="17324D"/>
                </a:solidFill>
              </a:rPr>
              <a:t>WHAT HAPPENED?</a:t>
            </a:r>
            <a:endParaRPr lang="en-US" sz="1900" dirty="0"/>
          </a:p>
        </p:txBody>
      </p:sp>
      <p:sp>
        <p:nvSpPr>
          <p:cNvPr id="6" name="Text 4"/>
          <p:cNvSpPr/>
          <p:nvPr/>
        </p:nvSpPr>
        <p:spPr>
          <a:xfrm>
            <a:off x="804672" y="4315965"/>
            <a:ext cx="2971800" cy="256032"/>
          </a:xfrm>
          <a:prstGeom prst="rect">
            <a:avLst/>
          </a:prstGeom>
          <a:noFill/>
          <a:ln/>
        </p:spPr>
        <p:txBody>
          <a:bodyPr wrap="square" lIns="0" tIns="0" rIns="0" bIns="0" rtlCol="0" anchor="ctr"/>
          <a:lstStyle/>
          <a:p>
            <a:pPr marL="0" indent="0" algn="ctr">
              <a:buNone/>
            </a:pPr>
            <a:r>
              <a:rPr lang="en-US" sz="1200" i="1" dirty="0">
                <a:solidFill>
                  <a:srgbClr val="6D746F"/>
                </a:solidFill>
              </a:rPr>
              <a:t>Observation</a:t>
            </a:r>
            <a:endParaRPr lang="en-US" sz="1200" dirty="0"/>
          </a:p>
        </p:txBody>
      </p:sp>
      <p:sp>
        <p:nvSpPr>
          <p:cNvPr id="7" name="Shape 5"/>
          <p:cNvSpPr/>
          <p:nvPr/>
        </p:nvSpPr>
        <p:spPr>
          <a:xfrm>
            <a:off x="4434840" y="3633977"/>
            <a:ext cx="3337560" cy="1280160"/>
          </a:xfrm>
          <a:prstGeom prst="roundRect">
            <a:avLst/>
          </a:prstGeom>
          <a:solidFill>
            <a:srgbClr val="EAD9B8"/>
          </a:solidFill>
          <a:ln w="15240">
            <a:solidFill>
              <a:srgbClr val="B9852B"/>
            </a:solidFill>
            <a:prstDash val="solid"/>
          </a:ln>
        </p:spPr>
        <p:txBody>
          <a:bodyPr/>
          <a:lstStyle/>
          <a:p>
            <a:endParaRPr lang="en-US"/>
          </a:p>
        </p:txBody>
      </p:sp>
      <p:sp>
        <p:nvSpPr>
          <p:cNvPr id="8" name="Text 6"/>
          <p:cNvSpPr/>
          <p:nvPr/>
        </p:nvSpPr>
        <p:spPr>
          <a:xfrm>
            <a:off x="4617720" y="3755135"/>
            <a:ext cx="2971800" cy="384048"/>
          </a:xfrm>
          <a:prstGeom prst="rect">
            <a:avLst/>
          </a:prstGeom>
          <a:noFill/>
          <a:ln/>
        </p:spPr>
        <p:txBody>
          <a:bodyPr wrap="square" lIns="0" tIns="0" rIns="0" bIns="0" rtlCol="0" anchor="ctr">
            <a:normAutofit/>
          </a:bodyPr>
          <a:lstStyle/>
          <a:p>
            <a:pPr marL="0" indent="0" algn="ctr">
              <a:buNone/>
            </a:pPr>
            <a:r>
              <a:rPr lang="en-US" sz="1900" b="1" dirty="0">
                <a:solidFill>
                  <a:srgbClr val="17324D"/>
                </a:solidFill>
              </a:rPr>
              <a:t>WHY?</a:t>
            </a:r>
            <a:endParaRPr lang="en-US" sz="1900" dirty="0"/>
          </a:p>
        </p:txBody>
      </p:sp>
      <p:sp>
        <p:nvSpPr>
          <p:cNvPr id="9" name="Text 7"/>
          <p:cNvSpPr/>
          <p:nvPr/>
        </p:nvSpPr>
        <p:spPr>
          <a:xfrm>
            <a:off x="4594860" y="4334253"/>
            <a:ext cx="2971800" cy="256032"/>
          </a:xfrm>
          <a:prstGeom prst="rect">
            <a:avLst/>
          </a:prstGeom>
          <a:noFill/>
          <a:ln/>
        </p:spPr>
        <p:txBody>
          <a:bodyPr wrap="square" lIns="0" tIns="0" rIns="0" bIns="0" rtlCol="0" anchor="ctr"/>
          <a:lstStyle/>
          <a:p>
            <a:pPr marL="0" indent="0" algn="ctr">
              <a:buNone/>
            </a:pPr>
            <a:r>
              <a:rPr lang="en-US" sz="1200" i="1" dirty="0">
                <a:solidFill>
                  <a:srgbClr val="6D746F"/>
                </a:solidFill>
              </a:rPr>
              <a:t>Understanding</a:t>
            </a:r>
            <a:endParaRPr lang="en-US" sz="1200" dirty="0"/>
          </a:p>
        </p:txBody>
      </p:sp>
      <p:sp>
        <p:nvSpPr>
          <p:cNvPr id="10" name="Shape 8"/>
          <p:cNvSpPr/>
          <p:nvPr/>
        </p:nvSpPr>
        <p:spPr>
          <a:xfrm>
            <a:off x="8249412" y="3633977"/>
            <a:ext cx="3337560" cy="1280160"/>
          </a:xfrm>
          <a:prstGeom prst="roundRect">
            <a:avLst/>
          </a:prstGeom>
          <a:solidFill>
            <a:srgbClr val="FFFFFF"/>
          </a:solidFill>
          <a:ln w="15240">
            <a:solidFill>
              <a:srgbClr val="D8D0C4"/>
            </a:solidFill>
            <a:prstDash val="solid"/>
          </a:ln>
        </p:spPr>
        <p:txBody>
          <a:bodyPr/>
          <a:lstStyle/>
          <a:p>
            <a:endParaRPr lang="en-US"/>
          </a:p>
        </p:txBody>
      </p:sp>
      <p:sp>
        <p:nvSpPr>
          <p:cNvPr id="11" name="Text 9"/>
          <p:cNvSpPr/>
          <p:nvPr/>
        </p:nvSpPr>
        <p:spPr>
          <a:xfrm>
            <a:off x="8494776" y="3767327"/>
            <a:ext cx="2971800" cy="384048"/>
          </a:xfrm>
          <a:prstGeom prst="rect">
            <a:avLst/>
          </a:prstGeom>
          <a:noFill/>
          <a:ln/>
        </p:spPr>
        <p:txBody>
          <a:bodyPr wrap="square" lIns="0" tIns="0" rIns="0" bIns="0" rtlCol="0" anchor="ctr">
            <a:normAutofit fontScale="85000" lnSpcReduction="10000"/>
          </a:bodyPr>
          <a:lstStyle/>
          <a:p>
            <a:pPr marL="0" indent="0" algn="ctr">
              <a:buNone/>
            </a:pPr>
            <a:r>
              <a:rPr lang="en-US" sz="1900" b="1" dirty="0">
                <a:solidFill>
                  <a:srgbClr val="17324D"/>
                </a:solidFill>
              </a:rPr>
              <a:t>HOW WOULD YOU CORRECT IT?</a:t>
            </a:r>
            <a:endParaRPr lang="en-US" sz="1900" dirty="0"/>
          </a:p>
        </p:txBody>
      </p:sp>
      <p:sp>
        <p:nvSpPr>
          <p:cNvPr id="12" name="Text 10"/>
          <p:cNvSpPr/>
          <p:nvPr/>
        </p:nvSpPr>
        <p:spPr>
          <a:xfrm>
            <a:off x="8494776" y="4337301"/>
            <a:ext cx="2971800" cy="256032"/>
          </a:xfrm>
          <a:prstGeom prst="rect">
            <a:avLst/>
          </a:prstGeom>
          <a:noFill/>
          <a:ln/>
        </p:spPr>
        <p:txBody>
          <a:bodyPr wrap="square" lIns="0" tIns="0" rIns="0" bIns="0" rtlCol="0" anchor="ctr"/>
          <a:lstStyle/>
          <a:p>
            <a:pPr marL="0" indent="0" algn="ctr">
              <a:buNone/>
            </a:pPr>
            <a:r>
              <a:rPr lang="en-US" sz="1200" i="1" dirty="0">
                <a:solidFill>
                  <a:srgbClr val="6D746F"/>
                </a:solidFill>
              </a:rPr>
              <a:t>Application</a:t>
            </a:r>
            <a:endParaRPr lang="en-US" sz="1200" dirty="0"/>
          </a:p>
        </p:txBody>
      </p:sp>
      <p:sp>
        <p:nvSpPr>
          <p:cNvPr id="13" name="Text 11"/>
          <p:cNvSpPr/>
          <p:nvPr/>
        </p:nvSpPr>
        <p:spPr>
          <a:xfrm>
            <a:off x="2080260" y="4928614"/>
            <a:ext cx="8046720" cy="502920"/>
          </a:xfrm>
          <a:prstGeom prst="rect">
            <a:avLst/>
          </a:prstGeom>
          <a:noFill/>
          <a:ln/>
        </p:spPr>
        <p:txBody>
          <a:bodyPr wrap="square" lIns="0" tIns="0" rIns="0" bIns="0" rtlCol="0" anchor="ctr"/>
          <a:lstStyle/>
          <a:p>
            <a:pPr marL="0" indent="0" algn="ctr">
              <a:buNone/>
            </a:pPr>
            <a:r>
              <a:rPr lang="en-US" sz="2700" b="1" dirty="0">
                <a:solidFill>
                  <a:srgbClr val="17324D"/>
                </a:solidFill>
              </a:rPr>
              <a:t>Same poor product. Different learning need.</a:t>
            </a:r>
            <a:endParaRPr lang="en-US" sz="2700" dirty="0"/>
          </a:p>
        </p:txBody>
      </p:sp>
      <p:sp>
        <p:nvSpPr>
          <p:cNvPr id="14" name="Text 12"/>
          <p:cNvSpPr/>
          <p:nvPr/>
        </p:nvSpPr>
        <p:spPr>
          <a:xfrm>
            <a:off x="1051560" y="5288279"/>
            <a:ext cx="10104120" cy="731520"/>
          </a:xfrm>
          <a:prstGeom prst="rect">
            <a:avLst/>
          </a:prstGeom>
          <a:noFill/>
          <a:ln/>
        </p:spPr>
        <p:txBody>
          <a:bodyPr wrap="square" lIns="381" tIns="381" rIns="381" bIns="381" rtlCol="0" anchor="ctr">
            <a:normAutofit/>
          </a:bodyPr>
          <a:lstStyle/>
          <a:p>
            <a:pPr marL="0" indent="0" algn="ctr">
              <a:buNone/>
            </a:pPr>
            <a:r>
              <a:rPr lang="en-US" sz="1600" dirty="0">
                <a:solidFill>
                  <a:srgbClr val="202A33"/>
                </a:solidFill>
              </a:rPr>
              <a:t>Student A: “I don’t know what happened.”     Student B: “My pan was too hot; I controlled it too late.”</a:t>
            </a:r>
            <a:endParaRPr lang="en-US" sz="1600" dirty="0"/>
          </a:p>
        </p:txBody>
      </p:sp>
      <p:sp>
        <p:nvSpPr>
          <p:cNvPr id="15" name="Text 13"/>
          <p:cNvSpPr/>
          <p:nvPr/>
        </p:nvSpPr>
        <p:spPr>
          <a:xfrm>
            <a:off x="1188720" y="5852160"/>
            <a:ext cx="9829800" cy="566928"/>
          </a:xfrm>
          <a:prstGeom prst="rect">
            <a:avLst/>
          </a:prstGeom>
          <a:noFill/>
          <a:ln/>
        </p:spPr>
        <p:txBody>
          <a:bodyPr wrap="square" lIns="254" tIns="254" rIns="254" bIns="254" rtlCol="0" anchor="ctr">
            <a:normAutofit/>
          </a:bodyPr>
          <a:lstStyle/>
          <a:p>
            <a:pPr marL="0" indent="0" algn="ctr">
              <a:buNone/>
            </a:pPr>
            <a:r>
              <a:rPr lang="en-US" sz="1900" b="1" dirty="0">
                <a:solidFill>
                  <a:srgbClr val="B9852B"/>
                </a:solidFill>
              </a:rPr>
              <a:t>Assessment should help us determine not only what went wrong — but why it went wrong.</a:t>
            </a:r>
            <a:endParaRPr lang="en-US" sz="19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14</a:t>
            </a:fld>
            <a:endParaRPr lang="en-US"/>
          </a:p>
        </p:txBody>
      </p:sp>
      <p:pic>
        <p:nvPicPr>
          <p:cNvPr id="17" name="Picture 16">
            <a:extLst>
              <a:ext uri="{FF2B5EF4-FFF2-40B4-BE49-F238E27FC236}">
                <a16:creationId xmlns:a16="http://schemas.microsoft.com/office/drawing/2014/main" id="{BBC2C34E-3A0D-85DA-9112-4C91D638E529}"/>
              </a:ext>
            </a:extLst>
          </p:cNvPr>
          <p:cNvPicPr>
            <a:picLocks noChangeAspect="1"/>
          </p:cNvPicPr>
          <p:nvPr/>
        </p:nvPicPr>
        <p:blipFill>
          <a:blip r:embed="rId3"/>
          <a:stretch>
            <a:fillRect/>
          </a:stretch>
        </p:blipFill>
        <p:spPr>
          <a:xfrm>
            <a:off x="2811780" y="1348650"/>
            <a:ext cx="6169152" cy="22186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Four questions after any practical</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Shape 2"/>
          <p:cNvSpPr/>
          <p:nvPr/>
        </p:nvSpPr>
        <p:spPr>
          <a:xfrm>
            <a:off x="914400" y="1581912"/>
            <a:ext cx="594360" cy="594360"/>
          </a:xfrm>
          <a:prstGeom prst="ellipse">
            <a:avLst/>
          </a:prstGeom>
          <a:solidFill>
            <a:srgbClr val="17324D"/>
          </a:solidFill>
          <a:ln w="12700">
            <a:solidFill>
              <a:srgbClr val="17324D"/>
            </a:solidFill>
            <a:prstDash val="solid"/>
          </a:ln>
        </p:spPr>
        <p:txBody>
          <a:bodyPr/>
          <a:lstStyle/>
          <a:p>
            <a:endParaRPr lang="en-US"/>
          </a:p>
        </p:txBody>
      </p:sp>
      <p:sp>
        <p:nvSpPr>
          <p:cNvPr id="5" name="Text 3"/>
          <p:cNvSpPr/>
          <p:nvPr/>
        </p:nvSpPr>
        <p:spPr>
          <a:xfrm>
            <a:off x="914400" y="1700784"/>
            <a:ext cx="594360" cy="228600"/>
          </a:xfrm>
          <a:prstGeom prst="rect">
            <a:avLst/>
          </a:prstGeom>
          <a:noFill/>
          <a:ln/>
        </p:spPr>
        <p:txBody>
          <a:bodyPr wrap="square" lIns="0" tIns="0" rIns="0" bIns="0" rtlCol="0" anchor="ctr"/>
          <a:lstStyle/>
          <a:p>
            <a:pPr marL="0" indent="0" algn="ctr">
              <a:buNone/>
            </a:pPr>
            <a:r>
              <a:rPr lang="en-US" sz="1500" b="1" dirty="0">
                <a:solidFill>
                  <a:srgbClr val="FFFFFF"/>
                </a:solidFill>
              </a:rPr>
              <a:t>1</a:t>
            </a:r>
            <a:endParaRPr lang="en-US" sz="1500" dirty="0"/>
          </a:p>
        </p:txBody>
      </p:sp>
      <p:sp>
        <p:nvSpPr>
          <p:cNvPr id="6" name="Text 4"/>
          <p:cNvSpPr/>
          <p:nvPr/>
        </p:nvSpPr>
        <p:spPr>
          <a:xfrm>
            <a:off x="1783080" y="1554480"/>
            <a:ext cx="4846320" cy="347472"/>
          </a:xfrm>
          <a:prstGeom prst="rect">
            <a:avLst/>
          </a:prstGeom>
          <a:noFill/>
          <a:ln/>
        </p:spPr>
        <p:txBody>
          <a:bodyPr wrap="square" lIns="0" tIns="0" rIns="0" bIns="0" rtlCol="0" anchor="ctr"/>
          <a:lstStyle/>
          <a:p>
            <a:pPr marL="0" indent="0">
              <a:buNone/>
            </a:pPr>
            <a:r>
              <a:rPr lang="en-US" sz="2000" b="1" dirty="0">
                <a:solidFill>
                  <a:srgbClr val="202A33"/>
                </a:solidFill>
              </a:rPr>
              <a:t>What happened?</a:t>
            </a:r>
            <a:endParaRPr lang="en-US" sz="2000" dirty="0"/>
          </a:p>
        </p:txBody>
      </p:sp>
      <p:sp>
        <p:nvSpPr>
          <p:cNvPr id="7" name="Text 5"/>
          <p:cNvSpPr/>
          <p:nvPr/>
        </p:nvSpPr>
        <p:spPr>
          <a:xfrm>
            <a:off x="6903720" y="1591056"/>
            <a:ext cx="3840480" cy="274320"/>
          </a:xfrm>
          <a:prstGeom prst="rect">
            <a:avLst/>
          </a:prstGeom>
          <a:noFill/>
          <a:ln/>
        </p:spPr>
        <p:txBody>
          <a:bodyPr wrap="square" lIns="0" tIns="0" rIns="0" bIns="0" rtlCol="0" anchor="ctr"/>
          <a:lstStyle/>
          <a:p>
            <a:pPr marL="0" indent="0">
              <a:buNone/>
            </a:pPr>
            <a:r>
              <a:rPr lang="en-US" sz="1200" b="1" kern="0" spc="70" dirty="0">
                <a:solidFill>
                  <a:srgbClr val="6D746F"/>
                </a:solidFill>
              </a:rPr>
              <a:t>OBSERVATION</a:t>
            </a:r>
            <a:endParaRPr lang="en-US" sz="1200" dirty="0"/>
          </a:p>
        </p:txBody>
      </p:sp>
      <p:sp>
        <p:nvSpPr>
          <p:cNvPr id="8" name="Shape 6"/>
          <p:cNvSpPr/>
          <p:nvPr/>
        </p:nvSpPr>
        <p:spPr>
          <a:xfrm>
            <a:off x="914400" y="2606040"/>
            <a:ext cx="594360" cy="594360"/>
          </a:xfrm>
          <a:prstGeom prst="ellipse">
            <a:avLst/>
          </a:prstGeom>
          <a:solidFill>
            <a:srgbClr val="17324D"/>
          </a:solidFill>
          <a:ln w="12700">
            <a:solidFill>
              <a:srgbClr val="17324D"/>
            </a:solidFill>
            <a:prstDash val="solid"/>
          </a:ln>
        </p:spPr>
        <p:txBody>
          <a:bodyPr/>
          <a:lstStyle/>
          <a:p>
            <a:endParaRPr lang="en-US"/>
          </a:p>
        </p:txBody>
      </p:sp>
      <p:sp>
        <p:nvSpPr>
          <p:cNvPr id="9" name="Text 7"/>
          <p:cNvSpPr/>
          <p:nvPr/>
        </p:nvSpPr>
        <p:spPr>
          <a:xfrm>
            <a:off x="914400" y="2724912"/>
            <a:ext cx="594360" cy="228600"/>
          </a:xfrm>
          <a:prstGeom prst="rect">
            <a:avLst/>
          </a:prstGeom>
          <a:noFill/>
          <a:ln/>
        </p:spPr>
        <p:txBody>
          <a:bodyPr wrap="square" lIns="0" tIns="0" rIns="0" bIns="0" rtlCol="0" anchor="ctr"/>
          <a:lstStyle/>
          <a:p>
            <a:pPr marL="0" indent="0" algn="ctr">
              <a:buNone/>
            </a:pPr>
            <a:r>
              <a:rPr lang="en-US" sz="1500" b="1" dirty="0">
                <a:solidFill>
                  <a:srgbClr val="FFFFFF"/>
                </a:solidFill>
              </a:rPr>
              <a:t>2</a:t>
            </a:r>
            <a:endParaRPr lang="en-US" sz="1500" dirty="0"/>
          </a:p>
        </p:txBody>
      </p:sp>
      <p:sp>
        <p:nvSpPr>
          <p:cNvPr id="10" name="Text 8"/>
          <p:cNvSpPr/>
          <p:nvPr/>
        </p:nvSpPr>
        <p:spPr>
          <a:xfrm>
            <a:off x="1783080" y="2578608"/>
            <a:ext cx="4846320" cy="347472"/>
          </a:xfrm>
          <a:prstGeom prst="rect">
            <a:avLst/>
          </a:prstGeom>
          <a:noFill/>
          <a:ln/>
        </p:spPr>
        <p:txBody>
          <a:bodyPr wrap="square" lIns="0" tIns="0" rIns="0" bIns="0" rtlCol="0" anchor="ctr"/>
          <a:lstStyle/>
          <a:p>
            <a:pPr marL="0" indent="0">
              <a:buNone/>
            </a:pPr>
            <a:r>
              <a:rPr lang="en-US" sz="2000" b="1" dirty="0">
                <a:solidFill>
                  <a:srgbClr val="202A33"/>
                </a:solidFill>
              </a:rPr>
              <a:t>Why did it happen?</a:t>
            </a:r>
            <a:endParaRPr lang="en-US" sz="2000" dirty="0"/>
          </a:p>
        </p:txBody>
      </p:sp>
      <p:sp>
        <p:nvSpPr>
          <p:cNvPr id="11" name="Text 9"/>
          <p:cNvSpPr/>
          <p:nvPr/>
        </p:nvSpPr>
        <p:spPr>
          <a:xfrm>
            <a:off x="6903720" y="2615184"/>
            <a:ext cx="3840480" cy="274320"/>
          </a:xfrm>
          <a:prstGeom prst="rect">
            <a:avLst/>
          </a:prstGeom>
          <a:noFill/>
          <a:ln/>
        </p:spPr>
        <p:txBody>
          <a:bodyPr wrap="square" lIns="0" tIns="0" rIns="0" bIns="0" rtlCol="0" anchor="ctr"/>
          <a:lstStyle/>
          <a:p>
            <a:pPr marL="0" indent="0">
              <a:buNone/>
            </a:pPr>
            <a:r>
              <a:rPr lang="en-US" sz="1200" b="1" kern="0" spc="70" dirty="0">
                <a:solidFill>
                  <a:srgbClr val="6D746F"/>
                </a:solidFill>
              </a:rPr>
              <a:t>UNDERSTANDING</a:t>
            </a:r>
            <a:endParaRPr lang="en-US" sz="1200" dirty="0"/>
          </a:p>
        </p:txBody>
      </p:sp>
      <p:sp>
        <p:nvSpPr>
          <p:cNvPr id="12" name="Shape 10"/>
          <p:cNvSpPr/>
          <p:nvPr/>
        </p:nvSpPr>
        <p:spPr>
          <a:xfrm>
            <a:off x="914400" y="3630168"/>
            <a:ext cx="594360" cy="594360"/>
          </a:xfrm>
          <a:prstGeom prst="ellipse">
            <a:avLst/>
          </a:prstGeom>
          <a:solidFill>
            <a:srgbClr val="17324D"/>
          </a:solidFill>
          <a:ln w="12700">
            <a:solidFill>
              <a:srgbClr val="17324D"/>
            </a:solidFill>
            <a:prstDash val="solid"/>
          </a:ln>
        </p:spPr>
        <p:txBody>
          <a:bodyPr/>
          <a:lstStyle/>
          <a:p>
            <a:endParaRPr lang="en-US"/>
          </a:p>
        </p:txBody>
      </p:sp>
      <p:sp>
        <p:nvSpPr>
          <p:cNvPr id="13" name="Text 11"/>
          <p:cNvSpPr/>
          <p:nvPr/>
        </p:nvSpPr>
        <p:spPr>
          <a:xfrm>
            <a:off x="914400" y="3749040"/>
            <a:ext cx="594360" cy="228600"/>
          </a:xfrm>
          <a:prstGeom prst="rect">
            <a:avLst/>
          </a:prstGeom>
          <a:noFill/>
          <a:ln/>
        </p:spPr>
        <p:txBody>
          <a:bodyPr wrap="square" lIns="0" tIns="0" rIns="0" bIns="0" rtlCol="0" anchor="ctr"/>
          <a:lstStyle/>
          <a:p>
            <a:pPr marL="0" indent="0" algn="ctr">
              <a:buNone/>
            </a:pPr>
            <a:r>
              <a:rPr lang="en-US" sz="1500" b="1" dirty="0">
                <a:solidFill>
                  <a:srgbClr val="FFFFFF"/>
                </a:solidFill>
              </a:rPr>
              <a:t>3</a:t>
            </a:r>
            <a:endParaRPr lang="en-US" sz="1500" dirty="0"/>
          </a:p>
        </p:txBody>
      </p:sp>
      <p:sp>
        <p:nvSpPr>
          <p:cNvPr id="14" name="Text 12"/>
          <p:cNvSpPr/>
          <p:nvPr/>
        </p:nvSpPr>
        <p:spPr>
          <a:xfrm>
            <a:off x="1783080" y="3602736"/>
            <a:ext cx="4846320" cy="347472"/>
          </a:xfrm>
          <a:prstGeom prst="rect">
            <a:avLst/>
          </a:prstGeom>
          <a:noFill/>
          <a:ln/>
        </p:spPr>
        <p:txBody>
          <a:bodyPr wrap="square" lIns="0" tIns="0" rIns="0" bIns="0" rtlCol="0" anchor="ctr"/>
          <a:lstStyle/>
          <a:p>
            <a:pPr marL="0" indent="0">
              <a:buNone/>
            </a:pPr>
            <a:r>
              <a:rPr lang="en-US" sz="2000" b="1" dirty="0">
                <a:solidFill>
                  <a:srgbClr val="202A33"/>
                </a:solidFill>
              </a:rPr>
              <a:t>What should have happened?</a:t>
            </a:r>
            <a:endParaRPr lang="en-US" sz="2000" dirty="0"/>
          </a:p>
        </p:txBody>
      </p:sp>
      <p:sp>
        <p:nvSpPr>
          <p:cNvPr id="15" name="Text 13"/>
          <p:cNvSpPr/>
          <p:nvPr/>
        </p:nvSpPr>
        <p:spPr>
          <a:xfrm>
            <a:off x="6903720" y="3639312"/>
            <a:ext cx="3840480" cy="274320"/>
          </a:xfrm>
          <a:prstGeom prst="rect">
            <a:avLst/>
          </a:prstGeom>
          <a:noFill/>
          <a:ln/>
        </p:spPr>
        <p:txBody>
          <a:bodyPr wrap="square" lIns="0" tIns="0" rIns="0" bIns="0" rtlCol="0" anchor="ctr"/>
          <a:lstStyle/>
          <a:p>
            <a:pPr marL="0" indent="0">
              <a:buNone/>
            </a:pPr>
            <a:r>
              <a:rPr lang="en-US" sz="1200" b="1" kern="0" spc="70" dirty="0">
                <a:solidFill>
                  <a:srgbClr val="6D746F"/>
                </a:solidFill>
              </a:rPr>
              <a:t>KNOWLEDGE OF THE STANDARD</a:t>
            </a:r>
            <a:endParaRPr lang="en-US" sz="1200" dirty="0"/>
          </a:p>
        </p:txBody>
      </p:sp>
      <p:sp>
        <p:nvSpPr>
          <p:cNvPr id="16" name="Shape 14"/>
          <p:cNvSpPr/>
          <p:nvPr/>
        </p:nvSpPr>
        <p:spPr>
          <a:xfrm>
            <a:off x="914400" y="4654296"/>
            <a:ext cx="594360" cy="594360"/>
          </a:xfrm>
          <a:prstGeom prst="ellipse">
            <a:avLst/>
          </a:prstGeom>
          <a:solidFill>
            <a:srgbClr val="B9852B"/>
          </a:solidFill>
          <a:ln w="12700">
            <a:solidFill>
              <a:srgbClr val="B9852B"/>
            </a:solidFill>
            <a:prstDash val="solid"/>
          </a:ln>
        </p:spPr>
        <p:txBody>
          <a:bodyPr/>
          <a:lstStyle/>
          <a:p>
            <a:endParaRPr lang="en-US"/>
          </a:p>
        </p:txBody>
      </p:sp>
      <p:sp>
        <p:nvSpPr>
          <p:cNvPr id="17" name="Text 15"/>
          <p:cNvSpPr/>
          <p:nvPr/>
        </p:nvSpPr>
        <p:spPr>
          <a:xfrm>
            <a:off x="914400" y="4773168"/>
            <a:ext cx="594360" cy="228600"/>
          </a:xfrm>
          <a:prstGeom prst="rect">
            <a:avLst/>
          </a:prstGeom>
          <a:noFill/>
          <a:ln/>
        </p:spPr>
        <p:txBody>
          <a:bodyPr wrap="square" lIns="0" tIns="0" rIns="0" bIns="0" rtlCol="0" anchor="ctr"/>
          <a:lstStyle/>
          <a:p>
            <a:pPr marL="0" indent="0" algn="ctr">
              <a:buNone/>
            </a:pPr>
            <a:r>
              <a:rPr lang="en-US" sz="1500" b="1" dirty="0">
                <a:solidFill>
                  <a:srgbClr val="FFFFFF"/>
                </a:solidFill>
              </a:rPr>
              <a:t>4</a:t>
            </a:r>
            <a:endParaRPr lang="en-US" sz="1500" dirty="0"/>
          </a:p>
        </p:txBody>
      </p:sp>
      <p:sp>
        <p:nvSpPr>
          <p:cNvPr id="18" name="Text 16"/>
          <p:cNvSpPr/>
          <p:nvPr/>
        </p:nvSpPr>
        <p:spPr>
          <a:xfrm>
            <a:off x="1783080" y="4626864"/>
            <a:ext cx="4846320" cy="347472"/>
          </a:xfrm>
          <a:prstGeom prst="rect">
            <a:avLst/>
          </a:prstGeom>
          <a:noFill/>
          <a:ln/>
        </p:spPr>
        <p:txBody>
          <a:bodyPr wrap="square" lIns="0" tIns="0" rIns="0" bIns="0" rtlCol="0" anchor="ctr"/>
          <a:lstStyle/>
          <a:p>
            <a:pPr marL="0" indent="0">
              <a:buNone/>
            </a:pPr>
            <a:r>
              <a:rPr lang="en-US" sz="2000" b="1" dirty="0">
                <a:solidFill>
                  <a:srgbClr val="202A33"/>
                </a:solidFill>
              </a:rPr>
              <a:t>What will you change next time?</a:t>
            </a:r>
            <a:endParaRPr lang="en-US" sz="2000" dirty="0"/>
          </a:p>
        </p:txBody>
      </p:sp>
      <p:sp>
        <p:nvSpPr>
          <p:cNvPr id="19" name="Text 17"/>
          <p:cNvSpPr/>
          <p:nvPr/>
        </p:nvSpPr>
        <p:spPr>
          <a:xfrm>
            <a:off x="6903720" y="4663440"/>
            <a:ext cx="3840480" cy="274320"/>
          </a:xfrm>
          <a:prstGeom prst="rect">
            <a:avLst/>
          </a:prstGeom>
          <a:noFill/>
          <a:ln/>
        </p:spPr>
        <p:txBody>
          <a:bodyPr wrap="square" lIns="0" tIns="0" rIns="0" bIns="0" rtlCol="0" anchor="ctr"/>
          <a:lstStyle/>
          <a:p>
            <a:pPr marL="0" indent="0">
              <a:buNone/>
            </a:pPr>
            <a:r>
              <a:rPr lang="en-US" sz="1200" b="1" kern="0" spc="70" dirty="0">
                <a:solidFill>
                  <a:srgbClr val="6D746F"/>
                </a:solidFill>
              </a:rPr>
              <a:t>APPLICATION</a:t>
            </a:r>
            <a:endParaRPr lang="en-US" sz="1200" dirty="0"/>
          </a:p>
        </p:txBody>
      </p:sp>
      <p:sp>
        <p:nvSpPr>
          <p:cNvPr id="20" name="Text 18"/>
          <p:cNvSpPr/>
          <p:nvPr/>
        </p:nvSpPr>
        <p:spPr>
          <a:xfrm>
            <a:off x="1325880" y="5650992"/>
            <a:ext cx="9509760" cy="411480"/>
          </a:xfrm>
          <a:prstGeom prst="rect">
            <a:avLst/>
          </a:prstGeom>
          <a:noFill/>
          <a:ln/>
        </p:spPr>
        <p:txBody>
          <a:bodyPr wrap="square" lIns="0" tIns="0" rIns="0" bIns="0" rtlCol="0" anchor="ctr"/>
          <a:lstStyle/>
          <a:p>
            <a:pPr marL="0" indent="0" algn="ctr">
              <a:buNone/>
            </a:pPr>
            <a:r>
              <a:rPr lang="en-US" sz="1900" b="1" dirty="0">
                <a:solidFill>
                  <a:srgbClr val="17324D"/>
                </a:solidFill>
              </a:rPr>
              <a:t>KNOW IT  →  DO IT  →  EXPLAIN IT  →  CORRECT IT</a:t>
            </a:r>
            <a:endParaRPr lang="en-US" sz="19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A grade isn’t feedback.</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Text 2"/>
          <p:cNvSpPr/>
          <p:nvPr/>
        </p:nvSpPr>
        <p:spPr>
          <a:xfrm>
            <a:off x="822960" y="1600200"/>
            <a:ext cx="3291840" cy="1554480"/>
          </a:xfrm>
          <a:prstGeom prst="rect">
            <a:avLst/>
          </a:prstGeom>
          <a:noFill/>
          <a:ln/>
        </p:spPr>
        <p:txBody>
          <a:bodyPr wrap="square" lIns="0" tIns="0" rIns="0" bIns="0" rtlCol="0" anchor="ctr"/>
          <a:lstStyle/>
          <a:p>
            <a:pPr marL="0" indent="0" algn="ctr">
              <a:buNone/>
            </a:pPr>
            <a:r>
              <a:rPr lang="en-US" sz="6800" b="1" dirty="0">
                <a:solidFill>
                  <a:srgbClr val="9A5B3E"/>
                </a:solidFill>
              </a:rPr>
              <a:t>76%</a:t>
            </a:r>
            <a:endParaRPr lang="en-US" sz="6800" dirty="0"/>
          </a:p>
        </p:txBody>
      </p:sp>
      <p:sp>
        <p:nvSpPr>
          <p:cNvPr id="5" name="Text 3"/>
          <p:cNvSpPr/>
          <p:nvPr/>
        </p:nvSpPr>
        <p:spPr>
          <a:xfrm>
            <a:off x="822960" y="3246120"/>
            <a:ext cx="3291840" cy="502920"/>
          </a:xfrm>
          <a:prstGeom prst="rect">
            <a:avLst/>
          </a:prstGeom>
          <a:noFill/>
          <a:ln/>
        </p:spPr>
        <p:txBody>
          <a:bodyPr wrap="square" lIns="0" tIns="0" rIns="0" bIns="0" rtlCol="0" anchor="ctr"/>
          <a:lstStyle/>
          <a:p>
            <a:pPr marL="0" indent="0" algn="ctr">
              <a:buNone/>
            </a:pPr>
            <a:r>
              <a:rPr lang="en-US" sz="1800" b="1" dirty="0">
                <a:solidFill>
                  <a:srgbClr val="6D746F"/>
                </a:solidFill>
              </a:rPr>
              <a:t>What does that tell the student?</a:t>
            </a:r>
            <a:endParaRPr lang="en-US" sz="1800" dirty="0"/>
          </a:p>
        </p:txBody>
      </p:sp>
      <p:sp>
        <p:nvSpPr>
          <p:cNvPr id="6" name="Shape 4"/>
          <p:cNvSpPr/>
          <p:nvPr/>
        </p:nvSpPr>
        <p:spPr>
          <a:xfrm>
            <a:off x="4297680" y="2743200"/>
            <a:ext cx="960120" cy="0"/>
          </a:xfrm>
          <a:prstGeom prst="line">
            <a:avLst/>
          </a:prstGeom>
          <a:noFill/>
          <a:ln w="38100">
            <a:solidFill>
              <a:srgbClr val="B9852B"/>
            </a:solidFill>
            <a:prstDash val="solid"/>
            <a:headEnd type="none"/>
            <a:tailEnd type="triangle"/>
          </a:ln>
        </p:spPr>
        <p:txBody>
          <a:bodyPr/>
          <a:lstStyle/>
          <a:p>
            <a:endParaRPr lang="en-US"/>
          </a:p>
        </p:txBody>
      </p:sp>
      <p:sp>
        <p:nvSpPr>
          <p:cNvPr id="7" name="Shape 5"/>
          <p:cNvSpPr/>
          <p:nvPr/>
        </p:nvSpPr>
        <p:spPr>
          <a:xfrm>
            <a:off x="5486400" y="1600200"/>
            <a:ext cx="5577840" cy="2423160"/>
          </a:xfrm>
          <a:prstGeom prst="roundRect">
            <a:avLst/>
          </a:prstGeom>
          <a:solidFill>
            <a:srgbClr val="FFFFFF"/>
          </a:solidFill>
          <a:ln w="17780">
            <a:solidFill>
              <a:srgbClr val="B9852B"/>
            </a:solidFill>
            <a:prstDash val="solid"/>
          </a:ln>
        </p:spPr>
        <p:txBody>
          <a:bodyPr/>
          <a:lstStyle/>
          <a:p>
            <a:endParaRPr lang="en-US"/>
          </a:p>
        </p:txBody>
      </p:sp>
      <p:sp>
        <p:nvSpPr>
          <p:cNvPr id="8" name="Text 6"/>
          <p:cNvSpPr/>
          <p:nvPr/>
        </p:nvSpPr>
        <p:spPr>
          <a:xfrm>
            <a:off x="5806440" y="2029968"/>
            <a:ext cx="4937760" cy="1600200"/>
          </a:xfrm>
          <a:prstGeom prst="rect">
            <a:avLst/>
          </a:prstGeom>
          <a:noFill/>
          <a:ln/>
        </p:spPr>
        <p:txBody>
          <a:bodyPr wrap="square" lIns="381" tIns="381" rIns="381" bIns="381" rtlCol="0" anchor="ctr">
            <a:normAutofit/>
          </a:bodyPr>
          <a:lstStyle/>
          <a:p>
            <a:pPr marL="0" indent="0">
              <a:buNone/>
            </a:pPr>
            <a:r>
              <a:rPr lang="en-US" sz="1800" dirty="0">
                <a:solidFill>
                  <a:srgbClr val="202A33"/>
                </a:solidFill>
              </a:rPr>
              <a:t>Your pan was too hot. You developed exterior color before the eggs properly set. On the next attempt, concentrate on controlling the pan temperature as the eggs coagulate.</a:t>
            </a:r>
            <a:endParaRPr lang="en-US" sz="1800" dirty="0"/>
          </a:p>
        </p:txBody>
      </p:sp>
      <p:sp>
        <p:nvSpPr>
          <p:cNvPr id="9" name="Text 7"/>
          <p:cNvSpPr/>
          <p:nvPr/>
        </p:nvSpPr>
        <p:spPr>
          <a:xfrm>
            <a:off x="1325880" y="4617720"/>
            <a:ext cx="9509760" cy="914400"/>
          </a:xfrm>
          <a:prstGeom prst="rect">
            <a:avLst/>
          </a:prstGeom>
          <a:noFill/>
          <a:ln/>
        </p:spPr>
        <p:txBody>
          <a:bodyPr wrap="square" lIns="508" tIns="508" rIns="508" bIns="508" rtlCol="0" anchor="ctr">
            <a:normAutofit/>
          </a:bodyPr>
          <a:lstStyle/>
          <a:p>
            <a:pPr marL="0" indent="0" algn="ctr">
              <a:buNone/>
            </a:pPr>
            <a:r>
              <a:rPr lang="en-US" sz="2500" b="1" dirty="0">
                <a:solidFill>
                  <a:srgbClr val="17324D"/>
                </a:solidFill>
              </a:rPr>
              <a:t>A grade tells the student how they performed.</a:t>
            </a:r>
            <a:endParaRPr lang="en-US" sz="2500" dirty="0"/>
          </a:p>
          <a:p>
            <a:pPr marL="0" indent="0" algn="ctr">
              <a:buNone/>
            </a:pPr>
            <a:r>
              <a:rPr lang="en-US" sz="2500" b="1" dirty="0">
                <a:solidFill>
                  <a:srgbClr val="17324D"/>
                </a:solidFill>
              </a:rPr>
              <a:t>Feedback should tell them what to do next.</a:t>
            </a:r>
            <a:endParaRPr lang="en-US" sz="25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Attempt #1 → Attempt #2</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Text 2"/>
          <p:cNvSpPr/>
          <p:nvPr/>
        </p:nvSpPr>
        <p:spPr>
          <a:xfrm>
            <a:off x="914400" y="1572768"/>
            <a:ext cx="3566160" cy="365760"/>
          </a:xfrm>
          <a:prstGeom prst="rect">
            <a:avLst/>
          </a:prstGeom>
          <a:noFill/>
          <a:ln/>
        </p:spPr>
        <p:txBody>
          <a:bodyPr wrap="square" lIns="0" tIns="0" rIns="0" bIns="0" rtlCol="0" anchor="ctr"/>
          <a:lstStyle/>
          <a:p>
            <a:pPr marL="0" indent="0" algn="ctr">
              <a:buNone/>
            </a:pPr>
            <a:r>
              <a:rPr lang="en-US" sz="2000" b="1" dirty="0">
                <a:solidFill>
                  <a:srgbClr val="9A5B3E"/>
                </a:solidFill>
              </a:rPr>
              <a:t>ATTEMPT #1</a:t>
            </a:r>
            <a:endParaRPr lang="en-US" sz="2000" dirty="0"/>
          </a:p>
        </p:txBody>
      </p:sp>
      <p:sp>
        <p:nvSpPr>
          <p:cNvPr id="7" name="Text 5"/>
          <p:cNvSpPr/>
          <p:nvPr/>
        </p:nvSpPr>
        <p:spPr>
          <a:xfrm>
            <a:off x="7543800" y="1572768"/>
            <a:ext cx="3566160" cy="365760"/>
          </a:xfrm>
          <a:prstGeom prst="rect">
            <a:avLst/>
          </a:prstGeom>
          <a:noFill/>
          <a:ln/>
        </p:spPr>
        <p:txBody>
          <a:bodyPr wrap="square" lIns="0" tIns="0" rIns="0" bIns="0" rtlCol="0" anchor="ctr"/>
          <a:lstStyle/>
          <a:p>
            <a:pPr marL="0" indent="0" algn="ctr">
              <a:buNone/>
            </a:pPr>
            <a:r>
              <a:rPr lang="en-US" sz="2000" b="1" dirty="0">
                <a:solidFill>
                  <a:srgbClr val="607C66"/>
                </a:solidFill>
              </a:rPr>
              <a:t>ATTEMPT #2</a:t>
            </a:r>
            <a:endParaRPr lang="en-US" sz="2000" dirty="0"/>
          </a:p>
        </p:txBody>
      </p:sp>
      <p:sp>
        <p:nvSpPr>
          <p:cNvPr id="10" name="Shape 8"/>
          <p:cNvSpPr/>
          <p:nvPr/>
        </p:nvSpPr>
        <p:spPr>
          <a:xfrm>
            <a:off x="4572000" y="3246120"/>
            <a:ext cx="2788920" cy="0"/>
          </a:xfrm>
          <a:prstGeom prst="line">
            <a:avLst/>
          </a:prstGeom>
          <a:noFill/>
          <a:ln w="38100">
            <a:solidFill>
              <a:srgbClr val="B9852B"/>
            </a:solidFill>
            <a:prstDash val="solid"/>
            <a:headEnd type="none"/>
            <a:tailEnd type="triangle"/>
          </a:ln>
        </p:spPr>
        <p:txBody>
          <a:bodyPr/>
          <a:lstStyle/>
          <a:p>
            <a:endParaRPr lang="en-US"/>
          </a:p>
        </p:txBody>
      </p:sp>
      <p:sp>
        <p:nvSpPr>
          <p:cNvPr id="11" name="Text 9"/>
          <p:cNvSpPr/>
          <p:nvPr/>
        </p:nvSpPr>
        <p:spPr>
          <a:xfrm>
            <a:off x="4754880" y="2514600"/>
            <a:ext cx="2377440" cy="1325880"/>
          </a:xfrm>
          <a:prstGeom prst="rect">
            <a:avLst/>
          </a:prstGeom>
          <a:noFill/>
          <a:ln/>
        </p:spPr>
        <p:txBody>
          <a:bodyPr wrap="square" lIns="381" tIns="381" rIns="381" bIns="381" rtlCol="0" anchor="ctr"/>
          <a:lstStyle/>
          <a:p>
            <a:pPr marL="0" indent="0" algn="ctr">
              <a:buNone/>
            </a:pPr>
            <a:r>
              <a:rPr lang="en-US" sz="1700" b="1" dirty="0">
                <a:solidFill>
                  <a:srgbClr val="17324D"/>
                </a:solidFill>
              </a:rPr>
              <a:t>ASSESSMENT</a:t>
            </a:r>
            <a:endParaRPr lang="en-US" sz="1700" dirty="0"/>
          </a:p>
          <a:p>
            <a:pPr marL="0" indent="0" algn="ctr">
              <a:buNone/>
            </a:pPr>
            <a:r>
              <a:rPr lang="en-US" sz="1700" b="1" dirty="0">
                <a:solidFill>
                  <a:srgbClr val="17324D"/>
                </a:solidFill>
              </a:rPr>
              <a:t>+</a:t>
            </a:r>
            <a:endParaRPr lang="en-US" sz="1700" dirty="0"/>
          </a:p>
          <a:p>
            <a:pPr marL="0" indent="0" algn="ctr">
              <a:buNone/>
            </a:pPr>
            <a:r>
              <a:rPr lang="en-US" sz="1700" b="1" dirty="0">
                <a:solidFill>
                  <a:srgbClr val="17324D"/>
                </a:solidFill>
              </a:rPr>
              <a:t>FEEDBACK</a:t>
            </a:r>
            <a:endParaRPr lang="en-US" sz="1700" dirty="0"/>
          </a:p>
        </p:txBody>
      </p:sp>
      <p:sp>
        <p:nvSpPr>
          <p:cNvPr id="12" name="Text 10"/>
          <p:cNvSpPr/>
          <p:nvPr/>
        </p:nvSpPr>
        <p:spPr>
          <a:xfrm>
            <a:off x="3977640" y="4663440"/>
            <a:ext cx="4251960" cy="457200"/>
          </a:xfrm>
          <a:prstGeom prst="rect">
            <a:avLst/>
          </a:prstGeom>
          <a:noFill/>
          <a:ln/>
        </p:spPr>
        <p:txBody>
          <a:bodyPr wrap="square" lIns="0" tIns="0" rIns="0" bIns="0" rtlCol="0" anchor="ctr"/>
          <a:lstStyle/>
          <a:p>
            <a:pPr marL="0" indent="0" algn="ctr">
              <a:buNone/>
            </a:pPr>
            <a:r>
              <a:rPr lang="en-US" sz="2500" b="1" dirty="0">
                <a:solidFill>
                  <a:srgbClr val="17324D"/>
                </a:solidFill>
              </a:rPr>
              <a:t>What changed?</a:t>
            </a:r>
            <a:endParaRPr lang="en-US" sz="2500" dirty="0"/>
          </a:p>
        </p:txBody>
      </p:sp>
      <p:sp>
        <p:nvSpPr>
          <p:cNvPr id="13" name="Text 11"/>
          <p:cNvSpPr/>
          <p:nvPr/>
        </p:nvSpPr>
        <p:spPr>
          <a:xfrm>
            <a:off x="914400" y="5285232"/>
            <a:ext cx="10378440" cy="502920"/>
          </a:xfrm>
          <a:prstGeom prst="rect">
            <a:avLst/>
          </a:prstGeom>
          <a:noFill/>
          <a:ln/>
        </p:spPr>
        <p:txBody>
          <a:bodyPr wrap="square" lIns="0" tIns="0" rIns="0" bIns="0" rtlCol="0" anchor="ctr">
            <a:normAutofit/>
          </a:bodyPr>
          <a:lstStyle/>
          <a:p>
            <a:pPr marL="0" indent="0" algn="ctr">
              <a:buNone/>
            </a:pPr>
            <a:r>
              <a:rPr lang="en-US" sz="1700" b="1" dirty="0">
                <a:solidFill>
                  <a:srgbClr val="B9852B"/>
                </a:solidFill>
              </a:rPr>
              <a:t>Attempt #1 tells me where the student is.  Attempt #2 tells me what the student learned.</a:t>
            </a:r>
            <a:endParaRPr lang="en-US" sz="17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17</a:t>
            </a:fld>
            <a:endParaRPr lang="en-US"/>
          </a:p>
        </p:txBody>
      </p:sp>
      <p:pic>
        <p:nvPicPr>
          <p:cNvPr id="15" name="Picture 14">
            <a:extLst>
              <a:ext uri="{FF2B5EF4-FFF2-40B4-BE49-F238E27FC236}">
                <a16:creationId xmlns:a16="http://schemas.microsoft.com/office/drawing/2014/main" id="{223DCC61-331D-D9F2-F3A1-F6151870B2FE}"/>
              </a:ext>
            </a:extLst>
          </p:cNvPr>
          <p:cNvPicPr>
            <a:picLocks noChangeAspect="1"/>
          </p:cNvPicPr>
          <p:nvPr/>
        </p:nvPicPr>
        <p:blipFill>
          <a:blip r:embed="rId3"/>
          <a:stretch>
            <a:fillRect/>
          </a:stretch>
        </p:blipFill>
        <p:spPr>
          <a:xfrm>
            <a:off x="621792" y="2185420"/>
            <a:ext cx="3771896" cy="2514597"/>
          </a:xfrm>
          <a:prstGeom prst="rect">
            <a:avLst/>
          </a:prstGeom>
        </p:spPr>
      </p:pic>
      <p:pic>
        <p:nvPicPr>
          <p:cNvPr id="17" name="Picture 16">
            <a:extLst>
              <a:ext uri="{FF2B5EF4-FFF2-40B4-BE49-F238E27FC236}">
                <a16:creationId xmlns:a16="http://schemas.microsoft.com/office/drawing/2014/main" id="{9522703D-3F05-C428-A6D8-C216C9170513}"/>
              </a:ext>
            </a:extLst>
          </p:cNvPr>
          <p:cNvPicPr>
            <a:picLocks noChangeAspect="1"/>
          </p:cNvPicPr>
          <p:nvPr/>
        </p:nvPicPr>
        <p:blipFill>
          <a:blip r:embed="rId4"/>
          <a:stretch>
            <a:fillRect/>
          </a:stretch>
        </p:blipFill>
        <p:spPr>
          <a:xfrm>
            <a:off x="7315200" y="2197608"/>
            <a:ext cx="3771896" cy="251459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Repetition builds competency.</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Shape 2"/>
          <p:cNvSpPr/>
          <p:nvPr/>
        </p:nvSpPr>
        <p:spPr>
          <a:xfrm>
            <a:off x="822960" y="1965960"/>
            <a:ext cx="2240280" cy="960120"/>
          </a:xfrm>
          <a:prstGeom prst="roundRect">
            <a:avLst/>
          </a:prstGeom>
          <a:solidFill>
            <a:srgbClr val="17324D"/>
          </a:solidFill>
          <a:ln w="12700">
            <a:solidFill>
              <a:srgbClr val="17324D"/>
            </a:solidFill>
            <a:prstDash val="solid"/>
          </a:ln>
        </p:spPr>
        <p:txBody>
          <a:bodyPr/>
          <a:lstStyle/>
          <a:p>
            <a:endParaRPr lang="en-US"/>
          </a:p>
        </p:txBody>
      </p:sp>
      <p:sp>
        <p:nvSpPr>
          <p:cNvPr id="5" name="Text 3"/>
          <p:cNvSpPr/>
          <p:nvPr/>
        </p:nvSpPr>
        <p:spPr>
          <a:xfrm>
            <a:off x="914400" y="2276856"/>
            <a:ext cx="2057400" cy="292608"/>
          </a:xfrm>
          <a:prstGeom prst="rect">
            <a:avLst/>
          </a:prstGeom>
          <a:noFill/>
          <a:ln/>
        </p:spPr>
        <p:txBody>
          <a:bodyPr wrap="square" lIns="0" tIns="0" rIns="0" bIns="0" rtlCol="0" anchor="ctr"/>
          <a:lstStyle/>
          <a:p>
            <a:pPr marL="0" indent="0" algn="ctr">
              <a:buNone/>
            </a:pPr>
            <a:r>
              <a:rPr lang="en-US" sz="1700" b="1" dirty="0">
                <a:solidFill>
                  <a:srgbClr val="FFFFFF"/>
                </a:solidFill>
              </a:rPr>
              <a:t>REPETITION</a:t>
            </a:r>
            <a:endParaRPr lang="en-US" sz="1700" dirty="0"/>
          </a:p>
        </p:txBody>
      </p:sp>
      <p:sp>
        <p:nvSpPr>
          <p:cNvPr id="6" name="Shape 4"/>
          <p:cNvSpPr/>
          <p:nvPr/>
        </p:nvSpPr>
        <p:spPr>
          <a:xfrm>
            <a:off x="3108960" y="2450592"/>
            <a:ext cx="411480" cy="0"/>
          </a:xfrm>
          <a:prstGeom prst="line">
            <a:avLst/>
          </a:prstGeom>
          <a:noFill/>
          <a:ln w="25400">
            <a:solidFill>
              <a:srgbClr val="B9852B"/>
            </a:solidFill>
            <a:prstDash val="solid"/>
            <a:headEnd type="none"/>
            <a:tailEnd type="triangle"/>
          </a:ln>
        </p:spPr>
        <p:txBody>
          <a:bodyPr/>
          <a:lstStyle/>
          <a:p>
            <a:endParaRPr lang="en-US"/>
          </a:p>
        </p:txBody>
      </p:sp>
      <p:sp>
        <p:nvSpPr>
          <p:cNvPr id="7" name="Shape 5"/>
          <p:cNvSpPr/>
          <p:nvPr/>
        </p:nvSpPr>
        <p:spPr>
          <a:xfrm>
            <a:off x="3611880" y="1965960"/>
            <a:ext cx="2240280" cy="960120"/>
          </a:xfrm>
          <a:prstGeom prst="roundRect">
            <a:avLst/>
          </a:prstGeom>
          <a:solidFill>
            <a:srgbClr val="17324D"/>
          </a:solidFill>
          <a:ln w="12700">
            <a:solidFill>
              <a:srgbClr val="17324D"/>
            </a:solidFill>
            <a:prstDash val="solid"/>
          </a:ln>
        </p:spPr>
        <p:txBody>
          <a:bodyPr/>
          <a:lstStyle/>
          <a:p>
            <a:endParaRPr lang="en-US"/>
          </a:p>
        </p:txBody>
      </p:sp>
      <p:sp>
        <p:nvSpPr>
          <p:cNvPr id="8" name="Text 6"/>
          <p:cNvSpPr/>
          <p:nvPr/>
        </p:nvSpPr>
        <p:spPr>
          <a:xfrm>
            <a:off x="3703320" y="2276856"/>
            <a:ext cx="2057400" cy="292608"/>
          </a:xfrm>
          <a:prstGeom prst="rect">
            <a:avLst/>
          </a:prstGeom>
          <a:noFill/>
          <a:ln/>
        </p:spPr>
        <p:txBody>
          <a:bodyPr wrap="square" lIns="0" tIns="0" rIns="0" bIns="0" rtlCol="0" anchor="ctr"/>
          <a:lstStyle/>
          <a:p>
            <a:pPr marL="0" indent="0" algn="ctr">
              <a:buNone/>
            </a:pPr>
            <a:r>
              <a:rPr lang="en-US" sz="1700" b="1" dirty="0">
                <a:solidFill>
                  <a:srgbClr val="FFFFFF"/>
                </a:solidFill>
              </a:rPr>
              <a:t>SKILL</a:t>
            </a:r>
            <a:endParaRPr lang="en-US" sz="1700" dirty="0"/>
          </a:p>
        </p:txBody>
      </p:sp>
      <p:sp>
        <p:nvSpPr>
          <p:cNvPr id="9" name="Shape 7"/>
          <p:cNvSpPr/>
          <p:nvPr/>
        </p:nvSpPr>
        <p:spPr>
          <a:xfrm>
            <a:off x="5897880" y="2450592"/>
            <a:ext cx="411480" cy="0"/>
          </a:xfrm>
          <a:prstGeom prst="line">
            <a:avLst/>
          </a:prstGeom>
          <a:noFill/>
          <a:ln w="25400">
            <a:solidFill>
              <a:srgbClr val="B9852B"/>
            </a:solidFill>
            <a:prstDash val="solid"/>
            <a:headEnd type="none"/>
            <a:tailEnd type="triangle"/>
          </a:ln>
        </p:spPr>
        <p:txBody>
          <a:bodyPr/>
          <a:lstStyle/>
          <a:p>
            <a:endParaRPr lang="en-US"/>
          </a:p>
        </p:txBody>
      </p:sp>
      <p:sp>
        <p:nvSpPr>
          <p:cNvPr id="10" name="Shape 8"/>
          <p:cNvSpPr/>
          <p:nvPr/>
        </p:nvSpPr>
        <p:spPr>
          <a:xfrm>
            <a:off x="6400800" y="1965960"/>
            <a:ext cx="2240280" cy="960120"/>
          </a:xfrm>
          <a:prstGeom prst="roundRect">
            <a:avLst/>
          </a:prstGeom>
          <a:solidFill>
            <a:srgbClr val="17324D"/>
          </a:solidFill>
          <a:ln w="12700">
            <a:solidFill>
              <a:srgbClr val="17324D"/>
            </a:solidFill>
            <a:prstDash val="solid"/>
          </a:ln>
        </p:spPr>
        <p:txBody>
          <a:bodyPr/>
          <a:lstStyle/>
          <a:p>
            <a:endParaRPr lang="en-US"/>
          </a:p>
        </p:txBody>
      </p:sp>
      <p:sp>
        <p:nvSpPr>
          <p:cNvPr id="11" name="Text 9"/>
          <p:cNvSpPr/>
          <p:nvPr/>
        </p:nvSpPr>
        <p:spPr>
          <a:xfrm>
            <a:off x="6492240" y="2276856"/>
            <a:ext cx="2057400" cy="292608"/>
          </a:xfrm>
          <a:prstGeom prst="rect">
            <a:avLst/>
          </a:prstGeom>
          <a:noFill/>
          <a:ln/>
        </p:spPr>
        <p:txBody>
          <a:bodyPr wrap="square" lIns="0" tIns="0" rIns="0" bIns="0" rtlCol="0" anchor="ctr"/>
          <a:lstStyle/>
          <a:p>
            <a:pPr marL="0" indent="0" algn="ctr">
              <a:buNone/>
            </a:pPr>
            <a:r>
              <a:rPr lang="en-US" sz="1700" b="1" dirty="0">
                <a:solidFill>
                  <a:srgbClr val="FFFFFF"/>
                </a:solidFill>
              </a:rPr>
              <a:t>CONFIDENCE</a:t>
            </a:r>
            <a:endParaRPr lang="en-US" sz="1700" dirty="0"/>
          </a:p>
        </p:txBody>
      </p:sp>
      <p:sp>
        <p:nvSpPr>
          <p:cNvPr id="12" name="Shape 10"/>
          <p:cNvSpPr/>
          <p:nvPr/>
        </p:nvSpPr>
        <p:spPr>
          <a:xfrm>
            <a:off x="8686800" y="2450592"/>
            <a:ext cx="411480" cy="0"/>
          </a:xfrm>
          <a:prstGeom prst="line">
            <a:avLst/>
          </a:prstGeom>
          <a:noFill/>
          <a:ln w="25400">
            <a:solidFill>
              <a:srgbClr val="B9852B"/>
            </a:solidFill>
            <a:prstDash val="solid"/>
            <a:headEnd type="none"/>
            <a:tailEnd type="triangle"/>
          </a:ln>
        </p:spPr>
        <p:txBody>
          <a:bodyPr/>
          <a:lstStyle/>
          <a:p>
            <a:endParaRPr lang="en-US"/>
          </a:p>
        </p:txBody>
      </p:sp>
      <p:sp>
        <p:nvSpPr>
          <p:cNvPr id="13" name="Shape 11"/>
          <p:cNvSpPr/>
          <p:nvPr/>
        </p:nvSpPr>
        <p:spPr>
          <a:xfrm>
            <a:off x="9189720" y="1965960"/>
            <a:ext cx="2240280" cy="960120"/>
          </a:xfrm>
          <a:prstGeom prst="roundRect">
            <a:avLst/>
          </a:prstGeom>
          <a:solidFill>
            <a:srgbClr val="B9852B"/>
          </a:solidFill>
          <a:ln w="12700">
            <a:solidFill>
              <a:srgbClr val="B9852B"/>
            </a:solidFill>
            <a:prstDash val="solid"/>
          </a:ln>
        </p:spPr>
        <p:txBody>
          <a:bodyPr/>
          <a:lstStyle/>
          <a:p>
            <a:endParaRPr lang="en-US"/>
          </a:p>
        </p:txBody>
      </p:sp>
      <p:sp>
        <p:nvSpPr>
          <p:cNvPr id="14" name="Text 12"/>
          <p:cNvSpPr/>
          <p:nvPr/>
        </p:nvSpPr>
        <p:spPr>
          <a:xfrm>
            <a:off x="9281160" y="2276856"/>
            <a:ext cx="2057400" cy="292608"/>
          </a:xfrm>
          <a:prstGeom prst="rect">
            <a:avLst/>
          </a:prstGeom>
          <a:noFill/>
          <a:ln/>
        </p:spPr>
        <p:txBody>
          <a:bodyPr wrap="square" lIns="0" tIns="0" rIns="0" bIns="0" rtlCol="0" anchor="ctr"/>
          <a:lstStyle/>
          <a:p>
            <a:pPr marL="0" indent="0" algn="ctr">
              <a:buNone/>
            </a:pPr>
            <a:r>
              <a:rPr lang="en-US" sz="1700" b="1" dirty="0">
                <a:solidFill>
                  <a:srgbClr val="FFFFFF"/>
                </a:solidFill>
              </a:rPr>
              <a:t>CONSISTENCY</a:t>
            </a:r>
            <a:endParaRPr lang="en-US" sz="1700" dirty="0"/>
          </a:p>
        </p:txBody>
      </p:sp>
      <p:sp>
        <p:nvSpPr>
          <p:cNvPr id="15" name="Text 13"/>
          <p:cNvSpPr/>
          <p:nvPr/>
        </p:nvSpPr>
        <p:spPr>
          <a:xfrm>
            <a:off x="2926080" y="3474720"/>
            <a:ext cx="6309360" cy="822960"/>
          </a:xfrm>
          <a:prstGeom prst="rect">
            <a:avLst/>
          </a:prstGeom>
          <a:noFill/>
          <a:ln/>
        </p:spPr>
        <p:txBody>
          <a:bodyPr wrap="square" lIns="381" tIns="381" rIns="381" bIns="381" rtlCol="0" anchor="ctr"/>
          <a:lstStyle/>
          <a:p>
            <a:pPr marL="0" indent="0" algn="ctr">
              <a:buNone/>
            </a:pPr>
            <a:r>
              <a:rPr lang="en-US" sz="2500" b="1" dirty="0">
                <a:solidFill>
                  <a:srgbClr val="17324D"/>
                </a:solidFill>
              </a:rPr>
              <a:t>Not just “Do it again.”</a:t>
            </a:r>
            <a:endParaRPr lang="en-US" sz="2500" dirty="0"/>
          </a:p>
          <a:p>
            <a:pPr marL="0" indent="0" algn="ctr">
              <a:buNone/>
            </a:pPr>
            <a:r>
              <a:rPr lang="en-US" sz="2500" b="1" dirty="0">
                <a:solidFill>
                  <a:srgbClr val="17324D"/>
                </a:solidFill>
              </a:rPr>
              <a:t>Do it again with purpose.</a:t>
            </a:r>
            <a:endParaRPr lang="en-US" sz="2500" dirty="0"/>
          </a:p>
        </p:txBody>
      </p:sp>
      <p:sp>
        <p:nvSpPr>
          <p:cNvPr id="16" name="Text 14"/>
          <p:cNvSpPr/>
          <p:nvPr/>
        </p:nvSpPr>
        <p:spPr>
          <a:xfrm>
            <a:off x="1920240" y="4617720"/>
            <a:ext cx="8321040" cy="457200"/>
          </a:xfrm>
          <a:prstGeom prst="rect">
            <a:avLst/>
          </a:prstGeom>
          <a:noFill/>
          <a:ln/>
        </p:spPr>
        <p:txBody>
          <a:bodyPr wrap="square" lIns="0" tIns="0" rIns="0" bIns="0" rtlCol="0" anchor="ctr"/>
          <a:lstStyle/>
          <a:p>
            <a:pPr marL="0" indent="0" algn="ctr">
              <a:buNone/>
            </a:pPr>
            <a:r>
              <a:rPr lang="en-US" sz="2000" b="1" dirty="0">
                <a:solidFill>
                  <a:srgbClr val="9A5B3E"/>
                </a:solidFill>
              </a:rPr>
              <a:t>Faster isn’t always better.  Better is better.</a:t>
            </a:r>
            <a:endParaRPr lang="en-US" sz="2000" dirty="0"/>
          </a:p>
        </p:txBody>
      </p:sp>
      <p:sp>
        <p:nvSpPr>
          <p:cNvPr id="17" name="Text 15"/>
          <p:cNvSpPr/>
          <p:nvPr/>
        </p:nvSpPr>
        <p:spPr>
          <a:xfrm>
            <a:off x="1645920" y="5257800"/>
            <a:ext cx="8869680" cy="457200"/>
          </a:xfrm>
          <a:prstGeom prst="rect">
            <a:avLst/>
          </a:prstGeom>
          <a:noFill/>
          <a:ln/>
        </p:spPr>
        <p:txBody>
          <a:bodyPr wrap="square" lIns="0" tIns="0" rIns="0" bIns="0" rtlCol="0" anchor="ctr"/>
          <a:lstStyle/>
          <a:p>
            <a:pPr marL="0" indent="0" algn="ctr">
              <a:buNone/>
            </a:pPr>
            <a:r>
              <a:rPr lang="en-US" sz="1700" dirty="0">
                <a:solidFill>
                  <a:srgbClr val="6D746F"/>
                </a:solidFill>
              </a:rPr>
              <a:t>Confidence grows when students can see themselves improving.</a:t>
            </a:r>
            <a:endParaRPr lang="en-US" sz="17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The complete cycle</a:t>
            </a:r>
            <a:endParaRPr lang="en-US" sz="2700" dirty="0"/>
          </a:p>
        </p:txBody>
      </p:sp>
      <p:sp>
        <p:nvSpPr>
          <p:cNvPr id="3" name="Shape 1"/>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4" name="Shape 2"/>
          <p:cNvSpPr/>
          <p:nvPr/>
        </p:nvSpPr>
        <p:spPr>
          <a:xfrm>
            <a:off x="3977640" y="1481328"/>
            <a:ext cx="4251960" cy="438912"/>
          </a:xfrm>
          <a:prstGeom prst="roundRect">
            <a:avLst/>
          </a:prstGeom>
          <a:solidFill>
            <a:srgbClr val="17324D"/>
          </a:solidFill>
          <a:ln w="12700">
            <a:solidFill>
              <a:srgbClr val="17324D"/>
            </a:solidFill>
            <a:prstDash val="solid"/>
          </a:ln>
        </p:spPr>
        <p:txBody>
          <a:bodyPr/>
          <a:lstStyle/>
          <a:p>
            <a:endParaRPr lang="en-US"/>
          </a:p>
        </p:txBody>
      </p:sp>
      <p:sp>
        <p:nvSpPr>
          <p:cNvPr id="5" name="Text 3"/>
          <p:cNvSpPr/>
          <p:nvPr/>
        </p:nvSpPr>
        <p:spPr>
          <a:xfrm>
            <a:off x="4160520" y="1581912"/>
            <a:ext cx="3886200" cy="201168"/>
          </a:xfrm>
          <a:prstGeom prst="rect">
            <a:avLst/>
          </a:prstGeom>
          <a:noFill/>
          <a:ln/>
        </p:spPr>
        <p:txBody>
          <a:bodyPr wrap="square" lIns="0" tIns="0" rIns="0" bIns="0" rtlCol="0" anchor="ctr"/>
          <a:lstStyle/>
          <a:p>
            <a:pPr marL="0" indent="0" algn="ctr">
              <a:buNone/>
            </a:pPr>
            <a:r>
              <a:rPr lang="en-US" sz="1350" b="1" dirty="0">
                <a:solidFill>
                  <a:srgbClr val="FFFFFF"/>
                </a:solidFill>
              </a:rPr>
              <a:t>STANDARD</a:t>
            </a:r>
            <a:endParaRPr lang="en-US" sz="1350" dirty="0"/>
          </a:p>
        </p:txBody>
      </p:sp>
      <p:sp>
        <p:nvSpPr>
          <p:cNvPr id="6" name="Shape 4"/>
          <p:cNvSpPr/>
          <p:nvPr/>
        </p:nvSpPr>
        <p:spPr>
          <a:xfrm>
            <a:off x="6108192" y="1947672"/>
            <a:ext cx="0" cy="173736"/>
          </a:xfrm>
          <a:prstGeom prst="line">
            <a:avLst/>
          </a:prstGeom>
          <a:noFill/>
          <a:ln w="21590">
            <a:solidFill>
              <a:srgbClr val="B9852B"/>
            </a:solidFill>
            <a:prstDash val="solid"/>
            <a:headEnd type="none"/>
            <a:tailEnd type="triangle"/>
          </a:ln>
        </p:spPr>
        <p:txBody>
          <a:bodyPr/>
          <a:lstStyle/>
          <a:p>
            <a:endParaRPr lang="en-US"/>
          </a:p>
        </p:txBody>
      </p:sp>
      <p:sp>
        <p:nvSpPr>
          <p:cNvPr id="7" name="Shape 5"/>
          <p:cNvSpPr/>
          <p:nvPr/>
        </p:nvSpPr>
        <p:spPr>
          <a:xfrm>
            <a:off x="3977640" y="2148840"/>
            <a:ext cx="4251960" cy="438912"/>
          </a:xfrm>
          <a:prstGeom prst="roundRect">
            <a:avLst/>
          </a:prstGeom>
          <a:solidFill>
            <a:srgbClr val="17324D"/>
          </a:solidFill>
          <a:ln w="12700">
            <a:solidFill>
              <a:srgbClr val="17324D"/>
            </a:solidFill>
            <a:prstDash val="solid"/>
          </a:ln>
        </p:spPr>
        <p:txBody>
          <a:bodyPr/>
          <a:lstStyle/>
          <a:p>
            <a:endParaRPr lang="en-US"/>
          </a:p>
        </p:txBody>
      </p:sp>
      <p:sp>
        <p:nvSpPr>
          <p:cNvPr id="8" name="Text 6"/>
          <p:cNvSpPr/>
          <p:nvPr/>
        </p:nvSpPr>
        <p:spPr>
          <a:xfrm>
            <a:off x="4160520" y="2249424"/>
            <a:ext cx="3886200" cy="201168"/>
          </a:xfrm>
          <a:prstGeom prst="rect">
            <a:avLst/>
          </a:prstGeom>
          <a:noFill/>
          <a:ln/>
        </p:spPr>
        <p:txBody>
          <a:bodyPr wrap="square" lIns="0" tIns="0" rIns="0" bIns="0" rtlCol="0" anchor="ctr"/>
          <a:lstStyle/>
          <a:p>
            <a:pPr marL="0" indent="0" algn="ctr">
              <a:buNone/>
            </a:pPr>
            <a:r>
              <a:rPr lang="en-US" sz="1350" b="1" dirty="0">
                <a:solidFill>
                  <a:srgbClr val="FFFFFF"/>
                </a:solidFill>
              </a:rPr>
              <a:t>PERFORMANCE</a:t>
            </a:r>
            <a:endParaRPr lang="en-US" sz="1350" dirty="0"/>
          </a:p>
        </p:txBody>
      </p:sp>
      <p:sp>
        <p:nvSpPr>
          <p:cNvPr id="9" name="Shape 7"/>
          <p:cNvSpPr/>
          <p:nvPr/>
        </p:nvSpPr>
        <p:spPr>
          <a:xfrm>
            <a:off x="6108192" y="2615184"/>
            <a:ext cx="0" cy="173736"/>
          </a:xfrm>
          <a:prstGeom prst="line">
            <a:avLst/>
          </a:prstGeom>
          <a:noFill/>
          <a:ln w="21590">
            <a:solidFill>
              <a:srgbClr val="B9852B"/>
            </a:solidFill>
            <a:prstDash val="solid"/>
            <a:headEnd type="none"/>
            <a:tailEnd type="triangle"/>
          </a:ln>
        </p:spPr>
        <p:txBody>
          <a:bodyPr/>
          <a:lstStyle/>
          <a:p>
            <a:endParaRPr lang="en-US"/>
          </a:p>
        </p:txBody>
      </p:sp>
      <p:sp>
        <p:nvSpPr>
          <p:cNvPr id="10" name="Shape 8"/>
          <p:cNvSpPr/>
          <p:nvPr/>
        </p:nvSpPr>
        <p:spPr>
          <a:xfrm>
            <a:off x="3977640" y="2816352"/>
            <a:ext cx="4251960" cy="438912"/>
          </a:xfrm>
          <a:prstGeom prst="roundRect">
            <a:avLst/>
          </a:prstGeom>
          <a:solidFill>
            <a:srgbClr val="17324D"/>
          </a:solidFill>
          <a:ln w="12700">
            <a:solidFill>
              <a:srgbClr val="17324D"/>
            </a:solidFill>
            <a:prstDash val="solid"/>
          </a:ln>
        </p:spPr>
        <p:txBody>
          <a:bodyPr/>
          <a:lstStyle/>
          <a:p>
            <a:endParaRPr lang="en-US"/>
          </a:p>
        </p:txBody>
      </p:sp>
      <p:sp>
        <p:nvSpPr>
          <p:cNvPr id="11" name="Text 9"/>
          <p:cNvSpPr/>
          <p:nvPr/>
        </p:nvSpPr>
        <p:spPr>
          <a:xfrm>
            <a:off x="4160520" y="2916936"/>
            <a:ext cx="3886200" cy="201168"/>
          </a:xfrm>
          <a:prstGeom prst="rect">
            <a:avLst/>
          </a:prstGeom>
          <a:noFill/>
          <a:ln/>
        </p:spPr>
        <p:txBody>
          <a:bodyPr wrap="square" lIns="0" tIns="0" rIns="0" bIns="0" rtlCol="0" anchor="ctr"/>
          <a:lstStyle/>
          <a:p>
            <a:pPr marL="0" indent="0" algn="ctr">
              <a:buNone/>
            </a:pPr>
            <a:r>
              <a:rPr lang="en-US" sz="1350" b="1" dirty="0">
                <a:solidFill>
                  <a:srgbClr val="FFFFFF"/>
                </a:solidFill>
              </a:rPr>
              <a:t>ASSESSMENT</a:t>
            </a:r>
            <a:endParaRPr lang="en-US" sz="1350" dirty="0"/>
          </a:p>
        </p:txBody>
      </p:sp>
      <p:sp>
        <p:nvSpPr>
          <p:cNvPr id="12" name="Shape 10"/>
          <p:cNvSpPr/>
          <p:nvPr/>
        </p:nvSpPr>
        <p:spPr>
          <a:xfrm>
            <a:off x="6108192" y="3282696"/>
            <a:ext cx="0" cy="173736"/>
          </a:xfrm>
          <a:prstGeom prst="line">
            <a:avLst/>
          </a:prstGeom>
          <a:noFill/>
          <a:ln w="21590">
            <a:solidFill>
              <a:srgbClr val="B9852B"/>
            </a:solidFill>
            <a:prstDash val="solid"/>
            <a:headEnd type="none"/>
            <a:tailEnd type="triangle"/>
          </a:ln>
        </p:spPr>
        <p:txBody>
          <a:bodyPr/>
          <a:lstStyle/>
          <a:p>
            <a:endParaRPr lang="en-US"/>
          </a:p>
        </p:txBody>
      </p:sp>
      <p:sp>
        <p:nvSpPr>
          <p:cNvPr id="13" name="Shape 11"/>
          <p:cNvSpPr/>
          <p:nvPr/>
        </p:nvSpPr>
        <p:spPr>
          <a:xfrm>
            <a:off x="3977640" y="3483864"/>
            <a:ext cx="4251960" cy="438912"/>
          </a:xfrm>
          <a:prstGeom prst="roundRect">
            <a:avLst/>
          </a:prstGeom>
          <a:solidFill>
            <a:srgbClr val="B9852B"/>
          </a:solidFill>
          <a:ln w="12700">
            <a:solidFill>
              <a:srgbClr val="B9852B"/>
            </a:solidFill>
            <a:prstDash val="solid"/>
          </a:ln>
        </p:spPr>
        <p:txBody>
          <a:bodyPr/>
          <a:lstStyle/>
          <a:p>
            <a:endParaRPr lang="en-US"/>
          </a:p>
        </p:txBody>
      </p:sp>
      <p:sp>
        <p:nvSpPr>
          <p:cNvPr id="14" name="Text 12"/>
          <p:cNvSpPr/>
          <p:nvPr/>
        </p:nvSpPr>
        <p:spPr>
          <a:xfrm>
            <a:off x="4160520" y="3584448"/>
            <a:ext cx="3886200" cy="201168"/>
          </a:xfrm>
          <a:prstGeom prst="rect">
            <a:avLst/>
          </a:prstGeom>
          <a:noFill/>
          <a:ln/>
        </p:spPr>
        <p:txBody>
          <a:bodyPr wrap="square" lIns="0" tIns="0" rIns="0" bIns="0" rtlCol="0" anchor="ctr"/>
          <a:lstStyle/>
          <a:p>
            <a:pPr marL="0" indent="0" algn="ctr">
              <a:buNone/>
            </a:pPr>
            <a:r>
              <a:rPr lang="en-US" sz="1350" b="1" dirty="0">
                <a:solidFill>
                  <a:srgbClr val="FFFFFF"/>
                </a:solidFill>
              </a:rPr>
              <a:t>FEEDBACK</a:t>
            </a:r>
            <a:endParaRPr lang="en-US" sz="1350" dirty="0"/>
          </a:p>
        </p:txBody>
      </p:sp>
      <p:sp>
        <p:nvSpPr>
          <p:cNvPr id="15" name="Shape 13"/>
          <p:cNvSpPr/>
          <p:nvPr/>
        </p:nvSpPr>
        <p:spPr>
          <a:xfrm>
            <a:off x="6108192" y="3950208"/>
            <a:ext cx="0" cy="173736"/>
          </a:xfrm>
          <a:prstGeom prst="line">
            <a:avLst/>
          </a:prstGeom>
          <a:noFill/>
          <a:ln w="21590">
            <a:solidFill>
              <a:srgbClr val="B9852B"/>
            </a:solidFill>
            <a:prstDash val="solid"/>
            <a:headEnd type="none"/>
            <a:tailEnd type="triangle"/>
          </a:ln>
        </p:spPr>
        <p:txBody>
          <a:bodyPr/>
          <a:lstStyle/>
          <a:p>
            <a:endParaRPr lang="en-US"/>
          </a:p>
        </p:txBody>
      </p:sp>
      <p:sp>
        <p:nvSpPr>
          <p:cNvPr id="16" name="Shape 14"/>
          <p:cNvSpPr/>
          <p:nvPr/>
        </p:nvSpPr>
        <p:spPr>
          <a:xfrm>
            <a:off x="3977640" y="4151376"/>
            <a:ext cx="4251960" cy="438912"/>
          </a:xfrm>
          <a:prstGeom prst="roundRect">
            <a:avLst/>
          </a:prstGeom>
          <a:solidFill>
            <a:srgbClr val="17324D"/>
          </a:solidFill>
          <a:ln w="12700">
            <a:solidFill>
              <a:srgbClr val="17324D"/>
            </a:solidFill>
            <a:prstDash val="solid"/>
          </a:ln>
        </p:spPr>
        <p:txBody>
          <a:bodyPr/>
          <a:lstStyle/>
          <a:p>
            <a:endParaRPr lang="en-US"/>
          </a:p>
        </p:txBody>
      </p:sp>
      <p:sp>
        <p:nvSpPr>
          <p:cNvPr id="17" name="Text 15"/>
          <p:cNvSpPr/>
          <p:nvPr/>
        </p:nvSpPr>
        <p:spPr>
          <a:xfrm>
            <a:off x="4160520" y="4251960"/>
            <a:ext cx="3886200" cy="201168"/>
          </a:xfrm>
          <a:prstGeom prst="rect">
            <a:avLst/>
          </a:prstGeom>
          <a:noFill/>
          <a:ln/>
        </p:spPr>
        <p:txBody>
          <a:bodyPr wrap="square" lIns="0" tIns="0" rIns="0" bIns="0" rtlCol="0" anchor="ctr"/>
          <a:lstStyle/>
          <a:p>
            <a:pPr marL="0" indent="0" algn="ctr">
              <a:buNone/>
            </a:pPr>
            <a:r>
              <a:rPr lang="en-US" sz="1350" b="1" dirty="0">
                <a:solidFill>
                  <a:srgbClr val="FFFFFF"/>
                </a:solidFill>
              </a:rPr>
              <a:t>PRACTICE</a:t>
            </a:r>
            <a:endParaRPr lang="en-US" sz="1350" dirty="0"/>
          </a:p>
        </p:txBody>
      </p:sp>
      <p:sp>
        <p:nvSpPr>
          <p:cNvPr id="18" name="Shape 16"/>
          <p:cNvSpPr/>
          <p:nvPr/>
        </p:nvSpPr>
        <p:spPr>
          <a:xfrm>
            <a:off x="6108192" y="4617720"/>
            <a:ext cx="0" cy="173736"/>
          </a:xfrm>
          <a:prstGeom prst="line">
            <a:avLst/>
          </a:prstGeom>
          <a:noFill/>
          <a:ln w="21590">
            <a:solidFill>
              <a:srgbClr val="B9852B"/>
            </a:solidFill>
            <a:prstDash val="solid"/>
            <a:headEnd type="none"/>
            <a:tailEnd type="triangle"/>
          </a:ln>
        </p:spPr>
        <p:txBody>
          <a:bodyPr/>
          <a:lstStyle/>
          <a:p>
            <a:endParaRPr lang="en-US"/>
          </a:p>
        </p:txBody>
      </p:sp>
      <p:sp>
        <p:nvSpPr>
          <p:cNvPr id="19" name="Shape 17"/>
          <p:cNvSpPr/>
          <p:nvPr/>
        </p:nvSpPr>
        <p:spPr>
          <a:xfrm>
            <a:off x="3977640" y="4818888"/>
            <a:ext cx="4251960" cy="438912"/>
          </a:xfrm>
          <a:prstGeom prst="roundRect">
            <a:avLst/>
          </a:prstGeom>
          <a:solidFill>
            <a:srgbClr val="17324D"/>
          </a:solidFill>
          <a:ln w="12700">
            <a:solidFill>
              <a:srgbClr val="17324D"/>
            </a:solidFill>
            <a:prstDash val="solid"/>
          </a:ln>
        </p:spPr>
        <p:txBody>
          <a:bodyPr/>
          <a:lstStyle/>
          <a:p>
            <a:endParaRPr lang="en-US"/>
          </a:p>
        </p:txBody>
      </p:sp>
      <p:sp>
        <p:nvSpPr>
          <p:cNvPr id="20" name="Text 18"/>
          <p:cNvSpPr/>
          <p:nvPr/>
        </p:nvSpPr>
        <p:spPr>
          <a:xfrm>
            <a:off x="4160520" y="4919472"/>
            <a:ext cx="3886200" cy="201168"/>
          </a:xfrm>
          <a:prstGeom prst="rect">
            <a:avLst/>
          </a:prstGeom>
          <a:noFill/>
          <a:ln/>
        </p:spPr>
        <p:txBody>
          <a:bodyPr wrap="square" lIns="0" tIns="0" rIns="0" bIns="0" rtlCol="0" anchor="ctr"/>
          <a:lstStyle/>
          <a:p>
            <a:pPr marL="0" indent="0" algn="ctr">
              <a:buNone/>
            </a:pPr>
            <a:r>
              <a:rPr lang="en-US" sz="1350" b="1" dirty="0">
                <a:solidFill>
                  <a:srgbClr val="FFFFFF"/>
                </a:solidFill>
              </a:rPr>
              <a:t>IMPROVEMENT</a:t>
            </a:r>
            <a:endParaRPr lang="en-US" sz="1350" dirty="0"/>
          </a:p>
        </p:txBody>
      </p:sp>
      <p:sp>
        <p:nvSpPr>
          <p:cNvPr id="21" name="Text 19"/>
          <p:cNvSpPr/>
          <p:nvPr/>
        </p:nvSpPr>
        <p:spPr>
          <a:xfrm>
            <a:off x="8549640" y="4434840"/>
            <a:ext cx="640080" cy="548640"/>
          </a:xfrm>
          <a:prstGeom prst="rect">
            <a:avLst/>
          </a:prstGeom>
          <a:noFill/>
          <a:ln/>
        </p:spPr>
        <p:txBody>
          <a:bodyPr wrap="square" lIns="0" tIns="0" rIns="0" bIns="0" rtlCol="0" anchor="ctr"/>
          <a:lstStyle/>
          <a:p>
            <a:pPr marL="0" indent="0">
              <a:buNone/>
            </a:pPr>
            <a:r>
              <a:rPr lang="en-US" sz="3400" b="1" dirty="0">
                <a:solidFill>
                  <a:srgbClr val="B9852B"/>
                </a:solidFill>
              </a:rPr>
              <a:t>↻</a:t>
            </a:r>
            <a:endParaRPr lang="en-US" sz="3400" dirty="0"/>
          </a:p>
        </p:txBody>
      </p:sp>
      <p:sp>
        <p:nvSpPr>
          <p:cNvPr id="22" name="Text 20"/>
          <p:cNvSpPr/>
          <p:nvPr/>
        </p:nvSpPr>
        <p:spPr>
          <a:xfrm>
            <a:off x="2468880" y="5623560"/>
            <a:ext cx="7269480" cy="457200"/>
          </a:xfrm>
          <a:prstGeom prst="rect">
            <a:avLst/>
          </a:prstGeom>
          <a:noFill/>
          <a:ln/>
        </p:spPr>
        <p:txBody>
          <a:bodyPr wrap="square" lIns="0" tIns="0" rIns="0" bIns="0" rtlCol="0" anchor="ctr"/>
          <a:lstStyle/>
          <a:p>
            <a:pPr marL="0" indent="0" algn="ctr">
              <a:buNone/>
            </a:pPr>
            <a:r>
              <a:rPr lang="en-US" sz="2100" b="1" dirty="0">
                <a:solidFill>
                  <a:srgbClr val="17324D"/>
                </a:solidFill>
              </a:rPr>
              <a:t>COMPETENCY  →  CONSISTENCY</a:t>
            </a:r>
            <a:endParaRPr lang="en-US" sz="21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17324D"/>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B9852B"/>
          </a:solidFill>
          <a:ln w="12700">
            <a:solidFill>
              <a:srgbClr val="B9852B"/>
            </a:solidFill>
            <a:prstDash val="solid"/>
          </a:ln>
        </p:spPr>
        <p:txBody>
          <a:bodyPr/>
          <a:lstStyle/>
          <a:p>
            <a:endParaRPr lang="en-US"/>
          </a:p>
        </p:txBody>
      </p:sp>
      <p:sp>
        <p:nvSpPr>
          <p:cNvPr id="3" name="Text 1"/>
          <p:cNvSpPr/>
          <p:nvPr/>
        </p:nvSpPr>
        <p:spPr>
          <a:xfrm>
            <a:off x="822960" y="1005840"/>
            <a:ext cx="10515600" cy="502920"/>
          </a:xfrm>
          <a:prstGeom prst="rect">
            <a:avLst/>
          </a:prstGeom>
          <a:noFill/>
          <a:ln/>
        </p:spPr>
        <p:txBody>
          <a:bodyPr wrap="square" lIns="0" tIns="0" rIns="0" bIns="0" rtlCol="0" anchor="ctr"/>
          <a:lstStyle/>
          <a:p>
            <a:pPr marL="0" indent="0" algn="ctr">
              <a:buNone/>
            </a:pPr>
            <a:r>
              <a:rPr lang="en-US" sz="2800" b="1" dirty="0">
                <a:solidFill>
                  <a:srgbClr val="D7C8B3"/>
                </a:solidFill>
              </a:rPr>
              <a:t>TOMORROW…</a:t>
            </a:r>
            <a:endParaRPr lang="en-US" sz="2800" dirty="0"/>
          </a:p>
        </p:txBody>
      </p:sp>
      <p:sp>
        <p:nvSpPr>
          <p:cNvPr id="4" name="Text 2"/>
          <p:cNvSpPr/>
          <p:nvPr/>
        </p:nvSpPr>
        <p:spPr>
          <a:xfrm>
            <a:off x="822960" y="1737360"/>
            <a:ext cx="10515600" cy="731520"/>
          </a:xfrm>
          <a:prstGeom prst="rect">
            <a:avLst/>
          </a:prstGeom>
          <a:noFill/>
          <a:ln/>
        </p:spPr>
        <p:txBody>
          <a:bodyPr wrap="square" lIns="0" tIns="0" rIns="0" bIns="0" rtlCol="0" anchor="ctr"/>
          <a:lstStyle/>
          <a:p>
            <a:pPr marL="0" indent="0" algn="ctr">
              <a:buNone/>
            </a:pPr>
            <a:r>
              <a:rPr lang="en-US" sz="4000" b="1" dirty="0">
                <a:solidFill>
                  <a:srgbClr val="FFFFFF"/>
                </a:solidFill>
              </a:rPr>
              <a:t>YOU’RE THE STUDENT.</a:t>
            </a:r>
            <a:endParaRPr lang="en-US" sz="4000" dirty="0"/>
          </a:p>
        </p:txBody>
      </p:sp>
      <p:sp>
        <p:nvSpPr>
          <p:cNvPr id="5" name="Text 3"/>
          <p:cNvSpPr/>
          <p:nvPr/>
        </p:nvSpPr>
        <p:spPr>
          <a:xfrm>
            <a:off x="1554480" y="2971800"/>
            <a:ext cx="9052560" cy="457200"/>
          </a:xfrm>
          <a:prstGeom prst="rect">
            <a:avLst/>
          </a:prstGeom>
          <a:noFill/>
          <a:ln/>
        </p:spPr>
        <p:txBody>
          <a:bodyPr wrap="square" lIns="0" tIns="0" rIns="0" bIns="0" rtlCol="0" anchor="ctr"/>
          <a:lstStyle/>
          <a:p>
            <a:pPr marL="0" indent="0" algn="ctr">
              <a:buNone/>
            </a:pPr>
            <a:r>
              <a:rPr lang="en-US" sz="2000" b="1" kern="0" spc="110" dirty="0">
                <a:solidFill>
                  <a:srgbClr val="B9852B"/>
                </a:solidFill>
              </a:rPr>
              <a:t>THE FRENCH OMELETTE CHALLENGE</a:t>
            </a:r>
            <a:endParaRPr lang="en-US" sz="2000" dirty="0"/>
          </a:p>
        </p:txBody>
      </p:sp>
      <p:sp>
        <p:nvSpPr>
          <p:cNvPr id="6" name="Shape 4"/>
          <p:cNvSpPr/>
          <p:nvPr/>
        </p:nvSpPr>
        <p:spPr>
          <a:xfrm>
            <a:off x="868680" y="3794760"/>
            <a:ext cx="2057400" cy="548640"/>
          </a:xfrm>
          <a:prstGeom prst="roundRect">
            <a:avLst/>
          </a:prstGeom>
          <a:solidFill>
            <a:srgbClr val="2B4864"/>
          </a:solidFill>
          <a:ln w="12700">
            <a:solidFill>
              <a:srgbClr val="587089"/>
            </a:solidFill>
            <a:prstDash val="solid"/>
          </a:ln>
        </p:spPr>
        <p:txBody>
          <a:bodyPr/>
          <a:lstStyle/>
          <a:p>
            <a:endParaRPr lang="en-US"/>
          </a:p>
        </p:txBody>
      </p:sp>
      <p:sp>
        <p:nvSpPr>
          <p:cNvPr id="7" name="Text 5"/>
          <p:cNvSpPr/>
          <p:nvPr/>
        </p:nvSpPr>
        <p:spPr>
          <a:xfrm>
            <a:off x="941832" y="3968496"/>
            <a:ext cx="1911096" cy="201168"/>
          </a:xfrm>
          <a:prstGeom prst="rect">
            <a:avLst/>
          </a:prstGeom>
          <a:noFill/>
          <a:ln/>
        </p:spPr>
        <p:txBody>
          <a:bodyPr wrap="square" lIns="0" tIns="0" rIns="0" bIns="0" rtlCol="0" anchor="ctr">
            <a:normAutofit/>
          </a:bodyPr>
          <a:lstStyle/>
          <a:p>
            <a:pPr marL="0" indent="0" algn="ctr">
              <a:buNone/>
            </a:pPr>
            <a:r>
              <a:rPr lang="en-US" sz="1150" b="1" dirty="0">
                <a:solidFill>
                  <a:srgbClr val="FFFFFF"/>
                </a:solidFill>
              </a:rPr>
              <a:t>DEMONSTRATION</a:t>
            </a:r>
            <a:endParaRPr lang="en-US" sz="1150" dirty="0"/>
          </a:p>
        </p:txBody>
      </p:sp>
      <p:sp>
        <p:nvSpPr>
          <p:cNvPr id="8" name="Shape 6"/>
          <p:cNvSpPr/>
          <p:nvPr/>
        </p:nvSpPr>
        <p:spPr>
          <a:xfrm>
            <a:off x="2953512" y="4069080"/>
            <a:ext cx="210312" cy="0"/>
          </a:xfrm>
          <a:prstGeom prst="line">
            <a:avLst/>
          </a:prstGeom>
          <a:noFill/>
          <a:ln w="19050">
            <a:solidFill>
              <a:srgbClr val="B9852B"/>
            </a:solidFill>
            <a:prstDash val="solid"/>
            <a:headEnd type="none"/>
            <a:tailEnd type="triangle"/>
          </a:ln>
        </p:spPr>
        <p:txBody>
          <a:bodyPr/>
          <a:lstStyle/>
          <a:p>
            <a:endParaRPr lang="en-US"/>
          </a:p>
        </p:txBody>
      </p:sp>
      <p:sp>
        <p:nvSpPr>
          <p:cNvPr id="9" name="Shape 7"/>
          <p:cNvSpPr/>
          <p:nvPr/>
        </p:nvSpPr>
        <p:spPr>
          <a:xfrm>
            <a:off x="3182112" y="3794760"/>
            <a:ext cx="1874520" cy="548640"/>
          </a:xfrm>
          <a:prstGeom prst="roundRect">
            <a:avLst/>
          </a:prstGeom>
          <a:solidFill>
            <a:srgbClr val="2B4864"/>
          </a:solidFill>
          <a:ln w="12700">
            <a:solidFill>
              <a:srgbClr val="587089"/>
            </a:solidFill>
            <a:prstDash val="solid"/>
          </a:ln>
        </p:spPr>
        <p:txBody>
          <a:bodyPr/>
          <a:lstStyle/>
          <a:p>
            <a:endParaRPr lang="en-US"/>
          </a:p>
        </p:txBody>
      </p:sp>
      <p:sp>
        <p:nvSpPr>
          <p:cNvPr id="10" name="Text 8"/>
          <p:cNvSpPr/>
          <p:nvPr/>
        </p:nvSpPr>
        <p:spPr>
          <a:xfrm>
            <a:off x="3255264" y="3968496"/>
            <a:ext cx="1728216" cy="201168"/>
          </a:xfrm>
          <a:prstGeom prst="rect">
            <a:avLst/>
          </a:prstGeom>
          <a:noFill/>
          <a:ln/>
        </p:spPr>
        <p:txBody>
          <a:bodyPr wrap="square" lIns="0" tIns="0" rIns="0" bIns="0" rtlCol="0" anchor="ctr">
            <a:normAutofit/>
          </a:bodyPr>
          <a:lstStyle/>
          <a:p>
            <a:pPr marL="0" indent="0" algn="ctr">
              <a:buNone/>
            </a:pPr>
            <a:r>
              <a:rPr lang="en-US" sz="1150" b="1" dirty="0">
                <a:solidFill>
                  <a:srgbClr val="FFFFFF"/>
                </a:solidFill>
              </a:rPr>
              <a:t>ATTEMPT #1</a:t>
            </a:r>
            <a:endParaRPr lang="en-US" sz="1150" dirty="0"/>
          </a:p>
        </p:txBody>
      </p:sp>
      <p:sp>
        <p:nvSpPr>
          <p:cNvPr id="11" name="Shape 9"/>
          <p:cNvSpPr/>
          <p:nvPr/>
        </p:nvSpPr>
        <p:spPr>
          <a:xfrm>
            <a:off x="5084064" y="4069080"/>
            <a:ext cx="210312" cy="0"/>
          </a:xfrm>
          <a:prstGeom prst="line">
            <a:avLst/>
          </a:prstGeom>
          <a:noFill/>
          <a:ln w="19050">
            <a:solidFill>
              <a:srgbClr val="B9852B"/>
            </a:solidFill>
            <a:prstDash val="solid"/>
            <a:headEnd type="none"/>
            <a:tailEnd type="triangle"/>
          </a:ln>
        </p:spPr>
        <p:txBody>
          <a:bodyPr/>
          <a:lstStyle/>
          <a:p>
            <a:endParaRPr lang="en-US"/>
          </a:p>
        </p:txBody>
      </p:sp>
      <p:sp>
        <p:nvSpPr>
          <p:cNvPr id="12" name="Shape 10"/>
          <p:cNvSpPr/>
          <p:nvPr/>
        </p:nvSpPr>
        <p:spPr>
          <a:xfrm>
            <a:off x="5312664" y="3794760"/>
            <a:ext cx="1874520" cy="548640"/>
          </a:xfrm>
          <a:prstGeom prst="roundRect">
            <a:avLst/>
          </a:prstGeom>
          <a:solidFill>
            <a:srgbClr val="2B4864"/>
          </a:solidFill>
          <a:ln w="12700">
            <a:solidFill>
              <a:srgbClr val="587089"/>
            </a:solidFill>
            <a:prstDash val="solid"/>
          </a:ln>
        </p:spPr>
        <p:txBody>
          <a:bodyPr/>
          <a:lstStyle/>
          <a:p>
            <a:endParaRPr lang="en-US"/>
          </a:p>
        </p:txBody>
      </p:sp>
      <p:sp>
        <p:nvSpPr>
          <p:cNvPr id="13" name="Text 11"/>
          <p:cNvSpPr/>
          <p:nvPr/>
        </p:nvSpPr>
        <p:spPr>
          <a:xfrm>
            <a:off x="5385816" y="3968496"/>
            <a:ext cx="1728216" cy="201168"/>
          </a:xfrm>
          <a:prstGeom prst="rect">
            <a:avLst/>
          </a:prstGeom>
          <a:noFill/>
          <a:ln/>
        </p:spPr>
        <p:txBody>
          <a:bodyPr wrap="square" lIns="0" tIns="0" rIns="0" bIns="0" rtlCol="0" anchor="ctr">
            <a:normAutofit/>
          </a:bodyPr>
          <a:lstStyle/>
          <a:p>
            <a:pPr marL="0" indent="0" algn="ctr">
              <a:buNone/>
            </a:pPr>
            <a:r>
              <a:rPr lang="en-US" sz="1150" b="1" dirty="0">
                <a:solidFill>
                  <a:srgbClr val="FFFFFF"/>
                </a:solidFill>
              </a:rPr>
              <a:t>ASSESSMENT</a:t>
            </a:r>
            <a:endParaRPr lang="en-US" sz="1150" dirty="0"/>
          </a:p>
        </p:txBody>
      </p:sp>
      <p:sp>
        <p:nvSpPr>
          <p:cNvPr id="14" name="Shape 12"/>
          <p:cNvSpPr/>
          <p:nvPr/>
        </p:nvSpPr>
        <p:spPr>
          <a:xfrm>
            <a:off x="7214616" y="4069080"/>
            <a:ext cx="210312" cy="0"/>
          </a:xfrm>
          <a:prstGeom prst="line">
            <a:avLst/>
          </a:prstGeom>
          <a:noFill/>
          <a:ln w="19050">
            <a:solidFill>
              <a:srgbClr val="B9852B"/>
            </a:solidFill>
            <a:prstDash val="solid"/>
            <a:headEnd type="none"/>
            <a:tailEnd type="triangle"/>
          </a:ln>
        </p:spPr>
        <p:txBody>
          <a:bodyPr/>
          <a:lstStyle/>
          <a:p>
            <a:endParaRPr lang="en-US"/>
          </a:p>
        </p:txBody>
      </p:sp>
      <p:sp>
        <p:nvSpPr>
          <p:cNvPr id="15" name="Shape 13"/>
          <p:cNvSpPr/>
          <p:nvPr/>
        </p:nvSpPr>
        <p:spPr>
          <a:xfrm>
            <a:off x="7443216" y="3794760"/>
            <a:ext cx="1874520" cy="548640"/>
          </a:xfrm>
          <a:prstGeom prst="roundRect">
            <a:avLst/>
          </a:prstGeom>
          <a:solidFill>
            <a:srgbClr val="2B4864"/>
          </a:solidFill>
          <a:ln w="12700">
            <a:solidFill>
              <a:srgbClr val="587089"/>
            </a:solidFill>
            <a:prstDash val="solid"/>
          </a:ln>
        </p:spPr>
        <p:txBody>
          <a:bodyPr/>
          <a:lstStyle/>
          <a:p>
            <a:endParaRPr lang="en-US"/>
          </a:p>
        </p:txBody>
      </p:sp>
      <p:sp>
        <p:nvSpPr>
          <p:cNvPr id="16" name="Text 14"/>
          <p:cNvSpPr/>
          <p:nvPr/>
        </p:nvSpPr>
        <p:spPr>
          <a:xfrm>
            <a:off x="7516368" y="3968496"/>
            <a:ext cx="1728216" cy="201168"/>
          </a:xfrm>
          <a:prstGeom prst="rect">
            <a:avLst/>
          </a:prstGeom>
          <a:noFill/>
          <a:ln/>
        </p:spPr>
        <p:txBody>
          <a:bodyPr wrap="square" lIns="0" tIns="0" rIns="0" bIns="0" rtlCol="0" anchor="ctr">
            <a:normAutofit/>
          </a:bodyPr>
          <a:lstStyle/>
          <a:p>
            <a:pPr marL="0" indent="0" algn="ctr">
              <a:buNone/>
            </a:pPr>
            <a:r>
              <a:rPr lang="en-US" sz="1150" b="1" dirty="0">
                <a:solidFill>
                  <a:srgbClr val="FFFFFF"/>
                </a:solidFill>
              </a:rPr>
              <a:t>FEEDBACK</a:t>
            </a:r>
            <a:endParaRPr lang="en-US" sz="1150" dirty="0"/>
          </a:p>
        </p:txBody>
      </p:sp>
      <p:sp>
        <p:nvSpPr>
          <p:cNvPr id="17" name="Shape 15"/>
          <p:cNvSpPr/>
          <p:nvPr/>
        </p:nvSpPr>
        <p:spPr>
          <a:xfrm>
            <a:off x="9345168" y="4069080"/>
            <a:ext cx="210312" cy="0"/>
          </a:xfrm>
          <a:prstGeom prst="line">
            <a:avLst/>
          </a:prstGeom>
          <a:noFill/>
          <a:ln w="19050">
            <a:solidFill>
              <a:srgbClr val="B9852B"/>
            </a:solidFill>
            <a:prstDash val="solid"/>
            <a:headEnd type="none"/>
            <a:tailEnd type="triangle"/>
          </a:ln>
        </p:spPr>
        <p:txBody>
          <a:bodyPr/>
          <a:lstStyle/>
          <a:p>
            <a:endParaRPr lang="en-US"/>
          </a:p>
        </p:txBody>
      </p:sp>
      <p:sp>
        <p:nvSpPr>
          <p:cNvPr id="18" name="Shape 16"/>
          <p:cNvSpPr/>
          <p:nvPr/>
        </p:nvSpPr>
        <p:spPr>
          <a:xfrm>
            <a:off x="9573768" y="3794760"/>
            <a:ext cx="1874520" cy="548640"/>
          </a:xfrm>
          <a:prstGeom prst="roundRect">
            <a:avLst/>
          </a:prstGeom>
          <a:solidFill>
            <a:srgbClr val="B9852B"/>
          </a:solidFill>
          <a:ln w="12700">
            <a:solidFill>
              <a:srgbClr val="B9852B"/>
            </a:solidFill>
            <a:prstDash val="solid"/>
          </a:ln>
        </p:spPr>
        <p:txBody>
          <a:bodyPr/>
          <a:lstStyle/>
          <a:p>
            <a:endParaRPr lang="en-US"/>
          </a:p>
        </p:txBody>
      </p:sp>
      <p:sp>
        <p:nvSpPr>
          <p:cNvPr id="19" name="Text 17"/>
          <p:cNvSpPr/>
          <p:nvPr/>
        </p:nvSpPr>
        <p:spPr>
          <a:xfrm>
            <a:off x="9646920" y="3968496"/>
            <a:ext cx="1728216" cy="201168"/>
          </a:xfrm>
          <a:prstGeom prst="rect">
            <a:avLst/>
          </a:prstGeom>
          <a:noFill/>
          <a:ln/>
        </p:spPr>
        <p:txBody>
          <a:bodyPr wrap="square" lIns="0" tIns="0" rIns="0" bIns="0" rtlCol="0" anchor="ctr">
            <a:normAutofit/>
          </a:bodyPr>
          <a:lstStyle/>
          <a:p>
            <a:pPr marL="0" indent="0" algn="ctr">
              <a:buNone/>
            </a:pPr>
            <a:r>
              <a:rPr lang="en-US" sz="1150" b="1" dirty="0">
                <a:solidFill>
                  <a:srgbClr val="FFFFFF"/>
                </a:solidFill>
              </a:rPr>
              <a:t>ATTEMPT #2</a:t>
            </a:r>
            <a:endParaRPr lang="en-US" sz="1150" dirty="0"/>
          </a:p>
        </p:txBody>
      </p:sp>
      <p:sp>
        <p:nvSpPr>
          <p:cNvPr id="20" name="Text 18"/>
          <p:cNvSpPr/>
          <p:nvPr/>
        </p:nvSpPr>
        <p:spPr>
          <a:xfrm>
            <a:off x="3383280" y="4800600"/>
            <a:ext cx="5394960" cy="548640"/>
          </a:xfrm>
          <a:prstGeom prst="rect">
            <a:avLst/>
          </a:prstGeom>
          <a:noFill/>
          <a:ln/>
        </p:spPr>
        <p:txBody>
          <a:bodyPr wrap="square" lIns="0" tIns="0" rIns="0" bIns="0" rtlCol="0" anchor="ctr"/>
          <a:lstStyle/>
          <a:p>
            <a:pPr marL="0" indent="0" algn="ctr">
              <a:buNone/>
            </a:pPr>
            <a:r>
              <a:rPr lang="en-US" sz="3000" b="1" dirty="0">
                <a:solidFill>
                  <a:srgbClr val="FFFFFF"/>
                </a:solidFill>
              </a:rPr>
              <a:t>What changed?</a:t>
            </a:r>
            <a:endParaRPr lang="en-US" sz="3000" dirty="0"/>
          </a:p>
        </p:txBody>
      </p:sp>
      <p:sp>
        <p:nvSpPr>
          <p:cNvPr id="21" name="Text 19"/>
          <p:cNvSpPr/>
          <p:nvPr/>
        </p:nvSpPr>
        <p:spPr>
          <a:xfrm>
            <a:off x="1234440" y="5715000"/>
            <a:ext cx="9738360" cy="320040"/>
          </a:xfrm>
          <a:prstGeom prst="rect">
            <a:avLst/>
          </a:prstGeom>
          <a:noFill/>
          <a:ln/>
        </p:spPr>
        <p:txBody>
          <a:bodyPr wrap="square" lIns="0" tIns="0" rIns="0" bIns="0" rtlCol="0" anchor="ctr">
            <a:normAutofit/>
          </a:bodyPr>
          <a:lstStyle/>
          <a:p>
            <a:pPr marL="0" indent="0" algn="ctr">
              <a:buNone/>
            </a:pPr>
            <a:r>
              <a:rPr lang="en-US" sz="1300" dirty="0">
                <a:solidFill>
                  <a:srgbClr val="D7C8B3"/>
                </a:solidFill>
              </a:rPr>
              <a:t>Standard  •  Performance  •  Assessment  •  Feedback  •  Practice  •  Improvement</a:t>
            </a:r>
            <a:endParaRPr lang="en-US" sz="13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E71CA-E91F-7EB9-4DF4-3339C2E0CB6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9206503-EB54-5170-F823-95A8F9019CD2}"/>
              </a:ext>
            </a:extLst>
          </p:cNvPr>
          <p:cNvSpPr/>
          <p:nvPr/>
        </p:nvSpPr>
        <p:spPr>
          <a:xfrm>
            <a:off x="594360" y="438912"/>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Questions, Comments, and Contact Information</a:t>
            </a:r>
            <a:endParaRPr lang="en-US" sz="2700" dirty="0"/>
          </a:p>
        </p:txBody>
      </p:sp>
      <p:sp>
        <p:nvSpPr>
          <p:cNvPr id="3" name="Shape 1">
            <a:extLst>
              <a:ext uri="{FF2B5EF4-FFF2-40B4-BE49-F238E27FC236}">
                <a16:creationId xmlns:a16="http://schemas.microsoft.com/office/drawing/2014/main" id="{374EAD75-4E66-D519-F9B6-E256D77A9684}"/>
              </a:ext>
            </a:extLst>
          </p:cNvPr>
          <p:cNvSpPr/>
          <p:nvPr/>
        </p:nvSpPr>
        <p:spPr>
          <a:xfrm>
            <a:off x="621792" y="1353312"/>
            <a:ext cx="10927080" cy="0"/>
          </a:xfrm>
          <a:prstGeom prst="line">
            <a:avLst/>
          </a:prstGeom>
          <a:noFill/>
          <a:ln w="12700">
            <a:solidFill>
              <a:srgbClr val="D5CCBD"/>
            </a:solidFill>
            <a:prstDash val="solid"/>
          </a:ln>
        </p:spPr>
        <p:txBody>
          <a:bodyPr/>
          <a:lstStyle/>
          <a:p>
            <a:endParaRPr lang="en-US"/>
          </a:p>
        </p:txBody>
      </p:sp>
      <p:sp>
        <p:nvSpPr>
          <p:cNvPr id="17" name="Text 15">
            <a:extLst>
              <a:ext uri="{FF2B5EF4-FFF2-40B4-BE49-F238E27FC236}">
                <a16:creationId xmlns:a16="http://schemas.microsoft.com/office/drawing/2014/main" id="{8C0A0ECD-4AA1-2783-7247-E8CEF09133E3}"/>
              </a:ext>
            </a:extLst>
          </p:cNvPr>
          <p:cNvSpPr/>
          <p:nvPr/>
        </p:nvSpPr>
        <p:spPr>
          <a:xfrm>
            <a:off x="4160520" y="4251960"/>
            <a:ext cx="3886200" cy="201168"/>
          </a:xfrm>
          <a:prstGeom prst="rect">
            <a:avLst/>
          </a:prstGeom>
          <a:noFill/>
          <a:ln/>
        </p:spPr>
        <p:txBody>
          <a:bodyPr wrap="square" lIns="0" tIns="0" rIns="0" bIns="0" rtlCol="0" anchor="ctr"/>
          <a:lstStyle/>
          <a:p>
            <a:pPr marL="0" indent="0" algn="ctr">
              <a:buNone/>
            </a:pPr>
            <a:r>
              <a:rPr lang="en-US" sz="1350" b="1" dirty="0">
                <a:solidFill>
                  <a:srgbClr val="FFFFFF"/>
                </a:solidFill>
              </a:rPr>
              <a:t>PRACTICE</a:t>
            </a:r>
            <a:endParaRPr lang="en-US" sz="1350" dirty="0"/>
          </a:p>
        </p:txBody>
      </p:sp>
      <p:sp>
        <p:nvSpPr>
          <p:cNvPr id="25" name="Slide Number Placeholder 0">
            <a:extLst>
              <a:ext uri="{FF2B5EF4-FFF2-40B4-BE49-F238E27FC236}">
                <a16:creationId xmlns:a16="http://schemas.microsoft.com/office/drawing/2014/main" id="{6AA266D8-A00E-2237-4883-C482A1C61EA8}"/>
              </a:ext>
            </a:extLst>
          </p:cNvPr>
          <p:cNvSpPr>
            <a:spLocks noGrp="1"/>
          </p:cNvSpPr>
          <p:nvPr>
            <p:ph type="sldNum" sz="quarter" idx="4294967295"/>
          </p:nvPr>
        </p:nvSpPr>
        <p:spPr>
          <a:xfrm>
            <a:off x="11722608" y="6492240"/>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C766C"/>
                </a:solidFill>
                <a:latin typeface="Aptos"/>
                <a:ea typeface="Aptos"/>
                <a:cs typeface="Aptos"/>
              </a:defRPr>
            </a:lvl1pPr>
          </a:lstStyle>
          <a:p>
            <a:pPr algn="l"/>
            <a:fld id="{F7021451-1387-4CA6-816F-3879F97B5CBC}" type="slidenum">
              <a:rPr lang="en-US" b="0"/>
              <a:t>21</a:t>
            </a:fld>
            <a:endParaRPr lang="en-US"/>
          </a:p>
        </p:txBody>
      </p:sp>
      <p:sp>
        <p:nvSpPr>
          <p:cNvPr id="24" name="TextBox 23">
            <a:extLst>
              <a:ext uri="{FF2B5EF4-FFF2-40B4-BE49-F238E27FC236}">
                <a16:creationId xmlns:a16="http://schemas.microsoft.com/office/drawing/2014/main" id="{BB142B15-C3F5-9018-C7B3-CE110E24CC97}"/>
              </a:ext>
            </a:extLst>
          </p:cNvPr>
          <p:cNvSpPr txBox="1"/>
          <p:nvPr/>
        </p:nvSpPr>
        <p:spPr>
          <a:xfrm>
            <a:off x="2258060" y="2013228"/>
            <a:ext cx="7645400" cy="2831544"/>
          </a:xfrm>
          <a:prstGeom prst="rect">
            <a:avLst/>
          </a:prstGeom>
          <a:noFill/>
        </p:spPr>
        <p:txBody>
          <a:bodyPr wrap="square" rtlCol="0">
            <a:spAutoFit/>
          </a:bodyPr>
          <a:lstStyle/>
          <a:p>
            <a:r>
              <a:rPr lang="en-US" sz="3200" dirty="0"/>
              <a:t>If you would like a copy of this slide deck and/or digital copies of the handouts, please email:</a:t>
            </a:r>
          </a:p>
          <a:p>
            <a:endParaRPr lang="en-US" sz="3200" dirty="0"/>
          </a:p>
          <a:p>
            <a:r>
              <a:rPr lang="en-US" sz="3200" dirty="0">
                <a:hlinkClick r:id="rId3"/>
              </a:rPr>
              <a:t>richard.kugelmann@cpcc.edu</a:t>
            </a:r>
            <a:endParaRPr lang="en-US" sz="3200" dirty="0"/>
          </a:p>
          <a:p>
            <a:endParaRPr lang="en-US" dirty="0"/>
          </a:p>
        </p:txBody>
      </p:sp>
    </p:spTree>
    <p:extLst>
      <p:ext uri="{BB962C8B-B14F-4D97-AF65-F5344CB8AC3E}">
        <p14:creationId xmlns:p14="http://schemas.microsoft.com/office/powerpoint/2010/main" val="528256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TotalTime>
  <Words>3402</Words>
  <Application>Microsoft Office PowerPoint</Application>
  <PresentationFormat>Widescreen</PresentationFormat>
  <Paragraphs>236</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NCRLA Educator Bootcamp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Strategies for Lab &amp; Theory Components</dc:title>
  <dc:subject>NCRLA Educator Bootcamp — Assessment Strategies for Lab &amp; Theory Components</dc:subject>
  <dc:creator>Richard Kugelmann</dc:creator>
  <cp:lastModifiedBy>Richard Kugelmann</cp:lastModifiedBy>
  <cp:revision>8</cp:revision>
  <dcterms:created xsi:type="dcterms:W3CDTF">2026-09-17T14:21:08Z</dcterms:created>
  <dcterms:modified xsi:type="dcterms:W3CDTF">2026-09-21T15:22:28Z</dcterms:modified>
</cp:coreProperties>
</file>