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13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6775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Briefly review the foodborne illness risk factors. These are very important concepts for a risk-based inspection. Preface p. ii, List of Foodborne Illness Risk Factors.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over each intervention and have the class give examples of each type: passing the certification exam / answering questions about risk factors / active managerial control. Employee health policy. Gloves, utensils, deli paper, etc. (no bare-hand contact with RTE foods). Proper hot/cold holding, proper cooling, proper thawing, etc. Notice on menu, table tents, placards, shellfish signage,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the importance of understanding GRPs, but not making them a priority. Briefly discuss the difference between dynamic and static.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foodsafety_work/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1097280"/>
            <a:ext cx="2926080" cy="29260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2519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 Safety Session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480060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800" dirty="0">
                <a:solidFill>
                  <a:srgbClr val="5A5A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Carolyn Griffin, NCRLA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Foodborne Illness Risk Factors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512064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Improper practices or procedures most frequently identified as a cause of foodborne illness or injury at the retail level: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Improper holding temperatures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Inadequate cooking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Contaminated equipment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Unsafe sources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Poor personal hygiene</a:t>
            </a:r>
            <a:endParaRPr lang="en-US" sz="2000" dirty="0"/>
          </a:p>
        </p:txBody>
      </p:sp>
      <p:pic>
        <p:nvPicPr>
          <p:cNvPr id="4" name="Image 0" descr="/home/claude/foodsafety_work/assets/shellfis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920240"/>
            <a:ext cx="2743200" cy="2148840"/>
          </a:xfrm>
          <a:prstGeom prst="rect">
            <a:avLst/>
          </a:prstGeom>
        </p:spPr>
      </p:pic>
      <p:pic>
        <p:nvPicPr>
          <p:cNvPr id="5" name="Image 1" descr="/home/claude/foodsafety_work/assets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57150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Food Code Interventions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77724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Preventive measures identified in the FDA Food Code to protect consumer health: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Management's demonstration of knowledge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health controls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Controlling hands as a vehicle of contamination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Time/temperature parameters for controlling pathogens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 advisory</a:t>
            </a:r>
            <a:endParaRPr lang="en-US" sz="2000" dirty="0"/>
          </a:p>
        </p:txBody>
      </p:sp>
      <p:pic>
        <p:nvPicPr>
          <p:cNvPr id="4" name="Image 0" descr="/home/claude/foodsafety_work/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57150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Good Retail Practices (GRPs)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77724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GRPs are also assessed during a risk-based inspection, but consider:</a:t>
            </a:r>
            <a:endParaRPr lang="en-US" sz="2000" dirty="0"/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  GRPs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tend to be </a:t>
            </a:r>
            <a:r>
              <a:rPr lang="en-US" sz="18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static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whereas </a:t>
            </a:r>
            <a:r>
              <a:rPr lang="en-US" sz="18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factors</a:t>
            </a: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tend to be more </a:t>
            </a:r>
            <a:r>
              <a:rPr lang="en-US" sz="1800" dirty="0">
                <a:solidFill>
                  <a:srgbClr val="0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</a:t>
            </a:r>
            <a:endParaRPr lang="en-US" sz="20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GRP violations present less of a public health risk than risk factor violations</a:t>
            </a:r>
            <a:endParaRPr lang="en-US" sz="20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0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examples of GRPs include:</a:t>
            </a:r>
            <a:endParaRPr lang="en-US" sz="20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Facility and equipment maintenance &amp; storage</a:t>
            </a:r>
            <a:endParaRPr lang="en-US" sz="20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cleanliness of the premises</a:t>
            </a:r>
            <a:endParaRPr lang="en-US" sz="20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Water, plumbing</a:t>
            </a:r>
            <a:endParaRPr lang="en-US" sz="2000" dirty="0"/>
          </a:p>
          <a:p>
            <a:pPr marL="685800" lvl="1" indent="-342900">
              <a:lnSpc>
                <a:spcPct val="115000"/>
              </a:lnSpc>
              <a:spcAft>
                <a:spcPts val="800"/>
              </a:spcAft>
              <a:buSzPct val="100000"/>
              <a:buChar char="–"/>
            </a:pPr>
            <a:r>
              <a:rPr lang="en-US" sz="18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 of dry goods</a:t>
            </a:r>
            <a:endParaRPr lang="en-US" sz="2000" dirty="0"/>
          </a:p>
        </p:txBody>
      </p:sp>
      <p:pic>
        <p:nvPicPr>
          <p:cNvPr id="4" name="Image 0" descr="/home/claude/foodsafety_work/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57150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Remember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77724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Acronyms: TPHC, HENSS, BHC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three-legged stool approach to Employee Health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 and effect — cooling in a large stock pot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experience — working as a food service employee</a:t>
            </a:r>
            <a:endParaRPr lang="en-US" sz="2100" dirty="0"/>
          </a:p>
        </p:txBody>
      </p:sp>
      <p:pic>
        <p:nvPicPr>
          <p:cNvPr id="4" name="Image 0" descr="/home/claude/foodsafety_work/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57150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Making the Connection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77724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Glow Germ exercise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outbreak cases — Jack in the Box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food safety demonstrations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Stories from the field</a:t>
            </a:r>
            <a:endParaRPr lang="en-US" sz="2100" dirty="0"/>
          </a:p>
        </p:txBody>
      </p:sp>
      <p:pic>
        <p:nvPicPr>
          <p:cNvPr id="4" name="Image 0" descr="/home/claude/foodsafety_work/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57150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Emotional Connection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777240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ick factors and scare tactics work?</a:t>
            </a:r>
            <a:endParaRPr lang="en-US" sz="21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•"/>
            </a:pPr>
            <a:r>
              <a:rPr lang="en-US" sz="2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about sympathy or empathy?</a:t>
            </a:r>
            <a:endParaRPr lang="en-US" sz="2100" dirty="0"/>
          </a:p>
        </p:txBody>
      </p:sp>
      <p:pic>
        <p:nvPicPr>
          <p:cNvPr id="4" name="Image 0" descr="/home/claude/foodsafety_work/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5715000"/>
            <a:ext cx="1325880" cy="13258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foodsafety_work/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240" y="1211580"/>
            <a:ext cx="3017520" cy="30175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445770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65C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</Words>
  <Application>Microsoft Office PowerPoint</Application>
  <PresentationFormat>On-screen Show (4:3)</PresentationFormat>
  <Paragraphs>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Courtney Hamm</cp:lastModifiedBy>
  <cp:revision>1</cp:revision>
  <dcterms:created xsi:type="dcterms:W3CDTF">2026-09-18T15:19:45Z</dcterms:created>
  <dcterms:modified xsi:type="dcterms:W3CDTF">2026-09-18T15:22:07Z</dcterms:modified>
</cp:coreProperties>
</file>