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74" r:id="rId18"/>
    <p:sldId id="275" r:id="rId19"/>
    <p:sldId id="276" r:id="rId20"/>
    <p:sldId id="277" r:id="rId21"/>
    <p:sldId id="278" r:id="rId22"/>
    <p:sldId id="269" r:id="rId23"/>
    <p:sldId id="270" r:id="rId24"/>
    <p:sldId id="271" r:id="rId25"/>
    <p:sldId id="272" r:id="rId26"/>
    <p:sldId id="279" r:id="rId27"/>
    <p:sldId id="273" r:id="rId2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424" autoAdjust="0"/>
  </p:normalViewPr>
  <p:slideViewPr>
    <p:cSldViewPr snapToGrid="0" snapToObjects="1">
      <p:cViewPr varScale="1">
        <p:scale>
          <a:sx n="110" d="100"/>
          <a:sy n="110" d="100"/>
        </p:scale>
        <p:origin x="16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10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E1379-7034-ADF6-0E05-A1169834A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7C9BEC-A31C-C70B-9894-746EEFC0B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5A959-93D6-86DD-E15A-9204286FE0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5A6D8-F330-9B32-F476-35E47083F4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241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C2563-18DF-65E4-8C0C-0B2E043B4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D579E0-6693-161D-89A3-99AC38FD18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C8CF82-0049-5E9E-1C0E-3F5EB66BEB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A1D84-DAB3-55C6-00CC-B51611383C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45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4561D-9269-AB11-0D5D-CF84E6872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7A647-EFD2-9030-E02D-CA2597A312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D98604-FE14-8F9E-73D0-EA5DAEDEE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F39F5-1E9C-73E4-4D59-68A8F82460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16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7A56F-98DE-4817-19AD-C7437E155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8533D-05CB-4DEA-F58F-480EA90DA7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7334E-6639-C504-9819-BEA6B29A43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30D41-081E-BF9B-8BB3-9F93CD6A14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462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A012B-288E-23EF-116B-2BA51BD14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09147-D652-89D8-C7EB-FDDA261EA4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105F6-FF31-9684-98D8-F3DE4C486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2227D-83FD-CAF8-3BCC-E0527085CD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1535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9C0D6-FB5D-8C19-455F-397D20A2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CF8B91-EC3B-AEB4-8ACE-8346B91CC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E1CBDB-1ED1-1283-6DD8-9611D4386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1A361-83CB-61B4-7D03-92ECC6D4A4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209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914400"/>
            <a:ext cx="3840480" cy="3840480"/>
          </a:xfrm>
          <a:prstGeom prst="ellipse">
            <a:avLst/>
          </a:prstGeom>
          <a:solidFill>
            <a:srgbClr val="2E6B38">
              <a:alpha val="40000"/>
            </a:srgbClr>
          </a:solidFill>
          <a:ln w="12700">
            <a:solidFill>
              <a:srgbClr val="2E6B3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640080" y="3566160"/>
            <a:ext cx="2377440" cy="2377440"/>
          </a:xfrm>
          <a:prstGeom prst="ellipse">
            <a:avLst/>
          </a:prstGeom>
          <a:solidFill>
            <a:srgbClr val="2E6B38">
              <a:alpha val="30000"/>
            </a:srgbClr>
          </a:solidFill>
          <a:ln w="12700">
            <a:solidFill>
              <a:srgbClr val="2E6B3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640080"/>
            <a:ext cx="73152" cy="28346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54864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Menu Costing for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85800" y="1243584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Culinary Educators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685800" y="2029968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7DC3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Teaching the Business Behind the Kitchen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560320"/>
            <a:ext cx="8229600" cy="1691640"/>
          </a:xfrm>
          <a:prstGeom prst="rect">
            <a:avLst/>
          </a:prstGeom>
          <a:solidFill>
            <a:srgbClr val="2E6B38">
              <a:alpha val="60000"/>
            </a:srgbClr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624328"/>
            <a:ext cx="7863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DC3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by: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0080" y="2852928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 Michael Beers, CEC, CCA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3136392"/>
            <a:ext cx="7863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Culinary Operations Specialist  |  Landscapes Golf Management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416552"/>
            <a:ext cx="1965960" cy="384048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57200" y="44165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Literacy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606040" y="4416552"/>
            <a:ext cx="1965960" cy="384048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606040" y="44165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Conversions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754880" y="4416552"/>
            <a:ext cx="1965960" cy="384048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754880" y="44165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Costing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903720" y="4416552"/>
            <a:ext cx="1965960" cy="384048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03720" y="4416552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Strategies</a:t>
            </a:r>
            <a:endParaRPr lang="en-US" sz="10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Session at a Glance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11480" y="1115568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11480" y="1115568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572768" y="109728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Menu Costing Matters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572768" y="1325880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context, the cost triangle, and core formulas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65760" y="1586484"/>
            <a:ext cx="8412480" cy="493776"/>
          </a:xfrm>
          <a:prstGeom prst="rect">
            <a:avLst/>
          </a:prstGeom>
          <a:solidFill>
            <a:srgbClr val="F0EDE8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650492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65049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572768" y="163220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Recipe Cost Card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572768" y="1860804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Building, reading, and calculating standard portion cost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365760" y="2121408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11480" y="2185416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11480" y="2185416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572768" y="216712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Conversions — Purchase to Recipe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572768" y="2395728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Converting AP units to recipe quantities, cost per unit, common equivalents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65760" y="2656332"/>
            <a:ext cx="8412480" cy="493776"/>
          </a:xfrm>
          <a:prstGeom prst="rect">
            <a:avLst/>
          </a:prstGeom>
          <a:solidFill>
            <a:srgbClr val="F0EDE8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11480" y="2720340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11480" y="2720340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4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572768" y="270205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Recipes Up and Down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72768" y="2930652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factors, common errors, and worked examples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65760" y="3191256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11480" y="3255264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11480" y="3255264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5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572768" y="3236976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&amp; Food Cost %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572768" y="3465576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portion cost to menu price — practice with real recipes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365760" y="3726180"/>
            <a:ext cx="8412480" cy="493776"/>
          </a:xfrm>
          <a:prstGeom prst="rect">
            <a:avLst/>
          </a:prstGeom>
          <a:solidFill>
            <a:srgbClr val="F0EDE8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11480" y="3790188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11480" y="3790188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6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1572768" y="37719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 Analysis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572768" y="4000500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errors, fix the numbers, share solutions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365760" y="4261104"/>
            <a:ext cx="8412480" cy="493776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11480" y="4325112"/>
            <a:ext cx="1051560" cy="3657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11480" y="4325112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 7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1572768" y="4306824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Strategies &amp; Take-Home Tools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572768" y="4535424"/>
            <a:ext cx="7178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worksheets, printable templates, action planning</a:t>
            </a:r>
            <a:endParaRPr lang="en-US" sz="9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Menu Costing Matters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457200" y="1078992"/>
            <a:ext cx="2651760" cy="1417320"/>
          </a:xfrm>
          <a:prstGeom prst="rect">
            <a:avLst/>
          </a:prstGeom>
          <a:solidFill>
            <a:srgbClr val="2E6B38"/>
          </a:solidFill>
          <a:ln w="190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115568"/>
            <a:ext cx="2651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28–35%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457200" y="1865376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target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cost %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37560" y="1078992"/>
            <a:ext cx="2651760" cy="1417320"/>
          </a:xfrm>
          <a:prstGeom prst="rect">
            <a:avLst/>
          </a:prstGeom>
          <a:solidFill>
            <a:srgbClr val="2E6B38"/>
          </a:solidFill>
          <a:ln w="190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337560" y="1115568"/>
            <a:ext cx="2651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60%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337560" y="1865376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restaurants fail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3 years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217920" y="1078992"/>
            <a:ext cx="2651760" cy="1417320"/>
          </a:xfrm>
          <a:prstGeom prst="rect">
            <a:avLst/>
          </a:prstGeom>
          <a:solidFill>
            <a:srgbClr val="2E6B38"/>
          </a:solidFill>
          <a:ln w="190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17920" y="1115568"/>
            <a:ext cx="2651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#1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17920" y="1865376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Cause: poor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management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65760" y="2651760"/>
            <a:ext cx="8412480" cy="2212848"/>
          </a:xfrm>
          <a:prstGeom prst="rect">
            <a:avLst/>
          </a:prstGeom>
          <a:solidFill>
            <a:srgbClr val="2E6B38">
              <a:alpha val="50000"/>
            </a:srgbClr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" y="2697480"/>
            <a:ext cx="8046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600"/>
              </a:spcAft>
              <a:buNone/>
            </a:pPr>
            <a:r>
              <a:rPr lang="en-US" sz="125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</a:t>
            </a:r>
            <a:r>
              <a:rPr lang="en-US" sz="12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Culinary programs operate like real restaurants — budgets, food costs, and waste are real.
</a:t>
            </a:r>
            <a:r>
              <a:rPr lang="en-US" sz="125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</a:t>
            </a:r>
            <a:r>
              <a:rPr lang="en-US" sz="12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who graduate understanding food cost are career-ready from day one.
</a:t>
            </a:r>
            <a:r>
              <a:rPr lang="en-US" sz="125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</a:t>
            </a:r>
            <a:r>
              <a:rPr lang="en-US" sz="12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CTE standards explicitly require financial management competencies — this isn't optional.
</a:t>
            </a:r>
            <a:r>
              <a:rPr lang="en-US" sz="125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</a:t>
            </a:r>
            <a:r>
              <a:rPr lang="en-US" sz="12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students learn to cost a recipe, they're learning to run a business.</a:t>
            </a:r>
            <a:endParaRPr lang="en-US" sz="12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Triangle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2895600" y="1311947"/>
            <a:ext cx="1737360" cy="868680"/>
          </a:xfrm>
          <a:prstGeom prst="ellipse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895600" y="1261001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COST</a:t>
            </a:r>
            <a:endParaRPr lang="en-US" sz="1100" dirty="0"/>
          </a:p>
        </p:txBody>
      </p:sp>
      <p:sp>
        <p:nvSpPr>
          <p:cNvPr id="28" name="Shape 9">
            <a:extLst>
              <a:ext uri="{FF2B5EF4-FFF2-40B4-BE49-F238E27FC236}">
                <a16:creationId xmlns:a16="http://schemas.microsoft.com/office/drawing/2014/main" id="{FF898400-9DEB-14C1-EAC0-77E6EC67DD58}"/>
              </a:ext>
            </a:extLst>
          </p:cNvPr>
          <p:cNvSpPr/>
          <p:nvPr/>
        </p:nvSpPr>
        <p:spPr>
          <a:xfrm flipH="1">
            <a:off x="1228563" y="1959702"/>
            <a:ext cx="2499141" cy="2329431"/>
          </a:xfrm>
          <a:prstGeom prst="line">
            <a:avLst/>
          </a:prstGeom>
          <a:noFill/>
          <a:ln w="3175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1080" y="4374316"/>
            <a:ext cx="5486400" cy="0"/>
          </a:xfrm>
          <a:prstGeom prst="line">
            <a:avLst/>
          </a:prstGeom>
          <a:noFill/>
          <a:ln w="3175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19891" y="3939976"/>
            <a:ext cx="1737360" cy="868680"/>
          </a:xfrm>
          <a:prstGeom prst="ellipse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810217" y="2004387"/>
            <a:ext cx="2499141" cy="2329431"/>
          </a:xfrm>
          <a:prstGeom prst="line">
            <a:avLst/>
          </a:prstGeom>
          <a:noFill/>
          <a:ln w="3175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19891" y="395957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COST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509260" y="3845706"/>
            <a:ext cx="1737360" cy="868680"/>
          </a:xfrm>
          <a:prstGeom prst="ellipse">
            <a:avLst/>
          </a:prstGeom>
          <a:solidFill>
            <a:srgbClr val="7DC346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40680" y="388620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764280" y="1892808"/>
            <a:ext cx="0" cy="2463220"/>
          </a:xfrm>
          <a:prstGeom prst="line">
            <a:avLst/>
          </a:prstGeom>
          <a:noFill/>
          <a:ln w="3175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770632" y="2842914"/>
            <a:ext cx="2011680" cy="74980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58440" y="2862508"/>
            <a:ext cx="2011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</a:t>
            </a:r>
          </a:p>
        </p:txBody>
      </p:sp>
      <p:sp>
        <p:nvSpPr>
          <p:cNvPr id="15" name="Shape 13"/>
          <p:cNvSpPr/>
          <p:nvPr/>
        </p:nvSpPr>
        <p:spPr>
          <a:xfrm>
            <a:off x="7605195" y="1777420"/>
            <a:ext cx="256032" cy="475488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934379" y="179570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Cost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934379" y="202430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28–35%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605195" y="2554660"/>
            <a:ext cx="256032" cy="475488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934379" y="257294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Cost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934379" y="280154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25–35%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605195" y="3331900"/>
            <a:ext cx="256032" cy="475488"/>
          </a:xfrm>
          <a:prstGeom prst="rect">
            <a:avLst/>
          </a:prstGeom>
          <a:solidFill>
            <a:srgbClr val="7DC346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934379" y="335018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Overhead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934379" y="357878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15–20%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605195" y="4109140"/>
            <a:ext cx="256032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934379" y="4127428"/>
            <a:ext cx="1828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934379" y="43560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10–15%</a:t>
            </a:r>
            <a:endParaRPr lang="en-US" sz="11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3 Core Formulas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78992"/>
            <a:ext cx="841248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78992"/>
            <a:ext cx="64008" cy="117043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30352" y="11704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Cost %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834640" y="1170432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(Total Food Cost ÷ Total Sales) × 100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30352" y="1581912"/>
            <a:ext cx="8229600" cy="548640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158191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6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 $350 food cost ÷ $1,100 sales × 100  =  31.8%  ✓  (target: 28–35%)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65760" y="2377440"/>
            <a:ext cx="841248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65760" y="2377440"/>
            <a:ext cx="64008" cy="117043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30352" y="24688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Portion Cost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834640" y="2468880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 Recipe Cost ÷ Number of Portions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30352" y="2880360"/>
            <a:ext cx="8229600" cy="548640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28803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6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 $17.35 recipe cost ÷ 24 portions  =  $0.72 per serving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65760" y="3675888"/>
            <a:ext cx="841248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3675888"/>
            <a:ext cx="64008" cy="117043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30352" y="376732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 Selling Price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2834640" y="3767328"/>
            <a:ext cx="5760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C2C2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Portion Cost ÷ Target Food Cost %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30352" y="4178808"/>
            <a:ext cx="8229600" cy="548640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0080" y="417880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E6B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 $0.72 ÷ 0.30  =  $2.40 minimum selling price</a:t>
            </a:r>
            <a:endParaRPr lang="en-US" sz="12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Recipe Cost Card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51560"/>
            <a:ext cx="3977640" cy="36393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64008" cy="363931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051560"/>
            <a:ext cx="3977640" cy="438912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75488" y="1051560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Is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30352" y="1691640"/>
            <a:ext cx="201168" cy="20116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1572768"/>
            <a:ext cx="3364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table listing every ingredient in a recipe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30352" y="2148840"/>
            <a:ext cx="201168" cy="20116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2029968"/>
            <a:ext cx="3364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Shows: ingredient, purchase unit, AP cost, quantity used, and line cost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30352" y="2606040"/>
            <a:ext cx="201168" cy="20116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22960" y="2487168"/>
            <a:ext cx="3364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card per standardized recipe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30352" y="3063240"/>
            <a:ext cx="201168" cy="20116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2960" y="2944368"/>
            <a:ext cx="3364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Recalculate whenever prices change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30352" y="3520440"/>
            <a:ext cx="201168" cy="20116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2960" y="3401568"/>
            <a:ext cx="3364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 for every pricing decision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663440" y="1051560"/>
            <a:ext cx="4114800" cy="363931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663440" y="1051560"/>
            <a:ext cx="64008" cy="3639312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663440" y="1051560"/>
            <a:ext cx="4114800" cy="438912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73168" y="1051560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Build One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09160" y="1554480"/>
            <a:ext cx="4023360" cy="438912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00600" y="1554480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List every ingredient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709160" y="2029968"/>
            <a:ext cx="402336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800600" y="202996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Find the AP (as-purchased) cost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709160" y="2505456"/>
            <a:ext cx="4023360" cy="438912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800600" y="2505456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Convert to cost per recipe unit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09160" y="2980944"/>
            <a:ext cx="402336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800600" y="2980944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Multiply cost/unit × quantity used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09160" y="3456432"/>
            <a:ext cx="4023360" cy="438912"/>
          </a:xfrm>
          <a:prstGeom prst="rect">
            <a:avLst/>
          </a:prstGeom>
          <a:solidFill>
            <a:srgbClr val="F4F9F6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00600" y="3456432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Sum all line costs = total recipe cost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4709160" y="3931920"/>
            <a:ext cx="4023360" cy="438912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800600" y="3931920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Divide by # of portions = portion cost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365760" y="4754880"/>
            <a:ext cx="8412480" cy="5029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548640" y="475488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4A0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Portion Cost = Total Recipe Cost ÷ # of Portions</a:t>
            </a:r>
            <a:endParaRPr lang="en-US" sz="14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Walkthrough: Pasta Primavera (24 servings)</a:t>
            </a:r>
            <a:endParaRPr lang="en-US" sz="27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051560"/>
          <a:ext cx="8412480" cy="3867912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Penne Pasta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lb bag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$1.89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lbs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$5.67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Heavy Cream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quart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$3.20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qt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$3.20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Parmesan (grated)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lb block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$6.00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lb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$3.00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Mixed Vegetables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lb bag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$2.50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lbs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$5.00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Olive Oil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quart ($4.32)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$0.135/oz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oz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$0.54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335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RECIPE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1335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$17.41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E6B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PORTION COST (÷24)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E6B3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$0.73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D4A0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SELLING PRICE @ 30%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D4A0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$2.43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Unit Conversions: Purchase → Recipe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24128"/>
            <a:ext cx="8412480" cy="50292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02920" y="102412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common costing mistake is using the wrong unit — food is bought in one unit and recipes use another.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5760" y="1627632"/>
            <a:ext cx="2788920" cy="228600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417320" y="1508760"/>
            <a:ext cx="685800" cy="6858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41732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" y="2267712"/>
            <a:ext cx="2578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AP Cost per Purchase Unit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75488" y="2834640"/>
            <a:ext cx="2578608" cy="914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30352" y="2852928"/>
            <a:ext cx="2487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Olive oil: $4.32 per quart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91840" y="1627632"/>
            <a:ext cx="2788920" cy="228600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343400" y="1508760"/>
            <a:ext cx="685800" cy="6858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34340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401568" y="2267712"/>
            <a:ext cx="2578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to Recipe Unit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3401568" y="2834640"/>
            <a:ext cx="2578608" cy="914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56432" y="2852928"/>
            <a:ext cx="2487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Recipe uses ounces → $4.32 ÷ 32 oz = $0.135/oz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217920" y="1627632"/>
            <a:ext cx="2788920" cy="228600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269480" y="1508760"/>
            <a:ext cx="685800" cy="6858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269480" y="15087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327648" y="2267712"/>
            <a:ext cx="2578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 by Quantity Used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6327648" y="2834640"/>
            <a:ext cx="2578608" cy="914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382512" y="2852928"/>
            <a:ext cx="24871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4 oz used → 4 × $0.135 = $0.54 line cost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65760" y="4343400"/>
            <a:ext cx="8412480" cy="5029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48640" y="434340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4A0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 per Recipe Unit  =  AP Price ÷ Units per Package</a:t>
            </a:r>
            <a:endParaRPr lang="en-US" sz="14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Common Unit Equivalents — Reference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are the conversions your students will use every time they build a cost card.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89888"/>
            <a:ext cx="4023360" cy="438912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75488" y="1389888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1828800"/>
          <a:ext cx="4023360" cy="173736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Equals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pound (lb)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ounces (oz)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ounce (oz)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28.35 grams (g)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kilogram (kg)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 pounds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2,000 pounds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663440" y="1389888"/>
            <a:ext cx="4114800" cy="438912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773168" y="138988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</a:t>
            </a:r>
            <a:endParaRPr lang="en-US" sz="1300" dirty="0"/>
          </a:p>
        </p:txBody>
      </p:sp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63440" y="1828800"/>
          <a:ext cx="4114800" cy="2432304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3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Equals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6B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tablespoon (Tbsp)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teaspoons (tsp)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fluid ounce (fl oz)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tablespoons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cup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fl oz / 16 Tbsp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pint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cups / 16 fl oz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quart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pints / 4 cups / 32 fl oz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gallon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quarts / 128 fl oz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365760" y="3584448"/>
            <a:ext cx="8412480" cy="155448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530352" y="3630168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Quick-Cost Examples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48640" y="395020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Butter at $3.20/lb  →  $3.20 ÷ 16 oz = $0.20/oz  →  Recipe uses 4 oz: 4 × $0.20 = $0.80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548640" y="4334256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Flour at $0.89/lb  →  Recipe uses 2.5 lbs: 2.5 × $0.89 = $2.23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548640" y="4718304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  Milk at $3.60/gal  →  $3.60 ÷ 128 fl oz = $0.028/fl oz  →  Recipe uses 2 cups (16 fl oz): 16 × $0.028 = $0.45</a:t>
            </a:r>
            <a:endParaRPr lang="en-US" sz="11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Errors: Purchase → Recipe Conversions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24128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115568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24128" y="106984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wrong unit type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24128" y="1344168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Bought a #10 can (6 lbs 6 oz); recipe calls for 3 cups. Weight ≠ volume — you must drain, measure, and reweigh before costing.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65760" y="1700784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7200" y="1792224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792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24128" y="1746504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the whole package, not what's used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4128" y="2020824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Herbs cost $2.49/bunch but you only use 10 stems. Cost per stem first, then multiply by quantity used.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65760" y="2377440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24128" y="2423160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to account for can/package size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24128" y="2697480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"A can of tomatoes" varies from 14.5 oz to 102 oz. Always check the net weight and price per ounce.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65760" y="3054096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" y="3145536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24128" y="3099816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Mixing weight ounces and fluid ounces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24128" y="3374136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8 oz of water ≠ 8 oz of honey. Fluid ounces measure volume; weight ounces measure mass. Never swap them.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65760" y="3730752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7200" y="3822192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7200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24128" y="3776472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converting recipe fractions correctly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24128" y="4050792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Recipe calls for ¾ lb butter. Cost is $3.20/lb. Correct: 0.75 × $3.20 = $2.40. Wrong: dividing by 4 first.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65760" y="4407408"/>
            <a:ext cx="8412480" cy="621792"/>
          </a:xfrm>
          <a:prstGeom prst="rect">
            <a:avLst/>
          </a:prstGeom>
          <a:solidFill>
            <a:srgbClr val="2E6B38"/>
          </a:solidFill>
          <a:ln w="635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57200" y="4498848"/>
            <a:ext cx="457200" cy="457200"/>
          </a:xfrm>
          <a:prstGeom prst="ellipse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7200" y="4498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24128" y="4453128"/>
            <a:ext cx="2834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AP vs. EP distinction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24128" y="4727448"/>
            <a:ext cx="7635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If you peel 5 lbs of onions and get 4 lbs usable, your cost per usable pound is higher than the purchase price.</a:t>
            </a:r>
            <a:endParaRPr lang="en-US" sz="10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Scaling Recipes: The Conversion Factor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899595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Whether you're feeding 12 or 120, the math is the same.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38328" y="1133856"/>
            <a:ext cx="8412480" cy="8229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138428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4A0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Conversion Factor (CF)  =  Desired Yield ÷ Original Yield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7200" y="1468483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DC34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 Ingredient Amount  =  Original Amount × CF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65760" y="1986208"/>
            <a:ext cx="3977640" cy="25603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5760" y="1986208"/>
            <a:ext cx="64008" cy="2560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65760" y="1986208"/>
            <a:ext cx="3977640" cy="438912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5488" y="1986208"/>
            <a:ext cx="3840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Scaling UP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30352" y="248912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makes 24 portions. Need 60.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38912" y="2854888"/>
            <a:ext cx="3813048" cy="320040"/>
          </a:xfrm>
          <a:prstGeom prst="rect">
            <a:avLst/>
          </a:prstGeom>
          <a:solidFill>
            <a:srgbClr val="E8F5EC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30352" y="2854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3351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CF = 60 ÷ 24 = 2.5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38912" y="3202360"/>
            <a:ext cx="381304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30352" y="32023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Penne: 3 lbs × 2.5 = 7.5 lbs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438912" y="3549832"/>
            <a:ext cx="3813048" cy="320040"/>
          </a:xfrm>
          <a:prstGeom prst="rect">
            <a:avLst/>
          </a:prstGeom>
          <a:solidFill>
            <a:srgbClr val="F9F9F9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30352" y="354983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Cream: 1 qt × 2.5 = 2.5 qts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38912" y="3897304"/>
            <a:ext cx="381304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30352" y="3897304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Parmesan: 0.5 lb × 2.5 = 1.25 lbs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38912" y="4244776"/>
            <a:ext cx="3813048" cy="320040"/>
          </a:xfrm>
          <a:prstGeom prst="rect">
            <a:avLst/>
          </a:prstGeom>
          <a:solidFill>
            <a:srgbClr val="F9F9F9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530352" y="4244776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cost: $17.41 × 2.5 = $43.53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8912" y="4592248"/>
            <a:ext cx="381304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30352" y="459224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Portion cost stays $0.73 ✓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626864" y="1986208"/>
            <a:ext cx="4114800" cy="256032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626864" y="1986208"/>
            <a:ext cx="64008" cy="25603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626864" y="1986208"/>
            <a:ext cx="4114800" cy="438912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736592" y="1986208"/>
            <a:ext cx="39776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Scaling DOWN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791456" y="2489128"/>
            <a:ext cx="3886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makes 24 portions. Need 10.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4700016" y="2854888"/>
            <a:ext cx="3950208" cy="320040"/>
          </a:xfrm>
          <a:prstGeom prst="rect">
            <a:avLst/>
          </a:prstGeom>
          <a:solidFill>
            <a:srgbClr val="EBF5FB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791456" y="2854888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2E6B3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CF = 10 ÷ 24 = 0.417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4700016" y="3202360"/>
            <a:ext cx="395020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91456" y="3202360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Penne: 3 lbs × 0.417 = 1.25 lbs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4700016" y="3549832"/>
            <a:ext cx="3950208" cy="320040"/>
          </a:xfrm>
          <a:prstGeom prst="rect">
            <a:avLst/>
          </a:prstGeom>
          <a:solidFill>
            <a:srgbClr val="F9F9F9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791456" y="3549832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Heavy Cream: 1 qt × 0.417 = 13.3 oz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4700016" y="3897304"/>
            <a:ext cx="395020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4791456" y="3897304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Parmesan: 0.5 lb × 0.417 = 6.7 oz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700016" y="4244776"/>
            <a:ext cx="3950208" cy="320040"/>
          </a:xfrm>
          <a:prstGeom prst="rect">
            <a:avLst/>
          </a:prstGeom>
          <a:solidFill>
            <a:srgbClr val="F9F9F9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791456" y="4244776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cost: $17.41 × 0.417 = $7.26</a:t>
            </a:r>
            <a:endParaRPr lang="en-US" sz="1150" dirty="0"/>
          </a:p>
        </p:txBody>
      </p:sp>
      <p:sp>
        <p:nvSpPr>
          <p:cNvPr id="40" name="Shape 38"/>
          <p:cNvSpPr/>
          <p:nvPr/>
        </p:nvSpPr>
        <p:spPr>
          <a:xfrm>
            <a:off x="4700016" y="4592248"/>
            <a:ext cx="3950208" cy="320040"/>
          </a:xfrm>
          <a:prstGeom prst="rect">
            <a:avLst/>
          </a:prstGeom>
          <a:solidFill>
            <a:srgbClr val="FFFFFF"/>
          </a:solidFill>
          <a:ln w="3810">
            <a:solidFill>
              <a:srgbClr val="E5E7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791456" y="4592248"/>
            <a:ext cx="3822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Portion cost stays $0.73 ✓</a:t>
            </a:r>
            <a:endParaRPr lang="en-US" sz="11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Scaling Errors — What Goes Wrong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isn't just multiplication. These mistakes catch even experienced cooks.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41732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365760" y="141732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21208" y="1490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Salt, spices &amp; seasonings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21208" y="180136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scale 1:1. Aromatics and salt need to be adjusted by taste, not math — typically 60–75% of the calculated amount.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73168" y="141732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773168" y="141732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28616" y="149047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Leavening agents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28616" y="180136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Baking powder/soda don't scale linearly above 3× or below 0.5×. Use no more than 1 tsp per cup of flour as a ceiling check.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5760" y="269748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65760" y="269748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21208" y="277063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Cooking time &amp; temperature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21208" y="308152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does NOT scale. A recipe that cooks 60 min for 24 does not cook 150 min for 60. Volume changes; physics doesn't.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773168" y="269748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773168" y="269748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28616" y="277063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Pan sizes &amp; equipment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928616" y="308152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doubled recipe doesn't fit in the same pan. Deeper pans change cooking time. Always note equipment adjustments on the scaled card.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65760" y="397764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65760" y="397764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21208" y="405079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Eggs — always round to whole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1208" y="436168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 × 3 eggs = 7.5 eggs. Use 7 or 8 — never half an egg in production. Note on cost card which you chose.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773168" y="3977640"/>
            <a:ext cx="4206240" cy="1170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773168" y="3977640"/>
            <a:ext cx="64008" cy="117043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928616" y="4050792"/>
            <a:ext cx="3931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 Cost doesn't always scale linearly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928616" y="4361688"/>
            <a:ext cx="39502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Buying 7.5 lbs of pasta may push you into a bulk-price tier. Re-check AP cost per pound when scaling significantly.</a:t>
            </a:r>
            <a:endParaRPr lang="en-US" sz="11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65760" y="1572768"/>
            <a:ext cx="4023360" cy="329184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64592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A — Cost the Recipe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208483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Fill in the Recipe Cost Card on your worksheet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2523744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Convert all purchase units to recipe units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2962656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Calculate each ingredient's line cost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48640" y="3401568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Total the recipe cost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3840480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Calculate portion cost (÷ by # servings)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48640" y="4279392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Calculate selling price at 30% food cost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663440" y="1572768"/>
            <a:ext cx="4114800" cy="3291840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164592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B — Scale the Recipe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800600" y="2084832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class has 36 students (not 24)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800600" y="2523744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Calculate the conversion factor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00600" y="2962656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Scale each ingredient amount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800600" y="3401568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Flag any amounts that need adjustment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4800600" y="3840480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DC3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(eggs, seasonings, leavening)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800600" y="4279392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Does your portion cost change? Why?</a:t>
            </a:r>
            <a:endParaRPr lang="en-US" sz="11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075A0E-8563-9C59-DDF6-8494799C6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068C908-1E57-873E-F606-42648097B9A6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EB329E3-7DEB-8379-02C6-EC2F85797221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B5F6224-DFAC-DE43-CA39-A675A2252F13}"/>
              </a:ext>
            </a:extLst>
          </p:cNvPr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8FC055C-EFE3-8476-FCCC-A93EA33BE9E6}"/>
              </a:ext>
            </a:extLst>
          </p:cNvPr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790090D-E518-C0F0-E393-5AB0CF456D7D}"/>
              </a:ext>
            </a:extLst>
          </p:cNvPr>
          <p:cNvSpPr/>
          <p:nvPr/>
        </p:nvSpPr>
        <p:spPr>
          <a:xfrm>
            <a:off x="502920" y="164592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A — Cost the Recipe</a:t>
            </a:r>
            <a:endParaRPr lang="en-US" sz="15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83D1569-D01F-BF9A-79A4-AA4CA7C3AA68}"/>
              </a:ext>
            </a:extLst>
          </p:cNvPr>
          <p:cNvSpPr/>
          <p:nvPr/>
        </p:nvSpPr>
        <p:spPr>
          <a:xfrm>
            <a:off x="4800600" y="164592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B — Scale the Recipe</a:t>
            </a:r>
            <a:endParaRPr lang="en-US" sz="15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BA63A321-A808-8D32-12A6-6331FBD1E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140680"/>
              </p:ext>
            </p:extLst>
          </p:nvPr>
        </p:nvGraphicFramePr>
        <p:xfrm>
          <a:off x="347472" y="2029968"/>
          <a:ext cx="8412481" cy="3020568"/>
        </p:xfrm>
        <a:graphic>
          <a:graphicData uri="http://schemas.openxmlformats.org/drawingml/2006/table">
            <a:tbl>
              <a:tblPr/>
              <a:tblGrid>
                <a:gridCol w="150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3352256499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Crispy Rice Cereal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12oz Box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6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Unsalted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1lb box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$4.50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 marshmallows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oz bag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Creamy peanut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oz jar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 ½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Chocolate Chips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oz bag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0" dirty="0">
                          <a:solidFill>
                            <a:srgbClr val="1335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Peanut Butter Cups</a:t>
                      </a:r>
                      <a:endParaRPr lang="en-US" sz="115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 bag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 ½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967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B809F-4E98-923F-C776-7335A91E7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B3B18DE-D7A4-2FB9-8DAB-E5F1B797EDF3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5B31413-1346-9F84-4A43-80E150D2CE6C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7AC9490-85C7-935B-C530-BEDCF20CA14E}"/>
              </a:ext>
            </a:extLst>
          </p:cNvPr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A72D782-D573-84C7-DA8E-FF4F0371D5D0}"/>
              </a:ext>
            </a:extLst>
          </p:cNvPr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BF771BA-9DDD-41ED-1434-D7D3ACA66B13}"/>
              </a:ext>
            </a:extLst>
          </p:cNvPr>
          <p:cNvSpPr/>
          <p:nvPr/>
        </p:nvSpPr>
        <p:spPr>
          <a:xfrm>
            <a:off x="502920" y="164592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A — Cost the Recipe</a:t>
            </a:r>
            <a:endParaRPr lang="en-US" sz="15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5BA7B3C4-AE62-C829-18E7-599743569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25406"/>
              </p:ext>
            </p:extLst>
          </p:nvPr>
        </p:nvGraphicFramePr>
        <p:xfrm>
          <a:off x="347472" y="2029968"/>
          <a:ext cx="8412481" cy="3020568"/>
        </p:xfrm>
        <a:graphic>
          <a:graphicData uri="http://schemas.openxmlformats.org/drawingml/2006/table">
            <a:tbl>
              <a:tblPr/>
              <a:tblGrid>
                <a:gridCol w="150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3352256499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Crispy Rice Cereal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12oz Box (9 cups)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$0.42/cup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6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$2.52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Unsalted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1lb box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$4.50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$0.14/tbsp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$0.28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 marshmallows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oz bag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Creamy peanut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 oz jar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$1.75/cup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 ½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$2.63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Chocolate Chips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oz bag (approx. 2 cups)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0" dirty="0">
                          <a:solidFill>
                            <a:srgbClr val="1335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Peanut Butter Cups</a:t>
                      </a:r>
                      <a:endParaRPr lang="en-US" sz="115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 bag 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oz.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84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CF332-CD6A-9E6A-5408-DBD0F68BC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A8ADF94-4A30-7FD8-11E9-9CDE9D3036A8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F524EAA-A294-74D7-D06C-AD41EB49C176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A86F755-C17B-3C8C-E4A7-674F404E54E1}"/>
              </a:ext>
            </a:extLst>
          </p:cNvPr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3060C00-7294-E971-5C03-4D52F8A65ECC}"/>
              </a:ext>
            </a:extLst>
          </p:cNvPr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128628F-ED09-0E31-5DDF-F37A687313CA}"/>
              </a:ext>
            </a:extLst>
          </p:cNvPr>
          <p:cNvSpPr/>
          <p:nvPr/>
        </p:nvSpPr>
        <p:spPr>
          <a:xfrm>
            <a:off x="502920" y="164592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A — Cost the Recipe</a:t>
            </a:r>
            <a:endParaRPr lang="en-US" sz="15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E8FA3C71-29B4-A3E1-5ED1-A491A3DDF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068949"/>
              </p:ext>
            </p:extLst>
          </p:nvPr>
        </p:nvGraphicFramePr>
        <p:xfrm>
          <a:off x="347472" y="2029968"/>
          <a:ext cx="8412481" cy="1731264"/>
        </p:xfrm>
        <a:graphic>
          <a:graphicData uri="http://schemas.openxmlformats.org/drawingml/2006/table">
            <a:tbl>
              <a:tblPr/>
              <a:tblGrid>
                <a:gridCol w="150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3352256499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$17.68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Portion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$0.74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Menu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$2.24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765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8CFA73-AFC8-6991-0A62-2BEE82D75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87A3FF9-4CAC-4809-58F6-4AF0B35653A8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35C4A30-CCBD-2D39-8B57-4D4900251D06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8666F2F-43F5-0C20-B72A-463F5BABA73C}"/>
              </a:ext>
            </a:extLst>
          </p:cNvPr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4C1E2E4-96EC-5571-AF88-2F7A4803BB45}"/>
              </a:ext>
            </a:extLst>
          </p:cNvPr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ADD4CA51-FAE7-64D4-8CF9-E4CDD415C2D2}"/>
              </a:ext>
            </a:extLst>
          </p:cNvPr>
          <p:cNvSpPr/>
          <p:nvPr/>
        </p:nvSpPr>
        <p:spPr>
          <a:xfrm>
            <a:off x="4800600" y="164592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B — Scale the Recipe</a:t>
            </a:r>
            <a:endParaRPr lang="en-US" sz="15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E3426190-493F-DA09-A1B6-29EA13290B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949644"/>
              </p:ext>
            </p:extLst>
          </p:nvPr>
        </p:nvGraphicFramePr>
        <p:xfrm>
          <a:off x="347472" y="2029968"/>
          <a:ext cx="8430768" cy="3020568"/>
        </p:xfrm>
        <a:graphic>
          <a:graphicData uri="http://schemas.openxmlformats.org/drawingml/2006/table">
            <a:tbl>
              <a:tblPr/>
              <a:tblGrid>
                <a:gridCol w="1595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270">
                  <a:extLst>
                    <a:ext uri="{9D8B030D-6E8A-4147-A177-3AD203B41FA5}">
                      <a16:colId xmlns:a16="http://schemas.microsoft.com/office/drawing/2014/main" val="3352256499"/>
                    </a:ext>
                  </a:extLst>
                </a:gridCol>
                <a:gridCol w="1250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6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3676">
                  <a:extLst>
                    <a:ext uri="{9D8B030D-6E8A-4147-A177-3AD203B41FA5}">
                      <a16:colId xmlns:a16="http://schemas.microsoft.com/office/drawing/2014/main" val="3021763559"/>
                    </a:ext>
                  </a:extLst>
                </a:gridCol>
                <a:gridCol w="15836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Old 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Crispy Rice Cereal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$0.42/cup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6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9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$3.78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Unsalted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$4.50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$0.14/tbsp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3 tbsp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$0.42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Mini marshmallows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15 oz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$3.38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Creamy peanut butter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$3.50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$1.75/cup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 ½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2 ¼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$3.94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Chocolate Chips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$3.75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2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3 cups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$5.63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0" dirty="0">
                          <a:solidFill>
                            <a:srgbClr val="13351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Peanut Butter Cups</a:t>
                      </a:r>
                      <a:endParaRPr lang="en-US" sz="1150" b="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$6.25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latin typeface="Calibri" charset="0"/>
                          <a:ea typeface="Calibri" charset="0"/>
                          <a:cs typeface="Calibri" charset="0"/>
                        </a:rPr>
                        <a:t>10 oz.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15 oz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$9.38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05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51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17D5D2-374A-41DD-764C-5622B43DB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2837234-7564-0C6B-AD11-6F82376D3F7D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3C20F18-6859-F0B2-5650-DFCC0F6302FD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Practice — Cost &amp; Scale This Recipe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E150BD8-C20C-12D2-4D83-6A7AD3EE4AED}"/>
              </a:ext>
            </a:extLst>
          </p:cNvPr>
          <p:cNvSpPr/>
          <p:nvPr/>
        </p:nvSpPr>
        <p:spPr>
          <a:xfrm>
            <a:off x="365760" y="1024128"/>
            <a:ext cx="8412480" cy="47548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9E248C4-0EBE-14D7-4942-D1F04E2EE7D8}"/>
              </a:ext>
            </a:extLst>
          </p:cNvPr>
          <p:cNvSpPr/>
          <p:nvPr/>
        </p:nvSpPr>
        <p:spPr>
          <a:xfrm>
            <a:off x="530352" y="1024128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your printed Recipe Costing Worksheet.  Work in pairs.  Be ready to share in 10 minutes.</a:t>
            </a:r>
            <a:endParaRPr lang="en-US" sz="1300" dirty="0"/>
          </a:p>
        </p:txBody>
      </p:sp>
      <p:graphicFrame>
        <p:nvGraphicFramePr>
          <p:cNvPr id="23" name="Table 0">
            <a:extLst>
              <a:ext uri="{FF2B5EF4-FFF2-40B4-BE49-F238E27FC236}">
                <a16:creationId xmlns:a16="http://schemas.microsoft.com/office/drawing/2014/main" id="{3AAC5BD4-8DD8-06BE-FE61-0AE31DEE5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011430"/>
              </p:ext>
            </p:extLst>
          </p:nvPr>
        </p:nvGraphicFramePr>
        <p:xfrm>
          <a:off x="347472" y="2029968"/>
          <a:ext cx="8412481" cy="1731264"/>
        </p:xfrm>
        <a:graphic>
          <a:graphicData uri="http://schemas.openxmlformats.org/drawingml/2006/table">
            <a:tbl>
              <a:tblPr/>
              <a:tblGrid>
                <a:gridCol w="1505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3352256499"/>
                    </a:ext>
                  </a:extLst>
                </a:gridCol>
                <a:gridCol w="1179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38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Ingredient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Unit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Purchase Price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Qty Used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 Cost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35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$26.53</a:t>
                      </a: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Portion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$0.74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2C2C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Menu Cost</a:t>
                      </a:r>
                      <a:endParaRPr lang="en-US" sz="1150" b="1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solidFill>
                          <a:srgbClr val="FF0000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FF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$2.24</a:t>
                      </a:r>
                    </a:p>
                  </a:txBody>
                  <a:tcPr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13">
            <a:extLst>
              <a:ext uri="{FF2B5EF4-FFF2-40B4-BE49-F238E27FC236}">
                <a16:creationId xmlns:a16="http://schemas.microsoft.com/office/drawing/2014/main" id="{FD893D26-63DC-B5FF-41D6-53AD05559E84}"/>
              </a:ext>
            </a:extLst>
          </p:cNvPr>
          <p:cNvSpPr/>
          <p:nvPr/>
        </p:nvSpPr>
        <p:spPr>
          <a:xfrm>
            <a:off x="4800600" y="164592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Part B — Scale the Recipe</a:t>
            </a:r>
            <a:endParaRPr lang="en-US" sz="15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02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Study Analysis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02412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of 3–4. Each group gets one case. Find the errors, fix the numbers, suggest two solutions.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74320" y="1417320"/>
            <a:ext cx="2788920" cy="3456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74320" y="1417320"/>
            <a:ext cx="2788920" cy="530352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84048" y="1435608"/>
            <a:ext cx="2560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4048" y="2011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52% Food Cost Problem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84048" y="2377440"/>
            <a:ext cx="25786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school restaurant is running a 52% food cost. Budget is strained. Students aren't connecting their actions to the numbers.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84048" y="3310128"/>
            <a:ext cx="2578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issues: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38912" y="3547872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Over-portioning at every station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38912" y="3895344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Purchasing ingredients at retail prices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38912" y="4242816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No recipe cost cards completed before labs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246120" y="1417320"/>
            <a:ext cx="2788920" cy="3456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246120" y="1417320"/>
            <a:ext cx="2788920" cy="530352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355848" y="1435608"/>
            <a:ext cx="2560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B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355848" y="2011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Conversion Catastrophe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355848" y="2377440"/>
            <a:ext cx="25786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catering class priced a buffet for 80 guests by scaling a recipe from 12 — but every dish came out too salty and the final food cost was 58%.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355848" y="3310128"/>
            <a:ext cx="2578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issues: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3410712" y="3547872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CF applied to salt and spices 1:1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410712" y="3895344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Purchase units not converted before costing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410712" y="4242816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Herb bunches priced as whole, not per-stem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6217920" y="1417320"/>
            <a:ext cx="2788920" cy="3456432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217920" y="1417320"/>
            <a:ext cx="2788920" cy="530352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27648" y="1435608"/>
            <a:ext cx="25603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 C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327648" y="2011680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Program That Got It Right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327648" y="2377440"/>
            <a:ext cx="2578608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ProStart class keeps food cost at 29% consistently — and students present their cost cards before every lab.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327648" y="3310128"/>
            <a:ext cx="2578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issues: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6382512" y="3547872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Cost cards required before any lab runs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382512" y="3895344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Teachers modeled conversions explicitly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382512" y="4242816"/>
            <a:ext cx="24871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Budget Challenge Lab built into curriculum</a:t>
            </a:r>
            <a:endParaRPr lang="en-US" sz="10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Top Costing Errors to Watch For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24128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115568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115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24128" y="107899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Skipping the Cost Card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24128" y="1353312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No cost card = no baseline. Require one before every lab. Tie it to the rubric.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65760" y="1700784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7200" y="1792224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179222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024128" y="175564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the wrong unit in conversions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4128" y="2029968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Bought in pounds, recipe says cups? You must convert first. Weight ≠ volume.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65760" y="2377440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024128" y="243230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 the whole package, not what's used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24128" y="2706624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Cost only what goes in the recipe. Leftover ingredients belong to the next recipe's cost card.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65760" y="3054096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" y="3145536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314553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024128" y="31089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Scaling seasonings 1:1 with math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24128" y="3383280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Salt, spices, and aromatics do not scale linearly. Start at 60–75% and adjust to taste.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65760" y="3730752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7200" y="3822192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7200" y="3822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024128" y="3785616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updating prices seasonally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24128" y="4059936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Ingredient prices change. Re-cost your signature recipes at the start of each semester.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65760" y="4407408"/>
            <a:ext cx="8412480" cy="621792"/>
          </a:xfrm>
          <a:prstGeom prst="rect">
            <a:avLst/>
          </a:prstGeom>
          <a:solidFill>
            <a:srgbClr val="2E6B38"/>
          </a:solidFill>
          <a:ln w="5080">
            <a:solidFill>
              <a:srgbClr val="7DC346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57200" y="4498848"/>
            <a:ext cx="457200" cy="457200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57200" y="44988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024128" y="4462272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miscellaneous costs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24128" y="4736592"/>
            <a:ext cx="76626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Add 5–10% to account for oil spray, salt, foil, parchment, and other unmarked items.</a:t>
            </a:r>
            <a:endParaRPr lang="en-US" sz="10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Strategies to Use in Your Class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365760" y="1078992"/>
            <a:ext cx="41148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65760" y="1078992"/>
            <a:ext cx="64008" cy="1737360"/>
          </a:xfrm>
          <a:prstGeom prst="rect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1216152"/>
            <a:ext cx="475488" cy="475488"/>
          </a:xfrm>
          <a:prstGeom prst="ellipse">
            <a:avLst/>
          </a:prstGeom>
          <a:solidFill>
            <a:srgbClr val="133518"/>
          </a:solidFill>
          <a:ln w="12700">
            <a:solidFill>
              <a:srgbClr val="133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2161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78992" y="121615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Cost-It-Before-You-Cook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30352" y="1673352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complete a printed recipe cost card before the instructor signs off on any lab. Tie it to 10 points on the lab rubric.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709160" y="1078992"/>
            <a:ext cx="41148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709160" y="1078992"/>
            <a:ext cx="64008" cy="173736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846320" y="1216152"/>
            <a:ext cx="475488" cy="475488"/>
          </a:xfrm>
          <a:prstGeom prst="ellipse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46320" y="12161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22392" y="121615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Budget Challenge Lab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873752" y="1673352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groups a fixed $20 budget. Design, cost, and execute a 4-serving meal — all math on paper before touching the kitchen.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65760" y="2999232"/>
            <a:ext cx="41148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365760" y="2999232"/>
            <a:ext cx="64008" cy="1737360"/>
          </a:xfrm>
          <a:prstGeom prst="rect">
            <a:avLst/>
          </a:prstGeom>
          <a:solidFill>
            <a:srgbClr val="7DC346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502920" y="3136392"/>
            <a:ext cx="475488" cy="475488"/>
          </a:xfrm>
          <a:prstGeom prst="ellipse">
            <a:avLst/>
          </a:prstGeom>
          <a:solidFill>
            <a:srgbClr val="7DC346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31363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078992" y="313639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Warm-Up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30352" y="3593592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class with a 3-question unit conversion drill posted on the board. 5 minutes, pencil and paper, self-graded. Builds fluency fast.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709160" y="2999232"/>
            <a:ext cx="4114800" cy="173736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4709160" y="2999232"/>
            <a:ext cx="64008" cy="17373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846320" y="3136392"/>
            <a:ext cx="475488" cy="475488"/>
          </a:xfrm>
          <a:prstGeom prst="ellipse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846320" y="313639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422392" y="3136392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It Challenge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873752" y="3593592"/>
            <a:ext cx="3840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a recipe for 8. Students must scale it for the class size and calculate new costs. Discuss any scaling adjustments needed.</a:t>
            </a:r>
            <a:endParaRPr lang="en-US" sz="11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Printed Resource Bundle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this packet is ready to photocopy and use in your classroom tomorrow.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138988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38988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📋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Cost Card Template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115568" y="177393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Blank printable cost card — ingredient, purchase unit, AP cost, qty used, line cost, total, portion cost, selling price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773168" y="138988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64608" y="138988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🔄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522976" y="146304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Conversion Reference Sheet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522976" y="177393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Weight, volume, and count equivalents — the cheat sheet every student keeps in their lab folder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65760" y="225856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225856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📐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115568" y="233172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Recipe Scaling Worksheet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5568" y="264261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Guided practice: given original recipe and desired yield, calculate CF and scale all ingredient amounts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773168" y="225856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64608" y="225856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🧮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522976" y="233172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 Costing Worksheet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522976" y="264261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full recipes to cost from scratch — includes purchase prices, varied units, and blank cost card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65760" y="312724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7200" y="312724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⚠️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115568" y="320040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Error Identification Sheet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115568" y="351129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worked examples with deliberate errors built in — students find and fix the mistake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4773168" y="312724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864608" y="312724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💰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5522976" y="320040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Challenge Lab Sheet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522976" y="351129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 challenge: design, cost, and present a 4-serving meal — full student-facing lab with rubric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365760" y="399592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57200" y="399592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📖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115568" y="406908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Study Packet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115568" y="437997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cases with data, blank answer section, and facilitator answer key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4773168" y="3995928"/>
            <a:ext cx="4206240" cy="786384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864608" y="399592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✅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5522976" y="4069080"/>
            <a:ext cx="3337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33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Classroom Implementation Checklist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5522976" y="4379976"/>
            <a:ext cx="3337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Step-by-step guide to embedding costing into your existing labs, aligned to CTE competencies</a:t>
            </a:r>
            <a:endParaRPr lang="en-US" sz="95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4E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785079-CEB8-3EE7-0AEF-B5570BB7C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A4D5B9F-F38F-7554-8446-C1D0D8AE7552}"/>
              </a:ext>
            </a:extLst>
          </p:cNvPr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2E6B38"/>
          </a:solidFill>
          <a:ln w="12700">
            <a:solidFill>
              <a:srgbClr val="2E6B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B02E82D-598E-36E1-B4B7-653938D60E8C}"/>
              </a:ext>
            </a:extLst>
          </p:cNvPr>
          <p:cNvSpPr/>
          <p:nvPr/>
        </p:nvSpPr>
        <p:spPr>
          <a:xfrm>
            <a:off x="411480" y="0"/>
            <a:ext cx="8321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Printed Resource Bundle</a:t>
            </a:r>
            <a:endParaRPr lang="en-US" sz="27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4E39174-098C-0333-467A-1EF575951019}"/>
              </a:ext>
            </a:extLst>
          </p:cNvPr>
          <p:cNvSpPr/>
          <p:nvPr/>
        </p:nvSpPr>
        <p:spPr>
          <a:xfrm>
            <a:off x="457200" y="1005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C2C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this packet is ready to photocopy and use in your classroom tomorrow.</a:t>
            </a:r>
            <a:endParaRPr lang="en-US" sz="12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AE1E575-EE58-79BB-6E0B-6180A6B6C3AD}"/>
              </a:ext>
            </a:extLst>
          </p:cNvPr>
          <p:cNvSpPr/>
          <p:nvPr/>
        </p:nvSpPr>
        <p:spPr>
          <a:xfrm>
            <a:off x="4864608" y="1389888"/>
            <a:ext cx="594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E3AAB7D-F0CE-37B3-2724-BD3066EFD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357" y="1616709"/>
            <a:ext cx="3169285" cy="3169285"/>
          </a:xfrm>
          <a:prstGeom prst="rect">
            <a:avLst/>
          </a:prstGeom>
        </p:spPr>
      </p:pic>
      <p:pic>
        <p:nvPicPr>
          <p:cNvPr id="9999" name="ProStart 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568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33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731520"/>
            <a:ext cx="3840480" cy="3840480"/>
          </a:xfrm>
          <a:prstGeom prst="ellipse">
            <a:avLst/>
          </a:prstGeom>
          <a:solidFill>
            <a:srgbClr val="2E6B38">
              <a:alpha val="40000"/>
            </a:srgbClr>
          </a:solidFill>
          <a:ln w="12700">
            <a:solidFill>
              <a:srgbClr val="2E6B38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457200" y="3291840"/>
            <a:ext cx="2377440" cy="2377440"/>
          </a:xfrm>
          <a:prstGeom prst="ellipse">
            <a:avLst/>
          </a:prstGeom>
          <a:solidFill>
            <a:srgbClr val="2E6B38">
              <a:alpha val="30000"/>
            </a:srgbClr>
          </a:solidFill>
          <a:ln w="12700">
            <a:solidFill>
              <a:srgbClr val="2E6B38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777240"/>
            <a:ext cx="73152" cy="169164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685800"/>
            <a:ext cx="77724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Bottom Line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457200" y="1581912"/>
            <a:ext cx="8229600" cy="1207008"/>
          </a:xfrm>
          <a:prstGeom prst="rect">
            <a:avLst/>
          </a:prstGeom>
          <a:solidFill>
            <a:srgbClr val="2E6B38"/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1627632"/>
            <a:ext cx="795528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F8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"Financial literacy taught in the kitchen is financial literacy that sticks for life."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290779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one action step: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8229600" cy="530352"/>
          </a:xfrm>
          <a:prstGeom prst="rect">
            <a:avLst/>
          </a:prstGeom>
          <a:solidFill>
            <a:srgbClr val="2E6B38">
              <a:alpha val="70000"/>
            </a:srgbClr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94360" y="3218688"/>
            <a:ext cx="7955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___________________________________________  in my next unit.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3913632"/>
            <a:ext cx="8229600" cy="640080"/>
          </a:xfrm>
          <a:prstGeom prst="rect">
            <a:avLst/>
          </a:prstGeom>
          <a:solidFill>
            <a:srgbClr val="2E6B38">
              <a:alpha val="50000"/>
            </a:srgbClr>
          </a:solidFill>
          <a:ln w="12700">
            <a:solidFill>
              <a:srgbClr val="7DC3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94360" y="3950000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8F4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Chef Michael Beers, CEC, CCA  |  Culinary Operations Specialist, Landscapes Golf Management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426000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7DC3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Let's Connect!</a:t>
            </a:r>
            <a:endParaRPr lang="en-US" sz="1200" dirty="0"/>
          </a:p>
        </p:txBody>
      </p:sp>
      <p:pic>
        <p:nvPicPr>
          <p:cNvPr id="9999" name="ProStart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4464" y="146304"/>
            <a:ext cx="658368" cy="6583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3360442-5dec-4955-8a74-e48fe25ec838" xsi:nil="true"/>
    <lcf76f155ced4ddcb4097134ff3c332f xmlns="162f643a-7b80-4d38-9450-1e488627f741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FDCF3104A07244BF459662B7AA6C88" ma:contentTypeVersion="16" ma:contentTypeDescription="Create a new document." ma:contentTypeScope="" ma:versionID="b130218a8ffc1e7e0ed94ede1a39226f">
  <xsd:schema xmlns:xsd="http://www.w3.org/2001/XMLSchema" xmlns:xs="http://www.w3.org/2001/XMLSchema" xmlns:p="http://schemas.microsoft.com/office/2006/metadata/properties" xmlns:ns2="83360442-5dec-4955-8a74-e48fe25ec838" xmlns:ns3="162f643a-7b80-4d38-9450-1e488627f741" targetNamespace="http://schemas.microsoft.com/office/2006/metadata/properties" ma:root="true" ma:fieldsID="33bf995c758f363296b6c6ce742cf2a3" ns2:_="" ns3:_="">
    <xsd:import namespace="83360442-5dec-4955-8a74-e48fe25ec838"/>
    <xsd:import namespace="162f643a-7b80-4d38-9450-1e488627f74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60442-5dec-4955-8a74-e48fe25ec83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4897631-8002-4167-8b20-1409df4a837c}" ma:internalName="TaxCatchAll" ma:showField="CatchAllData" ma:web="83360442-5dec-4955-8a74-e48fe25ec8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2f643a-7b80-4d38-9450-1e488627f7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989fe73-3383-41d1-9f05-ce8a0a359f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BC87EBE-B1D5-43A0-AF7C-263918157B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17A1BF-4DB1-4B11-BD51-086923C39B4E}">
  <ds:schemaRefs>
    <ds:schemaRef ds:uri="http://schemas.microsoft.com/office/2006/metadata/properties"/>
    <ds:schemaRef ds:uri="http://schemas.microsoft.com/office/infopath/2007/PartnerControls"/>
    <ds:schemaRef ds:uri="83360442-5dec-4955-8a74-e48fe25ec838"/>
    <ds:schemaRef ds:uri="162f643a-7b80-4d38-9450-1e488627f741"/>
  </ds:schemaRefs>
</ds:datastoreItem>
</file>

<file path=customXml/itemProps3.xml><?xml version="1.0" encoding="utf-8"?>
<ds:datastoreItem xmlns:ds="http://schemas.openxmlformats.org/officeDocument/2006/customXml" ds:itemID="{7DE416C5-9E6B-45E6-B3D8-9EA841D69E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360442-5dec-4955-8a74-e48fe25ec838"/>
    <ds:schemaRef ds:uri="162f643a-7b80-4d38-9450-1e488627f7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2858</Words>
  <Application>Microsoft Office PowerPoint</Application>
  <PresentationFormat>On-screen Show (16:9)</PresentationFormat>
  <Paragraphs>498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Consolas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Costing for Culinary Educators</dc:title>
  <dc:subject>PptxGenJS Presentation</dc:subject>
  <dc:creator>PptxGenJS</dc:creator>
  <cp:lastModifiedBy>Courtney Hamm</cp:lastModifiedBy>
  <cp:revision>4</cp:revision>
  <dcterms:created xsi:type="dcterms:W3CDTF">2026-06-08T18:41:55Z</dcterms:created>
  <dcterms:modified xsi:type="dcterms:W3CDTF">2026-09-23T18:04:51Z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0x010100A7FDCF3104A07244BF459662B7AA6C88</vt:lpwstr>
  </property>
  <property fmtid="{D5CDD505-2E9C-101B-9397-08002B2CF9AE}" pid="3" name="MediaServiceImageTags">
    <vt:lpwstr/>
  </property>
</Properties>
</file>