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60"/>
  </p:notesMasterIdLst>
  <p:sldIdLst>
    <p:sldId id="256" r:id="rId2"/>
    <p:sldId id="258" r:id="rId3"/>
    <p:sldId id="310" r:id="rId4"/>
    <p:sldId id="311" r:id="rId5"/>
    <p:sldId id="312" r:id="rId6"/>
    <p:sldId id="257" r:id="rId7"/>
    <p:sldId id="305" r:id="rId8"/>
    <p:sldId id="309" r:id="rId9"/>
    <p:sldId id="308" r:id="rId10"/>
    <p:sldId id="307" r:id="rId11"/>
    <p:sldId id="306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31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  <p:sldId id="304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C1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0655" autoAdjust="0"/>
  </p:normalViewPr>
  <p:slideViewPr>
    <p:cSldViewPr snapToGrid="0" snapToObjects="1">
      <p:cViewPr varScale="1">
        <p:scale>
          <a:sx n="78" d="100"/>
          <a:sy n="78" d="100"/>
        </p:scale>
        <p:origin x="18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685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852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905F4-462B-FCB7-D44D-8148D3922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DE96F7-2EDB-AEC9-AE00-3E707C1CA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D8864-AB40-D5D0-FF74-9D821C4B7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2FB81-8028-2A9C-9FB3-1C16B7EC47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55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3664C-5427-334A-B433-EFC7A6126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D797D6-EEAC-AE32-BA7A-4B55541FF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F21BBA-3D8B-5D9E-67FA-6E3A3306D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75D56-E916-FCDF-2A84-AB0991ED2F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62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F5AE5-90A4-BEA5-12B9-26C6EB48A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BDCBE1-3121-6A78-663D-2CB6A52FF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1BBAEE-1503-26BF-CC23-1217E9545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0D329-CDA6-2E56-4F1F-BB8CD5D0B0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17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D8DBE-8906-6145-4D09-D15EECBBF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7A6E13-5974-1A07-5519-7968AB111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4A3109-ED10-6F39-A0E7-EB6B5A00F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4BB39-072E-3952-B825-522C2797C0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61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302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D2C68-B6DF-69CD-0318-F390152A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B8B791-8762-6007-1FC9-82D775940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E55D5A-E81E-7426-6DAF-B35FCF329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14BA8-74C9-EEDF-9CF9-91AEF89E74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31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56DD1-B0C3-875D-EFFE-2522D63E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E78E2A-C588-4661-B000-08A6E1E1A6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36F477-116A-E255-7E61-34146F85B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5A403-0722-E23E-213C-D01F495054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24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goal is teaching to DPI standards first — then add in ProStart curriculum in whatever way fits your students best.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Courtney specifics (date, time, number of students) for a one-off request, or let her work on a longer-term relationship for you. She's compiling a list of NCRLA members within an hour of every school.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Required credentials: ServSafe Food Protection Manager (required), plus one of: Culinary Arts Pre-Professional Assessment &amp; Certification (AAFCS), ProStart COA, or CFC (ACF). Work-based learning: a state-wide competition (approved PBL, NCPI, FCCLA Culinary/Baking, or SkillsUSA Culinary). It's free for employers to participate.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Tuition Waiver: students who complete a qualifying pre-apprenticeship and enroll in a registered apprenticeship within 120 days of graduation may qualify for a community college tuition waiver. Work Hours Transfer: hours logged in the pre-apprenticeship transfer directly into a registered apprenticeship. Progressive Wages: registered apprentices earn wages that increase as their skills grow. Stackable Credentials: participants can earn an industry certification, a college degree, or both, with minimal out-of-pocket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0384-4868-C112-8EDA-D6A6C0DB7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33764B-C9A6-ECB1-2BFC-E5DDC729F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93954D-5F89-5211-AA24-BD7B6DB29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B2E14-16AF-5784-0CDF-A2ABC56AA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3988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Suggested image: a group photo of this year's attendees, or the NC ProStart logo animated/confetti treatment.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1171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827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37017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932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3241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80359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2081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4808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45928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7829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64605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310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76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navprostart_work/assets/logo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1980" y="0"/>
            <a:ext cx="5908040" cy="5908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81200" y="54635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 NC ProStart Educator Conference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509778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Allen Thomas, NCRLA President &amp; CEO</a:t>
            </a:r>
            <a:endParaRPr lang="en-US" sz="3000" dirty="0"/>
          </a:p>
        </p:txBody>
      </p:sp>
      <p:pic>
        <p:nvPicPr>
          <p:cNvPr id="7" name="Image 0" descr="/home/claude/navprostart_work/assets/logo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AEDC09-0926-BA0D-22E9-DB6EC6116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910" y="662940"/>
            <a:ext cx="4234180" cy="42341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4142B2-2C1B-491C-90BF-EA5A6C3BE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76" y="812800"/>
            <a:ext cx="11725647" cy="5303520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A7B06BC2-7B71-F114-1E15-05F31A0BB43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8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1EAE4-ACF4-8894-02BC-58C19EA95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navprostart_work/assets/logo_white.png">
            <a:extLst>
              <a:ext uri="{FF2B5EF4-FFF2-40B4-BE49-F238E27FC236}">
                <a16:creationId xmlns:a16="http://schemas.microsoft.com/office/drawing/2014/main" id="{B454F785-44A4-D3B3-2CAD-D471636B2F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3180" y="208280"/>
            <a:ext cx="4485640" cy="448564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6DAD4339-AAE7-6ADE-1212-81B655B35768}"/>
              </a:ext>
            </a:extLst>
          </p:cNvPr>
          <p:cNvSpPr txBox="1"/>
          <p:nvPr/>
        </p:nvSpPr>
        <p:spPr>
          <a:xfrm>
            <a:off x="1981200" y="44805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</a:rPr>
              <a:t>Trash Talk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19276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3A361A-B7FB-F5B9-8D61-0B746870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30A2B93-F7C8-883D-F6BC-5428145C46F6}"/>
              </a:ext>
            </a:extLst>
          </p:cNvPr>
          <p:cNvSpPr txBox="1"/>
          <p:nvPr/>
        </p:nvSpPr>
        <p:spPr>
          <a:xfrm>
            <a:off x="772160" y="680720"/>
            <a:ext cx="11247120" cy="138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</a:rPr>
              <a:t>What’s one resource you learned about at this event that you’ll take back to your classroom?</a:t>
            </a:r>
            <a:endParaRPr lang="en-US" sz="320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50E1CB6E-2437-7E9B-A354-5A3778659205}"/>
              </a:ext>
            </a:extLst>
          </p:cNvPr>
          <p:cNvSpPr txBox="1"/>
          <p:nvPr/>
        </p:nvSpPr>
        <p:spPr>
          <a:xfrm>
            <a:off x="772160" y="2738120"/>
            <a:ext cx="11247120" cy="138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</a:rPr>
              <a:t>What’s one activity that you learned about or used at this event that you’ll be using in your classroom?</a:t>
            </a:r>
            <a:endParaRPr lang="en-US" sz="3200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36F1D6D2-F9E7-D468-8C07-12E62EB3D020}"/>
              </a:ext>
            </a:extLst>
          </p:cNvPr>
          <p:cNvSpPr txBox="1"/>
          <p:nvPr/>
        </p:nvSpPr>
        <p:spPr>
          <a:xfrm>
            <a:off x="843280" y="4678680"/>
            <a:ext cx="11247120" cy="138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</a:rPr>
              <a:t>What advice would you offer to your fellow culinary teachers?</a:t>
            </a:r>
            <a:endParaRPr lang="en-US" sz="3200" dirty="0"/>
          </a:p>
        </p:txBody>
      </p:sp>
      <p:pic>
        <p:nvPicPr>
          <p:cNvPr id="9" name="Image 0" descr="/home/claude/navprostart_work/assets/logo_white.png">
            <a:extLst>
              <a:ext uri="{FF2B5EF4-FFF2-40B4-BE49-F238E27FC236}">
                <a16:creationId xmlns:a16="http://schemas.microsoft.com/office/drawing/2014/main" id="{4B822F09-79DB-2335-0187-495A81E7BA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86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navprostart_work/assets/logo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3180" y="208280"/>
            <a:ext cx="4485640" cy="44856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81200" y="44805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</a:rPr>
              <a:t>Brain Dump!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8512DA-132F-D42C-445C-0E762FCBF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navprostart_work/assets/logo_white.png">
            <a:extLst>
              <a:ext uri="{FF2B5EF4-FFF2-40B4-BE49-F238E27FC236}">
                <a16:creationId xmlns:a16="http://schemas.microsoft.com/office/drawing/2014/main" id="{B2A08698-E5AD-1D57-DCB2-82BDA09772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1980" y="0"/>
            <a:ext cx="5908040" cy="590804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3BE3ABAE-0384-9D75-D1D5-A04871D76505}"/>
              </a:ext>
            </a:extLst>
          </p:cNvPr>
          <p:cNvSpPr txBox="1"/>
          <p:nvPr/>
        </p:nvSpPr>
        <p:spPr>
          <a:xfrm>
            <a:off x="1981200" y="54635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 NC ProStart Educator Conference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7503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C7C717-9D88-2FB7-C1FA-DE0FDDFE4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navprostart_work/assets/logo_white.png">
            <a:extLst>
              <a:ext uri="{FF2B5EF4-FFF2-40B4-BE49-F238E27FC236}">
                <a16:creationId xmlns:a16="http://schemas.microsoft.com/office/drawing/2014/main" id="{C07B4B5E-CD6B-7C23-A376-52EA1C730F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3180" y="208280"/>
            <a:ext cx="4485640" cy="448564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B4B1F13A-2B58-730F-8675-161784BBBB10}"/>
              </a:ext>
            </a:extLst>
          </p:cNvPr>
          <p:cNvSpPr txBox="1"/>
          <p:nvPr/>
        </p:nvSpPr>
        <p:spPr>
          <a:xfrm>
            <a:off x="1981200" y="44805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Housekeeping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4105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3C27F-B93D-7B30-9C86-B7A6F302C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Paid for parking last night? Please forward the receipt to Courtney to have it included in your mileage reimbursement</a:t>
            </a:r>
          </a:p>
          <a:p>
            <a:r>
              <a:rPr lang="en-US" dirty="0"/>
              <a:t>Substitute payments</a:t>
            </a:r>
          </a:p>
          <a:p>
            <a:r>
              <a:rPr lang="en-US" dirty="0"/>
              <a:t>Mileage checks-sent to you at your school</a:t>
            </a:r>
          </a:p>
          <a:p>
            <a:r>
              <a:rPr lang="en-US" dirty="0"/>
              <a:t>Stipend payments-sent to your attention, made out to your school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AA34F006-19D4-448A-20BC-5A86F594A73E}"/>
              </a:ext>
            </a:extLst>
          </p:cNvPr>
          <p:cNvSpPr txBox="1"/>
          <p:nvPr/>
        </p:nvSpPr>
        <p:spPr>
          <a:xfrm>
            <a:off x="929640" y="45720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</a:rPr>
              <a:t>Housekeeping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4919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0662B2-7374-19F3-F21A-7536B5324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navprostart_work/assets/logo_white.png">
            <a:extLst>
              <a:ext uri="{FF2B5EF4-FFF2-40B4-BE49-F238E27FC236}">
                <a16:creationId xmlns:a16="http://schemas.microsoft.com/office/drawing/2014/main" id="{41EEF685-23B5-4A21-6DBF-D9ECD730B9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240" y="1234440"/>
            <a:ext cx="3017520" cy="301752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87DC1166-9DEC-8DEC-4207-E1DBC334E0B0}"/>
              </a:ext>
            </a:extLst>
          </p:cNvPr>
          <p:cNvSpPr txBox="1"/>
          <p:nvPr/>
        </p:nvSpPr>
        <p:spPr>
          <a:xfrm>
            <a:off x="1981200" y="44805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Navigating ProStart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0028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06888E-DB4F-E6D5-7B68-4BE944A8B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6CC7572-CF38-7C00-C168-A9D867C8FA7D}"/>
              </a:ext>
            </a:extLst>
          </p:cNvPr>
          <p:cNvSpPr txBox="1"/>
          <p:nvPr/>
        </p:nvSpPr>
        <p:spPr>
          <a:xfrm>
            <a:off x="929640" y="45720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Required Each Year?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667C971-B005-9FBB-AECD-9F8A66B0CF19}"/>
              </a:ext>
            </a:extLst>
          </p:cNvPr>
          <p:cNvSpPr txBox="1"/>
          <p:nvPr/>
        </p:nvSpPr>
        <p:spPr>
          <a:xfrm>
            <a:off x="975360" y="132588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ProStart textbooks, lab manuals, and teacher resources as your curriculum</a:t>
            </a:r>
            <a:endParaRPr lang="en-US" sz="22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the annual data collection survey — due September 30, 2026</a:t>
            </a:r>
            <a:endParaRPr lang="en-US" sz="22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signatures on the program agreement (digital is fine!)</a:t>
            </a:r>
            <a:endParaRPr lang="en-US" sz="2200" dirty="0"/>
          </a:p>
        </p:txBody>
      </p:sp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A52F887B-958C-737E-6867-BBDE242D556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  <p:pic>
        <p:nvPicPr>
          <p:cNvPr id="9" name="Picture 8" descr="Two people with clipboard">
            <a:extLst>
              <a:ext uri="{FF2B5EF4-FFF2-40B4-BE49-F238E27FC236}">
                <a16:creationId xmlns:a16="http://schemas.microsoft.com/office/drawing/2014/main" id="{ADB39D1F-BD6D-A595-9142-75C00D2C8D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02995" y="457201"/>
            <a:ext cx="4013769" cy="544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30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 this conference — you're here now!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online educator resources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 Fall Student Bootcamps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with Courtney on industry connections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Pursue the Pre-Apprenticeship pathway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PD is now online, self-paced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students earn the COA and other credentials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for a Rachael Ray Grant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Participate in the NC ProStart Invitational</a:t>
            </a:r>
            <a:endParaRPr lang="en-US" dirty="0"/>
          </a:p>
        </p:txBody>
      </p:sp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Are the Optional Opportunities?</a:t>
            </a:r>
            <a:endParaRPr lang="en-US" sz="3000" dirty="0"/>
          </a:p>
        </p:txBody>
      </p:sp>
      <p:pic>
        <p:nvPicPr>
          <p:cNvPr id="9" name="Graphic 8" descr="Checklist outline">
            <a:extLst>
              <a:ext uri="{FF2B5EF4-FFF2-40B4-BE49-F238E27FC236}">
                <a16:creationId xmlns:a16="http://schemas.microsoft.com/office/drawing/2014/main" id="{F130B244-B36C-7236-77A4-955FC3A821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82080" y="939800"/>
            <a:ext cx="4526280" cy="4526280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86D5F792-ADFB-8EB4-8B23-DAE3918651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Wherever You Are, You Belong Here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386080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doing the “extra stuff” is the bare minimum — and that's okay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Sometimes the bare minimum is all we can accomplish. That doesn't affect your status as a ProStart school.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Stipends reward however much you choose to participate — they don't punish however little</a:t>
            </a:r>
            <a:endParaRPr lang="en-US" sz="2100" dirty="0"/>
          </a:p>
        </p:txBody>
      </p:sp>
      <p:pic>
        <p:nvPicPr>
          <p:cNvPr id="4" name="Image 0" descr="/home/claude/navprostart_work/assets/event_photos/DSC_921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5720" y="1234440"/>
            <a:ext cx="3952240" cy="4160520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2944A275-8F97-1C58-3159-6F8EECBA90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4572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Question Break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11430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Welcome &amp; Orientation  —  ~2 min for questions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82880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Ahead: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&amp; Incentives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Set Up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Resources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Industry Connections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Credentials &amp; the COA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Pre-Apprenticeship Pathway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(NCPI)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&amp; Wrap-Up</a:t>
            </a:r>
            <a:endParaRPr lang="en-US" dirty="0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45960B9B-4C01-1F25-806C-D380F3CF51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560" y="1554480"/>
            <a:ext cx="3779520" cy="3779520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48726223-F2F8-3B8D-8503-A25BCD5E73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12420" y="18288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Teacher Incentives: Up to $1,875 Per Teacher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312420" y="82296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with multiple participating ProStart teachers can receive a stipend for each one.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432836"/>
              </p:ext>
            </p:extLst>
          </p:nvPr>
        </p:nvGraphicFramePr>
        <p:xfrm>
          <a:off x="312420" y="1280160"/>
          <a:ext cx="8138160" cy="384048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2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Amount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5C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Activity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5C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Timing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5C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886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$750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Complete your annual survey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September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886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$175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Attend PD in Charlotte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September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886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$175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Bring students to bootcamp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October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886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$50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 submits a complete scholarship application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March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886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$275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Bring a team to competition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March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886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$225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Guide a student to their COA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or June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886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$225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 a student into pre-apprenticeship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or June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312420" y="52578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$750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r>
              <a:rPr lang="en-US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$1,125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(6 more activities) = </a:t>
            </a: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$1,875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max, per teacher, per year</a:t>
            </a:r>
            <a:endParaRPr lang="en-US" dirty="0"/>
          </a:p>
        </p:txBody>
      </p:sp>
      <p:sp>
        <p:nvSpPr>
          <p:cNvPr id="6" name="Text 3"/>
          <p:cNvSpPr txBox="1"/>
          <p:nvPr/>
        </p:nvSpPr>
        <p:spPr>
          <a:xfrm>
            <a:off x="312420" y="566928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room has already earned the $750 + $175 stipends — funds distribute by month's end. There's still time for everything else!</a:t>
            </a:r>
            <a:endParaRPr lang="en-US" sz="1400" dirty="0"/>
          </a:p>
        </p:txBody>
      </p:sp>
      <p:pic>
        <p:nvPicPr>
          <p:cNvPr id="9" name="Image 0" descr="/home/claude/navprostart_work/assets/logo_white.png">
            <a:extLst>
              <a:ext uri="{FF2B5EF4-FFF2-40B4-BE49-F238E27FC236}">
                <a16:creationId xmlns:a16="http://schemas.microsoft.com/office/drawing/2014/main" id="{F45987FE-77F7-8FAA-BF5F-748D8F26FB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Stipend Extras — Costs Covered For You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 trip is on us — hotel &amp; mileage covered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Bootcamp travel, reimbursed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up to competition, get refunded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Courtney Hamm — chamm@ncrla.org</a:t>
            </a:r>
            <a:endParaRPr lang="en-US" sz="2100" dirty="0"/>
          </a:p>
        </p:txBody>
      </p:sp>
      <p:pic>
        <p:nvPicPr>
          <p:cNvPr id="9" name="Picture 8" descr="A person wearing jeans with a suitcase holding travel documents, including a passport, tickets, maps">
            <a:extLst>
              <a:ext uri="{FF2B5EF4-FFF2-40B4-BE49-F238E27FC236}">
                <a16:creationId xmlns:a16="http://schemas.microsoft.com/office/drawing/2014/main" id="{46D82975-8A15-5CF1-B453-AFBB177DDC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27012" y="1483360"/>
            <a:ext cx="2980535" cy="4045426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3BD887D0-DD7B-9904-E45A-1BE6B54DB1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02108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Stipend FAQ: Where Does the Money Go?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1021080" y="132588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directly to the school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for anything that benefits your culinary program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specific reporting required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 are great — photos are even better!</a:t>
            </a:r>
            <a:endParaRPr lang="en-US" sz="2000" dirty="0"/>
          </a:p>
        </p:txBody>
      </p:sp>
      <p:pic>
        <p:nvPicPr>
          <p:cNvPr id="4" name="Image 0" descr="/home/claude/navprostart_work/assets/event_photos/DSC_819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7560" y="1234440"/>
            <a:ext cx="3342640" cy="4160520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C92E04BC-07DF-23AD-AEBA-47124414F6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 for a Rachael Ray Grant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8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$5,000 for program expenses</a:t>
            </a:r>
            <a:endParaRPr lang="en-US" sz="185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8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Deadline extended to Monday, September 28 this year</a:t>
            </a:r>
            <a:endParaRPr lang="en-US" sz="185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85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grant writer needed — just speak passionately about your program</a:t>
            </a:r>
            <a:endParaRPr lang="en-US" sz="185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8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require dollar reporting — keep your receipts!</a:t>
            </a:r>
            <a:endParaRPr lang="en-US" sz="185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8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 usually wins 1–2 of these grants each year</a:t>
            </a:r>
            <a:endParaRPr lang="en-US" sz="1850" dirty="0"/>
          </a:p>
        </p:txBody>
      </p:sp>
      <p:pic>
        <p:nvPicPr>
          <p:cNvPr id="9" name="Picture 8" descr="Close-up of stainless steel pans against stainless steel wall">
            <a:extLst>
              <a:ext uri="{FF2B5EF4-FFF2-40B4-BE49-F238E27FC236}">
                <a16:creationId xmlns:a16="http://schemas.microsoft.com/office/drawing/2014/main" id="{B4C5DD5A-15C3-B3AB-22A0-7F56DC06AC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7022" y="1330960"/>
            <a:ext cx="3393978" cy="4384040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FC2FA4D7-6EFC-26BC-DA66-FC608F578FE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4572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Question Break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11430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Money &amp; Incentives  —  ~2 min for questions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82880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Ahead: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Set Up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Resources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Industry Connections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Credentials &amp; the COA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Pre-Apprenticeship Pathway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(NCPI)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&amp; Wrap-Up</a:t>
            </a:r>
            <a:endParaRPr lang="en-US" dirty="0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FDC20625-64B5-CCC8-0CE5-BAC43DA85C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560" y="1554480"/>
            <a:ext cx="3779520" cy="3779520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1EA10044-B770-C934-DD52-C1C50FA33A8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Textbooks &amp; Materials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1" y="1234440"/>
            <a:ext cx="4176703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Courtney can purchase lab manuals &amp; teacher resources for schools that need them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3rd edition — heads up if your school uses 2nd edition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Courtney FIRST with counts to secure your discount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ServSafe is now built into the textbooks — two for one!</a:t>
            </a:r>
            <a:endParaRPr lang="en-US" sz="1900" dirty="0"/>
          </a:p>
        </p:txBody>
      </p:sp>
      <p:pic>
        <p:nvPicPr>
          <p:cNvPr id="9" name="Picture 8" descr="Stack of hardcover books without spine titles">
            <a:extLst>
              <a:ext uri="{FF2B5EF4-FFF2-40B4-BE49-F238E27FC236}">
                <a16:creationId xmlns:a16="http://schemas.microsoft.com/office/drawing/2014/main" id="{6124DECD-AD7D-C750-F240-1E79690F27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0824" y="1143000"/>
            <a:ext cx="3732857" cy="4306854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62B9B5C9-BA94-D215-88EE-0BADF8CEBA8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Educator Qualifications &amp; Becoming a ServSafe Proctor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extra credentials required beyond state requirements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Becoming a proctor is free. The steps:</a:t>
            </a:r>
            <a:endParaRPr lang="en-US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Hold a current ServSafe® Manager Certification</a:t>
            </a:r>
            <a:endParaRPr lang="en-US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Complete the tutorial &amp; training video</a:t>
            </a:r>
            <a:endParaRPr lang="en-US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Pass the ServSafe Advanced Online Test</a:t>
            </a:r>
            <a:endParaRPr lang="en-US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Complete the Proctor Tutorial &amp; quiz</a:t>
            </a:r>
            <a:endParaRPr lang="en-US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Agree to Brand &amp; Performance Standards</a:t>
            </a:r>
            <a:endParaRPr lang="en-US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Update your profile and submit</a:t>
            </a:r>
            <a:endParaRPr lang="en-US" dirty="0"/>
          </a:p>
        </p:txBody>
      </p:sp>
      <p:pic>
        <p:nvPicPr>
          <p:cNvPr id="4" name="Image 0" descr="/home/claude/navprostart_work/assets/event_photos/DSC_875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0440" y="1143000"/>
            <a:ext cx="2788920" cy="4160520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82D78D5E-98E6-97DC-3080-BF62F817BA9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Course Codes &amp; Curriculum Fit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codes: FH10, FH11, FH12, FH13, FH14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at least one FH course each year to remain a ProStart school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ProStart exams are in addition to your state assessments</a:t>
            </a:r>
            <a:endParaRPr lang="en-US" sz="2100" dirty="0"/>
          </a:p>
        </p:txBody>
      </p:sp>
      <p:pic>
        <p:nvPicPr>
          <p:cNvPr id="9" name="Picture 8" descr="Notebook and pencil on desk">
            <a:extLst>
              <a:ext uri="{FF2B5EF4-FFF2-40B4-BE49-F238E27FC236}">
                <a16:creationId xmlns:a16="http://schemas.microsoft.com/office/drawing/2014/main" id="{54B6B78D-54AD-2D8D-7C25-36932055FA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65734" y="1427948"/>
            <a:ext cx="3246666" cy="4002104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C80011CF-0E9E-B374-91D2-6DE1EFE90B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 Agreement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Signed by the teacher, plus Principal or CTE Director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one signature beyond the teacher's is needed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Comes back to Courtney for final signature &amp; filing</a:t>
            </a:r>
            <a:endParaRPr lang="en-US" sz="2100" dirty="0"/>
          </a:p>
        </p:txBody>
      </p:sp>
      <p:pic>
        <p:nvPicPr>
          <p:cNvPr id="9" name="Picture 8" descr="Filling out forms on a table">
            <a:extLst>
              <a:ext uri="{FF2B5EF4-FFF2-40B4-BE49-F238E27FC236}">
                <a16:creationId xmlns:a16="http://schemas.microsoft.com/office/drawing/2014/main" id="{FC26105A-76BC-FD6A-2EA5-BAD813DA7F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51700" y="1143000"/>
            <a:ext cx="2997200" cy="4187244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7CD79EE6-CC93-0AEF-3D51-975F6D1E6A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to Contact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841248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Courtney Hamm</a:t>
            </a:r>
            <a:endParaRPr lang="en-US" sz="21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ProStart — chamm@ncrla.org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Gwen Turner</a:t>
            </a:r>
            <a:endParaRPr lang="en-US" sz="21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900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DPI standards questions — she's in the room today!</a:t>
            </a:r>
            <a:endParaRPr lang="en-US" sz="2100" dirty="0"/>
          </a:p>
        </p:txBody>
      </p:sp>
      <p:pic>
        <p:nvPicPr>
          <p:cNvPr id="4" name="Image 0" descr="/home/claude/navprostart_work/assets/event_photos/DSC_865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77640" y="3429001"/>
            <a:ext cx="4236720" cy="3206907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D2D0B4E2-7028-B746-26A3-E832943B70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4572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Question Break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11430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Getting Set Up  —  ~2 min for questions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82880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Ahead: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Resources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Industry Connections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Credentials &amp; the COA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Pre-Apprenticeship Pathway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(NCPI)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&amp; Wrap-Up</a:t>
            </a:r>
            <a:endParaRPr lang="en-US" dirty="0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92F176E1-3B65-96E5-B9BC-1DEEA8E5E6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560" y="1554480"/>
            <a:ext cx="3779520" cy="3779520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DD64A64A-B51E-E431-AD86-82C0306E3A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Online Educator Resources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Resources</a:t>
            </a:r>
            <a:endParaRPr lang="en-US" sz="22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Development</a:t>
            </a:r>
            <a:endParaRPr lang="en-US" sz="22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Teaching Tools</a:t>
            </a:r>
            <a:endParaRPr lang="en-US" sz="22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ProStart Competition Resources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7330440" y="2399386"/>
            <a:ext cx="2788920" cy="1331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400" dirty="0">
                <a:solidFill>
                  <a:srgbClr val="AFAFA0"/>
                </a:solidFill>
              </a:rPr>
              <a:t>🖼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467600" y="3730752"/>
            <a:ext cx="2514600" cy="1580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lang="en-US" sz="115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Suggested image:</a:t>
            </a:r>
            <a:endParaRPr lang="en-US" sz="1150" dirty="0"/>
          </a:p>
          <a:p>
            <a:pPr algn="ctr">
              <a:lnSpc>
                <a:spcPct val="110000"/>
              </a:lnSpc>
            </a:pPr>
            <a:r>
              <a:rPr lang="en-US" sz="115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laptop or website screenshot</a:t>
            </a:r>
            <a:endParaRPr lang="en-US" sz="1150" dirty="0"/>
          </a:p>
        </p:txBody>
      </p:sp>
      <p:pic>
        <p:nvPicPr>
          <p:cNvPr id="9" name="Picture 8" descr="Worker typing on laptop">
            <a:extLst>
              <a:ext uri="{FF2B5EF4-FFF2-40B4-BE49-F238E27FC236}">
                <a16:creationId xmlns:a16="http://schemas.microsoft.com/office/drawing/2014/main" id="{54EBA705-767F-C332-5E9C-113F092BC82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6228" y="1143000"/>
            <a:ext cx="3368853" cy="4160520"/>
          </a:xfrm>
          <a:prstGeom prst="rect">
            <a:avLst/>
          </a:prstGeom>
        </p:spPr>
      </p:pic>
      <p:pic>
        <p:nvPicPr>
          <p:cNvPr id="8" name="Image 0" descr="/home/claude/navprostart_work/assets/logo_white.png">
            <a:extLst>
              <a:ext uri="{FF2B5EF4-FFF2-40B4-BE49-F238E27FC236}">
                <a16:creationId xmlns:a16="http://schemas.microsoft.com/office/drawing/2014/main" id="{CD442815-0CD8-E9DC-2C9A-F23D83DE19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Online Educator Resources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Bootcamp Information</a:t>
            </a:r>
            <a:endParaRPr lang="en-US" sz="22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Implementation &amp; Forms</a:t>
            </a:r>
            <a:endParaRPr lang="en-US" sz="22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Educator Toolkit</a:t>
            </a:r>
            <a:endParaRPr lang="en-US" sz="22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 ProStart News</a:t>
            </a:r>
            <a:endParaRPr lang="en-US" sz="2200" dirty="0"/>
          </a:p>
        </p:txBody>
      </p:sp>
      <p:pic>
        <p:nvPicPr>
          <p:cNvPr id="9" name="Picture 8" descr="Stack of file folders">
            <a:extLst>
              <a:ext uri="{FF2B5EF4-FFF2-40B4-BE49-F238E27FC236}">
                <a16:creationId xmlns:a16="http://schemas.microsoft.com/office/drawing/2014/main" id="{DB34F9A5-6F47-29E7-EA15-C16558F82C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9988" y="924560"/>
            <a:ext cx="3014133" cy="4521200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DA2AA5E5-90CF-E534-C277-A1F543B004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4572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Question Break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11430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Online Resources  —  ~2 min for questions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82880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Ahead: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Industry Connections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Credentials &amp; the COA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Pre-Apprenticeship Pathway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(NCPI)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&amp; Wrap-Up</a:t>
            </a:r>
            <a:endParaRPr lang="en-US" dirty="0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2A05F1E4-05E2-8D50-167E-428EBD6A9C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560" y="1554480"/>
            <a:ext cx="3779520" cy="3779520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53451ABC-367E-0249-CFEB-9A7C8B5EE9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 with Industry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842264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not to cold-call — start with a warm connection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friend, part-time job, existing partner, a student's job, or a chef from this week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Courtney can help recruit and reach out too</a:t>
            </a:r>
            <a:endParaRPr lang="en-US" sz="2000" dirty="0"/>
          </a:p>
        </p:txBody>
      </p:sp>
      <p:pic>
        <p:nvPicPr>
          <p:cNvPr id="4" name="Image 0" descr="/home/claude/navprostart_work/assets/event_photos/DSC_838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7000" y="3429000"/>
            <a:ext cx="4318000" cy="3027776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8C310925-0BBF-E0D6-C772-54F4B5A613F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Industry Partnerships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Advisory Board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Work-Based Learning Sites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Guest Chef / Manager Visits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ProStart Mentor Network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as PBL</a:t>
            </a:r>
            <a:endParaRPr lang="en-US" sz="2000" dirty="0"/>
          </a:p>
        </p:txBody>
      </p:sp>
      <p:pic>
        <p:nvPicPr>
          <p:cNvPr id="4" name="Image 0" descr="/home/claude/navprostart_work/assets/event_photos/DSC_851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83680" y="1143000"/>
            <a:ext cx="3180080" cy="4160520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F99A6538-6294-6560-8F87-AEFA5E763B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Become an Apprenticeship Sponsor Ally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8249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need employers within an hour of every school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just agree to interview pre-apprenticeship completers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$1,000 sign-on bonus for the employer</a:t>
            </a:r>
            <a:endParaRPr lang="en-US" sz="2000" dirty="0"/>
          </a:p>
        </p:txBody>
      </p:sp>
      <p:pic>
        <p:nvPicPr>
          <p:cNvPr id="4" name="Image 0" descr="/home/claude/navprostart_work/assets/event_photos/DSC_661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4800" y="3348585"/>
            <a:ext cx="4622800" cy="3224935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CF97FDDB-EC3B-3DA6-BE44-5A6518471B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Lowest-Effort Ways to Start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4185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Bootcamp — the zero-effort starting point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guest speaker or site visit — Courtney can coordinate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 competition without competing</a:t>
            </a:r>
            <a:endParaRPr lang="en-US" sz="2000" dirty="0"/>
          </a:p>
        </p:txBody>
      </p:sp>
      <p:pic>
        <p:nvPicPr>
          <p:cNvPr id="4" name="Image 0" descr="/home/claude/navprostart_work/assets/event_photos/DSC_888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37680" y="1234440"/>
            <a:ext cx="3556000" cy="4160520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AE26BEDF-6B3F-9B85-AFD8-C205C0EB56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4572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Question Break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11430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Building Industry Connections  —  ~2 min for questions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82880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Ahead: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Credentials &amp; the COA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Pre-Apprenticeship Pathway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(NCPI)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&amp; Wrap-Up</a:t>
            </a:r>
            <a:endParaRPr lang="en-US" dirty="0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90463F1A-1AA3-E8D5-B4ED-6F6D690254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560" y="1554480"/>
            <a:ext cx="3779520" cy="3779520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DBF59CAB-6565-DCFD-B194-5CEF3AE3E8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ProStart Certificate of Achievement (COA)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1968500" y="1143000"/>
            <a:ext cx="842518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three levels of Culinary Arts &amp; Hospitality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both national exams — minimum 70%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400+ verified work hours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of those hours come from Culinary Arts II!</a:t>
            </a:r>
            <a:endParaRPr lang="en-US" sz="2100" dirty="0"/>
          </a:p>
        </p:txBody>
      </p:sp>
      <p:pic>
        <p:nvPicPr>
          <p:cNvPr id="4" name="Image 0" descr="/home/claude/navprostart_work/assets/event_photos/DSC_910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0674" y="3429000"/>
            <a:ext cx="4330653" cy="3195320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E3AB2BA6-E2BE-0BF5-6533-CEC212D5A4E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2004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Credential Should My Student Pursue?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91440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one Tier 3 credential is tracked/funded per district through DPI — students can earn more than one, but extras aren't state-funded or tracked.</a:t>
            </a:r>
            <a:endParaRPr lang="en-US" sz="125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026920" y="1371600"/>
          <a:ext cx="8138160" cy="420624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Credential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5C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5C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For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5C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ServSafe Food Handler  </a:t>
                      </a: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Optional; entry-level intro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 student, as an early first step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ServSafe Manager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Aligned with CA2 (FH11/FH12)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Food-safety foundation for all students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ACF CFC / CPC (Tier 3)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One-day written + practical exam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Students ready to enter a BOH role immediately after graduation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ProStart COA (Tier 3)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exams + work hours + skills checklist, over time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Students pursuing university — scholarships &amp; dual credit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Pre-Apprenticeship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Courses + 2 credentials + work-based learning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Students who want workforce entry AND continued study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9EE3AE16-7F41-DD07-DE6A-5ED165D107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Certificate of Achievement Exams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Administered online by you — everyone here is a registered proctor!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questions each, 70% or higher to pass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 can be retaken, but the fee is paid again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435429" y="6172200"/>
            <a:ext cx="840377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i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changing: soon, students will opt in before their first exam. When it does, Courtney will help get all your Culinary Arts II students registered so they can start tracking hours right away.</a:t>
            </a:r>
            <a:endParaRPr lang="en-US" sz="1050" dirty="0"/>
          </a:p>
        </p:txBody>
      </p:sp>
      <p:pic>
        <p:nvPicPr>
          <p:cNvPr id="10" name="Picture 9" descr="Hand holding a pen shading number on a sheet">
            <a:extLst>
              <a:ext uri="{FF2B5EF4-FFF2-40B4-BE49-F238E27FC236}">
                <a16:creationId xmlns:a16="http://schemas.microsoft.com/office/drawing/2014/main" id="{D1DF9923-1C2D-5D79-0823-15C6153B3B1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7560" y="965767"/>
            <a:ext cx="3142818" cy="4560706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6BE9AEC3-1703-FEB7-EA51-71726CBB275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Certificate of Achievement Skills Checklist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 total competencies</a:t>
            </a:r>
            <a:endParaRPr lang="en-US" sz="21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 job-related observable skills</a:t>
            </a:r>
            <a:endParaRPr lang="en-US" sz="21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employability skills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demonstrate a minimum of 52</a:t>
            </a:r>
            <a:endParaRPr lang="en-US" sz="2100" dirty="0"/>
          </a:p>
        </p:txBody>
      </p:sp>
      <p:pic>
        <p:nvPicPr>
          <p:cNvPr id="9" name="Picture 8" descr="Close up of checklist">
            <a:extLst>
              <a:ext uri="{FF2B5EF4-FFF2-40B4-BE49-F238E27FC236}">
                <a16:creationId xmlns:a16="http://schemas.microsoft.com/office/drawing/2014/main" id="{C14D5A9A-1659-A8A9-39C4-8C239645C1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85930" y="1380744"/>
            <a:ext cx="3331830" cy="4096512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F41338A1-1C93-147B-3CD1-33660F29B0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Certificate of Achievement Skills Checklist</a:t>
            </a:r>
            <a:endParaRPr lang="en-US" sz="2800" dirty="0"/>
          </a:p>
        </p:txBody>
      </p:sp>
      <p:pic>
        <p:nvPicPr>
          <p:cNvPr id="3" name="Image 0" descr="/home/claude/navprostart_work/assets/checklist_screensho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420" y="1234440"/>
            <a:ext cx="9441180" cy="5310664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B2C32BAE-C7EC-B4DA-96BC-87FA0EC54B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COA: You're Probably Closer Than You Think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already working in industry? They should be getting their COA.</a:t>
            </a:r>
            <a:endParaRPr lang="en-US" sz="195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hardest part — work hours — is likely already covered</a:t>
            </a:r>
            <a:endParaRPr lang="en-US" sz="195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5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this year's CA3 students are in a great spot to start</a:t>
            </a:r>
            <a:endParaRPr lang="en-US" sz="1950" dirty="0"/>
          </a:p>
        </p:txBody>
      </p:sp>
      <p:pic>
        <p:nvPicPr>
          <p:cNvPr id="9" name="Picture 8" descr="Person teaching in class">
            <a:extLst>
              <a:ext uri="{FF2B5EF4-FFF2-40B4-BE49-F238E27FC236}">
                <a16:creationId xmlns:a16="http://schemas.microsoft.com/office/drawing/2014/main" id="{5E73025B-618D-49C8-E283-7934142C19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72"/>
          <a:stretch>
            <a:fillRect/>
          </a:stretch>
        </p:blipFill>
        <p:spPr>
          <a:xfrm>
            <a:off x="7147561" y="1363980"/>
            <a:ext cx="3152597" cy="4130040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FB6CCFA2-8426-CE67-B127-E5BE06EFAC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400 Work Hours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49943" y="1234440"/>
            <a:ext cx="6651897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total − 120 from CA II = 280 remaining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spring of junior year → under 4.5 hrs/week</a:t>
            </a:r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FontTx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as a senior → average 7-8 </a:t>
            </a:r>
            <a:r>
              <a:rPr lang="en-US" sz="1900" b="1" dirty="0" err="1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hrs</a:t>
            </a: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/week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hospitality-related job counts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nearby employer? Courtney can help.</a:t>
            </a:r>
            <a:endParaRPr lang="en-US" sz="1900" dirty="0"/>
          </a:p>
        </p:txBody>
      </p:sp>
      <p:pic>
        <p:nvPicPr>
          <p:cNvPr id="4" name="Image 0" descr="/home/claude/navprostart_work/assets/event_photos/DSC_829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05040" y="1143000"/>
            <a:ext cx="2814320" cy="4160520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90573712-E915-EDA7-03CB-EC704D1379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 Approval Process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passes both exams (70%+) and logs work hours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Educator completes the Work Skills Checklist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Educator forwards paperwork to Courtney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Courtney approves — student gets their COA!</a:t>
            </a:r>
            <a:endParaRPr lang="en-US" sz="2000" dirty="0"/>
          </a:p>
        </p:txBody>
      </p:sp>
      <p:pic>
        <p:nvPicPr>
          <p:cNvPr id="4" name="Image 0" descr="/home/claude/navprostart_work/assets/event_photos/DSC_915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0440" y="1234440"/>
            <a:ext cx="2788920" cy="41605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30440" y="1234440"/>
            <a:ext cx="2788920" cy="4160520"/>
          </a:xfrm>
          <a:prstGeom prst="rect">
            <a:avLst/>
          </a:prstGeom>
          <a:ln w="12700">
            <a:solidFill>
              <a:srgbClr val="C9C9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navprostart_work/assets/logo_white.png">
            <a:extLst>
              <a:ext uri="{FF2B5EF4-FFF2-40B4-BE49-F238E27FC236}">
                <a16:creationId xmlns:a16="http://schemas.microsoft.com/office/drawing/2014/main" id="{6109912D-5B29-CAE6-CFE5-34320EFCDAE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4572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Question Break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11430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Credentials &amp; the COA  —  ~2 min for questions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82880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Ahead: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Pre-Apprenticeship Pathway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(NCPI)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&amp; Wrap-Up</a:t>
            </a:r>
            <a:endParaRPr lang="en-US" dirty="0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7307B9BB-10B5-C7A9-D34D-BF746D12DD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560" y="1564640"/>
            <a:ext cx="3779520" cy="3779520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3CEF61E6-747D-1794-21DE-A0E7C9A291F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Culinary Pre-Apprenticeship Pathway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846328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required courses (“B” or higher, CA I–III)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at least two credentials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work-based learning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an employer within an hour — Courtney can help!</a:t>
            </a:r>
            <a:endParaRPr lang="en-US" sz="1900" dirty="0"/>
          </a:p>
        </p:txBody>
      </p:sp>
      <p:pic>
        <p:nvPicPr>
          <p:cNvPr id="9" name="Picture 8" descr="Handshake between two people">
            <a:extLst>
              <a:ext uri="{FF2B5EF4-FFF2-40B4-BE49-F238E27FC236}">
                <a16:creationId xmlns:a16="http://schemas.microsoft.com/office/drawing/2014/main" id="{497EE338-58F0-8944-320A-270E10AD45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7100" y="3294381"/>
            <a:ext cx="4663440" cy="3497193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25182D1A-26D0-8EA0-4334-78128A57B75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Pre-Apprenticeship Changes Everything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Tuition Waiver at Community College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Hours Transfer Forward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Wages from Day One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Stackable Credentials &amp; College Credit</a:t>
            </a:r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 Career Works Benefits!</a:t>
            </a:r>
            <a:endParaRPr lang="en-US" sz="2000" dirty="0"/>
          </a:p>
        </p:txBody>
      </p:sp>
      <p:pic>
        <p:nvPicPr>
          <p:cNvPr id="11" name="Picture 10" descr="A black staircase on a white wall">
            <a:extLst>
              <a:ext uri="{FF2B5EF4-FFF2-40B4-BE49-F238E27FC236}">
                <a16:creationId xmlns:a16="http://schemas.microsoft.com/office/drawing/2014/main" id="{2809BA1B-84DF-B351-7552-3914695412C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28651" y="1503680"/>
            <a:ext cx="3552215" cy="3850640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0408BB4A-9D65-9DDE-17B3-59FF5AE397C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4572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Question Break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11430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Pre-Apprenticeship Pathway  —  ~2 min for questions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82880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Ahead: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(NCPI)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&amp; Wrap-Up</a:t>
            </a:r>
            <a:endParaRPr lang="en-US" dirty="0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92D7BCE8-7868-586C-50B9-E492E65729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560" y="1554480"/>
            <a:ext cx="3779520" cy="3779520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C8E290ED-342F-317D-5F26-788D4A5A59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NC ProStart Invitational (NCPI)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Culinary</a:t>
            </a:r>
            <a:endParaRPr lang="en-US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of 5; 3-course meal in 60 minutes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Restaurant Management</a:t>
            </a:r>
            <a:endParaRPr lang="en-US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of 5; present an original restaurant concept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 Competition</a:t>
            </a:r>
            <a:endParaRPr lang="en-US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skills contest — a great entry point</a:t>
            </a:r>
            <a:endParaRPr lang="en-US" dirty="0"/>
          </a:p>
        </p:txBody>
      </p:sp>
      <p:pic>
        <p:nvPicPr>
          <p:cNvPr id="4" name="Image 0" descr="/home/claude/navprostart_work/assets/event_photos/DSC_835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74560" y="1234440"/>
            <a:ext cx="3012440" cy="4160520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6DB26C31-6FE7-2332-687F-F70CD52DB9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449672-07FC-BE61-D890-F6D3A040A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D8CC748-D81C-0A3B-C65B-3B5479CDBFCE}"/>
              </a:ext>
            </a:extLst>
          </p:cNvPr>
          <p:cNvSpPr txBox="1"/>
          <p:nvPr/>
        </p:nvSpPr>
        <p:spPr>
          <a:xfrm>
            <a:off x="406400" y="26490"/>
            <a:ext cx="9758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</a:rPr>
              <a:t>Costs and funding: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6366C99-A95A-4B03-B9DD-4C297C9F028E}"/>
              </a:ext>
            </a:extLst>
          </p:cNvPr>
          <p:cNvSpPr txBox="1"/>
          <p:nvPr/>
        </p:nvSpPr>
        <p:spPr>
          <a:xfrm>
            <a:off x="529045" y="803730"/>
            <a:ext cx="11091817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8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 to Participate/registration fee</a:t>
            </a:r>
            <a:endParaRPr lang="en-US" sz="2800" dirty="0"/>
          </a:p>
          <a:p>
            <a:pPr marL="685800" lvl="1" indent="-342900">
              <a:spcAft>
                <a:spcPts val="800"/>
              </a:spcAft>
              <a:buSzPct val="100000"/>
              <a:buChar char="–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$150 until October 1, $225 until November 1, $300 until full</a:t>
            </a:r>
          </a:p>
          <a:p>
            <a:pPr marL="685800" lvl="1" indent="-342900">
              <a:spcAft>
                <a:spcPts val="800"/>
              </a:spcAft>
              <a:buSzPct val="100000"/>
              <a:buChar char="–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$20/$35/$50</a:t>
            </a:r>
            <a:endParaRPr lang="en-US" sz="2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8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I need for Intent to Participate?</a:t>
            </a:r>
            <a:endParaRPr lang="en-US" sz="2800" dirty="0"/>
          </a:p>
          <a:p>
            <a:pPr marL="685800" lvl="1" indent="-342900">
              <a:spcAft>
                <a:spcPts val="800"/>
              </a:spcAft>
              <a:buSzPct val="100000"/>
              <a:buChar char="–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out the form, Courtney sends an invoice. Must be paid, non-refundable.</a:t>
            </a:r>
          </a:p>
          <a:p>
            <a:pPr marL="685800" lvl="1" indent="-342900">
              <a:spcAft>
                <a:spcPts val="800"/>
              </a:spcAft>
              <a:buSzPct val="100000"/>
              <a:buChar char="–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bring multiple teams per school</a:t>
            </a:r>
          </a:p>
          <a:p>
            <a:pPr marL="685800" lvl="1" indent="-342900">
              <a:spcAft>
                <a:spcPts val="800"/>
              </a:spcAft>
              <a:buSzPct val="100000"/>
              <a:buChar char="–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competitions will be finalized by November 1 and must be selected by December 1</a:t>
            </a:r>
          </a:p>
          <a:p>
            <a:pPr marL="342900" indent="-45720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Stipends</a:t>
            </a:r>
          </a:p>
          <a:p>
            <a:pPr marL="685800" lvl="1" indent="-342900">
              <a:spcAft>
                <a:spcPts val="800"/>
              </a:spcAft>
              <a:buSzPct val="100000"/>
              <a:buChar char="–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teacher that brings at least one team will get $275 in a program stipend.</a:t>
            </a:r>
          </a:p>
          <a:p>
            <a:pPr marL="685800" lvl="1" indent="-342900">
              <a:spcAft>
                <a:spcPts val="800"/>
              </a:spcAft>
              <a:buSzPct val="100000"/>
              <a:buChar char="–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management team gets at least $500 back</a:t>
            </a:r>
          </a:p>
          <a:p>
            <a:pPr marL="685800" lvl="1" indent="-342900">
              <a:spcAft>
                <a:spcPts val="800"/>
              </a:spcAft>
              <a:buSzPct val="100000"/>
              <a:buChar char="–"/>
            </a:pP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culinary team gets at least $1,500 back</a:t>
            </a:r>
          </a:p>
        </p:txBody>
      </p:sp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983A8AAC-30CF-EF80-B14E-63C823D8B3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055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New for 2027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312419" y="1234440"/>
            <a:ext cx="8138159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</a:t>
            </a:r>
            <a:endParaRPr lang="en-US" sz="17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Reformatted, reorganized, and streamlined</a:t>
            </a:r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Eligibility: up to 3 years total (2 competing + 1 as manager)</a:t>
            </a:r>
            <a:endParaRPr lang="en-US" sz="17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Culinary</a:t>
            </a:r>
            <a:endParaRPr lang="en-US" sz="17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cooking method for 2027: Shallow Poach. Cooking methods must also be in the footer of the presentation menu</a:t>
            </a:r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Dices are not used for judge evaluation (but can still be used in dishes)</a:t>
            </a:r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Equipment for decorative knife cuts is allowed, to create uniform cuts are not permitted.</a:t>
            </a:r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Formatting/ordering the proposal incorrectly adds a penalty.</a:t>
            </a:r>
            <a:endParaRPr lang="en-US" sz="17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17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build-your-own/substitution menus without penalty</a:t>
            </a:r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managers can consult with their team during the break segments and can participate in judge feedback.</a:t>
            </a:r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Cost-per-click for social media has been adjusted.</a:t>
            </a:r>
            <a:endParaRPr lang="en-US" sz="1700" dirty="0"/>
          </a:p>
        </p:txBody>
      </p:sp>
      <p:pic>
        <p:nvPicPr>
          <p:cNvPr id="9" name="Picture 8" descr="Spiral notebook on blue background">
            <a:extLst>
              <a:ext uri="{FF2B5EF4-FFF2-40B4-BE49-F238E27FC236}">
                <a16:creationId xmlns:a16="http://schemas.microsoft.com/office/drawing/2014/main" id="{3004E04C-F599-AF2A-F6ED-F2D583BF70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637" y="1056640"/>
            <a:ext cx="2952885" cy="4429760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AF4A9451-BE6A-4F80-5950-9A235449B3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Competed Before? Start Here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recommended for students currently in Culinary Arts I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basic prep template was already shared with your survey response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team started with zero prior experience</a:t>
            </a:r>
            <a:endParaRPr lang="en-US" sz="19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ready to field a team? Attend as a judge, ambassador, or volunteer</a:t>
            </a:r>
            <a:endParaRPr lang="en-US" sz="1900" dirty="0"/>
          </a:p>
        </p:txBody>
      </p:sp>
      <p:pic>
        <p:nvPicPr>
          <p:cNvPr id="4" name="Image 0" descr="/home/claude/navprostart_work/assets/event_photos/DSC_868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0440" y="1234440"/>
            <a:ext cx="2890520" cy="4160520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13E8CAB9-83C3-B8D2-8342-580DE318FB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NCPI Prep Schedule — Culinary Track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9601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Suggested — not required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371600"/>
            <a:ext cx="5074920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1: Sept 1–26   </a:t>
            </a: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&amp; concept</a:t>
            </a:r>
            <a:endParaRPr lang="en-US" sz="19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2: Sept 29–Nov 14   </a:t>
            </a: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 development</a:t>
            </a:r>
            <a:endParaRPr lang="en-US" sz="19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3: Nov 17–Dec 19   </a:t>
            </a: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Refinement &amp; practice</a:t>
            </a:r>
            <a:endParaRPr lang="en-US" sz="19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4: Jan–Feb 2027   </a:t>
            </a: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submission</a:t>
            </a:r>
            <a:endParaRPr lang="en-US" sz="1900" dirty="0"/>
          </a:p>
        </p:txBody>
      </p:sp>
      <p:pic>
        <p:nvPicPr>
          <p:cNvPr id="5" name="Image 0" descr="/home/claude/navprostart_work/assets/event_photos/DSC_859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98640" y="1348740"/>
            <a:ext cx="3220720" cy="4160520"/>
          </a:xfrm>
          <a:prstGeom prst="rect">
            <a:avLst/>
          </a:prstGeom>
        </p:spPr>
      </p:pic>
      <p:pic>
        <p:nvPicPr>
          <p:cNvPr id="8" name="Image 0" descr="/home/claude/navprostart_work/assets/logo_white.png">
            <a:extLst>
              <a:ext uri="{FF2B5EF4-FFF2-40B4-BE49-F238E27FC236}">
                <a16:creationId xmlns:a16="http://schemas.microsoft.com/office/drawing/2014/main" id="{6492CB90-3CAC-75A9-76B0-72FFC7479FA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NCPI Prep Schedule — Management Track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9601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Suggested — not required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371600"/>
            <a:ext cx="5074920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1: Sept 1–Oct 3   </a:t>
            </a: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formation &amp; concept</a:t>
            </a:r>
            <a:endParaRPr lang="en-US" sz="19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2: Oct 6–Nov 14   </a:t>
            </a: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proposal</a:t>
            </a:r>
            <a:endParaRPr lang="en-US" sz="19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3: Nov 17–Dec 19   </a:t>
            </a: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practice</a:t>
            </a:r>
            <a:endParaRPr lang="en-US" sz="19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9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4: Jan–Feb 2027   </a:t>
            </a: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submission</a:t>
            </a:r>
            <a:endParaRPr lang="en-US" sz="1900" dirty="0"/>
          </a:p>
        </p:txBody>
      </p:sp>
      <p:pic>
        <p:nvPicPr>
          <p:cNvPr id="5" name="Image 0" descr="/home/claude/navprostart_work/assets/event_photos/DSC_881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88202" y="1178560"/>
            <a:ext cx="3205479" cy="4160520"/>
          </a:xfrm>
          <a:prstGeom prst="rect">
            <a:avLst/>
          </a:prstGeom>
        </p:spPr>
      </p:pic>
      <p:pic>
        <p:nvPicPr>
          <p:cNvPr id="8" name="Image 0" descr="/home/claude/navprostart_work/assets/logo_white.png">
            <a:extLst>
              <a:ext uri="{FF2B5EF4-FFF2-40B4-BE49-F238E27FC236}">
                <a16:creationId xmlns:a16="http://schemas.microsoft.com/office/drawing/2014/main" id="{0BD8C0BC-C1CE-7D42-E3EE-1E5093CDEA0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Field Trips &amp; Waivers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832104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Bootcamp — normal school field trip process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NCPI — requires a student/parent waiver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Nationals — a similar waiver applies</a:t>
            </a:r>
            <a:endParaRPr lang="en-US" sz="2100" dirty="0"/>
          </a:p>
        </p:txBody>
      </p:sp>
      <p:pic>
        <p:nvPicPr>
          <p:cNvPr id="4" name="Image 0" descr="/home/claude/navprostart_work/assets/event_photos/DSC_672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1920" y="3131298"/>
            <a:ext cx="4460240" cy="3574302"/>
          </a:xfrm>
          <a:prstGeom prst="rect">
            <a:avLst/>
          </a:prstGeom>
        </p:spPr>
      </p:pic>
      <p:pic>
        <p:nvPicPr>
          <p:cNvPr id="7" name="Image 0" descr="/home/claude/navprostart_work/assets/logo_white.png">
            <a:extLst>
              <a:ext uri="{FF2B5EF4-FFF2-40B4-BE49-F238E27FC236}">
                <a16:creationId xmlns:a16="http://schemas.microsoft.com/office/drawing/2014/main" id="{84931445-993E-3C12-6880-DA47189B5D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4572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Question Break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11430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Competition (NCPI)  —  ~2 min for questions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82880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Ahead: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Scholarships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dirty="0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FE859945-1DCA-A756-AB13-6135235D25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560" y="1554480"/>
            <a:ext cx="3779520" cy="3779520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AB4A09FA-D334-0098-B913-EC8E2E81C5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NCRLA Foundation Scholarships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2072640" y="1234440"/>
            <a:ext cx="507492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$43,500 awarded in 2026 to 13 NC students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open Nov 4, 2026 · deadline Feb 26, 2027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ProStart has a dedicated scholarship — the Pepsi scholarship</a:t>
            </a:r>
            <a:endParaRPr lang="en-US" sz="2000" dirty="0"/>
          </a:p>
        </p:txBody>
      </p:sp>
      <p:pic>
        <p:nvPicPr>
          <p:cNvPr id="4" name="Image 0" descr="/home/claude/navprostart_work/assets/event_photos/DSC_905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0440" y="1234440"/>
            <a:ext cx="4251960" cy="41605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30440" y="1234440"/>
            <a:ext cx="2788920" cy="4160520"/>
          </a:xfrm>
          <a:prstGeom prst="rect">
            <a:avLst/>
          </a:prstGeom>
          <a:ln w="12700">
            <a:solidFill>
              <a:srgbClr val="C9C9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navprostart_work/assets/logo_white.png">
            <a:extLst>
              <a:ext uri="{FF2B5EF4-FFF2-40B4-BE49-F238E27FC236}">
                <a16:creationId xmlns:a16="http://schemas.microsoft.com/office/drawing/2014/main" id="{7B027A99-EFA3-B1E4-E25F-D952A1ABC4F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2004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2026–2027 Scholarship List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91440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this with every eligible student — ncrla.org/foundation/grants-scholarships</a:t>
            </a:r>
            <a:endParaRPr lang="en-US" sz="1250" dirty="0"/>
          </a:p>
        </p:txBody>
      </p:sp>
      <p:graphicFrame>
        <p:nvGraphicFramePr>
          <p:cNvPr id="4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026920" y="1371601"/>
          <a:ext cx="8138160" cy="4846317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233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Scholarship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5C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Amount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5C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Eligibility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5C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Jimmy Alfano Scholarship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$4,000 × 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Restaurant employees; preference for independent restaurant experience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Lynn Minges Scholarship Fund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$4,000 ×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Passion for hospitality &amp; community impact; demonstrated leadership. New in 2026.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William F. Carl Scholarship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$3,500 × 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Children of hospitality employees; under age 24; attending 2- or 4-year NC program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LM Restaurants' Family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$2,500 × 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LM Restaurants team members; minimum 6 months continuous employment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Pepsi 'Service that Sells'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$5,000 ×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ProStart students &amp; alumni pursuing hospitality education; customer service experience required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Mikel Weber Scholarship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$1,000 ×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 student furthering education in pursuit of a hospitality career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3916626E-59EF-9363-6077-3B7DCABA44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4572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Question Break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026920" y="11430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Scholarships  —  ~2 min for questions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2072640" y="182880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Ahead:</a:t>
            </a: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&amp; Wrap-Up</a:t>
            </a:r>
            <a:endParaRPr lang="en-US" dirty="0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977315C1-0BD7-451E-77AD-7A2D5875DF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560" y="1554480"/>
            <a:ext cx="3779520" cy="3779520"/>
          </a:xfrm>
          <a:prstGeom prst="rect">
            <a:avLst/>
          </a:prstGeom>
        </p:spPr>
      </p:pic>
      <p:pic>
        <p:nvPicPr>
          <p:cNvPr id="6" name="Image 0" descr="/home/claude/navprostart_work/assets/logo_white.png">
            <a:extLst>
              <a:ext uri="{FF2B5EF4-FFF2-40B4-BE49-F238E27FC236}">
                <a16:creationId xmlns:a16="http://schemas.microsoft.com/office/drawing/2014/main" id="{84E3367C-17D4-0FF7-8890-4EEB901C4B7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026920" y="36576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2026–27 Key Dates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98714" y="1234440"/>
            <a:ext cx="7717972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 1, 2026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NCPI early-bird registration opens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 2026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Rachael Ray Grants due (extended to Sept 28)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 21–22, 2026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conference — you are here!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 30, 2026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NCRLA Data Collection due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13, 2026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Bootcamp — Selma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27, 2026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Bootcamp — Charlotte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3, 2026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NCPI Intent to Participate due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4, 2026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 applications open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 5, 2027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NCPI proposals due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 26, 2027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 applications close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 7–8, 2027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 ProStart Invitational</a:t>
            </a:r>
            <a:endParaRPr lang="en-US" sz="2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2400" b="1" dirty="0">
                <a:solidFill>
                  <a:srgbClr val="265C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 23–25, 2027   </a:t>
            </a:r>
            <a:r>
              <a:rPr lang="en-US" sz="2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ProStart Invitational</a:t>
            </a:r>
            <a:endParaRPr lang="en-US" sz="2400" dirty="0"/>
          </a:p>
        </p:txBody>
      </p:sp>
      <p:pic>
        <p:nvPicPr>
          <p:cNvPr id="9" name="Picture 8" descr="Date in calendar circled with red">
            <a:extLst>
              <a:ext uri="{FF2B5EF4-FFF2-40B4-BE49-F238E27FC236}">
                <a16:creationId xmlns:a16="http://schemas.microsoft.com/office/drawing/2014/main" id="{583B463F-05A2-CD81-6C1A-417993A0EC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90280" y="903335"/>
            <a:ext cx="3149600" cy="3138146"/>
          </a:xfrm>
          <a:prstGeom prst="rect">
            <a:avLst/>
          </a:prstGeom>
        </p:spPr>
      </p:pic>
      <p:pic>
        <p:nvPicPr>
          <p:cNvPr id="5" name="Image 0" descr="/home/claude/navprostart_work/assets/logo_white.png">
            <a:extLst>
              <a:ext uri="{FF2B5EF4-FFF2-40B4-BE49-F238E27FC236}">
                <a16:creationId xmlns:a16="http://schemas.microsoft.com/office/drawing/2014/main" id="{C8C14F3A-039E-7C90-8F89-CA5FD6E1E6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700" y="54864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navprostart_work/assets/logo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1420" y="388620"/>
            <a:ext cx="4709160" cy="47091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81200" y="44577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4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80</TotalTime>
  <Words>2632</Words>
  <Application>Microsoft Office PowerPoint</Application>
  <PresentationFormat>Widescreen</PresentationFormat>
  <Paragraphs>424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Calibri</vt:lpstr>
      <vt:lpstr>Calibri Light</vt:lpstr>
      <vt:lpstr>Cambria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Courtney Hamm</cp:lastModifiedBy>
  <cp:revision>6</cp:revision>
  <dcterms:created xsi:type="dcterms:W3CDTF">2026-09-18T20:29:28Z</dcterms:created>
  <dcterms:modified xsi:type="dcterms:W3CDTF">2026-09-23T18:23:52Z</dcterms:modified>
</cp:coreProperties>
</file>