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webextensions/webextension1.xml" ContentType="application/vnd.ms-office.webextension+xml"/>
  <Override PartName="/ppt/tags/tag2.xml" ContentType="application/vnd.openxmlformats-officedocument.presentationml.tags+xml"/>
  <Override PartName="/ppt/notesSlides/notesSlide6.xml" ContentType="application/vnd.openxmlformats-officedocument.presentationml.notesSlide+xml"/>
  <Override PartName="/ppt/webextensions/webextension2.xml" ContentType="application/vnd.ms-office.webextension+xml"/>
  <Override PartName="/ppt/tags/tag3.xml" ContentType="application/vnd.openxmlformats-officedocument.presentationml.tags+xml"/>
  <Override PartName="/ppt/notesSlides/notesSlide7.xml" ContentType="application/vnd.openxmlformats-officedocument.presentationml.notesSlide+xml"/>
  <Override PartName="/ppt/webextensions/webextension3.xml" ContentType="application/vnd.ms-office.webextension+xml"/>
  <Override PartName="/ppt/tags/tag4.xml" ContentType="application/vnd.openxmlformats-officedocument.presentationml.tags+xml"/>
  <Override PartName="/ppt/notesSlides/notesSlide8.xml" ContentType="application/vnd.openxmlformats-officedocument.presentationml.notesSlide+xml"/>
  <Override PartName="/ppt/webextensions/webextension4.xml" ContentType="application/vnd.ms-office.webextension+xml"/>
  <Override PartName="/ppt/tags/tag5.xml" ContentType="application/vnd.openxmlformats-officedocument.presentationml.tags+xml"/>
  <Override PartName="/ppt/notesSlides/notesSlide9.xml" ContentType="application/vnd.openxmlformats-officedocument.presentationml.notesSlide+xml"/>
  <Override PartName="/ppt/webextensions/webextension5.xml" ContentType="application/vnd.ms-office.webextension+xml"/>
  <Override PartName="/ppt/tags/tag6.xml" ContentType="application/vnd.openxmlformats-officedocument.presentationml.tags+xml"/>
  <Override PartName="/ppt/notesSlides/notesSlide10.xml" ContentType="application/vnd.openxmlformats-officedocument.presentationml.notesSlide+xml"/>
  <Override PartName="/ppt/webextensions/webextension6.xml" ContentType="application/vnd.ms-office.webextension+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82" r:id="rId6"/>
    <p:sldId id="283" r:id="rId7"/>
    <p:sldId id="284" r:id="rId8"/>
    <p:sldId id="285" r:id="rId9"/>
    <p:sldId id="286" r:id="rId10"/>
    <p:sldId id="287" r:id="rId11"/>
    <p:sldId id="273" r:id="rId12"/>
    <p:sldId id="274" r:id="rId13"/>
    <p:sldId id="275" r:id="rId14"/>
    <p:sldId id="276" r:id="rId15"/>
    <p:sldId id="266" r:id="rId16"/>
    <p:sldId id="267" r:id="rId17"/>
    <p:sldId id="268" r:id="rId18"/>
    <p:sldId id="269" r:id="rId19"/>
    <p:sldId id="270" r:id="rId20"/>
    <p:sldId id="271" r:id="rId21"/>
    <p:sldId id="272" r:id="rId22"/>
    <p:sldId id="277" r:id="rId23"/>
    <p:sldId id="279" r:id="rId24"/>
    <p:sldId id="280" r:id="rId25"/>
  </p:sldIdLst>
  <p:sldSz cx="9144000" cy="6858000" type="screen4x3"/>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9869" autoAdjust="0"/>
  </p:normalViewPr>
  <p:slideViewPr>
    <p:cSldViewPr snapToGrid="0" snapToObjects="1">
      <p:cViewPr varScale="1">
        <p:scale>
          <a:sx n="88" d="100"/>
          <a:sy n="88" d="100"/>
        </p:scale>
        <p:origin x="22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11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5</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6</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7</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8</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9</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10</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presenter this week is Chef Trenton Shank, and he actually has a ProStart story of his own — he grew up in the Dallas-Fort Worth area and won the National ProStart Invitational back in high school, which earned him a scholarship to the New England Culinary Institute, where he graduated as valedictorian. From there he cooked at Twin Farms in Vermont, then became Executive Chef at Fess Parker Winery in Santa Barbara. In 2020, he and his wife, pastry chef Emma Spalding Shank, opened Plum Southern Kitchen and Bar in Durham, which was named Best Overall Restaurant in 2024 by Durham Magazine. After a run at Brier Creek Country Club, where he was a 2025 NCRLA Chef Showdown finalist, he's now Executive Chef at Old Chatham Golf Club. Today he's leading several of our hands-on skill sessions, and he's teaming up with Chef Michael Beers this afternoon for Preparing Students for Competition.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Chef Dominic Hawkes is a Master Chef of Great Britain with nearly three decades in foodservice. He got his start in top London hotels like the Ritz and the Radisson Edwardian, then ran Food and Beverage for the Charlotte City Club for nineteen years before moving into teaching. He's co-authored several culinary arts and food safety textbooks, runs a popular YouTube channel called Chef Hawkes, won the Carolina Classic Cook-Off, and has even been featured on PBS Charlotte. Today he's leading two sessions — From Industry to Instruction, about making that transition from the industry to the classroom, and Every Student Starts Somewhere, about meeting your students where they are.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Chef Michael Beers grew up on a small farm in upstate New York and trained through a formal apprenticeship, cooking his way through New York, London, Arizona, France, and Boston before landing in North Carolina. He spent a decade as Executive Chef at several White Mountain resorts, later served as personal chef to NASCAR champion Brad Keselowski, and today he's Executive Chef at River Run Country Club in Davidson. He was named 2024 Food and Beverage Professional of the Year and serves as lead culinary judge for the NC ProStart Invitational — so you're in very good hands today and tomorrow. He's teaching Menu Costing for Culinary Educators today, co-leading Preparing Students for Competition, and running hands-on skill sessions tomorrow.</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Chef Justin Fry is the founder of JF Chocolat, the premier chocolate purveyor here in the Charlotte region. After completing the Pastry Arts program at Johnson and Wales University in Denver, he worked at the historic Willard Hotel in Washington, D.C., serving dignitaries and celebrities, before honing his craft under a renowned chocolatier in Fort Myers, Florida. He was later named national Chocolatier of the Year, and in 2016 he placed first at the US Pastry Competition in New York City, earning the title Pastry Chef of the Year. He joins us today for one of our hands-on skill sessions this afternoon.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Chef Richard Kugelmann brings decades of culinary leadership to this conference. He's owned restaurants in Fayetteville and led Culinary Arts programs at both Fayetteville Tech and Central Piedmont Community College, where he retired as Dean of Skilled Trades and Public Services. He's a past president of the North Carolina chapter of the American Culinary Federation, and in 2019 he was inducted into the American Academy of Chefs. He's leading Assessment Strategies for Lab and Theory Components today, and he'll be running hands-on sessions tomorrow as well.</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Chef Leah Schuler brings together hands-on industry experience with a strong background in culinary education. Over her career she's worked across culinary training, product demonstrations, presentations, and hospitality, and she's especially good at translating technical kitchen knowledge into engaging, practical experiences for students and professionals alike. She's also passionate about mentoring the next generation of culinary and foodservice professionals, bringing a real-world industry perspective into the classroom. She'll be with us tomorrow morning leading one of our hands-on skill sessions.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Carolyn Griffin is our own NCRLA Food Safety and Lodging Regulations Specialist. She earned her biology degree from UNC Wilmington and spent thirty years as a registered environmental health specialist, including twelve years as a regional field supervisor covering all one hundred counties in North Carolina. She developed the training for North Carolina's adoption of the 2009 Food Code and received the Richard Dietrichson Award for her work advancing environmental health education statewide. She joined NCRLA in 2022, and she's an incredible resource, so take advantage of having her here — she's leading our Food Safety sessions tomorrow.</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CFBCC-4F3C-FC07-C633-9770530163B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E5B0774-DE5B-D410-1967-1C81D425233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7B4485C-7EB7-D5A4-BD56-3F22C6548C61}"/>
              </a:ext>
            </a:extLst>
          </p:cNvPr>
          <p:cNvSpPr>
            <a:spLocks noGrp="1"/>
          </p:cNvSpPr>
          <p:nvPr>
            <p:ph type="dt" sz="half" idx="10"/>
          </p:nvPr>
        </p:nvSpPr>
        <p:spPr/>
        <p:txBody>
          <a:bodyPr/>
          <a:lstStyle/>
          <a:p>
            <a:fld id="{83B79F99-A178-6944-B1BC-FC7FDEF59113}" type="datetimeFigureOut">
              <a:rPr lang="en-US" smtClean="0"/>
              <a:t>9/23/2026</a:t>
            </a:fld>
            <a:endParaRPr lang="en-US"/>
          </a:p>
        </p:txBody>
      </p:sp>
      <p:sp>
        <p:nvSpPr>
          <p:cNvPr id="5" name="Footer Placeholder 4">
            <a:extLst>
              <a:ext uri="{FF2B5EF4-FFF2-40B4-BE49-F238E27FC236}">
                <a16:creationId xmlns:a16="http://schemas.microsoft.com/office/drawing/2014/main" id="{ABEC136E-FA98-14E1-DD1D-F1A3EAC949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5E632-41B8-F622-A3E5-0226E8E30D87}"/>
              </a:ext>
            </a:extLst>
          </p:cNvPr>
          <p:cNvSpPr>
            <a:spLocks noGrp="1"/>
          </p:cNvSpPr>
          <p:nvPr>
            <p:ph type="sldNum" sz="quarter" idx="12"/>
          </p:nvPr>
        </p:nvSpPr>
        <p:spPr/>
        <p:txBody>
          <a:bodyPr/>
          <a:lstStyle/>
          <a:p>
            <a:fld id="{CC40A203-AF26-D748-AA05-971CD91D722E}" type="slidenum">
              <a:rPr lang="en-US" smtClean="0"/>
              <a:t>‹#›</a:t>
            </a:fld>
            <a:endParaRPr lang="en-US"/>
          </a:p>
        </p:txBody>
      </p:sp>
    </p:spTree>
    <p:extLst>
      <p:ext uri="{BB962C8B-B14F-4D97-AF65-F5344CB8AC3E}">
        <p14:creationId xmlns:p14="http://schemas.microsoft.com/office/powerpoint/2010/main" val="670215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png"/><Relationship Id="rId4" Type="http://schemas.microsoft.com/office/2011/relationships/webextension" Target="../webextensions/webextension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png"/><Relationship Id="rId4" Type="http://schemas.microsoft.com/office/2011/relationships/webextension" Target="../webextensions/webextension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4.png"/><Relationship Id="rId4" Type="http://schemas.microsoft.com/office/2011/relationships/webextension" Target="../webextensions/webextension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5.png"/><Relationship Id="rId4" Type="http://schemas.microsoft.com/office/2011/relationships/webextension" Target="../webextensions/webextension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6.png"/><Relationship Id="rId4" Type="http://schemas.microsoft.com/office/2011/relationships/webextension" Target="../webextensions/webextension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7.png"/><Relationship Id="rId4" Type="http://schemas.microsoft.com/office/2011/relationships/webextension" Target="../webextensions/webextension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claude/pptx_work/assets/logo_white.png"/>
          <p:cNvPicPr>
            <a:picLocks noChangeAspect="1"/>
          </p:cNvPicPr>
          <p:nvPr/>
        </p:nvPicPr>
        <p:blipFill>
          <a:blip r:embed="rId3"/>
          <a:stretch>
            <a:fillRect/>
          </a:stretch>
        </p:blipFill>
        <p:spPr>
          <a:xfrm>
            <a:off x="3154680" y="982980"/>
            <a:ext cx="2834640" cy="2834640"/>
          </a:xfrm>
          <a:prstGeom prst="rect">
            <a:avLst/>
          </a:prstGeom>
        </p:spPr>
      </p:pic>
      <p:sp>
        <p:nvSpPr>
          <p:cNvPr id="3" name="Text 0"/>
          <p:cNvSpPr txBox="1"/>
          <p:nvPr/>
        </p:nvSpPr>
        <p:spPr>
          <a:xfrm>
            <a:off x="457200" y="4046220"/>
            <a:ext cx="8229600" cy="502920"/>
          </a:xfrm>
          <a:prstGeom prst="rect">
            <a:avLst/>
          </a:prstGeom>
          <a:noFill/>
          <a:ln/>
        </p:spPr>
        <p:txBody>
          <a:bodyPr wrap="square" lIns="0" tIns="0" rIns="0" bIns="0" rtlCol="0" anchor="ctr"/>
          <a:lstStyle/>
          <a:p>
            <a:pPr marL="0" indent="0" algn="ctr">
              <a:lnSpc>
                <a:spcPct val="100000"/>
              </a:lnSpc>
              <a:buNone/>
            </a:pPr>
            <a:r>
              <a:rPr lang="en-US" sz="2700" b="1" dirty="0">
                <a:solidFill>
                  <a:srgbClr val="265C1D"/>
                </a:solidFill>
                <a:latin typeface="Cambria" pitchFamily="34" charset="0"/>
                <a:ea typeface="Cambria" pitchFamily="34" charset="-122"/>
                <a:cs typeface="Cambria" pitchFamily="34" charset="-120"/>
              </a:rPr>
              <a:t>2026 NC ProStart Educator Conference</a:t>
            </a:r>
            <a:endParaRPr lang="en-US" sz="2700" dirty="0"/>
          </a:p>
        </p:txBody>
      </p:sp>
      <p:sp>
        <p:nvSpPr>
          <p:cNvPr id="4" name="Text 1"/>
          <p:cNvSpPr txBox="1"/>
          <p:nvPr/>
        </p:nvSpPr>
        <p:spPr>
          <a:xfrm>
            <a:off x="457200" y="4549140"/>
            <a:ext cx="8229600" cy="411480"/>
          </a:xfrm>
          <a:prstGeom prst="rect">
            <a:avLst/>
          </a:prstGeom>
          <a:noFill/>
          <a:ln/>
        </p:spPr>
        <p:txBody>
          <a:bodyPr wrap="square" lIns="0" tIns="0" rIns="0" bIns="0" rtlCol="0" anchor="ctr"/>
          <a:lstStyle/>
          <a:p>
            <a:pPr marL="0" indent="0" algn="ctr">
              <a:lnSpc>
                <a:spcPct val="100000"/>
              </a:lnSpc>
              <a:buNone/>
            </a:pPr>
            <a:r>
              <a:rPr lang="en-US" sz="1800" dirty="0">
                <a:solidFill>
                  <a:srgbClr val="5A5A5A"/>
                </a:solidFill>
                <a:latin typeface="Cambria" pitchFamily="34" charset="0"/>
                <a:ea typeface="Cambria" pitchFamily="34" charset="-122"/>
                <a:cs typeface="Cambria" pitchFamily="34" charset="-120"/>
              </a:rPr>
              <a:t>Opening Session: Welcome &amp; Orientation</a:t>
            </a:r>
            <a:endParaRPr lang="en-US" sz="1800" dirty="0"/>
          </a:p>
        </p:txBody>
      </p:sp>
      <p:sp>
        <p:nvSpPr>
          <p:cNvPr id="5" name="Text 2"/>
          <p:cNvSpPr txBox="1"/>
          <p:nvPr/>
        </p:nvSpPr>
        <p:spPr>
          <a:xfrm>
            <a:off x="457200" y="4960620"/>
            <a:ext cx="8229600" cy="365760"/>
          </a:xfrm>
          <a:prstGeom prst="rect">
            <a:avLst/>
          </a:prstGeom>
          <a:noFill/>
          <a:ln/>
        </p:spPr>
        <p:txBody>
          <a:bodyPr wrap="square" lIns="0" tIns="0" rIns="0" bIns="0" rtlCol="0" anchor="ctr"/>
          <a:lstStyle/>
          <a:p>
            <a:pPr marL="0" indent="0" algn="ctr">
              <a:lnSpc>
                <a:spcPct val="100000"/>
              </a:lnSpc>
              <a:buNone/>
            </a:pPr>
            <a:r>
              <a:rPr lang="en-US" sz="1500" dirty="0">
                <a:solidFill>
                  <a:srgbClr val="5A5A5A"/>
                </a:solidFill>
                <a:latin typeface="Cambria" pitchFamily="34" charset="0"/>
                <a:ea typeface="Cambria" pitchFamily="34" charset="-122"/>
                <a:cs typeface="Cambria" pitchFamily="34" charset="-120"/>
              </a:rPr>
              <a:t>Charlotte, NC   |   September 21–22, 2026</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home/claude/pptx_work/assets/logo_white.png"/>
          <p:cNvPicPr>
            <a:picLocks noChangeAspect="1"/>
          </p:cNvPicPr>
          <p:nvPr/>
        </p:nvPicPr>
        <p:blipFill>
          <a:blip r:embed="rId3"/>
          <a:stretch>
            <a:fillRect/>
          </a:stretch>
        </p:blipFill>
        <p:spPr>
          <a:xfrm>
            <a:off x="3063240" y="1257300"/>
            <a:ext cx="3017520" cy="3017520"/>
          </a:xfrm>
          <a:prstGeom prst="rect">
            <a:avLst/>
          </a:prstGeom>
        </p:spPr>
      </p:pic>
      <p:sp>
        <p:nvSpPr>
          <p:cNvPr id="3" name="Text 0"/>
          <p:cNvSpPr txBox="1"/>
          <p:nvPr/>
        </p:nvSpPr>
        <p:spPr>
          <a:xfrm>
            <a:off x="457200" y="4503420"/>
            <a:ext cx="8229600" cy="548640"/>
          </a:xfrm>
          <a:prstGeom prst="rect">
            <a:avLst/>
          </a:prstGeom>
          <a:noFill/>
          <a:ln/>
        </p:spPr>
        <p:txBody>
          <a:bodyPr wrap="square" lIns="0" tIns="0" rIns="0" bIns="0" rtlCol="0" anchor="ctr"/>
          <a:lstStyle/>
          <a:p>
            <a:pPr marL="0" indent="0" algn="ctr">
              <a:lnSpc>
                <a:spcPct val="100000"/>
              </a:lnSpc>
              <a:buNone/>
            </a:pPr>
            <a:r>
              <a:rPr lang="en-US" sz="3000" b="1" dirty="0">
                <a:solidFill>
                  <a:srgbClr val="265C1D"/>
                </a:solidFill>
                <a:latin typeface="Cambria" pitchFamily="34" charset="0"/>
                <a:ea typeface="Cambria" pitchFamily="34" charset="-122"/>
                <a:cs typeface="Cambria" pitchFamily="34" charset="-120"/>
              </a:rPr>
              <a:t>Welcome, ProStart Educators!</a:t>
            </a:r>
            <a:endParaRPr lang="en-US" sz="3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411480"/>
            <a:ext cx="8138160" cy="822960"/>
          </a:xfrm>
          <a:prstGeom prst="rect">
            <a:avLst/>
          </a:prstGeom>
          <a:noFill/>
          <a:ln/>
        </p:spPr>
        <p:txBody>
          <a:bodyPr wrap="square" lIns="0" tIns="0" rIns="0" bIns="0" rtlCol="0" anchor="ctr"/>
          <a:lstStyle/>
          <a:p>
            <a:pPr marL="0" indent="0" algn="l">
              <a:buNone/>
            </a:pPr>
            <a:r>
              <a:rPr lang="en-US" sz="3200" b="1" dirty="0">
                <a:solidFill>
                  <a:srgbClr val="265C1D"/>
                </a:solidFill>
                <a:latin typeface="Cambria" pitchFamily="34" charset="0"/>
                <a:ea typeface="Cambria" pitchFamily="34" charset="-122"/>
                <a:cs typeface="Cambria" pitchFamily="34" charset="-120"/>
              </a:rPr>
              <a:t>Welcome &amp; Thank You</a:t>
            </a:r>
            <a:endParaRPr lang="en-US" sz="3200" dirty="0"/>
          </a:p>
        </p:txBody>
      </p:sp>
      <p:sp>
        <p:nvSpPr>
          <p:cNvPr id="3" name="Text 1"/>
          <p:cNvSpPr txBox="1"/>
          <p:nvPr/>
        </p:nvSpPr>
        <p:spPr>
          <a:xfrm>
            <a:off x="548640" y="1417320"/>
            <a:ext cx="7772400" cy="4663440"/>
          </a:xfrm>
          <a:prstGeom prst="rect">
            <a:avLst/>
          </a:prstGeom>
          <a:noFill/>
          <a:ln/>
        </p:spPr>
        <p:txBody>
          <a:bodyPr wrap="square" lIns="0" tIns="0" rIns="0" bIns="0" rtlCol="0" anchor="t"/>
          <a:lstStyle/>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Thank you for taking two days out of your classroom to be here with us</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Special thanks to Piedmont Natural Gas for hosting us at their Technology &amp; Design Center</a:t>
            </a:r>
            <a:endParaRPr lang="en-US" sz="2000" dirty="0"/>
          </a:p>
          <a:p>
            <a:pPr marL="342900" indent="-342900">
              <a:lnSpc>
                <a:spcPct val="115000"/>
              </a:lnSpc>
              <a:spcAft>
                <a:spcPts val="1400"/>
              </a:spcAft>
              <a:buSzPct val="100000"/>
              <a:buChar char="•"/>
            </a:pPr>
            <a:r>
              <a:rPr lang="en-US" sz="2000" b="1" dirty="0">
                <a:solidFill>
                  <a:srgbClr val="2B2B2B"/>
                </a:solidFill>
                <a:latin typeface="Calibri" pitchFamily="34" charset="0"/>
                <a:ea typeface="Calibri" pitchFamily="34" charset="-122"/>
                <a:cs typeface="Calibri" pitchFamily="34" charset="-120"/>
              </a:rPr>
              <a:t>Your NCRLA team on site this week — come find us anytime:</a:t>
            </a:r>
            <a:endParaRPr lang="en-US" sz="2000" dirty="0"/>
          </a:p>
          <a:p>
            <a:pPr marL="685800" lvl="1" indent="-342900">
              <a:lnSpc>
                <a:spcPct val="115000"/>
              </a:lnSpc>
              <a:spcAft>
                <a:spcPts val="800"/>
              </a:spcAft>
              <a:buSzPct val="100000"/>
              <a:buChar char="–"/>
            </a:pPr>
            <a:r>
              <a:rPr lang="en-US" sz="1800" dirty="0">
                <a:solidFill>
                  <a:srgbClr val="2B2B2B"/>
                </a:solidFill>
                <a:latin typeface="Calibri" pitchFamily="34" charset="0"/>
                <a:ea typeface="Calibri" pitchFamily="34" charset="-122"/>
                <a:cs typeface="Calibri" pitchFamily="34" charset="-120"/>
              </a:rPr>
              <a:t>Courtney Hamm and Holly Folker</a:t>
            </a:r>
            <a:endParaRPr lang="en-US" sz="2000" dirty="0"/>
          </a:p>
        </p:txBody>
      </p:sp>
      <p:pic>
        <p:nvPicPr>
          <p:cNvPr id="4"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411480"/>
            <a:ext cx="8138160" cy="822960"/>
          </a:xfrm>
          <a:prstGeom prst="rect">
            <a:avLst/>
          </a:prstGeom>
          <a:noFill/>
          <a:ln/>
        </p:spPr>
        <p:txBody>
          <a:bodyPr wrap="square" lIns="0" tIns="0" rIns="0" bIns="0" rtlCol="0" anchor="ctr"/>
          <a:lstStyle/>
          <a:p>
            <a:pPr marL="0" indent="0" algn="l">
              <a:buNone/>
            </a:pPr>
            <a:r>
              <a:rPr lang="en-US" sz="3200" b="1" dirty="0">
                <a:solidFill>
                  <a:srgbClr val="265C1D"/>
                </a:solidFill>
                <a:latin typeface="Cambria" pitchFamily="34" charset="0"/>
                <a:ea typeface="Cambria" pitchFamily="34" charset="-122"/>
                <a:cs typeface="Cambria" pitchFamily="34" charset="-120"/>
              </a:rPr>
              <a:t>Welcome to Our New Schools!</a:t>
            </a:r>
            <a:endParaRPr lang="en-US" sz="3200" dirty="0"/>
          </a:p>
        </p:txBody>
      </p:sp>
      <p:sp>
        <p:nvSpPr>
          <p:cNvPr id="3" name="Text 1"/>
          <p:cNvSpPr txBox="1"/>
          <p:nvPr/>
        </p:nvSpPr>
        <p:spPr>
          <a:xfrm>
            <a:off x="548640" y="1417320"/>
            <a:ext cx="7772400" cy="4663440"/>
          </a:xfrm>
          <a:prstGeom prst="rect">
            <a:avLst/>
          </a:prstGeom>
          <a:noFill/>
          <a:ln/>
        </p:spPr>
        <p:txBody>
          <a:bodyPr wrap="square" lIns="0" tIns="0" rIns="0" bIns="0" rtlCol="0" anchor="t"/>
          <a:lstStyle/>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Martin County High School</a:t>
            </a:r>
            <a:endParaRPr lang="en-US" sz="1600" dirty="0"/>
          </a:p>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Hickory Career and Arts Magnet</a:t>
            </a:r>
            <a:endParaRPr lang="en-US" sz="1600" dirty="0"/>
          </a:p>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The Center of Applied Science and Technology</a:t>
            </a:r>
            <a:endParaRPr lang="en-US" sz="1600" dirty="0"/>
          </a:p>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High Point Central High School</a:t>
            </a:r>
            <a:endParaRPr lang="en-US" sz="1600" dirty="0"/>
          </a:p>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Career Center (Forsyth County)</a:t>
            </a:r>
            <a:endParaRPr lang="en-US" sz="1600" dirty="0"/>
          </a:p>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Olympic High School</a:t>
            </a:r>
            <a:endParaRPr lang="en-US" sz="1600" dirty="0"/>
          </a:p>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Aspire Trade High School</a:t>
            </a:r>
            <a:endParaRPr lang="en-US" sz="1600" dirty="0"/>
          </a:p>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Weaver Academy</a:t>
            </a:r>
            <a:endParaRPr lang="en-US" sz="1600" dirty="0"/>
          </a:p>
          <a:p>
            <a:pPr marL="342900" indent="-342900">
              <a:lnSpc>
                <a:spcPct val="115000"/>
              </a:lnSpc>
              <a:spcAft>
                <a:spcPts val="1400"/>
              </a:spcAft>
              <a:buSzPct val="100000"/>
              <a:buChar char="•"/>
            </a:pPr>
            <a:r>
              <a:rPr lang="en-US" sz="1600" dirty="0">
                <a:solidFill>
                  <a:srgbClr val="2B2B2B"/>
                </a:solidFill>
                <a:latin typeface="Calibri" pitchFamily="34" charset="0"/>
                <a:ea typeface="Calibri" pitchFamily="34" charset="-122"/>
                <a:cs typeface="Calibri" pitchFamily="34" charset="-120"/>
              </a:rPr>
              <a:t>Cherryville High School</a:t>
            </a:r>
            <a:endParaRPr lang="en-US" sz="1600" dirty="0"/>
          </a:p>
        </p:txBody>
      </p:sp>
      <p:pic>
        <p:nvPicPr>
          <p:cNvPr id="5"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extLst>
                  <p:ext uri="{D42A27DB-BD31-4B8C-83A1-F6EECF244321}">
                    <p14:modId xmlns:p14="http://schemas.microsoft.com/office/powerpoint/2010/main" val="3470657110"/>
                  </p:ext>
                </p:extLst>
              </p:nvPr>
            </p:nvGraphicFramePr>
            <p:xfrm>
              <a:off x="0" y="0"/>
              <a:ext cx="9144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6858000"/>
              </a:xfrm>
              <a:prstGeom prst="rect">
                <a:avLst/>
              </a:prstGeom>
            </p:spPr>
          </p:pic>
        </mc:Fallback>
      </mc:AlternateContent>
    </p:spTree>
    <p:custDataLst>
      <p:tags r:id="rId1"/>
    </p:custDataLst>
    <p:extLst>
      <p:ext uri="{BB962C8B-B14F-4D97-AF65-F5344CB8AC3E}">
        <p14:creationId xmlns:p14="http://schemas.microsoft.com/office/powerpoint/2010/main" val="797680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extLst>
                  <p:ext uri="{D42A27DB-BD31-4B8C-83A1-F6EECF244321}">
                    <p14:modId xmlns:p14="http://schemas.microsoft.com/office/powerpoint/2010/main" val="1250964817"/>
                  </p:ext>
                </p:extLst>
              </p:nvPr>
            </p:nvGraphicFramePr>
            <p:xfrm>
              <a:off x="0" y="0"/>
              <a:ext cx="9144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6858000"/>
              </a:xfrm>
              <a:prstGeom prst="rect">
                <a:avLst/>
              </a:prstGeom>
            </p:spPr>
          </p:pic>
        </mc:Fallback>
      </mc:AlternateContent>
    </p:spTree>
    <p:custDataLst>
      <p:tags r:id="rId1"/>
    </p:custDataLst>
    <p:extLst>
      <p:ext uri="{BB962C8B-B14F-4D97-AF65-F5344CB8AC3E}">
        <p14:creationId xmlns:p14="http://schemas.microsoft.com/office/powerpoint/2010/main" val="567653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extLst>
                  <p:ext uri="{D42A27DB-BD31-4B8C-83A1-F6EECF244321}">
                    <p14:modId xmlns:p14="http://schemas.microsoft.com/office/powerpoint/2010/main" val="1652898593"/>
                  </p:ext>
                </p:extLst>
              </p:nvPr>
            </p:nvGraphicFramePr>
            <p:xfrm>
              <a:off x="0" y="0"/>
              <a:ext cx="9144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extLst>
                  <p:ext uri="{D42A27DB-BD31-4B8C-83A1-F6EECF244321}">
                    <p14:modId xmlns:p14="http://schemas.microsoft.com/office/powerpoint/2010/main" val="244513810"/>
                  </p:ext>
                </p:extLst>
              </p:nvPr>
            </p:nvGraphicFramePr>
            <p:xfrm>
              <a:off x="0" y="0"/>
              <a:ext cx="9144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6858000"/>
              </a:xfrm>
              <a:prstGeom prst="rect">
                <a:avLst/>
              </a:prstGeom>
            </p:spPr>
          </p:pic>
        </mc:Fallback>
      </mc:AlternateContent>
    </p:spTree>
    <p:custDataLst>
      <p:tags r:id="rId1"/>
    </p:custDataLst>
    <p:extLst>
      <p:ext uri="{BB962C8B-B14F-4D97-AF65-F5344CB8AC3E}">
        <p14:creationId xmlns:p14="http://schemas.microsoft.com/office/powerpoint/2010/main" val="137659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extLst>
                  <p:ext uri="{D42A27DB-BD31-4B8C-83A1-F6EECF244321}">
                    <p14:modId xmlns:p14="http://schemas.microsoft.com/office/powerpoint/2010/main" val="1221895102"/>
                  </p:ext>
                </p:extLst>
              </p:nvPr>
            </p:nvGraphicFramePr>
            <p:xfrm>
              <a:off x="0" y="0"/>
              <a:ext cx="9144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6858000"/>
              </a:xfrm>
              <a:prstGeom prst="rect">
                <a:avLst/>
              </a:prstGeom>
            </p:spPr>
          </p:pic>
        </mc:Fallback>
      </mc:AlternateContent>
    </p:spTree>
    <p:custDataLst>
      <p:tags r:id="rId1"/>
    </p:custDataLst>
    <p:extLst>
      <p:ext uri="{BB962C8B-B14F-4D97-AF65-F5344CB8AC3E}">
        <p14:creationId xmlns:p14="http://schemas.microsoft.com/office/powerpoint/2010/main" val="3924465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extLst>
                  <p:ext uri="{D42A27DB-BD31-4B8C-83A1-F6EECF244321}">
                    <p14:modId xmlns:p14="http://schemas.microsoft.com/office/powerpoint/2010/main" val="3236358065"/>
                  </p:ext>
                </p:extLst>
              </p:nvPr>
            </p:nvGraphicFramePr>
            <p:xfrm>
              <a:off x="0" y="-1"/>
              <a:ext cx="9144000" cy="7025951"/>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1"/>
                <a:ext cx="9144000" cy="7025951"/>
              </a:xfrm>
              <a:prstGeom prst="rect">
                <a:avLst/>
              </a:prstGeom>
            </p:spPr>
          </p:pic>
        </mc:Fallback>
      </mc:AlternateContent>
    </p:spTree>
    <p:custDataLst>
      <p:tags r:id="rId1"/>
    </p:custDataLst>
    <p:extLst>
      <p:ext uri="{BB962C8B-B14F-4D97-AF65-F5344CB8AC3E}">
        <p14:creationId xmlns:p14="http://schemas.microsoft.com/office/powerpoint/2010/main" val="2272153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411480"/>
            <a:ext cx="8138160" cy="822960"/>
          </a:xfrm>
          <a:prstGeom prst="rect">
            <a:avLst/>
          </a:prstGeom>
          <a:noFill/>
          <a:ln/>
        </p:spPr>
        <p:txBody>
          <a:bodyPr wrap="square" lIns="0" tIns="0" rIns="0" bIns="0" rtlCol="0" anchor="ctr"/>
          <a:lstStyle/>
          <a:p>
            <a:pPr marL="0" indent="0" algn="l">
              <a:buNone/>
            </a:pPr>
            <a:r>
              <a:rPr lang="en-US" sz="3200" b="1" dirty="0">
                <a:solidFill>
                  <a:srgbClr val="265C1D"/>
                </a:solidFill>
                <a:latin typeface="Cambria" pitchFamily="34" charset="0"/>
                <a:ea typeface="Cambria" pitchFamily="34" charset="-122"/>
                <a:cs typeface="Cambria" pitchFamily="34" charset="-120"/>
              </a:rPr>
              <a:t>How the Breakout Rotations Work</a:t>
            </a:r>
            <a:endParaRPr lang="en-US" sz="3200" dirty="0"/>
          </a:p>
        </p:txBody>
      </p:sp>
      <p:sp>
        <p:nvSpPr>
          <p:cNvPr id="3" name="Text 1"/>
          <p:cNvSpPr txBox="1"/>
          <p:nvPr/>
        </p:nvSpPr>
        <p:spPr>
          <a:xfrm>
            <a:off x="548640" y="1417320"/>
            <a:ext cx="7772400" cy="4663440"/>
          </a:xfrm>
          <a:prstGeom prst="rect">
            <a:avLst/>
          </a:prstGeom>
          <a:noFill/>
          <a:ln/>
        </p:spPr>
        <p:txBody>
          <a:bodyPr wrap="square" lIns="0" tIns="0" rIns="0" bIns="0" rtlCol="0" anchor="t"/>
          <a:lstStyle/>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You'll rotate in small groups through three rooms: Duke Energy Innovation Lab, Piedmont Innovation Lab, and the Video Conference Room</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Every group attends a different session in each time slot</a:t>
            </a:r>
            <a:endParaRPr lang="en-US" sz="2000" dirty="0"/>
          </a:p>
          <a:p>
            <a:pPr marL="342900" indent="-342900">
              <a:lnSpc>
                <a:spcPct val="115000"/>
              </a:lnSpc>
              <a:spcAft>
                <a:spcPts val="1400"/>
              </a:spcAft>
              <a:buSzPct val="100000"/>
              <a:buChar char="•"/>
            </a:pPr>
            <a:r>
              <a:rPr lang="en-US" sz="2000" b="1" dirty="0">
                <a:solidFill>
                  <a:srgbClr val="2B2B2B"/>
                </a:solidFill>
                <a:latin typeface="Calibri" pitchFamily="34" charset="0"/>
                <a:ea typeface="Calibri" pitchFamily="34" charset="-122"/>
                <a:cs typeface="Calibri" pitchFamily="34" charset="-120"/>
              </a:rPr>
              <a:t>Check the back of your nametag for your personal schedule</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Today: 5-minute breaks between sessions</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Tomorrow: slightly longer breaks, since there are more hands-on sessions</a:t>
            </a:r>
            <a:endParaRPr lang="en-US" sz="2000" dirty="0"/>
          </a:p>
          <a:p>
            <a:pPr marL="342900" indent="-342900">
              <a:lnSpc>
                <a:spcPct val="115000"/>
              </a:lnSpc>
              <a:spcAft>
                <a:spcPts val="1400"/>
              </a:spcAft>
              <a:buSzPct val="100000"/>
              <a:buChar char="•"/>
            </a:pPr>
            <a:r>
              <a:rPr lang="en-US" sz="2000" b="1" dirty="0">
                <a:solidFill>
                  <a:srgbClr val="2B2B2B"/>
                </a:solidFill>
                <a:latin typeface="Calibri" pitchFamily="34" charset="0"/>
                <a:ea typeface="Calibri" pitchFamily="34" charset="-122"/>
                <a:cs typeface="Calibri" pitchFamily="34" charset="-120"/>
              </a:rPr>
              <a:t>Please help clean up your space at the end of each session so it's ready for the next group</a:t>
            </a:r>
            <a:endParaRPr lang="en-US" sz="2000" dirty="0"/>
          </a:p>
        </p:txBody>
      </p:sp>
      <p:pic>
        <p:nvPicPr>
          <p:cNvPr id="4"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411480"/>
            <a:ext cx="8138160" cy="822960"/>
          </a:xfrm>
          <a:prstGeom prst="rect">
            <a:avLst/>
          </a:prstGeom>
          <a:noFill/>
          <a:ln/>
        </p:spPr>
        <p:txBody>
          <a:bodyPr wrap="square" lIns="0" tIns="0" rIns="0" bIns="0" rtlCol="0" anchor="ctr"/>
          <a:lstStyle/>
          <a:p>
            <a:pPr marL="0" indent="0" algn="l">
              <a:buNone/>
            </a:pPr>
            <a:r>
              <a:rPr lang="en-US" sz="3200" b="1" dirty="0">
                <a:solidFill>
                  <a:srgbClr val="265C1D"/>
                </a:solidFill>
                <a:latin typeface="Cambria" pitchFamily="34" charset="0"/>
                <a:ea typeface="Cambria" pitchFamily="34" charset="-122"/>
                <a:cs typeface="Cambria" pitchFamily="34" charset="-120"/>
              </a:rPr>
              <a:t>Give Us Your Feedback</a:t>
            </a:r>
            <a:endParaRPr lang="en-US" sz="3200" dirty="0"/>
          </a:p>
        </p:txBody>
      </p:sp>
      <p:sp>
        <p:nvSpPr>
          <p:cNvPr id="3" name="Text 1"/>
          <p:cNvSpPr txBox="1"/>
          <p:nvPr/>
        </p:nvSpPr>
        <p:spPr>
          <a:xfrm>
            <a:off x="548640" y="1417320"/>
            <a:ext cx="7772400" cy="4663440"/>
          </a:xfrm>
          <a:prstGeom prst="rect">
            <a:avLst/>
          </a:prstGeom>
          <a:noFill/>
          <a:ln/>
        </p:spPr>
        <p:txBody>
          <a:bodyPr wrap="square" lIns="0" tIns="0" rIns="0" bIns="0" rtlCol="0" anchor="t"/>
          <a:lstStyle/>
          <a:p>
            <a:pPr marL="342900" indent="-342900">
              <a:lnSpc>
                <a:spcPct val="115000"/>
              </a:lnSpc>
              <a:spcAft>
                <a:spcPts val="1400"/>
              </a:spcAft>
              <a:buSzPct val="100000"/>
              <a:buChar char="•"/>
            </a:pPr>
            <a:r>
              <a:rPr lang="en-US" sz="2000" b="1" dirty="0">
                <a:solidFill>
                  <a:srgbClr val="2B2B2B"/>
                </a:solidFill>
                <a:latin typeface="Calibri" pitchFamily="34" charset="0"/>
                <a:ea typeface="Calibri" pitchFamily="34" charset="-122"/>
                <a:cs typeface="Calibri" pitchFamily="34" charset="-120"/>
              </a:rPr>
              <a:t>Look for the QR code posted next to each room door</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Scan it after each session to tell us what worked — and what didn't</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Takes less than a minute</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Your feedback shapes next year's conference, so please be honest!</a:t>
            </a:r>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Anyone who submits a name along with *any* feedback response will be eligible to win one of three $50 Amazon Gift Cards! You are welcome to leave feedback without submitting your name, as well.</a:t>
            </a:r>
            <a:endParaRPr lang="en-US" sz="2000" dirty="0"/>
          </a:p>
        </p:txBody>
      </p:sp>
      <p:pic>
        <p:nvPicPr>
          <p:cNvPr id="4"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411480"/>
            <a:ext cx="8138160" cy="822960"/>
          </a:xfrm>
          <a:prstGeom prst="rect">
            <a:avLst/>
          </a:prstGeom>
          <a:noFill/>
          <a:ln/>
        </p:spPr>
        <p:txBody>
          <a:bodyPr wrap="square" lIns="0" tIns="0" rIns="0" bIns="0" rtlCol="0" anchor="ctr"/>
          <a:lstStyle/>
          <a:p>
            <a:pPr marL="0" indent="0" algn="l">
              <a:buNone/>
            </a:pPr>
            <a:r>
              <a:rPr lang="en-US" sz="3200" b="1" dirty="0">
                <a:solidFill>
                  <a:srgbClr val="265C1D"/>
                </a:solidFill>
                <a:latin typeface="Cambria" pitchFamily="34" charset="0"/>
                <a:ea typeface="Cambria" pitchFamily="34" charset="-122"/>
                <a:cs typeface="Cambria" pitchFamily="34" charset="-120"/>
              </a:rPr>
              <a:t>Monday at a Glance</a:t>
            </a:r>
            <a:endParaRPr lang="en-US" sz="3200" dirty="0"/>
          </a:p>
        </p:txBody>
      </p:sp>
      <p:sp>
        <p:nvSpPr>
          <p:cNvPr id="3" name="Text 1"/>
          <p:cNvSpPr txBox="1"/>
          <p:nvPr/>
        </p:nvSpPr>
        <p:spPr>
          <a:xfrm>
            <a:off x="548640" y="1417320"/>
            <a:ext cx="7863840" cy="4663440"/>
          </a:xfrm>
          <a:prstGeom prst="rect">
            <a:avLst/>
          </a:prstGeom>
          <a:noFill/>
          <a:ln/>
        </p:spPr>
        <p:txBody>
          <a:bodyPr wrap="square" lIns="0" tIns="0" rIns="0" bIns="0" rtlCol="0" anchor="t"/>
          <a:lstStyle/>
          <a:p>
            <a:pPr marL="342900" indent="-342900">
              <a:lnSpc>
                <a:spcPct val="110000"/>
              </a:lnSpc>
              <a:buSzPct val="100000"/>
              <a:buChar char="•"/>
            </a:pPr>
            <a:r>
              <a:rPr lang="en-US" sz="1800" b="1" dirty="0">
                <a:solidFill>
                  <a:srgbClr val="265C1D"/>
                </a:solidFill>
                <a:latin typeface="Calibri" pitchFamily="34" charset="0"/>
                <a:ea typeface="Calibri" pitchFamily="34" charset="-122"/>
                <a:cs typeface="Calibri" pitchFamily="34" charset="-120"/>
              </a:rPr>
              <a:t>9:00am   </a:t>
            </a:r>
            <a:r>
              <a:rPr lang="en-US" sz="1800" dirty="0">
                <a:solidFill>
                  <a:srgbClr val="2B2B2B"/>
                </a:solidFill>
                <a:latin typeface="Calibri" pitchFamily="34" charset="0"/>
                <a:ea typeface="Calibri" pitchFamily="34" charset="-122"/>
                <a:cs typeface="Calibri" pitchFamily="34" charset="-120"/>
              </a:rPr>
              <a:t>Registration &amp; Light Breakfast</a:t>
            </a:r>
            <a:endParaRPr lang="en-US" sz="1800" dirty="0"/>
          </a:p>
          <a:p>
            <a:pPr marL="342900" indent="-342900">
              <a:lnSpc>
                <a:spcPct val="110000"/>
              </a:lnSpc>
              <a:buSzPct val="100000"/>
              <a:buChar char="•"/>
            </a:pPr>
            <a:r>
              <a:rPr lang="en-US" sz="1800" b="1" dirty="0">
                <a:solidFill>
                  <a:srgbClr val="265C1D"/>
                </a:solidFill>
                <a:latin typeface="Calibri" pitchFamily="34" charset="0"/>
                <a:ea typeface="Calibri" pitchFamily="34" charset="-122"/>
                <a:cs typeface="Calibri" pitchFamily="34" charset="-120"/>
              </a:rPr>
              <a:t>9:30am   </a:t>
            </a:r>
            <a:r>
              <a:rPr lang="en-US" sz="1800" dirty="0">
                <a:solidFill>
                  <a:srgbClr val="2B2B2B"/>
                </a:solidFill>
                <a:latin typeface="Calibri" pitchFamily="34" charset="0"/>
                <a:ea typeface="Calibri" pitchFamily="34" charset="-122"/>
                <a:cs typeface="Calibri" pitchFamily="34" charset="-120"/>
              </a:rPr>
              <a:t>Welcome &amp; Orientation — you are here!</a:t>
            </a:r>
            <a:endParaRPr lang="en-US" sz="1800" dirty="0"/>
          </a:p>
          <a:p>
            <a:pPr marL="342900" indent="-342900">
              <a:lnSpc>
                <a:spcPct val="110000"/>
              </a:lnSpc>
              <a:buSzPct val="100000"/>
              <a:buChar char="•"/>
            </a:pPr>
            <a:r>
              <a:rPr lang="en-US" sz="1800" b="1" dirty="0">
                <a:solidFill>
                  <a:srgbClr val="265C1D"/>
                </a:solidFill>
                <a:latin typeface="Calibri" pitchFamily="34" charset="0"/>
                <a:ea typeface="Calibri" pitchFamily="34" charset="-122"/>
                <a:cs typeface="Calibri" pitchFamily="34" charset="-120"/>
              </a:rPr>
              <a:t>10:05am–12:10pm   </a:t>
            </a:r>
            <a:r>
              <a:rPr lang="en-US" sz="1800" dirty="0">
                <a:solidFill>
                  <a:srgbClr val="2B2B2B"/>
                </a:solidFill>
                <a:latin typeface="Calibri" pitchFamily="34" charset="0"/>
                <a:ea typeface="Calibri" pitchFamily="34" charset="-122"/>
                <a:cs typeface="Calibri" pitchFamily="34" charset="-120"/>
              </a:rPr>
              <a:t>Breakout Sessions 1 &amp; 2</a:t>
            </a:r>
            <a:endParaRPr lang="en-US" sz="1800" dirty="0"/>
          </a:p>
          <a:p>
            <a:pPr marL="342900" indent="-342900">
              <a:lnSpc>
                <a:spcPct val="110000"/>
              </a:lnSpc>
              <a:buSzPct val="100000"/>
              <a:buChar char="•"/>
            </a:pPr>
            <a:r>
              <a:rPr lang="en-US" sz="1800" b="1" dirty="0">
                <a:solidFill>
                  <a:srgbClr val="265C1D"/>
                </a:solidFill>
                <a:latin typeface="Calibri" pitchFamily="34" charset="0"/>
                <a:ea typeface="Calibri" pitchFamily="34" charset="-122"/>
                <a:cs typeface="Calibri" pitchFamily="34" charset="-120"/>
              </a:rPr>
              <a:t>12:10pm   </a:t>
            </a:r>
            <a:r>
              <a:rPr lang="en-US" sz="1800" dirty="0">
                <a:solidFill>
                  <a:srgbClr val="2B2B2B"/>
                </a:solidFill>
                <a:latin typeface="Calibri" pitchFamily="34" charset="0"/>
                <a:ea typeface="Calibri" pitchFamily="34" charset="-122"/>
                <a:cs typeface="Calibri" pitchFamily="34" charset="-120"/>
              </a:rPr>
              <a:t>Lunch</a:t>
            </a:r>
            <a:endParaRPr lang="en-US" sz="1800" dirty="0"/>
          </a:p>
          <a:p>
            <a:pPr marL="342900" indent="-342900">
              <a:lnSpc>
                <a:spcPct val="110000"/>
              </a:lnSpc>
              <a:buSzPct val="100000"/>
              <a:buChar char="•"/>
            </a:pPr>
            <a:r>
              <a:rPr lang="en-US" sz="1800" b="1" dirty="0">
                <a:solidFill>
                  <a:srgbClr val="265C1D"/>
                </a:solidFill>
                <a:latin typeface="Calibri" pitchFamily="34" charset="0"/>
                <a:ea typeface="Calibri" pitchFamily="34" charset="-122"/>
                <a:cs typeface="Calibri" pitchFamily="34" charset="-120"/>
              </a:rPr>
              <a:t>12:45–2:50pm   </a:t>
            </a:r>
            <a:r>
              <a:rPr lang="en-US" sz="1800" dirty="0">
                <a:solidFill>
                  <a:srgbClr val="2B2B2B"/>
                </a:solidFill>
                <a:latin typeface="Calibri" pitchFamily="34" charset="0"/>
                <a:ea typeface="Calibri" pitchFamily="34" charset="-122"/>
                <a:cs typeface="Calibri" pitchFamily="34" charset="-120"/>
              </a:rPr>
              <a:t>Breakout Sessions 3 &amp; 4</a:t>
            </a:r>
            <a:endParaRPr lang="en-US" sz="1800" dirty="0"/>
          </a:p>
          <a:p>
            <a:pPr marL="342900" indent="-342900">
              <a:lnSpc>
                <a:spcPct val="110000"/>
              </a:lnSpc>
              <a:buSzPct val="100000"/>
              <a:buChar char="•"/>
            </a:pPr>
            <a:r>
              <a:rPr lang="en-US" sz="1800" b="1" dirty="0">
                <a:solidFill>
                  <a:srgbClr val="265C1D"/>
                </a:solidFill>
                <a:latin typeface="Calibri" pitchFamily="34" charset="0"/>
                <a:ea typeface="Calibri" pitchFamily="34" charset="-122"/>
                <a:cs typeface="Calibri" pitchFamily="34" charset="-120"/>
              </a:rPr>
              <a:t>3:00–4:00pm   </a:t>
            </a:r>
            <a:r>
              <a:rPr lang="en-US" sz="1800" dirty="0">
                <a:solidFill>
                  <a:srgbClr val="2B2B2B"/>
                </a:solidFill>
                <a:latin typeface="Calibri" pitchFamily="34" charset="0"/>
                <a:ea typeface="Calibri" pitchFamily="34" charset="-122"/>
                <a:cs typeface="Calibri" pitchFamily="34" charset="-120"/>
              </a:rPr>
              <a:t>Breakout Session 5</a:t>
            </a:r>
            <a:endParaRPr lang="en-US" sz="1800" dirty="0"/>
          </a:p>
          <a:p>
            <a:pPr marL="342900" indent="-342900">
              <a:lnSpc>
                <a:spcPct val="110000"/>
              </a:lnSpc>
              <a:buSzPct val="100000"/>
              <a:buChar char="•"/>
            </a:pPr>
            <a:r>
              <a:rPr lang="en-US" sz="1800" b="1" dirty="0">
                <a:solidFill>
                  <a:srgbClr val="265C1D"/>
                </a:solidFill>
                <a:latin typeface="Calibri" pitchFamily="34" charset="0"/>
                <a:ea typeface="Calibri" pitchFamily="34" charset="-122"/>
                <a:cs typeface="Calibri" pitchFamily="34" charset="-120"/>
              </a:rPr>
              <a:t>6:00–9:00pm   </a:t>
            </a:r>
            <a:r>
              <a:rPr lang="en-US" sz="1800" dirty="0">
                <a:solidFill>
                  <a:srgbClr val="2B2B2B"/>
                </a:solidFill>
                <a:latin typeface="Calibri" pitchFamily="34" charset="0"/>
                <a:ea typeface="Calibri" pitchFamily="34" charset="-122"/>
                <a:cs typeface="Calibri" pitchFamily="34" charset="-120"/>
              </a:rPr>
              <a:t>ProStart Educator Recognition Dinner — Goodyear House</a:t>
            </a:r>
            <a:endParaRPr lang="en-US" sz="1800" dirty="0"/>
          </a:p>
        </p:txBody>
      </p:sp>
      <p:pic>
        <p:nvPicPr>
          <p:cNvPr id="4"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411480"/>
            <a:ext cx="8138160" cy="822960"/>
          </a:xfrm>
          <a:prstGeom prst="rect">
            <a:avLst/>
          </a:prstGeom>
          <a:noFill/>
          <a:ln/>
        </p:spPr>
        <p:txBody>
          <a:bodyPr wrap="square" lIns="0" tIns="0" rIns="0" bIns="0" rtlCol="0" anchor="ctr"/>
          <a:lstStyle/>
          <a:p>
            <a:pPr marL="0" indent="0" algn="l">
              <a:buNone/>
            </a:pPr>
            <a:r>
              <a:rPr lang="en-US" sz="3200" b="1" dirty="0">
                <a:solidFill>
                  <a:srgbClr val="265C1D"/>
                </a:solidFill>
                <a:latin typeface="Cambria" pitchFamily="34" charset="0"/>
                <a:ea typeface="Cambria" pitchFamily="34" charset="-122"/>
                <a:cs typeface="Cambria" pitchFamily="34" charset="-120"/>
              </a:rPr>
              <a:t>Tuesday at a Glance</a:t>
            </a:r>
            <a:endParaRPr lang="en-US" sz="3200" dirty="0"/>
          </a:p>
        </p:txBody>
      </p:sp>
      <p:sp>
        <p:nvSpPr>
          <p:cNvPr id="3" name="Text 1"/>
          <p:cNvSpPr txBox="1"/>
          <p:nvPr/>
        </p:nvSpPr>
        <p:spPr>
          <a:xfrm>
            <a:off x="548640" y="1417320"/>
            <a:ext cx="7863840" cy="4663440"/>
          </a:xfrm>
          <a:prstGeom prst="rect">
            <a:avLst/>
          </a:prstGeom>
          <a:noFill/>
          <a:ln/>
        </p:spPr>
        <p:txBody>
          <a:bodyPr wrap="square" lIns="0" tIns="0" rIns="0" bIns="0" rtlCol="0" anchor="t"/>
          <a:lstStyle/>
          <a:p>
            <a:pPr marL="342900" indent="-342900">
              <a:lnSpc>
                <a:spcPct val="110000"/>
              </a:lnSpc>
              <a:buSzPct val="100000"/>
              <a:buChar char="•"/>
            </a:pPr>
            <a:r>
              <a:rPr lang="en-US" sz="2000" b="1" dirty="0">
                <a:solidFill>
                  <a:srgbClr val="265C1D"/>
                </a:solidFill>
                <a:latin typeface="Calibri" pitchFamily="34" charset="0"/>
                <a:ea typeface="Calibri" pitchFamily="34" charset="-122"/>
                <a:cs typeface="Calibri" pitchFamily="34" charset="-120"/>
              </a:rPr>
              <a:t>8:30am   </a:t>
            </a:r>
            <a:r>
              <a:rPr lang="en-US" sz="2000" dirty="0">
                <a:solidFill>
                  <a:srgbClr val="2B2B2B"/>
                </a:solidFill>
                <a:latin typeface="Calibri" pitchFamily="34" charset="0"/>
                <a:ea typeface="Calibri" pitchFamily="34" charset="-122"/>
                <a:cs typeface="Calibri" pitchFamily="34" charset="-120"/>
              </a:rPr>
              <a:t>Networking &amp; Light Breakfast</a:t>
            </a:r>
            <a:endParaRPr lang="en-US" sz="2000" dirty="0"/>
          </a:p>
          <a:p>
            <a:pPr marL="342900" indent="-342900">
              <a:lnSpc>
                <a:spcPct val="110000"/>
              </a:lnSpc>
              <a:buSzPct val="100000"/>
              <a:buChar char="•"/>
            </a:pPr>
            <a:r>
              <a:rPr lang="en-US" sz="2000" b="1" dirty="0">
                <a:solidFill>
                  <a:srgbClr val="265C1D"/>
                </a:solidFill>
                <a:latin typeface="Calibri" pitchFamily="34" charset="0"/>
                <a:ea typeface="Calibri" pitchFamily="34" charset="-122"/>
                <a:cs typeface="Calibri" pitchFamily="34" charset="-120"/>
              </a:rPr>
              <a:t>9:00am–12:30pm   </a:t>
            </a:r>
            <a:r>
              <a:rPr lang="en-US" sz="2000" dirty="0">
                <a:solidFill>
                  <a:srgbClr val="2B2B2B"/>
                </a:solidFill>
                <a:latin typeface="Calibri" pitchFamily="34" charset="0"/>
                <a:ea typeface="Calibri" pitchFamily="34" charset="-122"/>
                <a:cs typeface="Calibri" pitchFamily="34" charset="-120"/>
              </a:rPr>
              <a:t>Breakout Sessions 1–3</a:t>
            </a:r>
            <a:endParaRPr lang="en-US" sz="2000" dirty="0"/>
          </a:p>
          <a:p>
            <a:pPr marL="342900" indent="-342900">
              <a:lnSpc>
                <a:spcPct val="110000"/>
              </a:lnSpc>
              <a:buSzPct val="100000"/>
              <a:buChar char="•"/>
            </a:pPr>
            <a:r>
              <a:rPr lang="en-US" sz="2000" b="1" dirty="0">
                <a:solidFill>
                  <a:srgbClr val="265C1D"/>
                </a:solidFill>
                <a:latin typeface="Calibri" pitchFamily="34" charset="0"/>
                <a:ea typeface="Calibri" pitchFamily="34" charset="-122"/>
                <a:cs typeface="Calibri" pitchFamily="34" charset="-120"/>
              </a:rPr>
              <a:t>12:30pm   </a:t>
            </a:r>
            <a:r>
              <a:rPr lang="en-US" sz="2000" dirty="0">
                <a:solidFill>
                  <a:srgbClr val="2B2B2B"/>
                </a:solidFill>
                <a:latin typeface="Calibri" pitchFamily="34" charset="0"/>
                <a:ea typeface="Calibri" pitchFamily="34" charset="-122"/>
                <a:cs typeface="Calibri" pitchFamily="34" charset="-120"/>
              </a:rPr>
              <a:t>Lunch</a:t>
            </a:r>
            <a:endParaRPr lang="en-US" sz="2000" dirty="0"/>
          </a:p>
          <a:p>
            <a:pPr marL="342900" indent="-342900">
              <a:lnSpc>
                <a:spcPct val="110000"/>
              </a:lnSpc>
              <a:buSzPct val="100000"/>
              <a:buChar char="•"/>
            </a:pPr>
            <a:r>
              <a:rPr lang="en-US" sz="2000" b="1" dirty="0">
                <a:solidFill>
                  <a:srgbClr val="265C1D"/>
                </a:solidFill>
                <a:latin typeface="Calibri" pitchFamily="34" charset="0"/>
                <a:ea typeface="Calibri" pitchFamily="34" charset="-122"/>
                <a:cs typeface="Calibri" pitchFamily="34" charset="-120"/>
              </a:rPr>
              <a:t>1:15–2:00pm   </a:t>
            </a:r>
            <a:r>
              <a:rPr lang="en-US" sz="2000" dirty="0">
                <a:solidFill>
                  <a:srgbClr val="2B2B2B"/>
                </a:solidFill>
                <a:latin typeface="Calibri" pitchFamily="34" charset="0"/>
                <a:ea typeface="Calibri" pitchFamily="34" charset="-122"/>
                <a:cs typeface="Calibri" pitchFamily="34" charset="-120"/>
              </a:rPr>
              <a:t>Open Conversation &amp; Session Closing</a:t>
            </a:r>
            <a:endParaRPr lang="en-US" sz="2000" dirty="0"/>
          </a:p>
          <a:p>
            <a:pPr marL="342900" indent="-342900">
              <a:lnSpc>
                <a:spcPct val="110000"/>
              </a:lnSpc>
              <a:buSzPct val="100000"/>
              <a:buChar char="•"/>
            </a:pPr>
            <a:r>
              <a:rPr lang="en-US" sz="2000" b="1" dirty="0">
                <a:solidFill>
                  <a:srgbClr val="265C1D"/>
                </a:solidFill>
                <a:latin typeface="Calibri" pitchFamily="34" charset="0"/>
                <a:ea typeface="Calibri" pitchFamily="34" charset="-122"/>
                <a:cs typeface="Calibri" pitchFamily="34" charset="-120"/>
              </a:rPr>
              <a:t>2:00–3:30pm   </a:t>
            </a:r>
            <a:r>
              <a:rPr lang="en-US" sz="2000" dirty="0">
                <a:solidFill>
                  <a:srgbClr val="2B2B2B"/>
                </a:solidFill>
                <a:latin typeface="Calibri" pitchFamily="34" charset="0"/>
                <a:ea typeface="Calibri" pitchFamily="34" charset="-122"/>
                <a:cs typeface="Calibri" pitchFamily="34" charset="-120"/>
              </a:rPr>
              <a:t>ProStart Educator Session (confirmed ProStart educators)</a:t>
            </a:r>
            <a:endParaRPr lang="en-US" sz="2000" dirty="0"/>
          </a:p>
        </p:txBody>
      </p:sp>
      <p:pic>
        <p:nvPicPr>
          <p:cNvPr id="4"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611880" y="640080"/>
            <a:ext cx="1920240" cy="1920240"/>
          </a:xfrm>
          <a:prstGeom prst="ellipse">
            <a:avLst/>
          </a:prstGeom>
          <a:solidFill>
            <a:srgbClr val="E8E8E8"/>
          </a:solidFill>
          <a:ln w="12700">
            <a:solidFill>
              <a:srgbClr val="CFCFCF"/>
            </a:solidFill>
            <a:prstDash val="solid"/>
          </a:ln>
        </p:spPr>
        <p:txBody>
          <a:bodyPr/>
          <a:lstStyle/>
          <a:p>
            <a:endParaRPr lang="en-US"/>
          </a:p>
        </p:txBody>
      </p:sp>
      <p:sp>
        <p:nvSpPr>
          <p:cNvPr id="3" name="Text 1"/>
          <p:cNvSpPr txBox="1"/>
          <p:nvPr/>
        </p:nvSpPr>
        <p:spPr>
          <a:xfrm>
            <a:off x="3611880" y="1417320"/>
            <a:ext cx="1920240" cy="365760"/>
          </a:xfrm>
          <a:prstGeom prst="rect">
            <a:avLst/>
          </a:prstGeom>
          <a:noFill/>
          <a:ln/>
        </p:spPr>
        <p:txBody>
          <a:bodyPr wrap="square" lIns="0" tIns="0" rIns="0" bIns="0" rtlCol="0" anchor="ctr"/>
          <a:lstStyle/>
          <a:p>
            <a:pPr marL="0" indent="0" algn="ctr">
              <a:buNone/>
            </a:pPr>
            <a:r>
              <a:rPr lang="en-US" sz="1300" i="1" dirty="0">
                <a:solidFill>
                  <a:srgbClr val="5A5A5A"/>
                </a:solidFill>
                <a:latin typeface="Calibri" pitchFamily="34" charset="0"/>
                <a:ea typeface="Calibri" pitchFamily="34" charset="-122"/>
                <a:cs typeface="Calibri" pitchFamily="34" charset="-120"/>
              </a:rPr>
              <a:t>[Add Photo]</a:t>
            </a:r>
            <a:endParaRPr lang="en-US" sz="1300" dirty="0"/>
          </a:p>
        </p:txBody>
      </p:sp>
      <p:sp>
        <p:nvSpPr>
          <p:cNvPr id="4" name="Text 2"/>
          <p:cNvSpPr txBox="1"/>
          <p:nvPr/>
        </p:nvSpPr>
        <p:spPr>
          <a:xfrm>
            <a:off x="457200" y="3907662"/>
            <a:ext cx="8229600" cy="502920"/>
          </a:xfrm>
          <a:prstGeom prst="rect">
            <a:avLst/>
          </a:prstGeom>
          <a:noFill/>
          <a:ln/>
        </p:spPr>
        <p:txBody>
          <a:bodyPr wrap="square" lIns="0" tIns="0" rIns="0" bIns="0" rtlCol="0" anchor="ctr"/>
          <a:lstStyle/>
          <a:p>
            <a:pPr marL="0" indent="0" algn="ctr">
              <a:buNone/>
            </a:pPr>
            <a:r>
              <a:rPr lang="en-US" sz="2800" b="1" dirty="0">
                <a:solidFill>
                  <a:srgbClr val="265C1D"/>
                </a:solidFill>
                <a:latin typeface="Cambria" pitchFamily="34" charset="0"/>
                <a:ea typeface="Cambria" pitchFamily="34" charset="-122"/>
                <a:cs typeface="Cambria" pitchFamily="34" charset="-120"/>
              </a:rPr>
              <a:t>Chef Trenton Shank</a:t>
            </a:r>
            <a:endParaRPr lang="en-US" sz="2800" dirty="0"/>
          </a:p>
        </p:txBody>
      </p:sp>
      <p:sp>
        <p:nvSpPr>
          <p:cNvPr id="5" name="Text 3"/>
          <p:cNvSpPr txBox="1"/>
          <p:nvPr/>
        </p:nvSpPr>
        <p:spPr>
          <a:xfrm>
            <a:off x="457200" y="4410582"/>
            <a:ext cx="8229600" cy="41148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Executive Chef, Old Chatham Golf Club</a:t>
            </a:r>
            <a:endParaRPr lang="en-US" sz="1600" dirty="0"/>
          </a:p>
        </p:txBody>
      </p:sp>
      <p:sp>
        <p:nvSpPr>
          <p:cNvPr id="6" name="Text 4"/>
          <p:cNvSpPr txBox="1"/>
          <p:nvPr/>
        </p:nvSpPr>
        <p:spPr>
          <a:xfrm>
            <a:off x="457200" y="4803774"/>
            <a:ext cx="8229600" cy="365760"/>
          </a:xfrm>
          <a:prstGeom prst="rect">
            <a:avLst/>
          </a:prstGeom>
          <a:noFill/>
          <a:ln/>
        </p:spPr>
        <p:txBody>
          <a:bodyPr wrap="square" lIns="0" tIns="0" rIns="0" bIns="0" rtlCol="0" anchor="ctr"/>
          <a:lstStyle/>
          <a:p>
            <a:pPr marL="0" indent="0" algn="ctr">
              <a:buNone/>
            </a:pPr>
            <a:r>
              <a:rPr lang="en-US" sz="1400" i="1" dirty="0">
                <a:solidFill>
                  <a:srgbClr val="5A5A5A"/>
                </a:solidFill>
                <a:latin typeface="Calibri" pitchFamily="34" charset="0"/>
                <a:ea typeface="Calibri" pitchFamily="34" charset="-122"/>
                <a:cs typeface="Calibri" pitchFamily="34" charset="-120"/>
              </a:rPr>
              <a:t>Leading: Culinary Hands-On Skills &amp; Competition Prep</a:t>
            </a:r>
            <a:endParaRPr lang="en-US" sz="1400" dirty="0"/>
          </a:p>
        </p:txBody>
      </p:sp>
      <p:pic>
        <p:nvPicPr>
          <p:cNvPr id="7"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pic>
        <p:nvPicPr>
          <p:cNvPr id="9" name="Picture 8">
            <a:extLst>
              <a:ext uri="{FF2B5EF4-FFF2-40B4-BE49-F238E27FC236}">
                <a16:creationId xmlns:a16="http://schemas.microsoft.com/office/drawing/2014/main" id="{6D30073C-B152-2325-E2A3-E2DB5E705CCA}"/>
              </a:ext>
            </a:extLst>
          </p:cNvPr>
          <p:cNvPicPr>
            <a:picLocks noChangeAspect="1"/>
          </p:cNvPicPr>
          <p:nvPr/>
        </p:nvPicPr>
        <p:blipFill>
          <a:blip r:embed="rId4"/>
          <a:srcRect t="20675" b="23697"/>
          <a:stretch>
            <a:fillRect/>
          </a:stretch>
        </p:blipFill>
        <p:spPr>
          <a:xfrm>
            <a:off x="2976562" y="585787"/>
            <a:ext cx="3190875" cy="3163253"/>
          </a:xfrm>
          <a:prstGeom prst="flowChartConnector">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611880" y="640080"/>
            <a:ext cx="1920240" cy="1920240"/>
          </a:xfrm>
          <a:prstGeom prst="ellipse">
            <a:avLst/>
          </a:prstGeom>
          <a:solidFill>
            <a:srgbClr val="E8E8E8"/>
          </a:solidFill>
          <a:ln w="12700">
            <a:solidFill>
              <a:srgbClr val="CFCFCF"/>
            </a:solidFill>
            <a:prstDash val="solid"/>
          </a:ln>
        </p:spPr>
        <p:txBody>
          <a:bodyPr/>
          <a:lstStyle/>
          <a:p>
            <a:endParaRPr lang="en-US"/>
          </a:p>
        </p:txBody>
      </p:sp>
      <p:sp>
        <p:nvSpPr>
          <p:cNvPr id="3" name="Text 1"/>
          <p:cNvSpPr txBox="1"/>
          <p:nvPr/>
        </p:nvSpPr>
        <p:spPr>
          <a:xfrm>
            <a:off x="3611880" y="1417320"/>
            <a:ext cx="1920240" cy="365760"/>
          </a:xfrm>
          <a:prstGeom prst="rect">
            <a:avLst/>
          </a:prstGeom>
          <a:noFill/>
          <a:ln/>
        </p:spPr>
        <p:txBody>
          <a:bodyPr wrap="square" lIns="0" tIns="0" rIns="0" bIns="0" rtlCol="0" anchor="ctr"/>
          <a:lstStyle/>
          <a:p>
            <a:pPr marL="0" indent="0" algn="ctr">
              <a:buNone/>
            </a:pPr>
            <a:r>
              <a:rPr lang="en-US" sz="1300" i="1" dirty="0">
                <a:solidFill>
                  <a:srgbClr val="5A5A5A"/>
                </a:solidFill>
                <a:latin typeface="Calibri" pitchFamily="34" charset="0"/>
                <a:ea typeface="Calibri" pitchFamily="34" charset="-122"/>
                <a:cs typeface="Calibri" pitchFamily="34" charset="-120"/>
              </a:rPr>
              <a:t>[Add Photo]</a:t>
            </a:r>
            <a:endParaRPr lang="en-US" sz="1300" dirty="0"/>
          </a:p>
        </p:txBody>
      </p:sp>
      <p:sp>
        <p:nvSpPr>
          <p:cNvPr id="4" name="Text 2"/>
          <p:cNvSpPr txBox="1"/>
          <p:nvPr/>
        </p:nvSpPr>
        <p:spPr>
          <a:xfrm>
            <a:off x="522515" y="3977641"/>
            <a:ext cx="8229600" cy="502920"/>
          </a:xfrm>
          <a:prstGeom prst="rect">
            <a:avLst/>
          </a:prstGeom>
          <a:noFill/>
          <a:ln/>
        </p:spPr>
        <p:txBody>
          <a:bodyPr wrap="square" lIns="0" tIns="0" rIns="0" bIns="0" rtlCol="0" anchor="ctr"/>
          <a:lstStyle/>
          <a:p>
            <a:pPr marL="0" indent="0" algn="ctr">
              <a:buNone/>
            </a:pPr>
            <a:r>
              <a:rPr lang="en-US" sz="2800" b="1" dirty="0">
                <a:solidFill>
                  <a:srgbClr val="265C1D"/>
                </a:solidFill>
                <a:latin typeface="Cambria" pitchFamily="34" charset="0"/>
                <a:ea typeface="Cambria" pitchFamily="34" charset="-122"/>
                <a:cs typeface="Cambria" pitchFamily="34" charset="-120"/>
              </a:rPr>
              <a:t>Chef Dominic Hawkes</a:t>
            </a:r>
            <a:endParaRPr lang="en-US" sz="2800" dirty="0"/>
          </a:p>
        </p:txBody>
      </p:sp>
      <p:sp>
        <p:nvSpPr>
          <p:cNvPr id="5" name="Text 3"/>
          <p:cNvSpPr txBox="1"/>
          <p:nvPr/>
        </p:nvSpPr>
        <p:spPr>
          <a:xfrm>
            <a:off x="522515" y="4480561"/>
            <a:ext cx="8229600" cy="41148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ProStart Educator Extraordinaire</a:t>
            </a:r>
            <a:endParaRPr lang="en-US" sz="1600" dirty="0"/>
          </a:p>
        </p:txBody>
      </p:sp>
      <p:sp>
        <p:nvSpPr>
          <p:cNvPr id="6" name="Text 4"/>
          <p:cNvSpPr txBox="1"/>
          <p:nvPr/>
        </p:nvSpPr>
        <p:spPr>
          <a:xfrm>
            <a:off x="522515" y="4892041"/>
            <a:ext cx="8229600" cy="365760"/>
          </a:xfrm>
          <a:prstGeom prst="rect">
            <a:avLst/>
          </a:prstGeom>
          <a:noFill/>
          <a:ln/>
        </p:spPr>
        <p:txBody>
          <a:bodyPr wrap="square" lIns="0" tIns="0" rIns="0" bIns="0" rtlCol="0" anchor="ctr"/>
          <a:lstStyle/>
          <a:p>
            <a:pPr marL="0" indent="0" algn="ctr">
              <a:buNone/>
            </a:pPr>
            <a:r>
              <a:rPr lang="en-US" sz="1400" i="1" dirty="0">
                <a:solidFill>
                  <a:srgbClr val="5A5A5A"/>
                </a:solidFill>
                <a:latin typeface="Calibri" pitchFamily="34" charset="0"/>
                <a:ea typeface="Calibri" pitchFamily="34" charset="-122"/>
                <a:cs typeface="Calibri" pitchFamily="34" charset="-120"/>
              </a:rPr>
              <a:t>Leading: From Industry to Instruction / Every Student Starts Somewhere</a:t>
            </a:r>
            <a:endParaRPr lang="en-US" sz="1400" dirty="0"/>
          </a:p>
        </p:txBody>
      </p:sp>
      <p:pic>
        <p:nvPicPr>
          <p:cNvPr id="7"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pic>
        <p:nvPicPr>
          <p:cNvPr id="9" name="Picture 8">
            <a:extLst>
              <a:ext uri="{FF2B5EF4-FFF2-40B4-BE49-F238E27FC236}">
                <a16:creationId xmlns:a16="http://schemas.microsoft.com/office/drawing/2014/main" id="{79808A50-F9A4-896B-9D1D-7E2D1B214DED}"/>
              </a:ext>
            </a:extLst>
          </p:cNvPr>
          <p:cNvPicPr>
            <a:picLocks noChangeAspect="1"/>
          </p:cNvPicPr>
          <p:nvPr/>
        </p:nvPicPr>
        <p:blipFill>
          <a:blip r:embed="rId4"/>
          <a:srcRect t="12825" b="12825"/>
          <a:stretch/>
        </p:blipFill>
        <p:spPr>
          <a:xfrm>
            <a:off x="3041877" y="608648"/>
            <a:ext cx="3190875" cy="3163253"/>
          </a:xfrm>
          <a:prstGeom prst="flowChartConnector">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611880" y="640080"/>
            <a:ext cx="1920240" cy="1920240"/>
          </a:xfrm>
          <a:prstGeom prst="ellipse">
            <a:avLst/>
          </a:prstGeom>
          <a:solidFill>
            <a:srgbClr val="E8E8E8"/>
          </a:solidFill>
          <a:ln w="12700">
            <a:solidFill>
              <a:srgbClr val="CFCFCF"/>
            </a:solidFill>
            <a:prstDash val="solid"/>
          </a:ln>
        </p:spPr>
        <p:txBody>
          <a:bodyPr/>
          <a:lstStyle/>
          <a:p>
            <a:endParaRPr lang="en-US"/>
          </a:p>
        </p:txBody>
      </p:sp>
      <p:sp>
        <p:nvSpPr>
          <p:cNvPr id="3" name="Text 1"/>
          <p:cNvSpPr txBox="1"/>
          <p:nvPr/>
        </p:nvSpPr>
        <p:spPr>
          <a:xfrm>
            <a:off x="3611880" y="1417320"/>
            <a:ext cx="1920240" cy="365760"/>
          </a:xfrm>
          <a:prstGeom prst="rect">
            <a:avLst/>
          </a:prstGeom>
          <a:noFill/>
          <a:ln/>
        </p:spPr>
        <p:txBody>
          <a:bodyPr wrap="square" lIns="0" tIns="0" rIns="0" bIns="0" rtlCol="0" anchor="ctr"/>
          <a:lstStyle/>
          <a:p>
            <a:pPr marL="0" indent="0" algn="ctr">
              <a:buNone/>
            </a:pPr>
            <a:r>
              <a:rPr lang="en-US" sz="1300" i="1" dirty="0">
                <a:solidFill>
                  <a:srgbClr val="5A5A5A"/>
                </a:solidFill>
                <a:latin typeface="Calibri" pitchFamily="34" charset="0"/>
                <a:ea typeface="Calibri" pitchFamily="34" charset="-122"/>
                <a:cs typeface="Calibri" pitchFamily="34" charset="-120"/>
              </a:rPr>
              <a:t>[Add Photo]</a:t>
            </a:r>
            <a:endParaRPr lang="en-US" sz="1300" dirty="0"/>
          </a:p>
        </p:txBody>
      </p:sp>
      <p:sp>
        <p:nvSpPr>
          <p:cNvPr id="4" name="Text 2"/>
          <p:cNvSpPr txBox="1"/>
          <p:nvPr/>
        </p:nvSpPr>
        <p:spPr>
          <a:xfrm>
            <a:off x="457200" y="4177882"/>
            <a:ext cx="8229600" cy="502920"/>
          </a:xfrm>
          <a:prstGeom prst="rect">
            <a:avLst/>
          </a:prstGeom>
          <a:noFill/>
          <a:ln/>
        </p:spPr>
        <p:txBody>
          <a:bodyPr wrap="square" lIns="0" tIns="0" rIns="0" bIns="0" rtlCol="0" anchor="ctr"/>
          <a:lstStyle/>
          <a:p>
            <a:pPr marL="0" indent="0" algn="ctr">
              <a:buNone/>
            </a:pPr>
            <a:r>
              <a:rPr lang="en-US" sz="2800" b="1" dirty="0">
                <a:solidFill>
                  <a:srgbClr val="265C1D"/>
                </a:solidFill>
                <a:latin typeface="Cambria" pitchFamily="34" charset="0"/>
                <a:ea typeface="Cambria" pitchFamily="34" charset="-122"/>
                <a:cs typeface="Cambria" pitchFamily="34" charset="-120"/>
              </a:rPr>
              <a:t>Chef Michael Beers</a:t>
            </a:r>
            <a:endParaRPr lang="en-US" sz="2800" dirty="0"/>
          </a:p>
        </p:txBody>
      </p:sp>
      <p:sp>
        <p:nvSpPr>
          <p:cNvPr id="5" name="Text 3"/>
          <p:cNvSpPr txBox="1"/>
          <p:nvPr/>
        </p:nvSpPr>
        <p:spPr>
          <a:xfrm>
            <a:off x="457200" y="4680802"/>
            <a:ext cx="8229600" cy="41148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CEC — Executive Chef, River Run Country Club</a:t>
            </a:r>
            <a:endParaRPr lang="en-US" sz="1600" dirty="0"/>
          </a:p>
        </p:txBody>
      </p:sp>
      <p:sp>
        <p:nvSpPr>
          <p:cNvPr id="6" name="Text 4"/>
          <p:cNvSpPr txBox="1"/>
          <p:nvPr/>
        </p:nvSpPr>
        <p:spPr>
          <a:xfrm>
            <a:off x="457200" y="5073994"/>
            <a:ext cx="8229600" cy="365760"/>
          </a:xfrm>
          <a:prstGeom prst="rect">
            <a:avLst/>
          </a:prstGeom>
          <a:noFill/>
          <a:ln/>
        </p:spPr>
        <p:txBody>
          <a:bodyPr wrap="square" lIns="0" tIns="0" rIns="0" bIns="0" rtlCol="0" anchor="ctr"/>
          <a:lstStyle/>
          <a:p>
            <a:pPr marL="0" indent="0" algn="ctr">
              <a:buNone/>
            </a:pPr>
            <a:r>
              <a:rPr lang="en-US" sz="1400" i="1" dirty="0">
                <a:solidFill>
                  <a:srgbClr val="5A5A5A"/>
                </a:solidFill>
                <a:latin typeface="Calibri" pitchFamily="34" charset="0"/>
                <a:ea typeface="Calibri" pitchFamily="34" charset="-122"/>
                <a:cs typeface="Calibri" pitchFamily="34" charset="-120"/>
              </a:rPr>
              <a:t>Leading: Menu Costing, Hands-On Skills &amp; Competition Prep</a:t>
            </a:r>
            <a:endParaRPr lang="en-US" sz="1400" dirty="0"/>
          </a:p>
        </p:txBody>
      </p:sp>
      <p:pic>
        <p:nvPicPr>
          <p:cNvPr id="7"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pic>
        <p:nvPicPr>
          <p:cNvPr id="9" name="Picture 8">
            <a:extLst>
              <a:ext uri="{FF2B5EF4-FFF2-40B4-BE49-F238E27FC236}">
                <a16:creationId xmlns:a16="http://schemas.microsoft.com/office/drawing/2014/main" id="{F1615793-36FA-E403-4F60-A527BB1DFE67}"/>
              </a:ext>
            </a:extLst>
          </p:cNvPr>
          <p:cNvPicPr>
            <a:picLocks noChangeAspect="1"/>
          </p:cNvPicPr>
          <p:nvPr/>
        </p:nvPicPr>
        <p:blipFill>
          <a:blip r:embed="rId4"/>
          <a:srcRect t="433" b="433"/>
          <a:stretch/>
        </p:blipFill>
        <p:spPr>
          <a:xfrm>
            <a:off x="2976562" y="585787"/>
            <a:ext cx="3190875" cy="3163253"/>
          </a:xfrm>
          <a:prstGeom prst="flowChartConnector">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4304623"/>
            <a:ext cx="8229600" cy="502920"/>
          </a:xfrm>
          <a:prstGeom prst="rect">
            <a:avLst/>
          </a:prstGeom>
          <a:noFill/>
          <a:ln/>
        </p:spPr>
        <p:txBody>
          <a:bodyPr wrap="square" lIns="0" tIns="0" rIns="0" bIns="0" rtlCol="0" anchor="ctr"/>
          <a:lstStyle/>
          <a:p>
            <a:pPr marL="0" indent="0" algn="ctr">
              <a:buNone/>
            </a:pPr>
            <a:r>
              <a:rPr lang="en-US" sz="2800" b="1" dirty="0">
                <a:solidFill>
                  <a:srgbClr val="265C1D"/>
                </a:solidFill>
                <a:latin typeface="Cambria" pitchFamily="34" charset="0"/>
                <a:ea typeface="Cambria" pitchFamily="34" charset="-122"/>
                <a:cs typeface="Cambria" pitchFamily="34" charset="-120"/>
              </a:rPr>
              <a:t>Chef Justin Fry</a:t>
            </a:r>
            <a:endParaRPr lang="en-US" sz="2800" dirty="0"/>
          </a:p>
        </p:txBody>
      </p:sp>
      <p:sp>
        <p:nvSpPr>
          <p:cNvPr id="5" name="Text 3"/>
          <p:cNvSpPr txBox="1"/>
          <p:nvPr/>
        </p:nvSpPr>
        <p:spPr>
          <a:xfrm>
            <a:off x="457200" y="4807543"/>
            <a:ext cx="8229600" cy="41148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Founder, JF Chocolat</a:t>
            </a:r>
            <a:endParaRPr lang="en-US" sz="1600" dirty="0"/>
          </a:p>
        </p:txBody>
      </p:sp>
      <p:sp>
        <p:nvSpPr>
          <p:cNvPr id="6" name="Text 4"/>
          <p:cNvSpPr txBox="1"/>
          <p:nvPr/>
        </p:nvSpPr>
        <p:spPr>
          <a:xfrm>
            <a:off x="457200" y="5200735"/>
            <a:ext cx="8229600" cy="365760"/>
          </a:xfrm>
          <a:prstGeom prst="rect">
            <a:avLst/>
          </a:prstGeom>
          <a:noFill/>
          <a:ln/>
        </p:spPr>
        <p:txBody>
          <a:bodyPr wrap="square" lIns="0" tIns="0" rIns="0" bIns="0" rtlCol="0" anchor="ctr"/>
          <a:lstStyle/>
          <a:p>
            <a:pPr marL="0" indent="0" algn="ctr">
              <a:buNone/>
            </a:pPr>
            <a:r>
              <a:rPr lang="en-US" sz="1400" i="1" dirty="0">
                <a:solidFill>
                  <a:srgbClr val="5A5A5A"/>
                </a:solidFill>
                <a:latin typeface="Calibri" pitchFamily="34" charset="0"/>
                <a:ea typeface="Calibri" pitchFamily="34" charset="-122"/>
                <a:cs typeface="Calibri" pitchFamily="34" charset="-120"/>
              </a:rPr>
              <a:t>Leading: Culinary Hands-On Skills</a:t>
            </a:r>
            <a:endParaRPr lang="en-US" sz="1400" dirty="0"/>
          </a:p>
        </p:txBody>
      </p:sp>
      <p:pic>
        <p:nvPicPr>
          <p:cNvPr id="7"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pic>
        <p:nvPicPr>
          <p:cNvPr id="9" name="Picture 8">
            <a:extLst>
              <a:ext uri="{FF2B5EF4-FFF2-40B4-BE49-F238E27FC236}">
                <a16:creationId xmlns:a16="http://schemas.microsoft.com/office/drawing/2014/main" id="{485DB323-7414-ED23-254A-6DE915987CBC}"/>
              </a:ext>
            </a:extLst>
          </p:cNvPr>
          <p:cNvPicPr>
            <a:picLocks noChangeAspect="1"/>
          </p:cNvPicPr>
          <p:nvPr/>
        </p:nvPicPr>
        <p:blipFill>
          <a:blip r:embed="rId4"/>
          <a:srcRect l="43505" t="16937" r="17025" b="24236"/>
          <a:stretch>
            <a:fillRect/>
          </a:stretch>
        </p:blipFill>
        <p:spPr>
          <a:xfrm>
            <a:off x="2976562" y="585787"/>
            <a:ext cx="3190875" cy="3163253"/>
          </a:xfrm>
          <a:prstGeom prst="flowChartConnector">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4107161"/>
            <a:ext cx="8229600" cy="502920"/>
          </a:xfrm>
          <a:prstGeom prst="rect">
            <a:avLst/>
          </a:prstGeom>
          <a:noFill/>
          <a:ln/>
        </p:spPr>
        <p:txBody>
          <a:bodyPr wrap="square" lIns="0" tIns="0" rIns="0" bIns="0" rtlCol="0" anchor="ctr"/>
          <a:lstStyle/>
          <a:p>
            <a:pPr marL="0" indent="0" algn="ctr">
              <a:buNone/>
            </a:pPr>
            <a:r>
              <a:rPr lang="en-US" sz="2800" b="1" dirty="0">
                <a:solidFill>
                  <a:srgbClr val="265C1D"/>
                </a:solidFill>
                <a:latin typeface="Cambria" pitchFamily="34" charset="0"/>
                <a:ea typeface="Cambria" pitchFamily="34" charset="-122"/>
                <a:cs typeface="Cambria" pitchFamily="34" charset="-120"/>
              </a:rPr>
              <a:t>Chef Richard Kugelmann</a:t>
            </a:r>
            <a:endParaRPr lang="en-US" sz="2800" dirty="0"/>
          </a:p>
        </p:txBody>
      </p:sp>
      <p:sp>
        <p:nvSpPr>
          <p:cNvPr id="5" name="Text 3"/>
          <p:cNvSpPr txBox="1"/>
          <p:nvPr/>
        </p:nvSpPr>
        <p:spPr>
          <a:xfrm>
            <a:off x="457200" y="4610081"/>
            <a:ext cx="8229600" cy="41148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CEC® · CCA® · AAC® — Central Piedmont Community College</a:t>
            </a:r>
            <a:endParaRPr lang="en-US" sz="1600" dirty="0"/>
          </a:p>
        </p:txBody>
      </p:sp>
      <p:sp>
        <p:nvSpPr>
          <p:cNvPr id="6" name="Text 4"/>
          <p:cNvSpPr txBox="1"/>
          <p:nvPr/>
        </p:nvSpPr>
        <p:spPr>
          <a:xfrm>
            <a:off x="457200" y="5003273"/>
            <a:ext cx="8229600" cy="365760"/>
          </a:xfrm>
          <a:prstGeom prst="rect">
            <a:avLst/>
          </a:prstGeom>
          <a:noFill/>
          <a:ln/>
        </p:spPr>
        <p:txBody>
          <a:bodyPr wrap="square" lIns="0" tIns="0" rIns="0" bIns="0" rtlCol="0" anchor="ctr"/>
          <a:lstStyle/>
          <a:p>
            <a:pPr marL="0" indent="0" algn="ctr">
              <a:buNone/>
            </a:pPr>
            <a:r>
              <a:rPr lang="en-US" sz="1400" i="1" dirty="0">
                <a:solidFill>
                  <a:srgbClr val="5A5A5A"/>
                </a:solidFill>
                <a:latin typeface="Calibri" pitchFamily="34" charset="0"/>
                <a:ea typeface="Calibri" pitchFamily="34" charset="-122"/>
                <a:cs typeface="Calibri" pitchFamily="34" charset="-120"/>
              </a:rPr>
              <a:t>Leading: Assessment Strategies &amp; Hands-On Skills</a:t>
            </a:r>
            <a:endParaRPr lang="en-US" sz="1400" dirty="0"/>
          </a:p>
        </p:txBody>
      </p:sp>
      <p:pic>
        <p:nvPicPr>
          <p:cNvPr id="7"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pic>
        <p:nvPicPr>
          <p:cNvPr id="9" name="Picture 8">
            <a:extLst>
              <a:ext uri="{FF2B5EF4-FFF2-40B4-BE49-F238E27FC236}">
                <a16:creationId xmlns:a16="http://schemas.microsoft.com/office/drawing/2014/main" id="{7C749895-D376-9537-D01F-6A37C75AE40B}"/>
              </a:ext>
            </a:extLst>
          </p:cNvPr>
          <p:cNvPicPr>
            <a:picLocks noChangeAspect="1"/>
          </p:cNvPicPr>
          <p:nvPr/>
        </p:nvPicPr>
        <p:blipFill>
          <a:blip r:embed="rId4"/>
          <a:srcRect t="1176" b="21145"/>
          <a:stretch>
            <a:fillRect/>
          </a:stretch>
        </p:blipFill>
        <p:spPr>
          <a:xfrm>
            <a:off x="3212515" y="585787"/>
            <a:ext cx="2718969" cy="3163253"/>
          </a:xfrm>
          <a:prstGeom prst="flowChartConnector">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4118735"/>
            <a:ext cx="8229600" cy="502920"/>
          </a:xfrm>
          <a:prstGeom prst="rect">
            <a:avLst/>
          </a:prstGeom>
          <a:noFill/>
          <a:ln/>
        </p:spPr>
        <p:txBody>
          <a:bodyPr wrap="square" lIns="0" tIns="0" rIns="0" bIns="0" rtlCol="0" anchor="ctr"/>
          <a:lstStyle/>
          <a:p>
            <a:pPr marL="0" indent="0" algn="ctr">
              <a:buNone/>
            </a:pPr>
            <a:r>
              <a:rPr lang="en-US" sz="2800" b="1" dirty="0">
                <a:solidFill>
                  <a:srgbClr val="265C1D"/>
                </a:solidFill>
                <a:latin typeface="Cambria" pitchFamily="34" charset="0"/>
                <a:ea typeface="Cambria" pitchFamily="34" charset="-122"/>
                <a:cs typeface="Cambria" pitchFamily="34" charset="-120"/>
              </a:rPr>
              <a:t>Chef Leah Schuler</a:t>
            </a:r>
            <a:endParaRPr lang="en-US" sz="2800" dirty="0"/>
          </a:p>
        </p:txBody>
      </p:sp>
      <p:sp>
        <p:nvSpPr>
          <p:cNvPr id="5" name="Text 3"/>
          <p:cNvSpPr txBox="1"/>
          <p:nvPr/>
        </p:nvSpPr>
        <p:spPr>
          <a:xfrm>
            <a:off x="457200" y="4621655"/>
            <a:ext cx="8229600" cy="41148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Culinary &amp; Nutrition Professional — Culinary Educator</a:t>
            </a:r>
            <a:endParaRPr lang="en-US" sz="1600" dirty="0"/>
          </a:p>
        </p:txBody>
      </p:sp>
      <p:sp>
        <p:nvSpPr>
          <p:cNvPr id="6" name="Text 4"/>
          <p:cNvSpPr txBox="1"/>
          <p:nvPr/>
        </p:nvSpPr>
        <p:spPr>
          <a:xfrm>
            <a:off x="457200" y="5014847"/>
            <a:ext cx="8229600" cy="365760"/>
          </a:xfrm>
          <a:prstGeom prst="rect">
            <a:avLst/>
          </a:prstGeom>
          <a:noFill/>
          <a:ln/>
        </p:spPr>
        <p:txBody>
          <a:bodyPr wrap="square" lIns="0" tIns="0" rIns="0" bIns="0" rtlCol="0" anchor="ctr"/>
          <a:lstStyle/>
          <a:p>
            <a:pPr marL="0" indent="0" algn="ctr">
              <a:buNone/>
            </a:pPr>
            <a:r>
              <a:rPr lang="en-US" sz="1400" i="1" dirty="0">
                <a:solidFill>
                  <a:srgbClr val="5A5A5A"/>
                </a:solidFill>
                <a:latin typeface="Calibri" pitchFamily="34" charset="0"/>
                <a:ea typeface="Calibri" pitchFamily="34" charset="-122"/>
                <a:cs typeface="Calibri" pitchFamily="34" charset="-120"/>
              </a:rPr>
              <a:t>Leading: Culinary Hands-On Skills</a:t>
            </a:r>
            <a:endParaRPr lang="en-US" sz="1400" dirty="0"/>
          </a:p>
        </p:txBody>
      </p:sp>
      <p:pic>
        <p:nvPicPr>
          <p:cNvPr id="7"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pic>
        <p:nvPicPr>
          <p:cNvPr id="9" name="Picture 8">
            <a:extLst>
              <a:ext uri="{FF2B5EF4-FFF2-40B4-BE49-F238E27FC236}">
                <a16:creationId xmlns:a16="http://schemas.microsoft.com/office/drawing/2014/main" id="{7CE818FA-C708-EDAD-7E3F-A3E563E1171B}"/>
              </a:ext>
            </a:extLst>
          </p:cNvPr>
          <p:cNvPicPr>
            <a:picLocks noChangeAspect="1"/>
          </p:cNvPicPr>
          <p:nvPr/>
        </p:nvPicPr>
        <p:blipFill>
          <a:blip r:embed="rId4"/>
          <a:srcRect t="433" b="433"/>
          <a:stretch/>
        </p:blipFill>
        <p:spPr>
          <a:xfrm>
            <a:off x="2976562" y="585787"/>
            <a:ext cx="3190875" cy="3163253"/>
          </a:xfrm>
          <a:prstGeom prst="flowChartConnector">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995929"/>
            <a:ext cx="8229600" cy="502920"/>
          </a:xfrm>
          <a:prstGeom prst="rect">
            <a:avLst/>
          </a:prstGeom>
          <a:noFill/>
          <a:ln/>
        </p:spPr>
        <p:txBody>
          <a:bodyPr wrap="square" lIns="0" tIns="0" rIns="0" bIns="0" rtlCol="0" anchor="ctr"/>
          <a:lstStyle/>
          <a:p>
            <a:pPr marL="0" indent="0" algn="ctr">
              <a:buNone/>
            </a:pPr>
            <a:r>
              <a:rPr lang="en-US" sz="2800" b="1" dirty="0">
                <a:solidFill>
                  <a:srgbClr val="265C1D"/>
                </a:solidFill>
                <a:latin typeface="Cambria" pitchFamily="34" charset="0"/>
                <a:ea typeface="Cambria" pitchFamily="34" charset="-122"/>
                <a:cs typeface="Cambria" pitchFamily="34" charset="-120"/>
              </a:rPr>
              <a:t>Carolyn Griffin, NCRLA</a:t>
            </a:r>
            <a:endParaRPr lang="en-US" sz="2800" dirty="0"/>
          </a:p>
        </p:txBody>
      </p:sp>
      <p:sp>
        <p:nvSpPr>
          <p:cNvPr id="5" name="Text 3"/>
          <p:cNvSpPr txBox="1"/>
          <p:nvPr/>
        </p:nvSpPr>
        <p:spPr>
          <a:xfrm>
            <a:off x="457200" y="4498849"/>
            <a:ext cx="8229600" cy="41148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Food Safety &amp; Lodging Regulations Specialist</a:t>
            </a:r>
            <a:endParaRPr lang="en-US" sz="1600" dirty="0"/>
          </a:p>
        </p:txBody>
      </p:sp>
      <p:sp>
        <p:nvSpPr>
          <p:cNvPr id="6" name="Text 4"/>
          <p:cNvSpPr txBox="1"/>
          <p:nvPr/>
        </p:nvSpPr>
        <p:spPr>
          <a:xfrm>
            <a:off x="457200" y="4892041"/>
            <a:ext cx="8229600" cy="365760"/>
          </a:xfrm>
          <a:prstGeom prst="rect">
            <a:avLst/>
          </a:prstGeom>
          <a:noFill/>
          <a:ln/>
        </p:spPr>
        <p:txBody>
          <a:bodyPr wrap="square" lIns="0" tIns="0" rIns="0" bIns="0" rtlCol="0" anchor="ctr"/>
          <a:lstStyle/>
          <a:p>
            <a:pPr marL="0" indent="0" algn="ctr">
              <a:buNone/>
            </a:pPr>
            <a:r>
              <a:rPr lang="en-US" sz="1400" i="1" dirty="0">
                <a:solidFill>
                  <a:srgbClr val="5A5A5A"/>
                </a:solidFill>
                <a:latin typeface="Calibri" pitchFamily="34" charset="0"/>
                <a:ea typeface="Calibri" pitchFamily="34" charset="-122"/>
                <a:cs typeface="Calibri" pitchFamily="34" charset="-120"/>
              </a:rPr>
              <a:t>Leading: Food Safety</a:t>
            </a:r>
            <a:endParaRPr lang="en-US" sz="1400" dirty="0"/>
          </a:p>
        </p:txBody>
      </p:sp>
      <p:pic>
        <p:nvPicPr>
          <p:cNvPr id="7"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pic>
        <p:nvPicPr>
          <p:cNvPr id="9" name="Picture 8">
            <a:extLst>
              <a:ext uri="{FF2B5EF4-FFF2-40B4-BE49-F238E27FC236}">
                <a16:creationId xmlns:a16="http://schemas.microsoft.com/office/drawing/2014/main" id="{22FCEFF5-FE09-C83E-EB25-08C8DFD9818F}"/>
              </a:ext>
            </a:extLst>
          </p:cNvPr>
          <p:cNvPicPr>
            <a:picLocks noChangeAspect="1"/>
          </p:cNvPicPr>
          <p:nvPr/>
        </p:nvPicPr>
        <p:blipFill>
          <a:blip r:embed="rId4"/>
          <a:srcRect t="433" b="433"/>
          <a:stretch/>
        </p:blipFill>
        <p:spPr>
          <a:xfrm>
            <a:off x="2976562" y="585787"/>
            <a:ext cx="3190875" cy="3163253"/>
          </a:xfrm>
          <a:prstGeom prst="flowChartConnector">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411480"/>
            <a:ext cx="8138160" cy="822960"/>
          </a:xfrm>
          <a:prstGeom prst="rect">
            <a:avLst/>
          </a:prstGeom>
          <a:noFill/>
          <a:ln/>
        </p:spPr>
        <p:txBody>
          <a:bodyPr wrap="square" lIns="0" tIns="0" rIns="0" bIns="0" rtlCol="0" anchor="ctr"/>
          <a:lstStyle/>
          <a:p>
            <a:pPr marL="0" indent="0" algn="l">
              <a:buNone/>
            </a:pPr>
            <a:r>
              <a:rPr lang="en-US" sz="3200" b="1" dirty="0">
                <a:solidFill>
                  <a:srgbClr val="265C1D"/>
                </a:solidFill>
                <a:latin typeface="Cambria" pitchFamily="34" charset="0"/>
                <a:ea typeface="Cambria" pitchFamily="34" charset="-122"/>
                <a:cs typeface="Cambria" pitchFamily="34" charset="-120"/>
              </a:rPr>
              <a:t>Tonight: ProStart Educator Recognition Dinner</a:t>
            </a:r>
            <a:endParaRPr lang="en-US" sz="3200" dirty="0"/>
          </a:p>
        </p:txBody>
      </p:sp>
      <p:sp>
        <p:nvSpPr>
          <p:cNvPr id="3" name="Text 1"/>
          <p:cNvSpPr txBox="1"/>
          <p:nvPr/>
        </p:nvSpPr>
        <p:spPr>
          <a:xfrm>
            <a:off x="548640" y="1417320"/>
            <a:ext cx="7772400" cy="4663440"/>
          </a:xfrm>
          <a:prstGeom prst="rect">
            <a:avLst/>
          </a:prstGeom>
          <a:noFill/>
          <a:ln/>
        </p:spPr>
        <p:txBody>
          <a:bodyPr wrap="square" lIns="0" tIns="0" rIns="0" bIns="0" rtlCol="0" anchor="t"/>
          <a:lstStyle/>
          <a:p>
            <a:pPr marL="342900" indent="-342900">
              <a:lnSpc>
                <a:spcPct val="115000"/>
              </a:lnSpc>
              <a:spcAft>
                <a:spcPts val="1400"/>
              </a:spcAft>
              <a:buSzPct val="100000"/>
              <a:buChar char="•"/>
            </a:pPr>
            <a:r>
              <a:rPr lang="en-US" sz="1800" b="1" dirty="0">
                <a:solidFill>
                  <a:srgbClr val="2B2B2B"/>
                </a:solidFill>
                <a:latin typeface="Calibri" pitchFamily="34" charset="0"/>
                <a:ea typeface="Calibri" pitchFamily="34" charset="-122"/>
                <a:cs typeface="Calibri" pitchFamily="34" charset="-120"/>
              </a:rPr>
              <a:t>Goodyear House, Charlotte  —  6:00–9:00pm</a:t>
            </a:r>
            <a:endParaRPr lang="en-US" sz="1800" dirty="0"/>
          </a:p>
          <a:p>
            <a:pPr marL="342900" indent="-342900">
              <a:lnSpc>
                <a:spcPct val="115000"/>
              </a:lnSpc>
              <a:spcAft>
                <a:spcPts val="1400"/>
              </a:spcAft>
              <a:buSzPct val="100000"/>
              <a:buChar char="•"/>
            </a:pPr>
            <a:r>
              <a:rPr lang="en-US" sz="1800" dirty="0">
                <a:solidFill>
                  <a:srgbClr val="2B2B2B"/>
                </a:solidFill>
                <a:latin typeface="Calibri" pitchFamily="34" charset="0"/>
                <a:ea typeface="Calibri" pitchFamily="34" charset="-122"/>
                <a:cs typeface="Calibri" pitchFamily="34" charset="-120"/>
              </a:rPr>
              <a:t>For confirmed ProStart educators</a:t>
            </a:r>
            <a:endParaRPr lang="en-US" sz="1800" dirty="0"/>
          </a:p>
          <a:p>
            <a:pPr marL="342900" indent="-342900">
              <a:lnSpc>
                <a:spcPct val="115000"/>
              </a:lnSpc>
              <a:spcAft>
                <a:spcPts val="1400"/>
              </a:spcAft>
              <a:buSzPct val="100000"/>
              <a:buChar char="•"/>
            </a:pPr>
            <a:r>
              <a:rPr lang="en-US" sz="1800" b="1" dirty="0">
                <a:solidFill>
                  <a:srgbClr val="2B2B2B"/>
                </a:solidFill>
                <a:latin typeface="Calibri" pitchFamily="34" charset="0"/>
                <a:ea typeface="Calibri" pitchFamily="34" charset="-122"/>
                <a:cs typeface="Calibri" pitchFamily="34" charset="-120"/>
              </a:rPr>
              <a:t>Attendance is required for NC educators to receive the portion of the stipend tied to this workshop</a:t>
            </a:r>
            <a:endParaRPr lang="en-US" sz="1800" dirty="0"/>
          </a:p>
          <a:p>
            <a:pPr marL="342900" indent="-342900">
              <a:lnSpc>
                <a:spcPct val="115000"/>
              </a:lnSpc>
              <a:spcAft>
                <a:spcPts val="1400"/>
              </a:spcAft>
              <a:buSzPct val="100000"/>
              <a:buChar char="•"/>
            </a:pPr>
            <a:r>
              <a:rPr lang="en-US" sz="1800" dirty="0">
                <a:solidFill>
                  <a:srgbClr val="2B2B2B"/>
                </a:solidFill>
                <a:latin typeface="Calibri" pitchFamily="34" charset="0"/>
                <a:ea typeface="Calibri" pitchFamily="34" charset="-122"/>
                <a:cs typeface="Calibri" pitchFamily="34" charset="-120"/>
              </a:rPr>
              <a:t>The restaurant is about 25 minutes from the hotel — please carpool</a:t>
            </a:r>
            <a:endParaRPr lang="en-US" sz="1800" dirty="0"/>
          </a:p>
          <a:p>
            <a:pPr marL="342900" indent="-342900">
              <a:lnSpc>
                <a:spcPct val="115000"/>
              </a:lnSpc>
              <a:spcAft>
                <a:spcPts val="1400"/>
              </a:spcAft>
              <a:buSzPct val="100000"/>
              <a:buChar char="•"/>
            </a:pPr>
            <a:r>
              <a:rPr lang="en-US" sz="1800" b="1" dirty="0">
                <a:solidFill>
                  <a:srgbClr val="2B2B2B"/>
                </a:solidFill>
                <a:latin typeface="Calibri" pitchFamily="34" charset="0"/>
                <a:ea typeface="Calibri" pitchFamily="34" charset="-122"/>
                <a:cs typeface="Calibri" pitchFamily="34" charset="-120"/>
              </a:rPr>
              <a:t>Plan to leave the hotel no later than 5:30</a:t>
            </a:r>
            <a:endParaRPr lang="en-US" sz="1800" dirty="0"/>
          </a:p>
        </p:txBody>
      </p:sp>
      <p:pic>
        <p:nvPicPr>
          <p:cNvPr id="4"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411480"/>
            <a:ext cx="8138160" cy="822960"/>
          </a:xfrm>
          <a:prstGeom prst="rect">
            <a:avLst/>
          </a:prstGeom>
          <a:noFill/>
          <a:ln/>
        </p:spPr>
        <p:txBody>
          <a:bodyPr wrap="square" lIns="0" tIns="0" rIns="0" bIns="0" rtlCol="0" anchor="ctr"/>
          <a:lstStyle/>
          <a:p>
            <a:pPr marL="0" indent="0" algn="l">
              <a:buNone/>
            </a:pPr>
            <a:r>
              <a:rPr lang="en-US" sz="3200" b="1" dirty="0">
                <a:solidFill>
                  <a:srgbClr val="265C1D"/>
                </a:solidFill>
                <a:latin typeface="Cambria" pitchFamily="34" charset="0"/>
                <a:ea typeface="Cambria" pitchFamily="34" charset="-122"/>
                <a:cs typeface="Cambria" pitchFamily="34" charset="-120"/>
              </a:rPr>
              <a:t>Logistics &amp; Housekeeping</a:t>
            </a:r>
            <a:endParaRPr lang="en-US" sz="3200" dirty="0"/>
          </a:p>
        </p:txBody>
      </p:sp>
      <p:sp>
        <p:nvSpPr>
          <p:cNvPr id="3" name="Text 1"/>
          <p:cNvSpPr txBox="1"/>
          <p:nvPr/>
        </p:nvSpPr>
        <p:spPr>
          <a:xfrm>
            <a:off x="548640" y="1417320"/>
            <a:ext cx="7772400" cy="4663440"/>
          </a:xfrm>
          <a:prstGeom prst="rect">
            <a:avLst/>
          </a:prstGeom>
          <a:noFill/>
          <a:ln/>
        </p:spPr>
        <p:txBody>
          <a:bodyPr wrap="square" lIns="0" tIns="0" rIns="0" bIns="0" rtlCol="0" anchor="t"/>
          <a:lstStyle/>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Restrooms</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Please silence phones during sessions</a:t>
            </a:r>
            <a:endParaRPr lang="en-US" sz="2000" dirty="0"/>
          </a:p>
          <a:p>
            <a:pPr marL="342900" indent="-342900">
              <a:lnSpc>
                <a:spcPct val="115000"/>
              </a:lnSpc>
              <a:spcAft>
                <a:spcPts val="1400"/>
              </a:spcAft>
              <a:buSzPct val="100000"/>
              <a:buChar char="•"/>
            </a:pPr>
            <a:r>
              <a:rPr lang="en-US" sz="2000" dirty="0">
                <a:solidFill>
                  <a:srgbClr val="2B2B2B"/>
                </a:solidFill>
                <a:latin typeface="Calibri" pitchFamily="34" charset="0"/>
                <a:ea typeface="Calibri" pitchFamily="34" charset="-122"/>
                <a:cs typeface="Calibri" pitchFamily="34" charset="-120"/>
              </a:rPr>
              <a:t>Questions any time — just find someone on the NCRLA team</a:t>
            </a:r>
            <a:endParaRPr lang="en-US" sz="2000" dirty="0"/>
          </a:p>
        </p:txBody>
      </p:sp>
      <p:pic>
        <p:nvPicPr>
          <p:cNvPr id="4" name="Image 0" descr="/home/claude/pptx_work/assets/logo_white.png"/>
          <p:cNvPicPr>
            <a:picLocks noChangeAspect="1"/>
          </p:cNvPicPr>
          <p:nvPr/>
        </p:nvPicPr>
        <p:blipFill>
          <a:blip r:embed="rId3"/>
          <a:stretch>
            <a:fillRect/>
          </a:stretch>
        </p:blipFill>
        <p:spPr>
          <a:xfrm>
            <a:off x="7543800" y="5715000"/>
            <a:ext cx="1325880" cy="13258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pic>
        <p:nvPicPr>
          <p:cNvPr id="2" name="Image 0" descr="/home/claude/pptx_work/assets/logo_white.png"/>
          <p:cNvPicPr>
            <a:picLocks noChangeAspect="1"/>
          </p:cNvPicPr>
          <p:nvPr/>
        </p:nvPicPr>
        <p:blipFill>
          <a:blip r:embed="rId3"/>
          <a:stretch>
            <a:fillRect/>
          </a:stretch>
        </p:blipFill>
        <p:spPr>
          <a:xfrm>
            <a:off x="3063240" y="1051560"/>
            <a:ext cx="3017520" cy="3017520"/>
          </a:xfrm>
          <a:prstGeom prst="rect">
            <a:avLst/>
          </a:prstGeom>
        </p:spPr>
      </p:pic>
      <p:sp>
        <p:nvSpPr>
          <p:cNvPr id="3" name="Text 0"/>
          <p:cNvSpPr txBox="1"/>
          <p:nvPr/>
        </p:nvSpPr>
        <p:spPr>
          <a:xfrm>
            <a:off x="457200" y="4297680"/>
            <a:ext cx="8229600" cy="548640"/>
          </a:xfrm>
          <a:prstGeom prst="rect">
            <a:avLst/>
          </a:prstGeom>
          <a:noFill/>
          <a:ln/>
        </p:spPr>
        <p:txBody>
          <a:bodyPr wrap="square" lIns="0" tIns="0" rIns="0" bIns="0" rtlCol="0" anchor="ctr"/>
          <a:lstStyle/>
          <a:p>
            <a:pPr marL="0" indent="0" algn="ctr">
              <a:lnSpc>
                <a:spcPct val="100000"/>
              </a:lnSpc>
              <a:buNone/>
            </a:pPr>
            <a:r>
              <a:rPr lang="en-US" sz="3000" b="1" dirty="0">
                <a:solidFill>
                  <a:srgbClr val="265C1D"/>
                </a:solidFill>
                <a:latin typeface="Cambria" pitchFamily="34" charset="0"/>
                <a:ea typeface="Cambria" pitchFamily="34" charset="-122"/>
                <a:cs typeface="Cambria" pitchFamily="34" charset="-120"/>
              </a:rPr>
              <a:t>Let's Get Started!</a:t>
            </a:r>
            <a:endParaRPr lang="en-US" sz="3000" dirty="0"/>
          </a:p>
        </p:txBody>
      </p:sp>
      <p:sp>
        <p:nvSpPr>
          <p:cNvPr id="4" name="Text 1"/>
          <p:cNvSpPr txBox="1"/>
          <p:nvPr/>
        </p:nvSpPr>
        <p:spPr>
          <a:xfrm>
            <a:off x="457200" y="4846320"/>
            <a:ext cx="8229600" cy="411480"/>
          </a:xfrm>
          <a:prstGeom prst="rect">
            <a:avLst/>
          </a:prstGeom>
          <a:noFill/>
          <a:ln/>
        </p:spPr>
        <p:txBody>
          <a:bodyPr wrap="square" lIns="0" tIns="0" rIns="0" bIns="0" rtlCol="0" anchor="ctr"/>
          <a:lstStyle/>
          <a:p>
            <a:pPr marL="0" indent="0" algn="ctr">
              <a:lnSpc>
                <a:spcPct val="100000"/>
              </a:lnSpc>
              <a:buNone/>
            </a:pPr>
            <a:r>
              <a:rPr lang="en-US" sz="1700" dirty="0">
                <a:solidFill>
                  <a:srgbClr val="5A5A5A"/>
                </a:solidFill>
                <a:latin typeface="Cambria" pitchFamily="34" charset="0"/>
                <a:ea typeface="Cambria" pitchFamily="34" charset="-122"/>
                <a:cs typeface="Cambria" pitchFamily="34" charset="-120"/>
              </a:rPr>
              <a:t>Enjoy the 2026 NC ProStart Educator Conference</a:t>
            </a:r>
            <a:endParaRPr lang="en-US" sz="17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EMIS_STEP_ID" val="3635250"/>
  <p:tag name="ARTEMIS_QID" val="936764583"/>
</p:tagLst>
</file>

<file path=ppt/tags/tag2.xml><?xml version="1.0" encoding="utf-8"?>
<p:tagLst xmlns:a="http://schemas.openxmlformats.org/drawingml/2006/main" xmlns:r="http://schemas.openxmlformats.org/officeDocument/2006/relationships" xmlns:p="http://schemas.openxmlformats.org/presentationml/2006/main">
  <p:tag name="ARTEMIS_STEP_ID" val="3635256"/>
  <p:tag name="ARTEMIS_QID" val="936764589"/>
</p:tagLst>
</file>

<file path=ppt/tags/tag3.xml><?xml version="1.0" encoding="utf-8"?>
<p:tagLst xmlns:a="http://schemas.openxmlformats.org/drawingml/2006/main" xmlns:r="http://schemas.openxmlformats.org/officeDocument/2006/relationships" xmlns:p="http://schemas.openxmlformats.org/presentationml/2006/main">
  <p:tag name="ARTEMIS_STEP_ID" val="3635258"/>
  <p:tag name="ARTEMIS_QID" val="936764591"/>
</p:tagLst>
</file>

<file path=ppt/tags/tag4.xml><?xml version="1.0" encoding="utf-8"?>
<p:tagLst xmlns:a="http://schemas.openxmlformats.org/drawingml/2006/main" xmlns:r="http://schemas.openxmlformats.org/officeDocument/2006/relationships" xmlns:p="http://schemas.openxmlformats.org/presentationml/2006/main">
  <p:tag name="ARTEMIS_STEP_ID" val="3630914"/>
  <p:tag name="ARTEMIS_QID" val="936761151"/>
</p:tagLst>
</file>

<file path=ppt/tags/tag5.xml><?xml version="1.0" encoding="utf-8"?>
<p:tagLst xmlns:a="http://schemas.openxmlformats.org/drawingml/2006/main" xmlns:r="http://schemas.openxmlformats.org/officeDocument/2006/relationships" xmlns:p="http://schemas.openxmlformats.org/presentationml/2006/main">
  <p:tag name="ARTEMIS_STEP_ID" val="3635273"/>
  <p:tag name="ARTEMIS_QID" val="936764605"/>
</p:tagLst>
</file>

<file path=ppt/tags/tag6.xml><?xml version="1.0" encoding="utf-8"?>
<p:tagLst xmlns:a="http://schemas.openxmlformats.org/drawingml/2006/main" xmlns:r="http://schemas.openxmlformats.org/officeDocument/2006/relationships" xmlns:p="http://schemas.openxmlformats.org/presentationml/2006/main">
  <p:tag name="ARTEMIS_STEP_ID" val="3635278"/>
  <p:tag name="ARTEMIS_QID" val="9367646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2.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3.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4.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5.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6.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7.png"/></Relationships>
</file>

<file path=ppt/webextensions/webextension1.xml><?xml version="1.0" encoding="utf-8"?>
<we:webextension xmlns:we="http://schemas.microsoft.com/office/webextensions/webextension/2010/11" id="{BB3E1796-AC47-4553-AA7A-0CC2BD52EB1C}">
  <we:reference id="wa200007799" version="1.0.2.0" store="en-US" storeType="OMEX"/>
  <we:alternateReferences/>
  <we:properties>
    <we:property name="persistedURL" value="&quot;https://slideware.pe.app/a/questions/936764583&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7365E5CB-EAE4-4D5B-A6EC-24A9E7E00B57}">
  <we:reference id="wa200007799" version="1.0.2.0" store="en-US" storeType="OMEX"/>
  <we:alternateReferences/>
  <we:properties>
    <we:property name="persistedURL" value="&quot;https://slideware.pe.app/a/questions/936764589&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D8C98235-D7CA-4FEB-96F4-3D608BF0B9A7}">
  <we:reference id="wa200007799" version="1.0.2.0" store="en-US" storeType="OMEX"/>
  <we:alternateReferences/>
  <we:properties>
    <we:property name="persistedURL" value="&quot;https://slideware.pe.app/a/questions/936764591&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0FBC3A06-4FF5-47B3-AC23-337D33079AB2}">
  <we:reference id="wa200007799" version="1.0.2.0" store="en-US" storeType="OMEX"/>
  <we:alternateReferences/>
  <we:properties>
    <we:property name="persistedURL" value="&quot;https://slideware.pe.app/a/questions/936761151&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094EA176-E144-4E7C-8604-F71F86B64E93}">
  <we:reference id="wa200007799" version="1.0.2.0" store="en-US" storeType="OMEX"/>
  <we:alternateReferences/>
  <we:properties>
    <we:property name="persistedURL" value="&quot;https://slideware.pe.app/a/questions/936764605&quot;"/>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D61BF92C-9CEB-45D7-A143-4BD34BEA9588}">
  <we:reference id="wa200007799" version="1.0.2.0" store="en-US" storeType="OMEX"/>
  <we:alternateReferences/>
  <we:properties>
    <we:property name="persistedURL" value="&quot;https://slideware.pe.app/a/questions/936764610&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28</TotalTime>
  <Words>1443</Words>
  <Application>Microsoft Office PowerPoint</Application>
  <PresentationFormat>On-screen Show (4:3)</PresentationFormat>
  <Paragraphs>113</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Courtney Hamm</cp:lastModifiedBy>
  <cp:revision>3</cp:revision>
  <dcterms:created xsi:type="dcterms:W3CDTF">2026-09-17T13:53:08Z</dcterms:created>
  <dcterms:modified xsi:type="dcterms:W3CDTF">2026-09-23T18:14:39Z</dcterms:modified>
</cp:coreProperties>
</file>