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9" r:id="rId6"/>
    <p:sldId id="263" r:id="rId7"/>
    <p:sldId id="275" r:id="rId8"/>
    <p:sldId id="258" r:id="rId9"/>
    <p:sldId id="274" r:id="rId10"/>
    <p:sldId id="273" r:id="rId11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92" autoAdjust="0"/>
  </p:normalViewPr>
  <p:slideViewPr>
    <p:cSldViewPr>
      <p:cViewPr varScale="1">
        <p:scale>
          <a:sx n="95" d="100"/>
          <a:sy n="95" d="100"/>
        </p:scale>
        <p:origin x="206" y="91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E03B7-B591-4A2A-B695-014C5A39F13E}" type="datetimeFigureOut">
              <a:rPr lang="en-US"/>
              <a:t>10/3/2025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322BB-75AD-4A1E-9661-2724167329F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FBD7B-E4FB-4AA8-9540-FD148073ACB3}" type="datetimeFigureOut">
              <a:rPr lang="en-US"/>
              <a:t>10/3/2025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5B7DE-1198-4F2F-B574-CA8CAE34164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2312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quares"/>
          <p:cNvGrpSpPr/>
          <p:nvPr/>
        </p:nvGrpSpPr>
        <p:grpSpPr>
          <a:xfrm>
            <a:off x="0" y="1135743"/>
            <a:ext cx="1622332" cy="799981"/>
            <a:chOff x="0" y="452558"/>
            <a:chExt cx="914400" cy="524182"/>
          </a:xfrm>
        </p:grpSpPr>
        <p:sp>
          <p:nvSpPr>
            <p:cNvPr id="8" name="Rounded Rectangle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 Same Side Corner Rectangle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324" y="362396"/>
            <a:ext cx="9141619" cy="167640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2089595"/>
            <a:ext cx="9141619" cy="886344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9051-6E81-43E8-9099-FF6A0C3DCFE8}" type="datetime1">
              <a:rPr lang="en-US"/>
              <a:t>10/3/2025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751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AB04-7709-4C1E-A61A-74684A0170FC}" type="datetime1">
              <a:rPr lang="en-US"/>
              <a:t>10/3/2025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082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quares"/>
          <p:cNvGrpSpPr/>
          <p:nvPr/>
        </p:nvGrpSpPr>
        <p:grpSpPr>
          <a:xfrm rot="5400000">
            <a:off x="9583007" y="233864"/>
            <a:ext cx="1063300" cy="524046"/>
            <a:chOff x="0" y="452558"/>
            <a:chExt cx="914400" cy="524182"/>
          </a:xfrm>
        </p:grpSpPr>
        <p:sp>
          <p:nvSpPr>
            <p:cNvPr id="8" name="Rounded Rectangle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 Same Side Corner Rectangle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5" name="bottom graphic"/>
          <p:cNvGrpSpPr/>
          <p:nvPr/>
        </p:nvGrpSpPr>
        <p:grpSpPr>
          <a:xfrm>
            <a:off x="0" y="5395517"/>
            <a:ext cx="12188825" cy="1462483"/>
            <a:chOff x="0" y="4046638"/>
            <a:chExt cx="9144000" cy="1096862"/>
          </a:xfrm>
        </p:grpSpPr>
        <p:sp>
          <p:nvSpPr>
            <p:cNvPr id="16" name="Freeform 15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72"/>
            <p:cNvSpPr/>
            <p:nvPr/>
          </p:nvSpPr>
          <p:spPr bwMode="ltGray">
            <a:xfrm rot="5400000">
              <a:off x="4023569" y="23069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1060" y="1150514"/>
            <a:ext cx="1828324" cy="50216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2" y="1150514"/>
            <a:ext cx="8227457" cy="5021685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BD0D-E0B1-4CED-AC65-708AC79EB9CD}" type="datetime1">
              <a:rPr lang="en-US"/>
              <a:t>10/3/2025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164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EA6D-DF0B-4D4B-B359-5F1D1D0E30A4}" type="datetime1">
              <a:rPr lang="en-US"/>
              <a:t>10/3/2025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515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quares"/>
          <p:cNvGrpSpPr/>
          <p:nvPr/>
        </p:nvGrpSpPr>
        <p:grpSpPr>
          <a:xfrm>
            <a:off x="0" y="3124415"/>
            <a:ext cx="1622332" cy="805061"/>
            <a:chOff x="0" y="2343311"/>
            <a:chExt cx="1217066" cy="603796"/>
          </a:xfrm>
        </p:grpSpPr>
        <p:sp>
          <p:nvSpPr>
            <p:cNvPr id="8" name="Rounded Rectangle 7"/>
            <p:cNvSpPr/>
            <p:nvPr/>
          </p:nvSpPr>
          <p:spPr>
            <a:xfrm>
              <a:off x="787514" y="2347123"/>
              <a:ext cx="429552" cy="59998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86370" y="2347123"/>
              <a:ext cx="429552" cy="59998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 Same Side Corner Rectangle 9"/>
            <p:cNvSpPr/>
            <p:nvPr/>
          </p:nvSpPr>
          <p:spPr>
            <a:xfrm rot="5400000">
              <a:off x="-192604" y="2535915"/>
              <a:ext cx="599986" cy="214778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9" name="bottom graphic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0" name="Freeform 19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ectangle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324" y="1932518"/>
            <a:ext cx="9141619" cy="2105367"/>
          </a:xfrm>
        </p:spPr>
        <p:txBody>
          <a:bodyPr anchor="b">
            <a:normAutofit/>
          </a:bodyPr>
          <a:lstStyle>
            <a:lvl1pPr algn="l">
              <a:defRPr sz="60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324" y="4084264"/>
            <a:ext cx="9141619" cy="933297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EDB99-15BC-4479-BAC5-1E502E66917A}" type="datetime1">
              <a:rPr lang="en-US"/>
              <a:t>10/3/2025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69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2" y="1600200"/>
            <a:ext cx="4875530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2" y="1600200"/>
            <a:ext cx="4875530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C2A3-CD19-48AB-9F64-ECCF75182EDD}" type="datetime1">
              <a:rPr lang="en-US"/>
              <a:t>10/3/2025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779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524000"/>
            <a:ext cx="4875530" cy="816429"/>
          </a:xfrm>
        </p:spPr>
        <p:txBody>
          <a:bodyPr anchor="ctr">
            <a:norm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2" y="2413000"/>
            <a:ext cx="4875530" cy="375919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412" y="1524000"/>
            <a:ext cx="4875530" cy="816429"/>
          </a:xfrm>
        </p:spPr>
        <p:txBody>
          <a:bodyPr anchor="ctr">
            <a:norm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412" y="2413000"/>
            <a:ext cx="4875530" cy="375919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E8C1-7C87-4705-AB97-8CD17D208E3F}" type="datetime1">
              <a:rPr lang="en-US"/>
              <a:t>10/3/2025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70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24E-DF92-4841-B9B9-DD11AA239B85}" type="datetime1">
              <a:rPr lang="en-US"/>
              <a:t>10/3/2025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9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bottom graphic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9" name="Freeform 8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3AE1-4360-4D5B-BDBC-656B872DD533}" type="datetime1">
              <a:rPr lang="en-US"/>
              <a:t>10/3/2025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539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5530" y="1600200"/>
            <a:ext cx="6094413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3" y="1600202"/>
            <a:ext cx="3453500" cy="4571999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0708-46A4-4851-883E-8DFB8939107E}" type="datetime1">
              <a:rPr lang="en-US"/>
              <a:t>10/3/2025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396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18887" y="1600200"/>
            <a:ext cx="6703850" cy="3657600"/>
          </a:xfrm>
          <a:prstGeom prst="roundRect">
            <a:avLst>
              <a:gd name="adj" fmla="val 3098"/>
            </a:avLst>
          </a:prstGeom>
        </p:spPr>
        <p:txBody>
          <a:bodyPr>
            <a:normAutofit/>
          </a:bodyPr>
          <a:lstStyle>
            <a:lvl1pPr marL="0" indent="0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5883" y="1600200"/>
            <a:ext cx="2844059" cy="3759200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EFFC-86AE-4294-A319-CAFC2651994B}" type="datetime1">
              <a:rPr lang="en-US"/>
              <a:t>10/3/2025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298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bottom graphic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1" name="Freeform 20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grpSp>
        <p:nvGrpSpPr>
          <p:cNvPr id="7" name="squares"/>
          <p:cNvGrpSpPr/>
          <p:nvPr/>
        </p:nvGrpSpPr>
        <p:grpSpPr>
          <a:xfrm>
            <a:off x="1" y="800551"/>
            <a:ext cx="1063023" cy="524183"/>
            <a:chOff x="0" y="452558"/>
            <a:chExt cx="914400" cy="524182"/>
          </a:xfrm>
        </p:grpSpPr>
        <p:sp>
          <p:nvSpPr>
            <p:cNvPr id="8" name="Rounded Rectangle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 Same Side Corner Rectangle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600200"/>
            <a:ext cx="9751060" cy="45720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8883" y="6448425"/>
            <a:ext cx="8288401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547913" y="6448425"/>
            <a:ext cx="1422030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29E8617-6EA8-4B97-A5E8-E18E98765EE2}" type="datetime1">
              <a:rPr lang="en-US"/>
              <a:pPr/>
              <a:t>10/3/2025</a:t>
            </a:fld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1516" y="6448425"/>
            <a:ext cx="812588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4C99D79-8A4B-4031-B1E0-AF26F8EDF2B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268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55772" indent="-304747" algn="l" defTabSz="1218987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7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8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88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87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0108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619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129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Cooking Methods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2025 NC ProStart Leadership Training</a:t>
            </a:r>
          </a:p>
          <a:p>
            <a:r>
              <a:rPr lang="en-US" dirty="0"/>
              <a:t>Michael Beers, CEC, CCA</a:t>
            </a:r>
          </a:p>
        </p:txBody>
      </p:sp>
    </p:spTree>
    <p:extLst>
      <p:ext uri="{BB962C8B-B14F-4D97-AF65-F5344CB8AC3E}">
        <p14:creationId xmlns:p14="http://schemas.microsoft.com/office/powerpoint/2010/main" val="280183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Read. The. Rules.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Everything you need to win is spelled out in the rules</a:t>
            </a:r>
          </a:p>
        </p:txBody>
      </p:sp>
    </p:spTree>
    <p:extLst>
      <p:ext uri="{BB962C8B-B14F-4D97-AF65-F5344CB8AC3E}">
        <p14:creationId xmlns:p14="http://schemas.microsoft.com/office/powerpoint/2010/main" val="28906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 of the skills you will develop on your way to     Culinary Mastery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2" y="1600200"/>
            <a:ext cx="5104131" cy="4572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Flavor development</a:t>
            </a:r>
          </a:p>
          <a:p>
            <a:r>
              <a:rPr lang="en-US" dirty="0"/>
              <a:t>Knife skills</a:t>
            </a:r>
          </a:p>
          <a:p>
            <a:r>
              <a:rPr lang="en-US" dirty="0"/>
              <a:t>Attention to detail</a:t>
            </a:r>
          </a:p>
          <a:p>
            <a:r>
              <a:rPr lang="en-US" dirty="0"/>
              <a:t>Logistics</a:t>
            </a:r>
          </a:p>
          <a:p>
            <a:r>
              <a:rPr lang="en-US" dirty="0"/>
              <a:t>Sanitation</a:t>
            </a:r>
          </a:p>
          <a:p>
            <a:r>
              <a:rPr lang="en-US" dirty="0"/>
              <a:t>Purchasing</a:t>
            </a:r>
          </a:p>
          <a:p>
            <a:r>
              <a:rPr lang="en-US" dirty="0"/>
              <a:t>Recipe &amp; menu writing</a:t>
            </a:r>
          </a:p>
          <a:p>
            <a:r>
              <a:rPr lang="en-US" dirty="0"/>
              <a:t>Recipe &amp; menu costing</a:t>
            </a:r>
          </a:p>
          <a:p>
            <a:r>
              <a:rPr lang="en-US" dirty="0"/>
              <a:t>Critical thinking</a:t>
            </a:r>
          </a:p>
          <a:p>
            <a:r>
              <a:rPr lang="en-US" dirty="0"/>
              <a:t>Cooking methods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1600202"/>
            <a:ext cx="4570729" cy="4571999"/>
          </a:xfrm>
        </p:spPr>
        <p:txBody>
          <a:bodyPr>
            <a:normAutofit fontScale="77500" lnSpcReduction="20000"/>
          </a:bodyPr>
          <a:lstStyle/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Research &amp; development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Menu development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Recipe development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Time management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Communication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Leadership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dirty="0">
                <a:solidFill>
                  <a:srgbClr val="000000"/>
                </a:solidFill>
                <a:latin typeface="Constantia"/>
              </a:rPr>
              <a:t>Team building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dirty="0">
                <a:solidFill>
                  <a:srgbClr val="000000"/>
                </a:solidFill>
                <a:latin typeface="Constantia"/>
              </a:rPr>
              <a:t>Teamwork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dirty="0">
                <a:solidFill>
                  <a:srgbClr val="000000"/>
                </a:solidFill>
                <a:latin typeface="Constantia"/>
              </a:rPr>
              <a:t>Organization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dirty="0">
                <a:solidFill>
                  <a:srgbClr val="000000"/>
                </a:solidFill>
                <a:latin typeface="Constantia"/>
              </a:rPr>
              <a:t>Food Styling</a:t>
            </a:r>
          </a:p>
          <a:p>
            <a:pPr marL="304747" marR="0" lvl="0" indent="-304747" algn="l" defTabSz="1218987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9C01C">
                  <a:lumMod val="75000"/>
                </a:srgbClr>
              </a:buClr>
              <a:buSzTx/>
              <a:buFont typeface="Arial" pitchFamily="34" charset="0"/>
              <a:buChar char="•"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BA6AC-9B4D-7493-F651-38AE9E5C7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C01F9CE-D8C4-28B1-8227-34D1E9C6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signs of Culinary Mastery do product check-in judges look for?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459AA-3886-EC03-1ED3-B1F27D4C1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Understanding of sanitation/food storage guidelines</a:t>
            </a:r>
          </a:p>
          <a:p>
            <a:r>
              <a:rPr lang="en-US" dirty="0"/>
              <a:t>Proper temperatures</a:t>
            </a:r>
          </a:p>
          <a:p>
            <a:r>
              <a:rPr lang="en-US" dirty="0"/>
              <a:t>Proper product packaging</a:t>
            </a:r>
          </a:p>
          <a:p>
            <a:r>
              <a:rPr lang="en-US" dirty="0"/>
              <a:t>Chef Wilson’s recommendations </a:t>
            </a:r>
          </a:p>
          <a:p>
            <a:r>
              <a:rPr lang="en-US" dirty="0"/>
              <a:t>(this should be an easy 5-points, don’t give the check-in chefs a reason to take any points)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37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signs of Culinary Mastery do floor judges look for?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Demonstration of cooking knowledge and skills</a:t>
            </a:r>
          </a:p>
          <a:p>
            <a:r>
              <a:rPr lang="en-US" dirty="0"/>
              <a:t>A cohesive menu</a:t>
            </a:r>
          </a:p>
          <a:p>
            <a:r>
              <a:rPr lang="en-US" dirty="0"/>
              <a:t>Team work and effective communication</a:t>
            </a:r>
          </a:p>
          <a:p>
            <a:r>
              <a:rPr lang="en-US" dirty="0"/>
              <a:t>Cleanliness</a:t>
            </a:r>
          </a:p>
          <a:p>
            <a:r>
              <a:rPr lang="en-US" dirty="0"/>
              <a:t>Sanitation</a:t>
            </a:r>
          </a:p>
          <a:p>
            <a:r>
              <a:rPr lang="en-US" dirty="0"/>
              <a:t>Time management</a:t>
            </a:r>
          </a:p>
          <a:p>
            <a:r>
              <a:rPr lang="en-US" dirty="0"/>
              <a:t>Product usage; how waste/useable trim is handled</a:t>
            </a:r>
          </a:p>
          <a:p>
            <a:r>
              <a:rPr lang="en-US" dirty="0"/>
              <a:t>Organization</a:t>
            </a:r>
          </a:p>
          <a:p>
            <a:r>
              <a:rPr lang="en-US" dirty="0"/>
              <a:t>Does the dish match the menu description?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34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F0BF0-7EDE-A74B-88A3-2C8AEFA29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43E499E-F863-AA27-32ED-CE836CE5A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signs of Culinary Mastery do tasting judges look for?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9B5088-06A9-47A1-ED77-39422AFCB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Does the dish match the menu description?</a:t>
            </a:r>
          </a:p>
          <a:p>
            <a:r>
              <a:rPr lang="en-US" dirty="0"/>
              <a:t>Attractive food </a:t>
            </a:r>
          </a:p>
          <a:p>
            <a:r>
              <a:rPr lang="en-US" dirty="0"/>
              <a:t>Is the food delicious?</a:t>
            </a:r>
          </a:p>
          <a:p>
            <a:r>
              <a:rPr lang="en-US" dirty="0"/>
              <a:t>Is the food properly seasoned?</a:t>
            </a:r>
          </a:p>
          <a:p>
            <a:r>
              <a:rPr lang="en-US" dirty="0"/>
              <a:t>Is the food cooked properly (not over/undercooked)?</a:t>
            </a:r>
          </a:p>
          <a:p>
            <a:r>
              <a:rPr lang="en-US" dirty="0"/>
              <a:t>Are the flavors bright, or dull? </a:t>
            </a:r>
          </a:p>
          <a:p>
            <a:r>
              <a:rPr lang="en-US" dirty="0"/>
              <a:t>Does the food “pop”?</a:t>
            </a:r>
          </a:p>
          <a:p>
            <a:r>
              <a:rPr lang="en-US" dirty="0"/>
              <a:t>Are there varied textures/temperatures?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552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5FBC8-09A6-355E-381D-51AEB2F71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629F3D-4948-6A30-2973-9948E0141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signs of Culinary Mastery do floor judges look for with knife cuts?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9BD563-F3C4-FFC5-C4B2-C72FFAD1D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be the exact size as described in the ProStart rules</a:t>
            </a:r>
          </a:p>
          <a:p>
            <a:r>
              <a:rPr lang="en-US" dirty="0"/>
              <a:t>Should be even/uniform in size</a:t>
            </a:r>
          </a:p>
          <a:p>
            <a:r>
              <a:rPr lang="en-US" dirty="0"/>
              <a:t>Should be appropriate for your recipes</a:t>
            </a:r>
          </a:p>
          <a:p>
            <a:r>
              <a:rPr lang="en-US" dirty="0"/>
              <a:t>Should show skill</a:t>
            </a:r>
          </a:p>
        </p:txBody>
      </p:sp>
    </p:spTree>
    <p:extLst>
      <p:ext uri="{BB962C8B-B14F-4D97-AF65-F5344CB8AC3E}">
        <p14:creationId xmlns:p14="http://schemas.microsoft.com/office/powerpoint/2010/main" val="303957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ooking 16x9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 food presentation (widescreen).potx" id="{63DD3034-9CB5-4B6F-BCA0-530A5E267AB2}" vid="{9783A5E3-1DF2-4F3C-8902-0C2EB8A188D6}"/>
    </a:ext>
  </a:extLst>
</a:theme>
</file>

<file path=ppt/theme/theme2.xml><?xml version="1.0" encoding="utf-8"?>
<a:theme xmlns:a="http://schemas.openxmlformats.org/drawingml/2006/main" name="Office Them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FDCF3104A07244BF459662B7AA6C88" ma:contentTypeVersion="16" ma:contentTypeDescription="Create a new document." ma:contentTypeScope="" ma:versionID="cc189776ef262ce16b119e4cb3eab4b5">
  <xsd:schema xmlns:xsd="http://www.w3.org/2001/XMLSchema" xmlns:xs="http://www.w3.org/2001/XMLSchema" xmlns:p="http://schemas.microsoft.com/office/2006/metadata/properties" xmlns:ns2="83360442-5dec-4955-8a74-e48fe25ec838" xmlns:ns3="162f643a-7b80-4d38-9450-1e488627f741" targetNamespace="http://schemas.microsoft.com/office/2006/metadata/properties" ma:root="true" ma:fieldsID="9722f91a27ae4aeaa1bd0f5c842d0019" ns2:_="" ns3:_="">
    <xsd:import namespace="83360442-5dec-4955-8a74-e48fe25ec838"/>
    <xsd:import namespace="162f643a-7b80-4d38-9450-1e488627f74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60442-5dec-4955-8a74-e48fe25ec83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64897631-8002-4167-8b20-1409df4a837c}" ma:internalName="TaxCatchAll" ma:showField="CatchAllData" ma:web="83360442-5dec-4955-8a74-e48fe25ec8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2f643a-7b80-4d38-9450-1e488627f7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989fe73-3383-41d1-9f05-ce8a0a359f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3360442-5dec-4955-8a74-e48fe25ec838" xsi:nil="true"/>
    <lcf76f155ced4ddcb4097134ff3c332f xmlns="162f643a-7b80-4d38-9450-1e488627f74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08942AA-0721-4324-BC2C-A3CB43F24E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656E6D-30FA-4D3B-881D-43B8970D1231}"/>
</file>

<file path=customXml/itemProps3.xml><?xml version="1.0" encoding="utf-8"?>
<ds:datastoreItem xmlns:ds="http://schemas.openxmlformats.org/officeDocument/2006/customXml" ds:itemID="{5E700CCB-20BA-4760-AB9F-AC3B63ED32E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1487</TotalTime>
  <Words>282</Words>
  <Application>Microsoft Office PowerPoint</Application>
  <PresentationFormat>Custom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Constantia</vt:lpstr>
      <vt:lpstr>Cooking 16x9</vt:lpstr>
      <vt:lpstr>Cooking Methods</vt:lpstr>
      <vt:lpstr>Read. The. Rules.</vt:lpstr>
      <vt:lpstr>20 of the skills you will develop on your way to     Culinary Mastery</vt:lpstr>
      <vt:lpstr>What signs of Culinary Mastery do product check-in judges look for?</vt:lpstr>
      <vt:lpstr>What signs of Culinary Mastery do floor judges look for?</vt:lpstr>
      <vt:lpstr>What signs of Culinary Mastery do tasting judges look for?</vt:lpstr>
      <vt:lpstr>What signs of Culinary Mastery do floor judges look for with knife cuts?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 Beers</dc:creator>
  <cp:lastModifiedBy>Michael  Beers</cp:lastModifiedBy>
  <cp:revision>3</cp:revision>
  <dcterms:created xsi:type="dcterms:W3CDTF">2024-11-05T00:42:54Z</dcterms:created>
  <dcterms:modified xsi:type="dcterms:W3CDTF">2025-10-03T13:05:52Z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0x010100A7FDCF3104A07244BF459662B7AA6C88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