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1"/>
  </p:notesMasterIdLst>
  <p:sldIdLst>
    <p:sldId id="256" r:id="rId5"/>
    <p:sldId id="271" r:id="rId6"/>
    <p:sldId id="257" r:id="rId7"/>
    <p:sldId id="589" r:id="rId8"/>
    <p:sldId id="591" r:id="rId9"/>
    <p:sldId id="596" r:id="rId10"/>
    <p:sldId id="590" r:id="rId11"/>
    <p:sldId id="592" r:id="rId12"/>
    <p:sldId id="593" r:id="rId13"/>
    <p:sldId id="594" r:id="rId14"/>
    <p:sldId id="597" r:id="rId15"/>
    <p:sldId id="598" r:id="rId16"/>
    <p:sldId id="599" r:id="rId17"/>
    <p:sldId id="600" r:id="rId18"/>
    <p:sldId id="601" r:id="rId19"/>
    <p:sldId id="59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2C9346-673F-420F-8480-FDA418A49F55}">
          <p14:sldIdLst>
            <p14:sldId id="256"/>
          </p14:sldIdLst>
        </p14:section>
        <p14:section name="Untitled Section" id="{DC6EABB6-98BE-499F-BAC3-BB7BA54737EF}">
          <p14:sldIdLst>
            <p14:sldId id="271"/>
            <p14:sldId id="257"/>
            <p14:sldId id="589"/>
            <p14:sldId id="591"/>
            <p14:sldId id="596"/>
            <p14:sldId id="590"/>
            <p14:sldId id="592"/>
            <p14:sldId id="593"/>
            <p14:sldId id="594"/>
            <p14:sldId id="597"/>
            <p14:sldId id="598"/>
            <p14:sldId id="599"/>
            <p14:sldId id="600"/>
            <p14:sldId id="601"/>
            <p14:sldId id="5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2"/>
    <a:srgbClr val="163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4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664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Hamm" userId="f8c2eda8-63b0-4a90-b695-0f3283e8988d" providerId="ADAL" clId="{9CF27615-AE7A-4609-A961-7F9D04C6E448}"/>
    <pc:docChg chg="delSld modSection">
      <pc:chgData name="Courtney Hamm" userId="f8c2eda8-63b0-4a90-b695-0f3283e8988d" providerId="ADAL" clId="{9CF27615-AE7A-4609-A961-7F9D04C6E448}" dt="2025-10-14T17:39:10.759" v="1" actId="47"/>
      <pc:docMkLst>
        <pc:docMk/>
      </pc:docMkLst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0" sldId="258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0" sldId="259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0" sldId="260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0" sldId="261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2343892007" sldId="262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0" sldId="263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0" sldId="264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0" sldId="265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0" sldId="266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0" sldId="267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1973402219" sldId="272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2956836517" sldId="273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2584631008" sldId="274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3741194982" sldId="275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3363266302" sldId="276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4239621613" sldId="277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3808965692" sldId="278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4217767687" sldId="279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2056079254" sldId="280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2187199815" sldId="281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839354431" sldId="282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2272470198" sldId="283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1877099148" sldId="284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1070826742" sldId="285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0" sldId="567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3539817005" sldId="568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2001128551" sldId="569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719738490" sldId="570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2453739740" sldId="571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4209307705" sldId="572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353514524" sldId="573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2118037855" sldId="574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1893250959" sldId="575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1856879491" sldId="576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1306634804" sldId="577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1972429052" sldId="578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3263953836" sldId="579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3233609635" sldId="580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886891005" sldId="581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860592983" sldId="582"/>
        </pc:sldMkLst>
      </pc:sldChg>
      <pc:sldChg chg="del">
        <pc:chgData name="Courtney Hamm" userId="f8c2eda8-63b0-4a90-b695-0f3283e8988d" providerId="ADAL" clId="{9CF27615-AE7A-4609-A961-7F9D04C6E448}" dt="2025-10-14T17:39:02.692" v="0" actId="47"/>
        <pc:sldMkLst>
          <pc:docMk/>
          <pc:sldMk cId="2575271782" sldId="583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2059466909" sldId="584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590499437" sldId="585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2313589773" sldId="586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3358992907" sldId="587"/>
        </pc:sldMkLst>
      </pc:sldChg>
      <pc:sldChg chg="del">
        <pc:chgData name="Courtney Hamm" userId="f8c2eda8-63b0-4a90-b695-0f3283e8988d" providerId="ADAL" clId="{9CF27615-AE7A-4609-A961-7F9D04C6E448}" dt="2025-10-14T17:39:10.759" v="1" actId="47"/>
        <pc:sldMkLst>
          <pc:docMk/>
          <pc:sldMk cId="1745368157" sldId="5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FCF57-0325-41BA-A18F-AEF8105A1E2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05A80-6776-4273-9ED9-5B1433BC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6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6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6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0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1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4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6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5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1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3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crla.org/wp-content/uploads/2025/09/PS_ExamAdminHandbook_2023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background with black outline and text&#10;&#10;AI-generated content may be incorrect.">
            <a:extLst>
              <a:ext uri="{FF2B5EF4-FFF2-40B4-BE49-F238E27FC236}">
                <a16:creationId xmlns:a16="http://schemas.microsoft.com/office/drawing/2014/main" id="{BA4CAA1E-E8D0-CF60-7E47-9148E90D7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8129"/>
            <a:ext cx="8991600" cy="599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E4D29C-3841-14D6-F074-19C23EF70657}"/>
              </a:ext>
            </a:extLst>
          </p:cNvPr>
          <p:cNvSpPr txBox="1"/>
          <p:nvPr/>
        </p:nvSpPr>
        <p:spPr>
          <a:xfrm>
            <a:off x="302079" y="4690129"/>
            <a:ext cx="4873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ierstadt" panose="020F0502020204030204" pitchFamily="34" charset="0"/>
              </a:rPr>
              <a:t>2025 North Carolina</a:t>
            </a:r>
          </a:p>
          <a:p>
            <a:r>
              <a:rPr lang="en-US" sz="3000" dirty="0">
                <a:latin typeface="Bierstadt" panose="020F0502020204030204" pitchFamily="34" charset="0"/>
              </a:rPr>
              <a:t>ProStart Leadership Training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818F9-7AF9-B70E-8E1F-3575427F5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5B73-BD6C-888A-0319-56BC992B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96" y="229866"/>
            <a:ext cx="8668512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Help students earn the Certificate of Achievement and other credentials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3700A-E261-8BCF-F840-B3D872FC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80" y="1382486"/>
            <a:ext cx="8733174" cy="5245648"/>
          </a:xfrm>
        </p:spPr>
        <p:txBody>
          <a:bodyPr>
            <a:normAutofit/>
          </a:bodyPr>
          <a:lstStyle/>
          <a:p>
            <a:r>
              <a:rPr lang="en-US" sz="2400" dirty="0" err="1"/>
              <a:t>ServSafe</a:t>
            </a:r>
            <a:r>
              <a:rPr lang="en-US" sz="2400" dirty="0"/>
              <a:t> Food Manager is a Tier 2 Credential with a $25 Teacher Credential Payment</a:t>
            </a:r>
          </a:p>
          <a:p>
            <a:pPr lvl="1"/>
            <a:r>
              <a:rPr lang="en-US" sz="1800" dirty="0"/>
              <a:t>Teachers must have their </a:t>
            </a:r>
            <a:r>
              <a:rPr lang="en-US" sz="1800" dirty="0" err="1"/>
              <a:t>ServSafe</a:t>
            </a:r>
            <a:r>
              <a:rPr lang="en-US" sz="1800" dirty="0"/>
              <a:t> Food Manager Certificate and be registered as an educator/proctor with </a:t>
            </a:r>
            <a:r>
              <a:rPr lang="en-US" sz="1800" dirty="0" err="1"/>
              <a:t>ServSafe</a:t>
            </a:r>
            <a:endParaRPr lang="en-US" sz="1800" dirty="0"/>
          </a:p>
          <a:p>
            <a:pPr lvl="1"/>
            <a:r>
              <a:rPr lang="en-US" sz="1800" dirty="0"/>
              <a:t>Exams are $37.99, but eligible for a 10% discount for ProStart schools. 20% discount is available during September for National Foods Safety Month</a:t>
            </a:r>
          </a:p>
          <a:p>
            <a:r>
              <a:rPr lang="en-US" sz="2400" dirty="0"/>
              <a:t>All culinary 3 students must take the Pre-PAC as the proof of learning, even if seeking a Certificate of Achievement</a:t>
            </a:r>
          </a:p>
          <a:p>
            <a:r>
              <a:rPr lang="en-US" sz="2400" dirty="0"/>
              <a:t>Certificate of Achievement is a Tier 3 Credential with a $50 Teacher Credential Payment</a:t>
            </a:r>
            <a:endParaRPr lang="en-US" sz="1800" dirty="0"/>
          </a:p>
          <a:p>
            <a:pPr lvl="1"/>
            <a:r>
              <a:rPr lang="en-US" sz="1800" dirty="0"/>
              <a:t>Two exams, $19-$22 each (depending on which book edition you use). 10% discount for ProStart schools</a:t>
            </a:r>
          </a:p>
          <a:p>
            <a:pPr lvl="1"/>
            <a:r>
              <a:rPr lang="en-US" sz="1800" dirty="0"/>
              <a:t>Work Experience</a:t>
            </a:r>
          </a:p>
          <a:p>
            <a:pPr lvl="1"/>
            <a:r>
              <a:rPr lang="en-US" sz="1800" dirty="0"/>
              <a:t>Skills Checklist</a:t>
            </a:r>
          </a:p>
        </p:txBody>
      </p:sp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7C1A1D98-DA6E-3625-66EB-0EAB43FF9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27" y="5479306"/>
            <a:ext cx="1800227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7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D0100-DEC5-6F08-EFB8-712DAF7AF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5266-4BE0-DBDD-07AE-91A615C5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96" y="360164"/>
            <a:ext cx="8668512" cy="994172"/>
          </a:xfrm>
        </p:spPr>
        <p:txBody>
          <a:bodyPr>
            <a:normAutofit/>
          </a:bodyPr>
          <a:lstStyle/>
          <a:p>
            <a:r>
              <a:rPr lang="en-US" dirty="0"/>
              <a:t>Certificate of Achievement Exams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49A65-9D4C-85D4-32A1-EDCEA84E4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80" y="1230085"/>
            <a:ext cx="8733174" cy="5529943"/>
          </a:xfrm>
        </p:spPr>
        <p:txBody>
          <a:bodyPr>
            <a:normAutofit/>
          </a:bodyPr>
          <a:lstStyle/>
          <a:p>
            <a:r>
              <a:rPr lang="en-US" sz="2000" dirty="0"/>
              <a:t>Administered online by registered ProStart Educators/Proctors (everyone here is registered!)</a:t>
            </a:r>
          </a:p>
          <a:p>
            <a:r>
              <a:rPr lang="en-US" sz="2000" dirty="0"/>
              <a:t>Exams line up with each textbook (level 1 and level 2)</a:t>
            </a:r>
          </a:p>
          <a:p>
            <a:pPr lvl="1"/>
            <a:r>
              <a:rPr lang="en-US" sz="1600" dirty="0"/>
              <a:t>100 questions each, must get 70% or higher to pass</a:t>
            </a:r>
          </a:p>
          <a:p>
            <a:pPr lvl="1"/>
            <a:r>
              <a:rPr lang="en-US" sz="1600" dirty="0"/>
              <a:t>Exam Specifications (and practice exams) available on Educator Resource Guide</a:t>
            </a:r>
          </a:p>
          <a:p>
            <a:r>
              <a:rPr lang="en-US" sz="2000" dirty="0"/>
              <a:t>Credential funding is available through the district—work with your CTE staff and Courtney on purchasing exams</a:t>
            </a:r>
          </a:p>
          <a:p>
            <a:r>
              <a:rPr lang="en-US" sz="2000" dirty="0">
                <a:hlinkClick r:id="rId2"/>
              </a:rPr>
              <a:t>Exam administration handbook </a:t>
            </a:r>
            <a:r>
              <a:rPr lang="en-US" sz="2000" dirty="0"/>
              <a:t>is available with step-by-step details on how to purchase exam codes, schedule exams, and administer the exam session</a:t>
            </a:r>
          </a:p>
          <a:p>
            <a:pPr lvl="1"/>
            <a:r>
              <a:rPr lang="en-US" sz="1600" dirty="0"/>
              <a:t>On the Educator Resource Page under “Program Implementation and Forms”</a:t>
            </a:r>
          </a:p>
          <a:p>
            <a:r>
              <a:rPr lang="en-US" sz="2000" dirty="0"/>
              <a:t>Students currently “opt-ed in” for the Certificate of Achievement after</a:t>
            </a:r>
          </a:p>
          <a:p>
            <a:pPr marL="0" indent="0">
              <a:buNone/>
            </a:pPr>
            <a:r>
              <a:rPr lang="en-US" sz="2000" dirty="0"/>
              <a:t>    passing the level 1 exam and can begin entering work hours</a:t>
            </a:r>
          </a:p>
          <a:p>
            <a:endParaRPr lang="en-US" sz="1800" dirty="0"/>
          </a:p>
        </p:txBody>
      </p:sp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7A734B58-8B03-CEA3-433A-CF2B21F5F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481" y="5479306"/>
            <a:ext cx="1800227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4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DB9E-0767-DDC4-B427-897E84B3C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BB1A-6371-C052-DA73-C530F598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80" y="216694"/>
            <a:ext cx="8668512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Certificate of Achievement Skills Checklist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1F5D-443A-C323-67DB-4C16503AC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80" y="1210866"/>
            <a:ext cx="8733174" cy="5734220"/>
          </a:xfrm>
        </p:spPr>
        <p:txBody>
          <a:bodyPr>
            <a:normAutofit/>
          </a:bodyPr>
          <a:lstStyle/>
          <a:p>
            <a:r>
              <a:rPr lang="en-US" sz="2400" dirty="0"/>
              <a:t>Available online under “Program Implementation and Forms” and then “Certificate of Achievement”</a:t>
            </a:r>
          </a:p>
          <a:p>
            <a:r>
              <a:rPr lang="en-US" sz="2400" dirty="0"/>
              <a:t>Contains 75 competencies</a:t>
            </a:r>
          </a:p>
          <a:p>
            <a:pPr lvl="1"/>
            <a:r>
              <a:rPr lang="en-US" sz="1600" dirty="0"/>
              <a:t>57 Job-related observable skills (keeping food safe; workplace safety; kitchen essentials; foodservice equipment; stocks, sauces, and soups; fruits and vegetables; serving guests; potatoes and grains; breakfast food and sandwiches; nutrition; controlling foodservice costs; salads and garnishing; purchasing and inventory; meat, poultry, and seafood; marketing and the menu; desserts and baked goods; sustainable practices)</a:t>
            </a:r>
          </a:p>
          <a:p>
            <a:pPr lvl="1"/>
            <a:r>
              <a:rPr lang="en-US" sz="1600" dirty="0"/>
              <a:t>18 Employability skills (communication, dependability and presentation, judgement, workplace)</a:t>
            </a:r>
          </a:p>
          <a:p>
            <a:r>
              <a:rPr lang="en-US" sz="2400" dirty="0"/>
              <a:t>Must demonstrate a minimum of 52 competencies</a:t>
            </a:r>
          </a:p>
          <a:p>
            <a:r>
              <a:rPr lang="en-US" sz="2400" dirty="0"/>
              <a:t>Competencies can be observed at multiple jobs, volunteer experiences, and during Culinary Arts &amp; Hospitality II</a:t>
            </a:r>
          </a:p>
          <a:p>
            <a:r>
              <a:rPr lang="en-US" sz="2400" dirty="0"/>
              <a:t>Each supervisor uses one column on the checklist. Multiple checklists may be submitted if necessary</a:t>
            </a:r>
          </a:p>
          <a:p>
            <a:endParaRPr lang="en-US" sz="1500" dirty="0"/>
          </a:p>
          <a:p>
            <a:endParaRPr lang="en-US" sz="1800" dirty="0"/>
          </a:p>
        </p:txBody>
      </p:sp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2C4DF15A-9AB1-0EB0-5410-CA24E3617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3" y="5647134"/>
            <a:ext cx="1800227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9FA88-EBFD-08C0-2B92-9272CE2CE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0645-AC52-4062-18D6-E567C02A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96" y="168559"/>
            <a:ext cx="8668512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Certificate of Achievement Skills Checklist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D704EB-2426-C4F5-4B4E-8DA49990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66" y="1339362"/>
            <a:ext cx="8608741" cy="48763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6EE0CD8B-3DA3-27E5-0C48-DA9070D76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3" y="5657849"/>
            <a:ext cx="1800227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5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BD2E9-BB91-129A-CCB3-D652C9FB1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69FF-EB8E-939A-1345-3B860755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75" y="136922"/>
            <a:ext cx="8668512" cy="994172"/>
          </a:xfrm>
        </p:spPr>
        <p:txBody>
          <a:bodyPr>
            <a:normAutofit/>
          </a:bodyPr>
          <a:lstStyle/>
          <a:p>
            <a:r>
              <a:rPr lang="en-US" dirty="0"/>
              <a:t>400 Work Hours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D9AD6-4DD5-9F24-F334-CC2B87FC2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13" y="903514"/>
            <a:ext cx="8733174" cy="5725886"/>
          </a:xfrm>
        </p:spPr>
        <p:txBody>
          <a:bodyPr>
            <a:normAutofit/>
          </a:bodyPr>
          <a:lstStyle/>
          <a:p>
            <a:r>
              <a:rPr lang="en-US" sz="3200" dirty="0"/>
              <a:t>Must be supervised and hospitality/food related</a:t>
            </a:r>
          </a:p>
          <a:p>
            <a:pPr lvl="1"/>
            <a:r>
              <a:rPr lang="en-US" sz="1400" dirty="0"/>
              <a:t>Any position at any restaurant</a:t>
            </a:r>
          </a:p>
          <a:p>
            <a:pPr lvl="1"/>
            <a:r>
              <a:rPr lang="en-US" sz="1400" dirty="0"/>
              <a:t>Concession stands</a:t>
            </a:r>
          </a:p>
          <a:p>
            <a:pPr lvl="1"/>
            <a:r>
              <a:rPr lang="en-US" sz="1400" dirty="0"/>
              <a:t>Catering work</a:t>
            </a:r>
          </a:p>
          <a:p>
            <a:pPr lvl="1"/>
            <a:r>
              <a:rPr lang="en-US" sz="1400" dirty="0"/>
              <a:t>School-based enterprise</a:t>
            </a:r>
          </a:p>
          <a:p>
            <a:pPr lvl="1"/>
            <a:r>
              <a:rPr lang="en-US" sz="1400" dirty="0"/>
              <a:t>Can be a volunteer position!</a:t>
            </a:r>
          </a:p>
          <a:p>
            <a:r>
              <a:rPr lang="en-US" sz="2000" dirty="0"/>
              <a:t>120 hours is obtained by every student completing Culinary Arts &amp; Hospitality II</a:t>
            </a:r>
          </a:p>
          <a:p>
            <a:pPr lvl="1"/>
            <a:r>
              <a:rPr lang="en-US" sz="1400" dirty="0"/>
              <a:t>Teacher sends a letter or form verifying total hours</a:t>
            </a:r>
          </a:p>
          <a:p>
            <a:r>
              <a:rPr lang="en-US" sz="2000" dirty="0"/>
              <a:t>Additional 280 hours (less than 2 hours per week over 3 years) through work experience</a:t>
            </a:r>
          </a:p>
          <a:p>
            <a:pPr lvl="1"/>
            <a:r>
              <a:rPr lang="en-US" sz="1400" dirty="0"/>
              <a:t>Students in Culinary Arts &amp; Hospitality IV are also eligible to earn hours through classwork</a:t>
            </a:r>
          </a:p>
          <a:p>
            <a:pPr lvl="1"/>
            <a:r>
              <a:rPr lang="en-US" sz="1400" dirty="0"/>
              <a:t>Must be documented with:</a:t>
            </a:r>
          </a:p>
          <a:p>
            <a:pPr lvl="2"/>
            <a:r>
              <a:rPr lang="en-US" sz="1100" dirty="0"/>
              <a:t>Paystub showing hours worked </a:t>
            </a:r>
            <a:r>
              <a:rPr lang="en-US" sz="1100" b="1" dirty="0"/>
              <a:t>or</a:t>
            </a:r>
          </a:p>
          <a:p>
            <a:pPr lvl="2"/>
            <a:r>
              <a:rPr lang="en-US" sz="1100" dirty="0"/>
              <a:t>Year-end W-2 and pay rate </a:t>
            </a:r>
            <a:r>
              <a:rPr lang="en-US" sz="1100" b="1" dirty="0"/>
              <a:t>or</a:t>
            </a:r>
          </a:p>
          <a:p>
            <a:pPr lvl="2"/>
            <a:r>
              <a:rPr lang="en-US" sz="1100" b="1" dirty="0"/>
              <a:t>Least preferred </a:t>
            </a:r>
            <a:r>
              <a:rPr lang="en-US" sz="1100" dirty="0"/>
              <a:t>A signed letter from the supervisor verifying the hours worked</a:t>
            </a:r>
          </a:p>
          <a:p>
            <a:r>
              <a:rPr lang="en-US" sz="2000" dirty="0"/>
              <a:t>All hours must be documented by the student on chooserestaurants.org</a:t>
            </a:r>
          </a:p>
          <a:p>
            <a:pPr lvl="1"/>
            <a:r>
              <a:rPr lang="en-US" sz="1400" dirty="0"/>
              <a:t>Can be added daily, weekly, once a month, once a year…</a:t>
            </a:r>
            <a:r>
              <a:rPr lang="en-US" sz="1400" b="1" dirty="0"/>
              <a:t>hours must match documentation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7BBA8505-7F8F-3C4B-290D-3EA28C957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230" y="1477153"/>
            <a:ext cx="1800227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0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40CD7-9402-669B-FA2D-597CEDE1C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BA97-058E-0F11-6D2E-1CAEEB9C8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136922"/>
            <a:ext cx="8668512" cy="994172"/>
          </a:xfrm>
        </p:spPr>
        <p:txBody>
          <a:bodyPr>
            <a:normAutofit/>
          </a:bodyPr>
          <a:lstStyle/>
          <a:p>
            <a:r>
              <a:rPr lang="en-US" dirty="0"/>
              <a:t>COA Approval Process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14573-355A-D4D5-13BB-C6C34DD6F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80" y="990600"/>
            <a:ext cx="8733174" cy="5867400"/>
          </a:xfrm>
        </p:spPr>
        <p:txBody>
          <a:bodyPr>
            <a:normAutofit/>
          </a:bodyPr>
          <a:lstStyle/>
          <a:p>
            <a:r>
              <a:rPr lang="en-US" sz="1800" dirty="0"/>
              <a:t>Student passes both exams with 70% or higher</a:t>
            </a:r>
          </a:p>
          <a:p>
            <a:r>
              <a:rPr lang="en-US" sz="1800" dirty="0"/>
              <a:t>Student enters all work hours into chooserestaurants.org platform and provides documentation to educator</a:t>
            </a:r>
          </a:p>
          <a:p>
            <a:r>
              <a:rPr lang="en-US" sz="1800" dirty="0"/>
              <a:t>Educator/supervisors complete Work Skills Checklist</a:t>
            </a:r>
          </a:p>
          <a:p>
            <a:r>
              <a:rPr lang="en-US" sz="1800" dirty="0"/>
              <a:t>Educator logs on to chooserestaurants.org platform and verifies:</a:t>
            </a:r>
          </a:p>
          <a:p>
            <a:pPr lvl="1"/>
            <a:r>
              <a:rPr lang="en-US" sz="1500" dirty="0"/>
              <a:t>work experience is correct and matches documentation</a:t>
            </a:r>
          </a:p>
          <a:p>
            <a:pPr lvl="1"/>
            <a:r>
              <a:rPr lang="en-US" sz="1500" dirty="0"/>
              <a:t>exams have been passed</a:t>
            </a:r>
          </a:p>
          <a:p>
            <a:pPr lvl="1"/>
            <a:r>
              <a:rPr lang="en-US" sz="1500" dirty="0"/>
              <a:t>Work skills checklist has been completed</a:t>
            </a:r>
          </a:p>
          <a:p>
            <a:r>
              <a:rPr lang="en-US" sz="1800" dirty="0"/>
              <a:t>Educator forwards all paperwork (checklists and work verification) to Courtney at NCRLA</a:t>
            </a:r>
          </a:p>
          <a:p>
            <a:r>
              <a:rPr lang="en-US" sz="1800" dirty="0"/>
              <a:t>Courtney verifies and approves application</a:t>
            </a:r>
          </a:p>
          <a:p>
            <a:r>
              <a:rPr lang="en-US" sz="1800" dirty="0"/>
              <a:t>Student and educator receive an approval email</a:t>
            </a:r>
          </a:p>
          <a:p>
            <a:pPr lvl="1"/>
            <a:r>
              <a:rPr lang="en-US" sz="1500" dirty="0"/>
              <a:t>Student can log on to print COA</a:t>
            </a:r>
          </a:p>
          <a:p>
            <a:pPr lvl="1"/>
            <a:r>
              <a:rPr lang="en-US" sz="1500" dirty="0"/>
              <a:t>Student will also receive paper COA in the mail</a:t>
            </a:r>
          </a:p>
          <a:p>
            <a:endParaRPr lang="en-US" sz="1500" dirty="0"/>
          </a:p>
          <a:p>
            <a:endParaRPr lang="en-US" sz="1800" dirty="0"/>
          </a:p>
        </p:txBody>
      </p:sp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10816706-0D9D-8513-8BA3-19F6BA32B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27" y="5657849"/>
            <a:ext cx="1800227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1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0B4C8-FBD5-39F3-74CB-C4D4CAF5A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0232-D14A-7529-F74E-85C586A7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212"/>
            <a:ext cx="7886700" cy="1325563"/>
          </a:xfrm>
        </p:spPr>
        <p:txBody>
          <a:bodyPr/>
          <a:lstStyle/>
          <a:p>
            <a:r>
              <a:rPr lang="en-US" dirty="0"/>
              <a:t>Apply for a Rachael Ray Grant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74D40-92DD-44E7-B0F5-830E7E663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80" y="1360713"/>
            <a:ext cx="8733174" cy="5257801"/>
          </a:xfrm>
        </p:spPr>
        <p:txBody>
          <a:bodyPr>
            <a:normAutofit/>
          </a:bodyPr>
          <a:lstStyle/>
          <a:p>
            <a:r>
              <a:rPr lang="en-US" sz="2400" dirty="0"/>
              <a:t>Application available each fall</a:t>
            </a:r>
          </a:p>
          <a:p>
            <a:pPr lvl="1"/>
            <a:r>
              <a:rPr lang="en-US" sz="1800" dirty="0"/>
              <a:t>Announced in ProStart updates and direct emails</a:t>
            </a:r>
          </a:p>
          <a:p>
            <a:r>
              <a:rPr lang="en-US" sz="2400" dirty="0"/>
              <a:t>For current programs or at schools that have committed to a ProStart program in the upcoming year</a:t>
            </a:r>
          </a:p>
          <a:p>
            <a:r>
              <a:rPr lang="en-US" sz="2400" dirty="0"/>
              <a:t>Up to $5,000 for any expenses related to your ProStart program</a:t>
            </a:r>
          </a:p>
          <a:p>
            <a:pPr lvl="1"/>
            <a:r>
              <a:rPr lang="en-US" sz="1800" dirty="0"/>
              <a:t>Equipment</a:t>
            </a:r>
          </a:p>
          <a:p>
            <a:pPr lvl="1"/>
            <a:r>
              <a:rPr lang="en-US" sz="1800" dirty="0"/>
              <a:t>Field Trips</a:t>
            </a:r>
          </a:p>
          <a:p>
            <a:pPr lvl="1"/>
            <a:r>
              <a:rPr lang="en-US" sz="1800" dirty="0"/>
              <a:t>Food</a:t>
            </a:r>
          </a:p>
          <a:p>
            <a:pPr lvl="1"/>
            <a:r>
              <a:rPr lang="en-US" sz="1800" dirty="0"/>
              <a:t>Professional Development</a:t>
            </a:r>
          </a:p>
          <a:p>
            <a:pPr lvl="1"/>
            <a:r>
              <a:rPr lang="en-US" sz="1800" dirty="0"/>
              <a:t>Competition</a:t>
            </a:r>
          </a:p>
          <a:p>
            <a:pPr lvl="1"/>
            <a:r>
              <a:rPr lang="en-US" sz="1800" dirty="0"/>
              <a:t>Etc.</a:t>
            </a:r>
          </a:p>
          <a:p>
            <a:r>
              <a:rPr lang="en-US" sz="2400" dirty="0"/>
              <a:t>Application does require a letter from a student, so start early!</a:t>
            </a:r>
          </a:p>
        </p:txBody>
      </p:sp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375403EA-3DAB-75AA-FFF6-FF42497AF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27" y="5562599"/>
            <a:ext cx="1800227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5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14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C95833-F910-184D-59B0-7E5C3C299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background with black outline and text&#10;&#10;AI-generated content may be incorrect.">
            <a:extLst>
              <a:ext uri="{FF2B5EF4-FFF2-40B4-BE49-F238E27FC236}">
                <a16:creationId xmlns:a16="http://schemas.microsoft.com/office/drawing/2014/main" id="{8E7AAC64-23BE-29EE-C8B7-D2C2B3112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9" y="0"/>
            <a:ext cx="9144000" cy="609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F18955-8A0F-96EB-4276-149D37859B9E}"/>
              </a:ext>
            </a:extLst>
          </p:cNvPr>
          <p:cNvSpPr txBox="1"/>
          <p:nvPr/>
        </p:nvSpPr>
        <p:spPr>
          <a:xfrm>
            <a:off x="128549" y="4487203"/>
            <a:ext cx="5135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ierstadt" panose="020F0502020204030204" pitchFamily="34" charset="0"/>
              </a:rPr>
              <a:t>Navigating ProStart</a:t>
            </a:r>
          </a:p>
        </p:txBody>
      </p:sp>
    </p:spTree>
    <p:extLst>
      <p:ext uri="{BB962C8B-B14F-4D97-AF65-F5344CB8AC3E}">
        <p14:creationId xmlns:p14="http://schemas.microsoft.com/office/powerpoint/2010/main" val="158494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required each year?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80" y="2084834"/>
            <a:ext cx="8733174" cy="3394472"/>
          </a:xfrm>
        </p:spPr>
        <p:txBody>
          <a:bodyPr>
            <a:normAutofit/>
          </a:bodyPr>
          <a:lstStyle/>
          <a:p>
            <a:endParaRPr sz="3200" dirty="0"/>
          </a:p>
          <a:p>
            <a:pPr>
              <a:defRPr sz="2000"/>
            </a:pPr>
            <a:r>
              <a:rPr lang="en-US" sz="2400" dirty="0"/>
              <a:t>Use the ProStart textbooks, lab manuals, and teacher resources as your primary textbook (any edition, although 1</a:t>
            </a:r>
            <a:r>
              <a:rPr lang="en-US" sz="2400" baseline="30000" dirty="0"/>
              <a:t>st</a:t>
            </a:r>
            <a:r>
              <a:rPr lang="en-US" sz="2400" dirty="0"/>
              <a:t> edition books are being phased out)</a:t>
            </a:r>
            <a:endParaRPr sz="2400" dirty="0"/>
          </a:p>
          <a:p>
            <a:pPr>
              <a:defRPr sz="2000"/>
            </a:pPr>
            <a:r>
              <a:rPr lang="en-US" sz="2400" dirty="0"/>
              <a:t>Complete the annual data collection survey</a:t>
            </a:r>
            <a:endParaRPr sz="2400" dirty="0"/>
          </a:p>
          <a:p>
            <a:pPr>
              <a:defRPr sz="2000"/>
            </a:pPr>
            <a:r>
              <a:rPr lang="en-US" sz="2400" dirty="0"/>
              <a:t>Two signatures on the program agreement (digital is fine)!</a:t>
            </a:r>
            <a:endParaRPr sz="2400" dirty="0"/>
          </a:p>
        </p:txBody>
      </p:sp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C99C742B-EF97-73B4-8098-ACEF4D842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3" y="5657849"/>
            <a:ext cx="1800227" cy="12001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447FB-6BE4-6319-B151-4886B848D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2793-73D4-504A-CE29-4240AF1E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optional opportunities?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DE43-434E-2075-F550-EBB1F099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80" y="1690689"/>
            <a:ext cx="8733174" cy="5014911"/>
          </a:xfrm>
        </p:spPr>
        <p:txBody>
          <a:bodyPr>
            <a:normAutofit/>
          </a:bodyPr>
          <a:lstStyle/>
          <a:p>
            <a:r>
              <a:rPr lang="en-US" sz="1800" dirty="0"/>
              <a:t>Attend the annual ProStart Leadership Summit—</a:t>
            </a:r>
            <a:r>
              <a:rPr lang="en-US" sz="1800" b="1" dirty="0"/>
              <a:t>THIS EVENT</a:t>
            </a:r>
          </a:p>
          <a:p>
            <a:r>
              <a:rPr lang="en-US" sz="1800" dirty="0"/>
              <a:t>Use the online educator resources</a:t>
            </a:r>
          </a:p>
          <a:p>
            <a:r>
              <a:rPr lang="en-US" sz="1800" dirty="0"/>
              <a:t>Attend Fall Student Bootcamps</a:t>
            </a:r>
          </a:p>
          <a:p>
            <a:pPr lvl="1"/>
            <a:r>
              <a:rPr lang="en-US" sz="1500" dirty="0"/>
              <a:t>Monday, November 17 at Sysco in Concord</a:t>
            </a:r>
          </a:p>
          <a:p>
            <a:pPr lvl="1"/>
            <a:r>
              <a:rPr lang="en-US" sz="1500" dirty="0"/>
              <a:t>Thursday, November 20 at Sysco in Selma</a:t>
            </a:r>
            <a:endParaRPr lang="en-US" dirty="0"/>
          </a:p>
          <a:p>
            <a:r>
              <a:rPr lang="en-US" sz="1800" dirty="0"/>
              <a:t>Work with Courtney to reach industry members for tours, school visits, and mentorship</a:t>
            </a:r>
          </a:p>
          <a:p>
            <a:r>
              <a:rPr lang="en-US" sz="1800" dirty="0"/>
              <a:t>Attend the National ProStart Educator Professional Development event</a:t>
            </a:r>
          </a:p>
          <a:p>
            <a:pPr lvl="1"/>
            <a:r>
              <a:rPr lang="en-US" sz="1500" dirty="0"/>
              <a:t>Receive your ProStart Educator Certificate</a:t>
            </a:r>
          </a:p>
          <a:p>
            <a:r>
              <a:rPr lang="en-US" sz="1800" dirty="0"/>
              <a:t>Help Students achieve the Certificate of Achievement (COA) and other </a:t>
            </a:r>
          </a:p>
          <a:p>
            <a:pPr marL="0" indent="0">
              <a:buNone/>
            </a:pPr>
            <a:r>
              <a:rPr lang="en-US" sz="1800" dirty="0"/>
              <a:t>    credentials</a:t>
            </a:r>
          </a:p>
          <a:p>
            <a:r>
              <a:rPr lang="en-US" sz="1800" dirty="0"/>
              <a:t>Apply for a Rachael Ray Grant</a:t>
            </a:r>
          </a:p>
          <a:p>
            <a:r>
              <a:rPr lang="en-US" sz="1800" dirty="0"/>
              <a:t>Participate in the North Carolina ProStart Invitational</a:t>
            </a:r>
          </a:p>
        </p:txBody>
      </p:sp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A2A61053-2060-E648-BD94-2F342596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3" y="5657849"/>
            <a:ext cx="1800227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7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3056C-21D6-01ED-00B2-2FA4C2C8D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A0B9-DD91-57A0-792A-820A1DD3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Educator Resources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A925-247F-F4FB-A1FD-FB537D477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80" y="1393371"/>
            <a:ext cx="8733174" cy="5286086"/>
          </a:xfrm>
        </p:spPr>
        <p:txBody>
          <a:bodyPr>
            <a:normAutofit/>
          </a:bodyPr>
          <a:lstStyle/>
          <a:p>
            <a:r>
              <a:rPr lang="en-US" sz="2400" dirty="0"/>
              <a:t>Curriculum Resources</a:t>
            </a:r>
          </a:p>
          <a:p>
            <a:pPr lvl="1"/>
            <a:r>
              <a:rPr lang="en-US" sz="1800" dirty="0"/>
              <a:t>Course Standards</a:t>
            </a:r>
          </a:p>
          <a:p>
            <a:pPr lvl="1"/>
            <a:r>
              <a:rPr lang="en-US" sz="1800" dirty="0"/>
              <a:t>Teacher guides, blank lesson plans, PowerPoints, etc.</a:t>
            </a:r>
          </a:p>
          <a:p>
            <a:r>
              <a:rPr lang="en-US" sz="2400" dirty="0"/>
              <a:t>Professional Development</a:t>
            </a:r>
          </a:p>
          <a:p>
            <a:pPr lvl="1"/>
            <a:r>
              <a:rPr lang="en-US" sz="1800" dirty="0"/>
              <a:t>Information about this event, including downloadable presentations</a:t>
            </a:r>
          </a:p>
          <a:p>
            <a:pPr lvl="1"/>
            <a:r>
              <a:rPr lang="en-US" sz="1800" dirty="0"/>
              <a:t>Information about the National Professional Development Event (including scholarships)</a:t>
            </a:r>
          </a:p>
          <a:p>
            <a:r>
              <a:rPr lang="en-US" sz="2400" dirty="0"/>
              <a:t>Classroom teaching tools</a:t>
            </a:r>
          </a:p>
          <a:p>
            <a:pPr lvl="1"/>
            <a:r>
              <a:rPr lang="en-US" sz="1800" dirty="0"/>
              <a:t>Videos, handouts, online resources, Spanish language tools, lab ideas</a:t>
            </a:r>
          </a:p>
          <a:p>
            <a:r>
              <a:rPr lang="en-US" sz="2400" dirty="0"/>
              <a:t>ProStart Competition Resources</a:t>
            </a:r>
          </a:p>
          <a:p>
            <a:pPr lvl="1"/>
            <a:r>
              <a:rPr lang="en-US" sz="1800" dirty="0"/>
              <a:t>National culinary dish photos</a:t>
            </a:r>
          </a:p>
          <a:p>
            <a:pPr lvl="1"/>
            <a:r>
              <a:rPr lang="en-US" sz="1800" dirty="0"/>
              <a:t>Rules and forms</a:t>
            </a:r>
          </a:p>
          <a:p>
            <a:pPr lvl="1"/>
            <a:r>
              <a:rPr lang="en-US" sz="1800" dirty="0"/>
              <a:t>Registration Links</a:t>
            </a:r>
          </a:p>
        </p:txBody>
      </p:sp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0C342FDC-A76B-3A49-72F4-770B7AF7F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63" y="5479306"/>
            <a:ext cx="1800227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C8F22-1A10-13DB-6A95-7F16E6351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5B5AC-AAD0-17E1-8874-61A76239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Educator Resources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7BDAC-32F1-DC81-CD23-7A52F728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80" y="1382485"/>
            <a:ext cx="8733174" cy="529697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Student Bootcamp Information</a:t>
            </a:r>
          </a:p>
          <a:p>
            <a:pPr lvl="1"/>
            <a:r>
              <a:rPr lang="en-US" sz="1500" dirty="0"/>
              <a:t>Registration Links</a:t>
            </a:r>
          </a:p>
          <a:p>
            <a:pPr lvl="1"/>
            <a:r>
              <a:rPr lang="en-US" sz="1500" dirty="0"/>
              <a:t>Downloadable Presentations</a:t>
            </a:r>
          </a:p>
          <a:p>
            <a:r>
              <a:rPr lang="en-US" sz="1800" dirty="0"/>
              <a:t>Professional Development</a:t>
            </a:r>
          </a:p>
          <a:p>
            <a:pPr lvl="1"/>
            <a:r>
              <a:rPr lang="en-US" sz="1500" dirty="0"/>
              <a:t>Information about this event, including downloadable presentations</a:t>
            </a:r>
          </a:p>
          <a:p>
            <a:pPr lvl="1"/>
            <a:r>
              <a:rPr lang="en-US" sz="1500" dirty="0"/>
              <a:t>Information about the National Professional Development Event (including scholarships)</a:t>
            </a:r>
          </a:p>
          <a:p>
            <a:r>
              <a:rPr lang="en-US" sz="1800" dirty="0"/>
              <a:t>Program Implementation &amp; Forms</a:t>
            </a:r>
          </a:p>
          <a:p>
            <a:pPr lvl="1"/>
            <a:r>
              <a:rPr lang="en-US" sz="1500" dirty="0"/>
              <a:t>General Handbooks and guides</a:t>
            </a:r>
          </a:p>
          <a:p>
            <a:pPr lvl="1"/>
            <a:r>
              <a:rPr lang="en-US" sz="1500" dirty="0"/>
              <a:t>Certificate of Achievement</a:t>
            </a:r>
          </a:p>
          <a:p>
            <a:pPr lvl="1"/>
            <a:r>
              <a:rPr lang="en-US" sz="1500" dirty="0"/>
              <a:t>Industry Engagement</a:t>
            </a:r>
          </a:p>
          <a:p>
            <a:pPr lvl="1"/>
            <a:r>
              <a:rPr lang="en-US" sz="1500" dirty="0"/>
              <a:t>Scholarships</a:t>
            </a:r>
          </a:p>
          <a:p>
            <a:r>
              <a:rPr lang="en-US" sz="1800" dirty="0"/>
              <a:t>Educator Toolkit</a:t>
            </a:r>
          </a:p>
          <a:p>
            <a:pPr lvl="1"/>
            <a:r>
              <a:rPr lang="en-US" sz="1500" dirty="0"/>
              <a:t>Event more general guides and handbooks</a:t>
            </a:r>
          </a:p>
          <a:p>
            <a:pPr lvl="1"/>
            <a:r>
              <a:rPr lang="en-US" sz="1500" dirty="0"/>
              <a:t>Program Calendars</a:t>
            </a:r>
          </a:p>
          <a:p>
            <a:pPr lvl="1"/>
            <a:r>
              <a:rPr lang="en-US" sz="1500" dirty="0"/>
              <a:t>Discount programs</a:t>
            </a:r>
          </a:p>
          <a:p>
            <a:pPr lvl="1"/>
            <a:r>
              <a:rPr lang="en-US" sz="1500" dirty="0"/>
              <a:t>Fact sheets about ProStart</a:t>
            </a:r>
          </a:p>
          <a:p>
            <a:r>
              <a:rPr lang="en-US" sz="1800" dirty="0"/>
              <a:t>NC ProStart News</a:t>
            </a:r>
          </a:p>
          <a:p>
            <a:pPr lvl="1"/>
            <a:r>
              <a:rPr lang="en-US" sz="1500" dirty="0"/>
              <a:t>Links to past ProStart newsletters</a:t>
            </a:r>
          </a:p>
        </p:txBody>
      </p:sp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6ABB363B-BF9C-52FC-5E87-543757C6C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3" y="5479306"/>
            <a:ext cx="1800227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600FF-29BD-332D-3A77-9DEF055D3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84B-8DE0-E7E6-1C7E-9D311DFD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 Fall Student Bootcamps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9ED3D-E144-C78E-EC63-90433762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80" y="2084834"/>
            <a:ext cx="8733174" cy="3394472"/>
          </a:xfrm>
        </p:spPr>
        <p:txBody>
          <a:bodyPr>
            <a:normAutofit/>
          </a:bodyPr>
          <a:lstStyle/>
          <a:p>
            <a:r>
              <a:rPr lang="en-US" sz="1800" dirty="0"/>
              <a:t>Registration includes breakfast and lunch for all attendees</a:t>
            </a:r>
          </a:p>
          <a:p>
            <a:r>
              <a:rPr lang="en-US" sz="1800" dirty="0"/>
              <a:t>NCPI participation is not required</a:t>
            </a:r>
          </a:p>
          <a:p>
            <a:r>
              <a:rPr lang="en-US" sz="1800" dirty="0"/>
              <a:t>Meet and learn from industry professionals</a:t>
            </a:r>
          </a:p>
        </p:txBody>
      </p:sp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8AF917F3-6345-7358-3E98-1277CDDA6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048" y="5657849"/>
            <a:ext cx="1800227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2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B1287-51C0-1DBF-A526-EA1A8B46A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75A7-41A4-E6F1-10CD-C5AC9E47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Industry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E530D-6DA4-DD29-7CF3-27F26E515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80" y="1458686"/>
            <a:ext cx="8733174" cy="5399314"/>
          </a:xfrm>
        </p:spPr>
        <p:txBody>
          <a:bodyPr>
            <a:normAutofit/>
          </a:bodyPr>
          <a:lstStyle/>
          <a:p>
            <a:r>
              <a:rPr lang="en-US" sz="2400" dirty="0"/>
              <a:t>Reach out to Courtney for local industry connections</a:t>
            </a:r>
          </a:p>
          <a:p>
            <a:pPr lvl="1"/>
            <a:r>
              <a:rPr lang="en-US" sz="1800" dirty="0"/>
              <a:t>Guest lectures, site visits/tours, mentor, competition coaching, etc.</a:t>
            </a:r>
          </a:p>
          <a:p>
            <a:r>
              <a:rPr lang="en-US" sz="2400" dirty="0"/>
              <a:t>Use the resources on the Educator Resource Guide</a:t>
            </a:r>
          </a:p>
          <a:p>
            <a:pPr lvl="1"/>
            <a:r>
              <a:rPr lang="en-US" sz="1800" dirty="0"/>
              <a:t>Industry Engagement Fact Sheet</a:t>
            </a:r>
          </a:p>
          <a:p>
            <a:pPr lvl="1"/>
            <a:r>
              <a:rPr lang="en-US" sz="1800" dirty="0"/>
              <a:t>ProStart Brochure</a:t>
            </a:r>
          </a:p>
          <a:p>
            <a:pPr lvl="1"/>
            <a:r>
              <a:rPr lang="en-US" sz="1800" dirty="0"/>
              <a:t>What to Expect when you Hire a ProStart Student</a:t>
            </a:r>
          </a:p>
          <a:p>
            <a:r>
              <a:rPr lang="en-US" sz="2400" dirty="0"/>
              <a:t>Consider starting an advisory committee</a:t>
            </a:r>
          </a:p>
          <a:p>
            <a:pPr lvl="1"/>
            <a:r>
              <a:rPr lang="en-US" sz="1800" dirty="0"/>
              <a:t>Courtney can help!</a:t>
            </a:r>
          </a:p>
        </p:txBody>
      </p:sp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6A1356F0-3D91-FFFD-A6D8-E322DE0E1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27" y="5657849"/>
            <a:ext cx="1800227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2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EBCDF-9AFB-4133-6C29-AD9815677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17C2-EFEB-29E9-5530-794142BD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ProStart Professional Development/ProStart Educator Certificate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23663-F879-DE62-BF70-BC691D1E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80" y="1937657"/>
            <a:ext cx="8733174" cy="4844143"/>
          </a:xfrm>
        </p:spPr>
        <p:txBody>
          <a:bodyPr>
            <a:normAutofit/>
          </a:bodyPr>
          <a:lstStyle/>
          <a:p>
            <a:r>
              <a:rPr lang="en-US" sz="2400" dirty="0"/>
              <a:t>National Event</a:t>
            </a:r>
          </a:p>
          <a:p>
            <a:pPr lvl="1"/>
            <a:r>
              <a:rPr lang="en-US" sz="1800" dirty="0"/>
              <a:t>Has been held in New Orleans in July in the past—details for 2026 TBC</a:t>
            </a:r>
          </a:p>
          <a:p>
            <a:r>
              <a:rPr lang="en-US" sz="2400" dirty="0"/>
              <a:t>2025 Registration (not including hotel) $650-$750</a:t>
            </a:r>
          </a:p>
          <a:p>
            <a:pPr lvl="1"/>
            <a:r>
              <a:rPr lang="en-US" sz="1800" dirty="0"/>
              <a:t>Separate registrations for CTE Administrators ($250) and Level Up program for past attendees ($350)</a:t>
            </a:r>
          </a:p>
          <a:p>
            <a:r>
              <a:rPr lang="en-US" sz="2400" dirty="0"/>
              <a:t>National scholarships are available!</a:t>
            </a:r>
          </a:p>
          <a:p>
            <a:pPr lvl="1"/>
            <a:r>
              <a:rPr lang="en-US" sz="1800" dirty="0"/>
              <a:t>$2,000 to cover registration and hotel accommodations at host hotel</a:t>
            </a:r>
          </a:p>
          <a:p>
            <a:pPr lvl="1"/>
            <a:r>
              <a:rPr lang="en-US" sz="1800" dirty="0"/>
              <a:t>Courtney will share the application in a monthly newsletter</a:t>
            </a:r>
          </a:p>
          <a:p>
            <a:r>
              <a:rPr lang="en-US" sz="2400" dirty="0"/>
              <a:t>ProStart Educator Certificate is awarded to all educators that attend and pass the exam</a:t>
            </a:r>
          </a:p>
          <a:p>
            <a:pPr lvl="1"/>
            <a:r>
              <a:rPr lang="en-US" sz="1800" dirty="0"/>
              <a:t>Good for 5 years</a:t>
            </a:r>
          </a:p>
          <a:p>
            <a:pPr lvl="1"/>
            <a:r>
              <a:rPr lang="en-US" sz="1800" dirty="0"/>
              <a:t>Can be renewed with 75 hours of industry-based training or engagements and </a:t>
            </a:r>
          </a:p>
          <a:p>
            <a:pPr marL="342900" lvl="1" indent="0">
              <a:buNone/>
            </a:pPr>
            <a:r>
              <a:rPr lang="en-US" sz="1800" dirty="0"/>
              <a:t>     participating in teaching in the Level Up program</a:t>
            </a:r>
          </a:p>
        </p:txBody>
      </p:sp>
      <p:pic>
        <p:nvPicPr>
          <p:cNvPr id="5" name="Picture 4" descr="A logo with a outline of the state of north carolina&#10;&#10;AI-generated content may be incorrect.">
            <a:extLst>
              <a:ext uri="{FF2B5EF4-FFF2-40B4-BE49-F238E27FC236}">
                <a16:creationId xmlns:a16="http://schemas.microsoft.com/office/drawing/2014/main" id="{5EF3A227-AA41-2C10-61D4-9C9363FFB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27" y="5657849"/>
            <a:ext cx="1800227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2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360442-5dec-4955-8a74-e48fe25ec838" xsi:nil="true"/>
    <lcf76f155ced4ddcb4097134ff3c332f xmlns="162f643a-7b80-4d38-9450-1e488627f74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DCF3104A07244BF459662B7AA6C88" ma:contentTypeVersion="16" ma:contentTypeDescription="Create a new document." ma:contentTypeScope="" ma:versionID="cc189776ef262ce16b119e4cb3eab4b5">
  <xsd:schema xmlns:xsd="http://www.w3.org/2001/XMLSchema" xmlns:xs="http://www.w3.org/2001/XMLSchema" xmlns:p="http://schemas.microsoft.com/office/2006/metadata/properties" xmlns:ns2="83360442-5dec-4955-8a74-e48fe25ec838" xmlns:ns3="162f643a-7b80-4d38-9450-1e488627f741" targetNamespace="http://schemas.microsoft.com/office/2006/metadata/properties" ma:root="true" ma:fieldsID="9722f91a27ae4aeaa1bd0f5c842d0019" ns2:_="" ns3:_="">
    <xsd:import namespace="83360442-5dec-4955-8a74-e48fe25ec838"/>
    <xsd:import namespace="162f643a-7b80-4d38-9450-1e488627f7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60442-5dec-4955-8a74-e48fe25ec8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4897631-8002-4167-8b20-1409df4a837c}" ma:internalName="TaxCatchAll" ma:showField="CatchAllData" ma:web="83360442-5dec-4955-8a74-e48fe25ec8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f643a-7b80-4d38-9450-1e488627f7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989fe73-3383-41d1-9f05-ce8a0a359f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53FE25-BDA4-48DA-9BA7-48045ED802C0}">
  <ds:schemaRefs>
    <ds:schemaRef ds:uri="http://schemas.microsoft.com/office/2006/metadata/properties"/>
    <ds:schemaRef ds:uri="http://schemas.microsoft.com/office/infopath/2007/PartnerControls"/>
    <ds:schemaRef ds:uri="83360442-5dec-4955-8a74-e48fe25ec838"/>
    <ds:schemaRef ds:uri="162f643a-7b80-4d38-9450-1e488627f741"/>
  </ds:schemaRefs>
</ds:datastoreItem>
</file>

<file path=customXml/itemProps2.xml><?xml version="1.0" encoding="utf-8"?>
<ds:datastoreItem xmlns:ds="http://schemas.openxmlformats.org/officeDocument/2006/customXml" ds:itemID="{5DDF4837-FD20-482E-8DD3-F24A74379D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ECA2C8-6A15-4D4E-900B-74FFAD8E0E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360442-5dec-4955-8a74-e48fe25ec838"/>
    <ds:schemaRef ds:uri="162f643a-7b80-4d38-9450-1e488627f7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1228</Words>
  <Application>Microsoft Office PowerPoint</Application>
  <PresentationFormat>On-screen Show (4:3)</PresentationFormat>
  <Paragraphs>148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Bierstadt</vt:lpstr>
      <vt:lpstr>Office Theme</vt:lpstr>
      <vt:lpstr>PowerPoint Presentation</vt:lpstr>
      <vt:lpstr>PowerPoint Presentation</vt:lpstr>
      <vt:lpstr>What is required each year?</vt:lpstr>
      <vt:lpstr>What are the optional opportunities?</vt:lpstr>
      <vt:lpstr>Online Educator Resources</vt:lpstr>
      <vt:lpstr>Online Educator Resources</vt:lpstr>
      <vt:lpstr>Attend Fall Student Bootcamps</vt:lpstr>
      <vt:lpstr>Connect with Industry</vt:lpstr>
      <vt:lpstr>National ProStart Professional Development/ProStart Educator Certificate</vt:lpstr>
      <vt:lpstr>Help students earn the Certificate of Achievement and other credentials</vt:lpstr>
      <vt:lpstr>Certificate of Achievement Exams</vt:lpstr>
      <vt:lpstr>Certificate of Achievement Skills Checklist</vt:lpstr>
      <vt:lpstr>Certificate of Achievement Skills Checklist</vt:lpstr>
      <vt:lpstr>400 Work Hours</vt:lpstr>
      <vt:lpstr>COA Approval Process</vt:lpstr>
      <vt:lpstr>Apply for a Rachael Ray Grant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Courtney Hamm</dc:creator>
  <cp:keywords/>
  <dc:description>generated using python-pptx</dc:description>
  <cp:lastModifiedBy>Courtney Hamm</cp:lastModifiedBy>
  <cp:revision>3</cp:revision>
  <dcterms:created xsi:type="dcterms:W3CDTF">2013-01-27T09:14:16Z</dcterms:created>
  <dcterms:modified xsi:type="dcterms:W3CDTF">2025-10-14T17:39:11Z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0x010100A7FDCF3104A07244BF459662B7AA6C88</vt:lpwstr>
  </property>
  <property fmtid="{D5CDD505-2E9C-101B-9397-08002B2CF9AE}" pid="3" name="MediaServiceImageTags">
    <vt:lpwstr/>
  </property>
</Properties>
</file>