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1.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69" r:id="rId5"/>
    <p:sldId id="290" r:id="rId6"/>
    <p:sldId id="300" r:id="rId7"/>
    <p:sldId id="291" r:id="rId8"/>
    <p:sldId id="292" r:id="rId9"/>
    <p:sldId id="301" r:id="rId10"/>
    <p:sldId id="304" r:id="rId11"/>
    <p:sldId id="302" r:id="rId12"/>
    <p:sldId id="314" r:id="rId13"/>
    <p:sldId id="303" r:id="rId14"/>
    <p:sldId id="293" r:id="rId15"/>
    <p:sldId id="294" r:id="rId16"/>
    <p:sldId id="305" r:id="rId17"/>
    <p:sldId id="306" r:id="rId18"/>
    <p:sldId id="307" r:id="rId19"/>
    <p:sldId id="309" r:id="rId20"/>
    <p:sldId id="295" r:id="rId21"/>
    <p:sldId id="296" r:id="rId22"/>
    <p:sldId id="310" r:id="rId23"/>
    <p:sldId id="311" r:id="rId24"/>
    <p:sldId id="312" r:id="rId25"/>
    <p:sldId id="313" r:id="rId26"/>
    <p:sldId id="297" r:id="rId27"/>
    <p:sldId id="298" r:id="rId28"/>
  </p:sldIdLst>
  <p:sldSz cx="12192000" cy="6858000"/>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53F1301-ACFD-139E-8970-9CE124E5C841}" name="Laura Chasen" initials="LC" userId="1587d1f1d94f8d23" providerId="Windows Live"/>
  <p188:author id="{8194B40F-3A77-BE79-CDB9-EF127E4C0F66}" name="Alyssa Beer" initials="AB" userId="S::abeer@restaurant.org::70d1b027-2e30-4425-a264-75cdd89f79d9" providerId="AD"/>
  <p188:author id="{F51019E4-1678-D151-20AD-C9A3492C1DF1}" name="Julia Norma McKenna" initials="JNM" userId="S::mckenna9@uwm.edu::44715e86-cb5a-45b2-9cd7-b549a0dab85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3C8E"/>
    <a:srgbClr val="F79854"/>
    <a:srgbClr val="88C6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743" autoAdjust="0"/>
    <p:restoredTop sz="86467" autoAdjust="0"/>
  </p:normalViewPr>
  <p:slideViewPr>
    <p:cSldViewPr snapToGrid="0">
      <p:cViewPr varScale="1">
        <p:scale>
          <a:sx n="63" d="100"/>
          <a:sy n="63" d="100"/>
        </p:scale>
        <p:origin x="316" y="56"/>
      </p:cViewPr>
      <p:guideLst/>
    </p:cSldViewPr>
  </p:slideViewPr>
  <p:outlineViewPr>
    <p:cViewPr>
      <p:scale>
        <a:sx n="33" d="100"/>
        <a:sy n="33" d="100"/>
      </p:scale>
      <p:origin x="0" y="-2617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ags" Target="tags/tag1.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mberley Grove" userId="fb6ba74412b114ba" providerId="LiveId" clId="{5B8BAB03-7523-4B56-9BB4-0F77D9E809B6}"/>
    <pc:docChg chg="undo custSel modSld modMainMaster">
      <pc:chgData name="Kimberley Grove" userId="fb6ba74412b114ba" providerId="LiveId" clId="{5B8BAB03-7523-4B56-9BB4-0F77D9E809B6}" dt="2024-11-18T18:23:08.340" v="26"/>
      <pc:docMkLst>
        <pc:docMk/>
      </pc:docMkLst>
      <pc:sldChg chg="modSp mod">
        <pc:chgData name="Kimberley Grove" userId="fb6ba74412b114ba" providerId="LiveId" clId="{5B8BAB03-7523-4B56-9BB4-0F77D9E809B6}" dt="2024-11-17T20:24:48.411" v="5" actId="11"/>
        <pc:sldMkLst>
          <pc:docMk/>
          <pc:sldMk cId="1784429329" sldId="290"/>
        </pc:sldMkLst>
      </pc:sldChg>
      <pc:sldChg chg="modSp mod">
        <pc:chgData name="Kimberley Grove" userId="fb6ba74412b114ba" providerId="LiveId" clId="{5B8BAB03-7523-4B56-9BB4-0F77D9E809B6}" dt="2024-11-17T20:25:35.769" v="13" actId="11"/>
        <pc:sldMkLst>
          <pc:docMk/>
          <pc:sldMk cId="4031334187" sldId="300"/>
        </pc:sldMkLst>
      </pc:sldChg>
      <pc:sldChg chg="modSp mod">
        <pc:chgData name="Kimberley Grove" userId="fb6ba74412b114ba" providerId="LiveId" clId="{5B8BAB03-7523-4B56-9BB4-0F77D9E809B6}" dt="2024-11-17T20:28:45.722" v="14" actId="948"/>
        <pc:sldMkLst>
          <pc:docMk/>
          <pc:sldMk cId="1431751597" sldId="311"/>
        </pc:sldMkLst>
      </pc:sldChg>
      <pc:sldMasterChg chg="modSldLayout">
        <pc:chgData name="Kimberley Grove" userId="fb6ba74412b114ba" providerId="LiveId" clId="{5B8BAB03-7523-4B56-9BB4-0F77D9E809B6}" dt="2024-11-18T18:23:08.340" v="26"/>
        <pc:sldMasterMkLst>
          <pc:docMk/>
          <pc:sldMasterMk cId="3895539648" sldId="2147483648"/>
        </pc:sldMasterMkLst>
        <pc:sldLayoutChg chg="addSp delSp modSp mod">
          <pc:chgData name="Kimberley Grove" userId="fb6ba74412b114ba" providerId="LiveId" clId="{5B8BAB03-7523-4B56-9BB4-0F77D9E809B6}" dt="2024-11-18T18:23:08.340" v="26"/>
          <pc:sldLayoutMkLst>
            <pc:docMk/>
            <pc:sldMasterMk cId="3895539648" sldId="2147483648"/>
            <pc:sldLayoutMk cId="1904193154" sldId="2147483650"/>
          </pc:sldLayoutMkLst>
        </pc:sldLayoutChg>
      </pc:sldMasterChg>
    </pc:docChg>
  </pc:docChgLst>
  <pc:docChgLst>
    <pc:chgData name="Yana Keyzerman" userId="38500f83-9578-42ce-af12-927f3a1b9563" providerId="ADAL" clId="{19CE9153-099D-4DD8-BC34-D5A55F96643F}"/>
    <pc:docChg chg="undo custSel modSld">
      <pc:chgData name="Yana Keyzerman" userId="38500f83-9578-42ce-af12-927f3a1b9563" providerId="ADAL" clId="{19CE9153-099D-4DD8-BC34-D5A55F96643F}" dt="2025-03-11T12:39:27.422" v="54" actId="20577"/>
      <pc:docMkLst>
        <pc:docMk/>
      </pc:docMkLst>
      <pc:sldChg chg="modSp mod">
        <pc:chgData name="Yana Keyzerman" userId="38500f83-9578-42ce-af12-927f3a1b9563" providerId="ADAL" clId="{19CE9153-099D-4DD8-BC34-D5A55F96643F}" dt="2025-03-11T12:34:18.472" v="13" actId="20577"/>
        <pc:sldMkLst>
          <pc:docMk/>
          <pc:sldMk cId="3263425349" sldId="301"/>
        </pc:sldMkLst>
        <pc:spChg chg="mod">
          <ac:chgData name="Yana Keyzerman" userId="38500f83-9578-42ce-af12-927f3a1b9563" providerId="ADAL" clId="{19CE9153-099D-4DD8-BC34-D5A55F96643F}" dt="2025-03-11T12:34:18.472" v="13" actId="20577"/>
          <ac:spMkLst>
            <pc:docMk/>
            <pc:sldMk cId="3263425349" sldId="301"/>
            <ac:spMk id="6" creationId="{487F00BB-3F36-FC7D-C597-3D5E868DD583}"/>
          </ac:spMkLst>
        </pc:spChg>
      </pc:sldChg>
      <pc:sldChg chg="modSp mod">
        <pc:chgData name="Yana Keyzerman" userId="38500f83-9578-42ce-af12-927f3a1b9563" providerId="ADAL" clId="{19CE9153-099D-4DD8-BC34-D5A55F96643F}" dt="2025-03-11T12:38:05.069" v="26" actId="948"/>
        <pc:sldMkLst>
          <pc:docMk/>
          <pc:sldMk cId="803079510" sldId="306"/>
        </pc:sldMkLst>
        <pc:spChg chg="mod">
          <ac:chgData name="Yana Keyzerman" userId="38500f83-9578-42ce-af12-927f3a1b9563" providerId="ADAL" clId="{19CE9153-099D-4DD8-BC34-D5A55F96643F}" dt="2025-03-11T12:38:05.069" v="26" actId="948"/>
          <ac:spMkLst>
            <pc:docMk/>
            <pc:sldMk cId="803079510" sldId="306"/>
            <ac:spMk id="6" creationId="{919B20D3-881B-5D72-9984-4E519BF50285}"/>
          </ac:spMkLst>
        </pc:spChg>
      </pc:sldChg>
      <pc:sldChg chg="modSp mod">
        <pc:chgData name="Yana Keyzerman" userId="38500f83-9578-42ce-af12-927f3a1b9563" providerId="ADAL" clId="{19CE9153-099D-4DD8-BC34-D5A55F96643F}" dt="2025-03-11T12:39:27.422" v="54" actId="20577"/>
        <pc:sldMkLst>
          <pc:docMk/>
          <pc:sldMk cId="1431751597" sldId="311"/>
        </pc:sldMkLst>
        <pc:spChg chg="mod">
          <ac:chgData name="Yana Keyzerman" userId="38500f83-9578-42ce-af12-927f3a1b9563" providerId="ADAL" clId="{19CE9153-099D-4DD8-BC34-D5A55F96643F}" dt="2025-03-11T12:39:27.422" v="54" actId="20577"/>
          <ac:spMkLst>
            <pc:docMk/>
            <pc:sldMk cId="1431751597" sldId="311"/>
            <ac:spMk id="5" creationId="{F99ED8D3-FCAA-C612-E373-D1EDB868D64D}"/>
          </ac:spMkLst>
        </pc:spChg>
      </pc:sldChg>
      <pc:sldChg chg="modSp mod">
        <pc:chgData name="Yana Keyzerman" userId="38500f83-9578-42ce-af12-927f3a1b9563" providerId="ADAL" clId="{19CE9153-099D-4DD8-BC34-D5A55F96643F}" dt="2025-03-11T12:37:08.389" v="24" actId="12"/>
        <pc:sldMkLst>
          <pc:docMk/>
          <pc:sldMk cId="3568958447" sldId="314"/>
        </pc:sldMkLst>
        <pc:spChg chg="mod">
          <ac:chgData name="Yana Keyzerman" userId="38500f83-9578-42ce-af12-927f3a1b9563" providerId="ADAL" clId="{19CE9153-099D-4DD8-BC34-D5A55F96643F}" dt="2025-03-11T12:35:30.379" v="15" actId="12"/>
          <ac:spMkLst>
            <pc:docMk/>
            <pc:sldMk cId="3568958447" sldId="314"/>
            <ac:spMk id="2" creationId="{2BC566AF-F9F8-B08C-8A3D-7E95AE5F1B57}"/>
          </ac:spMkLst>
        </pc:spChg>
        <pc:spChg chg="mod">
          <ac:chgData name="Yana Keyzerman" userId="38500f83-9578-42ce-af12-927f3a1b9563" providerId="ADAL" clId="{19CE9153-099D-4DD8-BC34-D5A55F96643F}" dt="2025-03-11T12:37:08.389" v="24" actId="12"/>
          <ac:spMkLst>
            <pc:docMk/>
            <pc:sldMk cId="3568958447" sldId="314"/>
            <ac:spMk id="6" creationId="{627BF08B-3904-6AE3-473E-61EA565F486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2279C0-CB4F-400F-B97C-C319709EDC7B}" type="datetimeFigureOut">
              <a:rPr lang="en-US" smtClean="0"/>
              <a:t>10/14/2025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429607-C4A6-4C2D-8D0F-A21533BAE4D7}" type="slidenum">
              <a:rPr lang="en-US" smtClean="0"/>
              <a:t>‹#›</a:t>
            </a:fld>
            <a:endParaRPr lang="en-US"/>
          </a:p>
        </p:txBody>
      </p:sp>
    </p:spTree>
    <p:extLst>
      <p:ext uri="{BB962C8B-B14F-4D97-AF65-F5344CB8AC3E}">
        <p14:creationId xmlns:p14="http://schemas.microsoft.com/office/powerpoint/2010/main" val="1507846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429607-C4A6-4C2D-8D0F-A21533BAE4D7}" type="slidenum">
              <a:rPr lang="en-US" smtClean="0"/>
              <a:t>7</a:t>
            </a:fld>
            <a:endParaRPr lang="en-US"/>
          </a:p>
        </p:txBody>
      </p:sp>
    </p:spTree>
    <p:extLst>
      <p:ext uri="{BB962C8B-B14F-4D97-AF65-F5344CB8AC3E}">
        <p14:creationId xmlns:p14="http://schemas.microsoft.com/office/powerpoint/2010/main" val="16540327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334125" y="914400"/>
            <a:ext cx="5699379" cy="1371600"/>
          </a:xfrm>
        </p:spPr>
        <p:txBody>
          <a:bodyPr lIns="182880" rIns="182880" anchor="t" anchorCtr="0">
            <a:noAutofit/>
          </a:bodyPr>
          <a:lstStyle>
            <a:lvl1pPr>
              <a:defRPr sz="9600" baseline="0">
                <a:solidFill>
                  <a:srgbClr val="183C8E"/>
                </a:solidFill>
              </a:defRPr>
            </a:lvl1pPr>
          </a:lstStyle>
          <a:p>
            <a:r>
              <a:rPr lang="en-US" dirty="0" err="1"/>
              <a:t>Ch</a:t>
            </a:r>
            <a:r>
              <a:rPr lang="en-US" dirty="0"/>
              <a:t>#</a:t>
            </a:r>
          </a:p>
        </p:txBody>
      </p:sp>
      <p:sp>
        <p:nvSpPr>
          <p:cNvPr id="7" name="Rectangle 6"/>
          <p:cNvSpPr/>
          <p:nvPr userDrawn="1"/>
        </p:nvSpPr>
        <p:spPr>
          <a:xfrm>
            <a:off x="6096000" y="5029199"/>
            <a:ext cx="6096000" cy="126099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icture Placeholder 13"/>
          <p:cNvSpPr>
            <a:spLocks noGrp="1"/>
          </p:cNvSpPr>
          <p:nvPr>
            <p:ph type="pic" sz="quarter" idx="10"/>
          </p:nvPr>
        </p:nvSpPr>
        <p:spPr>
          <a:xfrm>
            <a:off x="0" y="0"/>
            <a:ext cx="6096000" cy="6858000"/>
          </a:xfrm>
        </p:spPr>
        <p:txBody>
          <a:bodyPr/>
          <a:lstStyle/>
          <a:p>
            <a:r>
              <a:rPr lang="en-US"/>
              <a:t>Click icon to add picture</a:t>
            </a:r>
            <a:endParaRPr lang="en-US" dirty="0"/>
          </a:p>
        </p:txBody>
      </p:sp>
      <p:sp>
        <p:nvSpPr>
          <p:cNvPr id="16" name="Rectangle 15"/>
          <p:cNvSpPr/>
          <p:nvPr userDrawn="1"/>
        </p:nvSpPr>
        <p:spPr>
          <a:xfrm>
            <a:off x="6333874" y="6336792"/>
            <a:ext cx="5699630" cy="461665"/>
          </a:xfrm>
          <a:prstGeom prst="rect">
            <a:avLst/>
          </a:prstGeom>
        </p:spPr>
        <p:txBody>
          <a:bodyPr wrap="square" lIns="182880" rIns="18288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prstClr val="black"/>
                </a:solidFill>
                <a:effectLst/>
                <a:uLnTx/>
                <a:uFillTx/>
                <a:latin typeface="Arial" panose="020B0604020202020204"/>
                <a:ea typeface="+mn-ea"/>
                <a:cs typeface="+mn-cs"/>
              </a:rPr>
              <a:t>© 2010-2025 National Restaurant Association Educational Foundation (NRAEF). All rights reserved. NRAEF, ProStart, and related names and logos are registered trademarks of the NRAEF. National Restaurant Association (Association) and related names and logos are registered trademarks of the Association.  </a:t>
            </a:r>
            <a:r>
              <a:rPr kumimoji="0" lang="en-US" sz="600" b="0" i="0" u="none" strike="noStrike" kern="1200" cap="none" spc="0" normalizeH="0" baseline="0" noProof="0">
                <a:ln>
                  <a:noFill/>
                </a:ln>
                <a:solidFill>
                  <a:prstClr val="black"/>
                </a:solidFill>
                <a:effectLst/>
                <a:uLnTx/>
                <a:uFillTx/>
                <a:latin typeface="Arial" panose="020B0604020202020204"/>
                <a:ea typeface="+mn-ea"/>
                <a:cs typeface="+mn-cs"/>
              </a:rPr>
              <a:t>These marks may not be copied, reproduced, or otherwise used without the explicit written permission of the owner of each mark.</a:t>
            </a:r>
          </a:p>
          <a:p>
            <a:endParaRPr lang="en-US" sz="600" dirty="0"/>
          </a:p>
        </p:txBody>
      </p:sp>
      <p:sp>
        <p:nvSpPr>
          <p:cNvPr id="18" name="Rectangle 17"/>
          <p:cNvSpPr/>
          <p:nvPr userDrawn="1"/>
        </p:nvSpPr>
        <p:spPr>
          <a:xfrm>
            <a:off x="6330826" y="5120640"/>
            <a:ext cx="5702677" cy="1169551"/>
          </a:xfrm>
          <a:prstGeom prst="rect">
            <a:avLst/>
          </a:prstGeom>
        </p:spPr>
        <p:txBody>
          <a:bodyPr wrap="square" lIns="91440" rIns="91440">
            <a:spAutoFit/>
          </a:bodyPr>
          <a:lstStyle/>
          <a:p>
            <a:r>
              <a:rPr lang="en-US" sz="2600" b="1" spc="-50" baseline="0">
                <a:solidFill>
                  <a:schemeClr val="bg1"/>
                </a:solidFill>
                <a:latin typeface="+mj-lt"/>
              </a:rPr>
              <a:t>Foundations of Restaurant Management &amp; Culinary Arts</a:t>
            </a:r>
            <a:endParaRPr lang="en-US" sz="2600" b="1" spc="-50" baseline="0">
              <a:solidFill>
                <a:schemeClr val="bg2"/>
              </a:solidFill>
              <a:latin typeface="+mj-lt"/>
            </a:endParaRPr>
          </a:p>
          <a:p>
            <a:pPr algn="r"/>
            <a:r>
              <a:rPr lang="en-US" sz="1800" b="0">
                <a:solidFill>
                  <a:srgbClr val="88C654"/>
                </a:solidFill>
                <a:latin typeface="+mj-lt"/>
              </a:rPr>
              <a:t>3rd Edition</a:t>
            </a:r>
            <a:endParaRPr lang="en-US" sz="1800" b="0" dirty="0">
              <a:solidFill>
                <a:srgbClr val="88C654"/>
              </a:solidFill>
              <a:latin typeface="+mj-lt"/>
            </a:endParaRPr>
          </a:p>
        </p:txBody>
      </p:sp>
      <p:sp>
        <p:nvSpPr>
          <p:cNvPr id="21" name="Text Placeholder 20"/>
          <p:cNvSpPr>
            <a:spLocks noGrp="1"/>
          </p:cNvSpPr>
          <p:nvPr>
            <p:ph type="body" sz="quarter" idx="11" hasCustomPrompt="1"/>
          </p:nvPr>
        </p:nvSpPr>
        <p:spPr>
          <a:xfrm>
            <a:off x="6333873" y="2711450"/>
            <a:ext cx="5699378" cy="1908175"/>
          </a:xfrm>
        </p:spPr>
        <p:txBody>
          <a:bodyPr lIns="182880" rIns="182880">
            <a:normAutofit/>
          </a:bodyPr>
          <a:lstStyle>
            <a:lvl1pPr>
              <a:defRPr sz="3200" baseline="0">
                <a:solidFill>
                  <a:schemeClr val="tx1"/>
                </a:solidFill>
              </a:defRPr>
            </a:lvl1pPr>
            <a:lvl2pPr marL="457200" indent="0">
              <a:buNone/>
              <a:defRPr/>
            </a:lvl2pPr>
          </a:lstStyle>
          <a:p>
            <a:pPr lvl="0"/>
            <a:r>
              <a:rPr lang="en-US" dirty="0"/>
              <a:t>CLICK TO EDIT MASTER TEXT STYLES</a:t>
            </a:r>
          </a:p>
        </p:txBody>
      </p:sp>
      <p:pic>
        <p:nvPicPr>
          <p:cNvPr id="3" name="Picture 2">
            <a:extLst>
              <a:ext uri="{FF2B5EF4-FFF2-40B4-BE49-F238E27FC236}">
                <a16:creationId xmlns:a16="http://schemas.microsoft.com/office/drawing/2014/main" id="{761A9C5B-0AA1-4549-237B-429115E8D35D}"/>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832574" y="110569"/>
            <a:ext cx="3200677" cy="914479"/>
          </a:xfrm>
          <a:prstGeom prst="rect">
            <a:avLst/>
          </a:prstGeom>
        </p:spPr>
      </p:pic>
    </p:spTree>
    <p:extLst>
      <p:ext uri="{BB962C8B-B14F-4D97-AF65-F5344CB8AC3E}">
        <p14:creationId xmlns:p14="http://schemas.microsoft.com/office/powerpoint/2010/main" val="1904193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Photos Only">
    <p:spTree>
      <p:nvGrpSpPr>
        <p:cNvPr id="1" name=""/>
        <p:cNvGrpSpPr/>
        <p:nvPr/>
      </p:nvGrpSpPr>
      <p:grpSpPr>
        <a:xfrm>
          <a:off x="0" y="0"/>
          <a:ext cx="0" cy="0"/>
          <a:chOff x="0" y="0"/>
          <a:chExt cx="0" cy="0"/>
        </a:xfrm>
      </p:grpSpPr>
      <p:sp>
        <p:nvSpPr>
          <p:cNvPr id="15" name="Picture Placeholder 11"/>
          <p:cNvSpPr>
            <a:spLocks noGrp="1"/>
          </p:cNvSpPr>
          <p:nvPr>
            <p:ph type="pic" sz="quarter" idx="13"/>
          </p:nvPr>
        </p:nvSpPr>
        <p:spPr>
          <a:xfrm>
            <a:off x="6400800" y="3894137"/>
            <a:ext cx="3246120" cy="2011680"/>
          </a:xfrm>
          <a:ln>
            <a:solidFill>
              <a:schemeClr val="tx1"/>
            </a:solidFill>
          </a:ln>
        </p:spPr>
        <p:txBody>
          <a:bodyPr/>
          <a:lstStyle/>
          <a:p>
            <a:r>
              <a:rPr lang="en-US" dirty="0"/>
              <a:t>Click icon to add picture</a:t>
            </a:r>
          </a:p>
        </p:txBody>
      </p:sp>
      <p:sp>
        <p:nvSpPr>
          <p:cNvPr id="16" name="Picture Placeholder 11"/>
          <p:cNvSpPr>
            <a:spLocks noGrp="1"/>
          </p:cNvSpPr>
          <p:nvPr>
            <p:ph type="pic" sz="quarter" idx="17"/>
          </p:nvPr>
        </p:nvSpPr>
        <p:spPr>
          <a:xfrm>
            <a:off x="2542032" y="3894136"/>
            <a:ext cx="3246120" cy="2011680"/>
          </a:xfrm>
          <a:ln>
            <a:solidFill>
              <a:schemeClr val="tx1"/>
            </a:solidFill>
          </a:ln>
        </p:spPr>
        <p:txBody>
          <a:bodyPr/>
          <a:lstStyle/>
          <a:p>
            <a:r>
              <a:rPr lang="en-US" dirty="0"/>
              <a:t>Click icon to add picture</a:t>
            </a:r>
          </a:p>
        </p:txBody>
      </p:sp>
      <p:sp>
        <p:nvSpPr>
          <p:cNvPr id="12" name="Picture Placeholder 11"/>
          <p:cNvSpPr>
            <a:spLocks noGrp="1"/>
          </p:cNvSpPr>
          <p:nvPr>
            <p:ph type="pic" sz="quarter" idx="11"/>
          </p:nvPr>
        </p:nvSpPr>
        <p:spPr>
          <a:xfrm>
            <a:off x="6400800" y="1554481"/>
            <a:ext cx="3246120" cy="2011680"/>
          </a:xfrm>
          <a:ln>
            <a:solidFill>
              <a:schemeClr val="tx1"/>
            </a:solidFill>
          </a:ln>
        </p:spPr>
        <p:txBody>
          <a:bodyPr/>
          <a:lstStyle/>
          <a:p>
            <a:r>
              <a:rPr lang="en-US"/>
              <a:t>Click icon to add picture</a:t>
            </a:r>
          </a:p>
        </p:txBody>
      </p:sp>
      <p:sp>
        <p:nvSpPr>
          <p:cNvPr id="14" name="Picture Placeholder 11"/>
          <p:cNvSpPr>
            <a:spLocks noGrp="1"/>
          </p:cNvSpPr>
          <p:nvPr>
            <p:ph type="pic" sz="quarter" idx="16"/>
          </p:nvPr>
        </p:nvSpPr>
        <p:spPr>
          <a:xfrm>
            <a:off x="2542032" y="1554480"/>
            <a:ext cx="3246120" cy="2011680"/>
          </a:xfrm>
          <a:ln>
            <a:solidFill>
              <a:schemeClr val="tx1"/>
            </a:solidFill>
          </a:ln>
        </p:spPr>
        <p:txBody>
          <a:bodyPr/>
          <a:lstStyle/>
          <a:p>
            <a:r>
              <a:rPr lang="en-US"/>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17"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243107297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 Photos Only">
    <p:spTree>
      <p:nvGrpSpPr>
        <p:cNvPr id="1" name=""/>
        <p:cNvGrpSpPr/>
        <p:nvPr/>
      </p:nvGrpSpPr>
      <p:grpSpPr>
        <a:xfrm>
          <a:off x="0" y="0"/>
          <a:ext cx="0" cy="0"/>
          <a:chOff x="0" y="0"/>
          <a:chExt cx="0" cy="0"/>
        </a:xfrm>
      </p:grpSpPr>
      <p:sp>
        <p:nvSpPr>
          <p:cNvPr id="15" name="Picture Placeholder 11"/>
          <p:cNvSpPr>
            <a:spLocks noGrp="1"/>
          </p:cNvSpPr>
          <p:nvPr>
            <p:ph type="pic" sz="quarter" idx="13"/>
          </p:nvPr>
        </p:nvSpPr>
        <p:spPr>
          <a:xfrm>
            <a:off x="8321040" y="3894137"/>
            <a:ext cx="3246120" cy="2011680"/>
          </a:xfrm>
          <a:ln>
            <a:solidFill>
              <a:schemeClr val="tx1"/>
            </a:solidFill>
          </a:ln>
        </p:spPr>
        <p:txBody>
          <a:bodyPr/>
          <a:lstStyle/>
          <a:p>
            <a:r>
              <a:rPr lang="en-US" dirty="0"/>
              <a:t>Click icon to add picture</a:t>
            </a:r>
          </a:p>
        </p:txBody>
      </p:sp>
      <p:sp>
        <p:nvSpPr>
          <p:cNvPr id="16" name="Picture Placeholder 11"/>
          <p:cNvSpPr>
            <a:spLocks noGrp="1"/>
          </p:cNvSpPr>
          <p:nvPr>
            <p:ph type="pic" sz="quarter" idx="17"/>
          </p:nvPr>
        </p:nvSpPr>
        <p:spPr>
          <a:xfrm>
            <a:off x="4480560" y="3894136"/>
            <a:ext cx="3246120" cy="2011680"/>
          </a:xfrm>
          <a:ln>
            <a:solidFill>
              <a:schemeClr val="tx1"/>
            </a:solidFill>
          </a:ln>
        </p:spPr>
        <p:txBody>
          <a:bodyPr/>
          <a:lstStyle/>
          <a:p>
            <a:r>
              <a:rPr lang="en-US" dirty="0"/>
              <a:t>Click icon to add picture</a:t>
            </a:r>
          </a:p>
        </p:txBody>
      </p:sp>
      <p:sp>
        <p:nvSpPr>
          <p:cNvPr id="13" name="Picture Placeholder 11"/>
          <p:cNvSpPr>
            <a:spLocks noGrp="1"/>
          </p:cNvSpPr>
          <p:nvPr>
            <p:ph type="pic" sz="quarter" idx="15"/>
          </p:nvPr>
        </p:nvSpPr>
        <p:spPr>
          <a:xfrm>
            <a:off x="612648" y="3894136"/>
            <a:ext cx="3246120" cy="2011680"/>
          </a:xfrm>
          <a:ln>
            <a:solidFill>
              <a:schemeClr val="tx1"/>
            </a:solidFill>
          </a:ln>
        </p:spPr>
        <p:txBody>
          <a:bodyPr/>
          <a:lstStyle/>
          <a:p>
            <a:r>
              <a:rPr lang="en-US" dirty="0"/>
              <a:t>Click icon to add picture</a:t>
            </a:r>
          </a:p>
        </p:txBody>
      </p:sp>
      <p:sp>
        <p:nvSpPr>
          <p:cNvPr id="12" name="Picture Placeholder 11"/>
          <p:cNvSpPr>
            <a:spLocks noGrp="1"/>
          </p:cNvSpPr>
          <p:nvPr>
            <p:ph type="pic" sz="quarter" idx="11"/>
          </p:nvPr>
        </p:nvSpPr>
        <p:spPr>
          <a:xfrm>
            <a:off x="8321040" y="1554481"/>
            <a:ext cx="3246120" cy="2011680"/>
          </a:xfrm>
          <a:ln>
            <a:solidFill>
              <a:schemeClr val="tx1"/>
            </a:solidFill>
          </a:ln>
        </p:spPr>
        <p:txBody>
          <a:bodyPr/>
          <a:lstStyle/>
          <a:p>
            <a:r>
              <a:rPr lang="en-US" dirty="0"/>
              <a:t>Click icon to add picture</a:t>
            </a:r>
          </a:p>
        </p:txBody>
      </p:sp>
      <p:sp>
        <p:nvSpPr>
          <p:cNvPr id="14" name="Picture Placeholder 11"/>
          <p:cNvSpPr>
            <a:spLocks noGrp="1"/>
          </p:cNvSpPr>
          <p:nvPr>
            <p:ph type="pic" sz="quarter" idx="16"/>
          </p:nvPr>
        </p:nvSpPr>
        <p:spPr>
          <a:xfrm>
            <a:off x="4480560" y="1554480"/>
            <a:ext cx="3246120" cy="2011680"/>
          </a:xfrm>
          <a:ln>
            <a:solidFill>
              <a:schemeClr val="tx1"/>
            </a:solidFill>
          </a:ln>
        </p:spPr>
        <p:txBody>
          <a:bodyPr/>
          <a:lstStyle/>
          <a:p>
            <a:r>
              <a:rPr lang="en-US" dirty="0"/>
              <a:t>Click icon to add picture</a:t>
            </a:r>
          </a:p>
        </p:txBody>
      </p:sp>
      <p:sp>
        <p:nvSpPr>
          <p:cNvPr id="11" name="Picture Placeholder 11"/>
          <p:cNvSpPr>
            <a:spLocks noGrp="1"/>
          </p:cNvSpPr>
          <p:nvPr>
            <p:ph type="pic" sz="quarter" idx="14"/>
          </p:nvPr>
        </p:nvSpPr>
        <p:spPr>
          <a:xfrm>
            <a:off x="612648" y="1554480"/>
            <a:ext cx="3246120" cy="2011680"/>
          </a:xfrm>
          <a:ln>
            <a:solidFill>
              <a:schemeClr val="tx1"/>
            </a:solidFill>
          </a:ln>
        </p:spPr>
        <p:txBody>
          <a:bodyPr/>
          <a:lstStyle/>
          <a:p>
            <a:r>
              <a:rPr lang="en-US" dirty="0"/>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17"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07866124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Knowledge Check">
    <p:spTree>
      <p:nvGrpSpPr>
        <p:cNvPr id="1" name=""/>
        <p:cNvGrpSpPr/>
        <p:nvPr/>
      </p:nvGrpSpPr>
      <p:grpSpPr>
        <a:xfrm>
          <a:off x="0" y="0"/>
          <a:ext cx="0" cy="0"/>
          <a:chOff x="0" y="0"/>
          <a:chExt cx="0" cy="0"/>
        </a:xfrm>
      </p:grpSpPr>
      <p:sp>
        <p:nvSpPr>
          <p:cNvPr id="7" name="Rectangle 6"/>
          <p:cNvSpPr/>
          <p:nvPr userDrawn="1"/>
        </p:nvSpPr>
        <p:spPr>
          <a:xfrm>
            <a:off x="0" y="0"/>
            <a:ext cx="12192000" cy="6857999"/>
          </a:xfrm>
          <a:prstGeom prst="rect">
            <a:avLst/>
          </a:prstGeom>
          <a:solidFill>
            <a:srgbClr val="183C8E">
              <a:alpha val="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p:txBody>
          <a:bodyPr/>
          <a:lstStyle>
            <a:lvl1pPr>
              <a:defRPr baseline="0">
                <a:solidFill>
                  <a:srgbClr val="183C8E"/>
                </a:solidFill>
              </a:defRPr>
            </a:lvl1pPr>
          </a:lstStyle>
          <a:p>
            <a:r>
              <a:rPr lang="en-US" dirty="0"/>
              <a:t>Knowledge Check</a:t>
            </a:r>
          </a:p>
        </p:txBody>
      </p:sp>
      <p:sp>
        <p:nvSpPr>
          <p:cNvPr id="3" name="Content Placeholder 2"/>
          <p:cNvSpPr>
            <a:spLocks noGrp="1"/>
          </p:cNvSpPr>
          <p:nvPr>
            <p:ph idx="1"/>
          </p:nvPr>
        </p:nvSpPr>
        <p:spPr/>
        <p:txBody>
          <a:bodyPr/>
          <a:lstStyle>
            <a:lvl1pPr marL="461963" indent="-461963">
              <a:buClr>
                <a:srgbClr val="183C8E"/>
              </a:buClr>
              <a:buFont typeface="+mj-lt"/>
              <a:buAutoNum type="arabicPeriod"/>
              <a:defRPr>
                <a:solidFill>
                  <a:srgbClr val="183C8E"/>
                </a:solidFill>
              </a:defRPr>
            </a:lvl1pPr>
            <a:lvl2pPr marL="457200" indent="0">
              <a:buClr>
                <a:schemeClr val="accent1"/>
              </a:buClr>
              <a:buFontTx/>
              <a:buNone/>
              <a:defRPr>
                <a:solidFill>
                  <a:srgbClr val="183C8E"/>
                </a:solidFill>
              </a:defRPr>
            </a:lvl2pPr>
            <a:lvl3pPr marL="1257300" indent="-342900">
              <a:buClr>
                <a:srgbClr val="183C8E"/>
              </a:buClr>
              <a:buFont typeface="Arial" panose="020B0604020202020204" pitchFamily="34" charset="0"/>
              <a:buChar char="•"/>
              <a:defRPr>
                <a:solidFill>
                  <a:srgbClr val="183C8E"/>
                </a:solidFill>
              </a:defRPr>
            </a:lvl3pPr>
            <a:lvl4pPr marL="1657350" indent="-285750">
              <a:buClr>
                <a:srgbClr val="183C8E"/>
              </a:buClr>
              <a:buFont typeface="Arial" panose="020B0604020202020204" pitchFamily="34" charset="0"/>
              <a:buChar char="•"/>
              <a:defRPr>
                <a:solidFill>
                  <a:srgbClr val="183C8E"/>
                </a:solidFill>
              </a:defRPr>
            </a:lvl4pPr>
            <a:lvl5pPr marL="2114550" indent="-285750">
              <a:buClr>
                <a:srgbClr val="183C8E"/>
              </a:buClr>
              <a:buFont typeface="Arial" panose="020B0604020202020204" pitchFamily="34" charset="0"/>
              <a:buChar char="•"/>
              <a:defRPr>
                <a:solidFill>
                  <a:srgbClr val="183C8E"/>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accent1"/>
                </a:solidFill>
              </a:defRPr>
            </a:lvl1pPr>
          </a:lstStyle>
          <a:p>
            <a:fld id="{BF568A59-ACA4-4C70-9252-AAB755DA2F6B}" type="slidenum">
              <a:rPr lang="en-US" smtClean="0"/>
              <a:pPr/>
              <a:t>‹#›</a:t>
            </a:fld>
            <a:endParaRPr lang="en-US"/>
          </a:p>
        </p:txBody>
      </p:sp>
      <p:sp>
        <p:nvSpPr>
          <p:cNvPr id="4" name="Rectangle 3">
            <a:extLst>
              <a:ext uri="{FF2B5EF4-FFF2-40B4-BE49-F238E27FC236}">
                <a16:creationId xmlns:a16="http://schemas.microsoft.com/office/drawing/2014/main" id="{07FCE294-87D4-CBD7-5DD0-1E803BCCDC4E}"/>
              </a:ext>
            </a:extLst>
          </p:cNvPr>
          <p:cNvSpPr/>
          <p:nvPr userDrawn="1"/>
        </p:nvSpPr>
        <p:spPr>
          <a:xfrm>
            <a:off x="1524" y="6172200"/>
            <a:ext cx="12188952" cy="18288"/>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245456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ssential Skills">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1"/>
            <a:ext cx="12192000" cy="914400"/>
          </a:xfrm>
          <a:prstGeom prst="rect">
            <a:avLst/>
          </a:prstGeom>
          <a:solidFill>
            <a:srgbClr val="F79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p:txBody>
          <a:bodyPr/>
          <a:lstStyle>
            <a:lvl1pPr>
              <a:defRPr>
                <a:solidFill>
                  <a:schemeClr val="tx1"/>
                </a:solidFill>
              </a:defRPr>
            </a:lvl1pPr>
          </a:lstStyle>
          <a:p>
            <a:r>
              <a:rPr lang="en-US" dirty="0"/>
              <a:t>Essential Skills</a:t>
            </a:r>
          </a:p>
        </p:txBody>
      </p:sp>
      <p:sp>
        <p:nvSpPr>
          <p:cNvPr id="3" name="Content Placeholder 2"/>
          <p:cNvSpPr>
            <a:spLocks noGrp="1"/>
          </p:cNvSpPr>
          <p:nvPr>
            <p:ph idx="1"/>
          </p:nvPr>
        </p:nvSpPr>
        <p:spPr/>
        <p:txBody>
          <a:bodyPr/>
          <a:lstStyle>
            <a:lvl1pP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785035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ssential Photo">
    <p:bg>
      <p:bgPr>
        <a:solidFill>
          <a:schemeClr val="bg1">
            <a:lumMod val="95000"/>
          </a:schemeClr>
        </a:solidFill>
        <a:effectLst/>
      </p:bgPr>
    </p:bg>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8321040" y="1554480"/>
            <a:ext cx="3246120" cy="4351337"/>
          </a:xfrm>
          <a:ln>
            <a:solidFill>
              <a:schemeClr val="tx1"/>
            </a:solidFill>
          </a:ln>
        </p:spPr>
        <p:txBody>
          <a:bodyPr/>
          <a:lstStyle/>
          <a:p>
            <a:r>
              <a:rPr lang="en-US"/>
              <a:t>Click icon to add picture</a:t>
            </a:r>
            <a:endParaRPr lang="en-US" dirty="0"/>
          </a:p>
        </p:txBody>
      </p:sp>
      <p:sp>
        <p:nvSpPr>
          <p:cNvPr id="8" name="Rectangle 7"/>
          <p:cNvSpPr/>
          <p:nvPr userDrawn="1"/>
        </p:nvSpPr>
        <p:spPr>
          <a:xfrm>
            <a:off x="0" y="1"/>
            <a:ext cx="12192000" cy="914400"/>
          </a:xfrm>
          <a:prstGeom prst="rect">
            <a:avLst/>
          </a:prstGeom>
          <a:solidFill>
            <a:srgbClr val="F79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p:txBody>
          <a:bodyPr/>
          <a:lstStyle>
            <a:lvl1pPr>
              <a:defRPr>
                <a:solidFill>
                  <a:schemeClr val="tx1"/>
                </a:solidFill>
              </a:defRPr>
            </a:lvl1pPr>
          </a:lstStyle>
          <a:p>
            <a:r>
              <a:rPr lang="en-US" dirty="0"/>
              <a:t>Essential Skills</a:t>
            </a:r>
          </a:p>
        </p:txBody>
      </p:sp>
      <p:sp>
        <p:nvSpPr>
          <p:cNvPr id="3" name="Content Placeholder 2"/>
          <p:cNvSpPr>
            <a:spLocks noGrp="1"/>
          </p:cNvSpPr>
          <p:nvPr>
            <p:ph sz="half" idx="1"/>
          </p:nvPr>
        </p:nvSpPr>
        <p:spPr>
          <a:xfrm>
            <a:off x="612648" y="1554480"/>
            <a:ext cx="7114032" cy="43513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92829768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Essential 2 Photos">
    <p:bg>
      <p:bgPr>
        <a:solidFill>
          <a:schemeClr val="bg1">
            <a:lumMod val="95000"/>
          </a:schemeClr>
        </a:solidFill>
        <a:effectLst/>
      </p:bgPr>
    </p:bg>
    <p:spTree>
      <p:nvGrpSpPr>
        <p:cNvPr id="1" name=""/>
        <p:cNvGrpSpPr/>
        <p:nvPr/>
      </p:nvGrpSpPr>
      <p:grpSpPr>
        <a:xfrm>
          <a:off x="0" y="0"/>
          <a:ext cx="0" cy="0"/>
          <a:chOff x="0" y="0"/>
          <a:chExt cx="0" cy="0"/>
        </a:xfrm>
      </p:grpSpPr>
      <p:sp>
        <p:nvSpPr>
          <p:cNvPr id="15" name="Picture Placeholder 11"/>
          <p:cNvSpPr>
            <a:spLocks noGrp="1"/>
          </p:cNvSpPr>
          <p:nvPr>
            <p:ph type="pic" sz="quarter" idx="13"/>
          </p:nvPr>
        </p:nvSpPr>
        <p:spPr>
          <a:xfrm>
            <a:off x="8321040" y="3894137"/>
            <a:ext cx="3246120" cy="2011680"/>
          </a:xfrm>
          <a:ln>
            <a:solidFill>
              <a:schemeClr val="tx1"/>
            </a:solidFill>
          </a:ln>
        </p:spPr>
        <p:txBody>
          <a:bodyPr/>
          <a:lstStyle/>
          <a:p>
            <a:r>
              <a:rPr lang="en-US" dirty="0"/>
              <a:t>Click icon to add picture</a:t>
            </a:r>
          </a:p>
        </p:txBody>
      </p:sp>
      <p:sp>
        <p:nvSpPr>
          <p:cNvPr id="12" name="Picture Placeholder 11"/>
          <p:cNvSpPr>
            <a:spLocks noGrp="1"/>
          </p:cNvSpPr>
          <p:nvPr>
            <p:ph type="pic" sz="quarter" idx="11"/>
          </p:nvPr>
        </p:nvSpPr>
        <p:spPr>
          <a:xfrm>
            <a:off x="8321040" y="1554481"/>
            <a:ext cx="3246120" cy="2011680"/>
          </a:xfrm>
          <a:ln>
            <a:solidFill>
              <a:schemeClr val="tx1"/>
            </a:solidFill>
          </a:ln>
        </p:spPr>
        <p:txBody>
          <a:bodyPr/>
          <a:lstStyle/>
          <a:p>
            <a:r>
              <a:rPr lang="en-US" dirty="0"/>
              <a:t>Click icon to add picture</a:t>
            </a:r>
          </a:p>
        </p:txBody>
      </p:sp>
      <p:sp>
        <p:nvSpPr>
          <p:cNvPr id="8" name="Rectangle 7"/>
          <p:cNvSpPr/>
          <p:nvPr userDrawn="1"/>
        </p:nvSpPr>
        <p:spPr>
          <a:xfrm>
            <a:off x="0" y="1"/>
            <a:ext cx="12192000" cy="914400"/>
          </a:xfrm>
          <a:prstGeom prst="rect">
            <a:avLst/>
          </a:prstGeom>
          <a:solidFill>
            <a:srgbClr val="F79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p:txBody>
          <a:bodyPr/>
          <a:lstStyle>
            <a:lvl1pPr>
              <a:defRPr>
                <a:solidFill>
                  <a:schemeClr val="tx1"/>
                </a:solidFill>
              </a:defRPr>
            </a:lvl1pPr>
          </a:lstStyle>
          <a:p>
            <a:r>
              <a:rPr lang="en-US" dirty="0"/>
              <a:t>Essential Skills</a:t>
            </a:r>
          </a:p>
        </p:txBody>
      </p:sp>
      <p:sp>
        <p:nvSpPr>
          <p:cNvPr id="3" name="Content Placeholder 2"/>
          <p:cNvSpPr>
            <a:spLocks noGrp="1"/>
          </p:cNvSpPr>
          <p:nvPr>
            <p:ph sz="half" idx="1"/>
          </p:nvPr>
        </p:nvSpPr>
        <p:spPr>
          <a:xfrm>
            <a:off x="612648" y="1554480"/>
            <a:ext cx="7114032" cy="43513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152982511"/>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usiness Case">
    <p:bg>
      <p:bgPr>
        <a:solidFill>
          <a:srgbClr val="183C8E">
            <a:alpha val="4000"/>
          </a:srgbClr>
        </a:solidFill>
        <a:effectLst/>
      </p:bgPr>
    </p:bg>
    <p:spTree>
      <p:nvGrpSpPr>
        <p:cNvPr id="1" name=""/>
        <p:cNvGrpSpPr/>
        <p:nvPr/>
      </p:nvGrpSpPr>
      <p:grpSpPr>
        <a:xfrm>
          <a:off x="0" y="0"/>
          <a:ext cx="0" cy="0"/>
          <a:chOff x="0" y="0"/>
          <a:chExt cx="0" cy="0"/>
        </a:xfrm>
      </p:grpSpPr>
      <p:sp>
        <p:nvSpPr>
          <p:cNvPr id="7" name="Rectangle 6"/>
          <p:cNvSpPr/>
          <p:nvPr userDrawn="1"/>
        </p:nvSpPr>
        <p:spPr>
          <a:xfrm>
            <a:off x="0" y="1"/>
            <a:ext cx="12192000"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1524" y="914401"/>
            <a:ext cx="12188952" cy="18288"/>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lstStyle>
            <a:lvl1pPr marL="514350" indent="-514350">
              <a:buClr>
                <a:schemeClr val="tx1"/>
              </a:buClr>
              <a:buFont typeface="+mj-lt"/>
              <a:buAutoNum type="arabicPeriod"/>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
        <p:nvSpPr>
          <p:cNvPr id="4" name="TextBox 3"/>
          <p:cNvSpPr txBox="1"/>
          <p:nvPr userDrawn="1"/>
        </p:nvSpPr>
        <p:spPr>
          <a:xfrm>
            <a:off x="155448" y="182880"/>
            <a:ext cx="7315200" cy="584775"/>
          </a:xfrm>
          <a:prstGeom prst="rect">
            <a:avLst/>
          </a:prstGeom>
          <a:noFill/>
        </p:spPr>
        <p:txBody>
          <a:bodyPr wrap="square" lIns="457200" rIns="548640" rtlCol="0">
            <a:spAutoFit/>
          </a:bodyPr>
          <a:lstStyle/>
          <a:p>
            <a:r>
              <a:rPr lang="en-US" sz="3200" b="1" spc="-50" baseline="0" dirty="0">
                <a:solidFill>
                  <a:srgbClr val="183C8E"/>
                </a:solidFill>
                <a:latin typeface="+mj-lt"/>
              </a:rPr>
              <a:t>Business Case Follow-Up</a:t>
            </a:r>
          </a:p>
        </p:txBody>
      </p:sp>
      <p:sp>
        <p:nvSpPr>
          <p:cNvPr id="2" name="Rectangle 1">
            <a:extLst>
              <a:ext uri="{FF2B5EF4-FFF2-40B4-BE49-F238E27FC236}">
                <a16:creationId xmlns:a16="http://schemas.microsoft.com/office/drawing/2014/main" id="{65EA7B6B-95E6-FED2-25BE-896F20D45DBC}"/>
              </a:ext>
            </a:extLst>
          </p:cNvPr>
          <p:cNvSpPr/>
          <p:nvPr userDrawn="1"/>
        </p:nvSpPr>
        <p:spPr>
          <a:xfrm>
            <a:off x="3048" y="987552"/>
            <a:ext cx="12188952" cy="9144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7407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8047964-5074-1DE6-AB98-FE4AA5746DAE}"/>
              </a:ext>
            </a:extLst>
          </p:cNvPr>
          <p:cNvSpPr>
            <a:spLocks noGrp="1"/>
          </p:cNvSpPr>
          <p:nvPr>
            <p:ph type="sldNum" sz="quarter" idx="10"/>
          </p:nvPr>
        </p:nvSpPr>
        <p:spPr/>
        <p:txBody>
          <a:bodyPr/>
          <a:lstStyle/>
          <a:p>
            <a:fld id="{BF568A59-ACA4-4C70-9252-AAB755DA2F6B}" type="slidenum">
              <a:rPr lang="en-US" smtClean="0"/>
              <a:pPr/>
              <a:t>‹#›</a:t>
            </a:fld>
            <a:endParaRPr lang="en-US"/>
          </a:p>
        </p:txBody>
      </p:sp>
      <p:sp>
        <p:nvSpPr>
          <p:cNvPr id="4" name="Content Placeholder 2">
            <a:extLst>
              <a:ext uri="{FF2B5EF4-FFF2-40B4-BE49-F238E27FC236}">
                <a16:creationId xmlns:a16="http://schemas.microsoft.com/office/drawing/2014/main" id="{14C24367-742F-8562-7B86-40C3EF155019}"/>
              </a:ext>
            </a:extLst>
          </p:cNvPr>
          <p:cNvSpPr>
            <a:spLocks noGrp="1"/>
          </p:cNvSpPr>
          <p:nvPr>
            <p:ph idx="1"/>
          </p:nvPr>
        </p:nvSpPr>
        <p:spPr>
          <a:xfrm>
            <a:off x="609600" y="914400"/>
            <a:ext cx="10972800" cy="4992624"/>
          </a:xfrm>
          <a:prstGeom prst="roundRect">
            <a:avLst>
              <a:gd name="adj" fmla="val 7137"/>
            </a:avLst>
          </a:prstGeom>
          <a:ln w="25400">
            <a:solidFill>
              <a:srgbClr val="183C8E"/>
            </a:solidFill>
          </a:ln>
        </p:spPr>
        <p:txBody>
          <a:bodyPr/>
          <a:lstStyle>
            <a:lvl1pPr>
              <a:spcAft>
                <a:spcPts val="0"/>
              </a:spcAft>
              <a:defRPr>
                <a:solidFill>
                  <a:srgbClr val="183C8E"/>
                </a:solidFill>
              </a:defRPr>
            </a:lvl1pPr>
            <a:lvl2pPr>
              <a:buClr>
                <a:srgbClr val="183C8E"/>
              </a:buClr>
              <a:defRPr>
                <a:solidFill>
                  <a:srgbClr val="183C8E"/>
                </a:solidFill>
              </a:defRPr>
            </a:lvl2pPr>
            <a:lvl3pPr>
              <a:buClr>
                <a:srgbClr val="183C8E"/>
              </a:buClr>
              <a:defRPr>
                <a:solidFill>
                  <a:srgbClr val="183C8E"/>
                </a:solidFill>
              </a:defRPr>
            </a:lvl3pPr>
            <a:lvl4pPr>
              <a:buClr>
                <a:srgbClr val="183C8E"/>
              </a:buClr>
              <a:defRPr>
                <a:solidFill>
                  <a:srgbClr val="183C8E"/>
                </a:solidFill>
              </a:defRPr>
            </a:lvl4pPr>
            <a:lvl5pPr>
              <a:buClr>
                <a:srgbClr val="183C8E"/>
              </a:buClr>
              <a:defRPr>
                <a:solidFill>
                  <a:srgbClr val="183C8E"/>
                </a:solidFill>
              </a:defRPr>
            </a:lvl5pPr>
          </a:lstStyle>
          <a:p>
            <a:pPr marL="0" marR="0" lvl="0" indent="0" algn="l" defTabSz="914400" rtl="0" eaLnBrk="1" fontAlgn="auto" latinLnBrk="0" hangingPunct="1">
              <a:lnSpc>
                <a:spcPct val="90000"/>
              </a:lnSpc>
              <a:spcBef>
                <a:spcPts val="3600"/>
              </a:spcBef>
              <a:spcAft>
                <a:spcPts val="1200"/>
              </a:spcAft>
              <a:buClr>
                <a:srgbClr val="183C8E"/>
              </a:buClr>
              <a:buSzPct val="100000"/>
              <a:buFontTx/>
              <a:buNone/>
              <a:tabLst/>
              <a:defRPr/>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a:extLst>
              <a:ext uri="{FF2B5EF4-FFF2-40B4-BE49-F238E27FC236}">
                <a16:creationId xmlns:a16="http://schemas.microsoft.com/office/drawing/2014/main" id="{A1391CDE-D6E0-DEB3-220E-86ECCE8260C1}"/>
              </a:ext>
            </a:extLst>
          </p:cNvPr>
          <p:cNvSpPr>
            <a:spLocks noGrp="1"/>
          </p:cNvSpPr>
          <p:nvPr>
            <p:ph type="title" hasCustomPrompt="1"/>
          </p:nvPr>
        </p:nvSpPr>
        <p:spPr>
          <a:xfrm>
            <a:off x="152400" y="182880"/>
            <a:ext cx="11887200" cy="549276"/>
          </a:xfrm>
        </p:spPr>
        <p:txBody>
          <a:bodyPr/>
          <a:lstStyle>
            <a:lvl1pPr>
              <a:defRPr baseline="0">
                <a:solidFill>
                  <a:srgbClr val="183C8E"/>
                </a:solidFill>
              </a:defRPr>
            </a:lvl1pPr>
          </a:lstStyle>
          <a:p>
            <a:r>
              <a:rPr lang="en-US" dirty="0"/>
              <a:t>Learning Objectives</a:t>
            </a:r>
          </a:p>
        </p:txBody>
      </p:sp>
    </p:spTree>
    <p:extLst>
      <p:ext uri="{BB962C8B-B14F-4D97-AF65-F5344CB8AC3E}">
        <p14:creationId xmlns:p14="http://schemas.microsoft.com/office/powerpoint/2010/main" val="372408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7" name="Rectangle 6"/>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solidFill>
                  <a:srgbClr val="183C8E"/>
                </a:solidFill>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456669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Text Half">
    <p:spTree>
      <p:nvGrpSpPr>
        <p:cNvPr id="1" name=""/>
        <p:cNvGrpSpPr/>
        <p:nvPr/>
      </p:nvGrpSpPr>
      <p:grpSpPr>
        <a:xfrm>
          <a:off x="0" y="0"/>
          <a:ext cx="0" cy="0"/>
          <a:chOff x="0" y="0"/>
          <a:chExt cx="0" cy="0"/>
        </a:xfrm>
      </p:grpSpPr>
      <p:sp>
        <p:nvSpPr>
          <p:cNvPr id="7" name="Rectangle 6"/>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554480"/>
            <a:ext cx="518464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0"/>
          </p:nvPr>
        </p:nvSpPr>
        <p:spPr>
          <a:xfrm>
            <a:off x="6400800" y="1554480"/>
            <a:ext cx="518464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635881027"/>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Photo Half">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6400800" y="1554480"/>
            <a:ext cx="5181600" cy="4351337"/>
          </a:xfrm>
          <a:ln>
            <a:solidFill>
              <a:schemeClr val="tx1"/>
            </a:solidFill>
          </a:ln>
        </p:spPr>
        <p:txBody>
          <a:bodyPr/>
          <a:lstStyle/>
          <a:p>
            <a:r>
              <a:rPr lang="en-US" dirty="0"/>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2648" y="1554480"/>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28793469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Photo Vertical">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8321040" y="1554480"/>
            <a:ext cx="3246120" cy="4351337"/>
          </a:xfrm>
          <a:ln>
            <a:solidFill>
              <a:schemeClr val="tx1"/>
            </a:solidFill>
          </a:ln>
        </p:spPr>
        <p:txBody>
          <a:bodyPr/>
          <a:lstStyle/>
          <a:p>
            <a:r>
              <a:rPr lang="en-US"/>
              <a:t>Click icon to add picture</a:t>
            </a:r>
            <a:endParaRPr lang="en-US" dirty="0"/>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2648" y="1554480"/>
            <a:ext cx="7114032"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06483324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2 Photos">
    <p:spTree>
      <p:nvGrpSpPr>
        <p:cNvPr id="1" name=""/>
        <p:cNvGrpSpPr/>
        <p:nvPr/>
      </p:nvGrpSpPr>
      <p:grpSpPr>
        <a:xfrm>
          <a:off x="0" y="0"/>
          <a:ext cx="0" cy="0"/>
          <a:chOff x="0" y="0"/>
          <a:chExt cx="0" cy="0"/>
        </a:xfrm>
      </p:grpSpPr>
      <p:sp>
        <p:nvSpPr>
          <p:cNvPr id="15" name="Picture Placeholder 11"/>
          <p:cNvSpPr>
            <a:spLocks noGrp="1"/>
          </p:cNvSpPr>
          <p:nvPr>
            <p:ph type="pic" sz="quarter" idx="13"/>
          </p:nvPr>
        </p:nvSpPr>
        <p:spPr>
          <a:xfrm>
            <a:off x="8321040" y="3894137"/>
            <a:ext cx="3246120" cy="2011680"/>
          </a:xfrm>
          <a:ln>
            <a:solidFill>
              <a:schemeClr val="tx1"/>
            </a:solidFill>
          </a:ln>
        </p:spPr>
        <p:txBody>
          <a:bodyPr/>
          <a:lstStyle/>
          <a:p>
            <a:r>
              <a:rPr lang="en-US"/>
              <a:t>Click icon to add picture</a:t>
            </a:r>
          </a:p>
        </p:txBody>
      </p:sp>
      <p:sp>
        <p:nvSpPr>
          <p:cNvPr id="12" name="Picture Placeholder 11"/>
          <p:cNvSpPr>
            <a:spLocks noGrp="1"/>
          </p:cNvSpPr>
          <p:nvPr>
            <p:ph type="pic" sz="quarter" idx="11"/>
          </p:nvPr>
        </p:nvSpPr>
        <p:spPr>
          <a:xfrm>
            <a:off x="8321040" y="1554481"/>
            <a:ext cx="3246120" cy="2011680"/>
          </a:xfrm>
          <a:ln>
            <a:solidFill>
              <a:schemeClr val="tx1"/>
            </a:solidFill>
          </a:ln>
        </p:spPr>
        <p:txBody>
          <a:bodyPr/>
          <a:lstStyle/>
          <a:p>
            <a:r>
              <a:rPr lang="en-US"/>
              <a:t>Click icon to add picture</a:t>
            </a:r>
            <a:endParaRPr lang="en-US" dirty="0"/>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2648" y="1554480"/>
            <a:ext cx="7114032"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27653418"/>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Photos Only">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6400800" y="1554480"/>
            <a:ext cx="5181600" cy="4351337"/>
          </a:xfrm>
          <a:ln>
            <a:solidFill>
              <a:schemeClr val="tx1"/>
            </a:solidFill>
          </a:ln>
        </p:spPr>
        <p:txBody>
          <a:bodyPr/>
          <a:lstStyle/>
          <a:p>
            <a:r>
              <a:rPr lang="en-US"/>
              <a:t>Click icon to add picture</a:t>
            </a:r>
          </a:p>
        </p:txBody>
      </p:sp>
      <p:sp>
        <p:nvSpPr>
          <p:cNvPr id="11" name="Picture Placeholder 11"/>
          <p:cNvSpPr>
            <a:spLocks noGrp="1"/>
          </p:cNvSpPr>
          <p:nvPr>
            <p:ph type="pic" sz="quarter" idx="12"/>
          </p:nvPr>
        </p:nvSpPr>
        <p:spPr>
          <a:xfrm>
            <a:off x="612648" y="1554479"/>
            <a:ext cx="5181600" cy="4351337"/>
          </a:xfrm>
          <a:ln>
            <a:solidFill>
              <a:schemeClr val="tx1"/>
            </a:solidFill>
          </a:ln>
        </p:spPr>
        <p:txBody>
          <a:bodyPr/>
          <a:lstStyle/>
          <a:p>
            <a:r>
              <a:rPr lang="en-US"/>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13"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46610629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Photos Only">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8321040" y="1554480"/>
            <a:ext cx="3246120" cy="4351337"/>
          </a:xfrm>
          <a:ln>
            <a:solidFill>
              <a:schemeClr val="tx1"/>
            </a:solidFill>
          </a:ln>
        </p:spPr>
        <p:txBody>
          <a:bodyPr/>
          <a:lstStyle/>
          <a:p>
            <a:r>
              <a:rPr lang="en-US" dirty="0"/>
              <a:t>Click icon to add picture</a:t>
            </a:r>
          </a:p>
        </p:txBody>
      </p:sp>
      <p:sp>
        <p:nvSpPr>
          <p:cNvPr id="13" name="Picture Placeholder 11"/>
          <p:cNvSpPr>
            <a:spLocks noGrp="1"/>
          </p:cNvSpPr>
          <p:nvPr>
            <p:ph type="pic" sz="quarter" idx="13"/>
          </p:nvPr>
        </p:nvSpPr>
        <p:spPr>
          <a:xfrm>
            <a:off x="4480560" y="1554479"/>
            <a:ext cx="3246120" cy="4351337"/>
          </a:xfrm>
          <a:ln>
            <a:solidFill>
              <a:schemeClr val="tx1"/>
            </a:solidFill>
          </a:ln>
        </p:spPr>
        <p:txBody>
          <a:bodyPr/>
          <a:lstStyle/>
          <a:p>
            <a:r>
              <a:rPr lang="en-US" dirty="0"/>
              <a:t>Click icon to add picture</a:t>
            </a:r>
          </a:p>
        </p:txBody>
      </p:sp>
      <p:sp>
        <p:nvSpPr>
          <p:cNvPr id="11" name="Picture Placeholder 11"/>
          <p:cNvSpPr>
            <a:spLocks noGrp="1"/>
          </p:cNvSpPr>
          <p:nvPr>
            <p:ph type="pic" sz="quarter" idx="12"/>
          </p:nvPr>
        </p:nvSpPr>
        <p:spPr>
          <a:xfrm>
            <a:off x="612648" y="1554479"/>
            <a:ext cx="3246120" cy="4351337"/>
          </a:xfrm>
          <a:ln>
            <a:solidFill>
              <a:schemeClr val="tx1"/>
            </a:solidFill>
          </a:ln>
        </p:spPr>
        <p:txBody>
          <a:bodyPr/>
          <a:lstStyle/>
          <a:p>
            <a:r>
              <a:rPr lang="en-US" dirty="0"/>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14"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95849539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400" y="182880"/>
            <a:ext cx="11887200" cy="549276"/>
          </a:xfrm>
          <a:prstGeom prst="rect">
            <a:avLst/>
          </a:prstGeom>
        </p:spPr>
        <p:txBody>
          <a:bodyPr vert="horz" lIns="457200" tIns="45720" rIns="45720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554480"/>
            <a:ext cx="10972800" cy="4351338"/>
          </a:xfrm>
          <a:prstGeom prst="rect">
            <a:avLst/>
          </a:prstGeom>
        </p:spPr>
        <p:txBody>
          <a:bodyPr vert="horz" lIns="457200" tIns="45720" rIns="45720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custDataLst>
      <p:tags r:id="rId18"/>
    </p:custDataLst>
    <p:extLst>
      <p:ext uri="{BB962C8B-B14F-4D97-AF65-F5344CB8AC3E}">
        <p14:creationId xmlns:p14="http://schemas.microsoft.com/office/powerpoint/2010/main" val="3895539648"/>
      </p:ext>
    </p:extLst>
  </p:cSld>
  <p:clrMap bg1="lt1" tx1="dk1" bg2="lt2" tx2="dk2" accent1="accent1" accent2="accent2" accent3="accent3" accent4="accent4" accent5="accent5" accent6="accent6" hlink="hlink" folHlink="folHlink"/>
  <p:sldLayoutIdLst>
    <p:sldLayoutId id="2147483650" r:id="rId1"/>
    <p:sldLayoutId id="2147483673" r:id="rId2"/>
    <p:sldLayoutId id="2147483670" r:id="rId3"/>
    <p:sldLayoutId id="2147483662" r:id="rId4"/>
    <p:sldLayoutId id="2147483652" r:id="rId5"/>
    <p:sldLayoutId id="2147483660" r:id="rId6"/>
    <p:sldLayoutId id="2147483663" r:id="rId7"/>
    <p:sldLayoutId id="2147483666" r:id="rId8"/>
    <p:sldLayoutId id="2147483667" r:id="rId9"/>
    <p:sldLayoutId id="2147483665" r:id="rId10"/>
    <p:sldLayoutId id="2147483664" r:id="rId11"/>
    <p:sldLayoutId id="2147483668" r:id="rId12"/>
    <p:sldLayoutId id="2147483674" r:id="rId13"/>
    <p:sldLayoutId id="2147483675" r:id="rId14"/>
    <p:sldLayoutId id="2147483676" r:id="rId15"/>
    <p:sldLayoutId id="2147483672" r:id="rId16"/>
  </p:sldLayoutIdLst>
  <p:hf hdr="0" ftr="0" dt="0"/>
  <p:txStyles>
    <p:titleStyle>
      <a:lvl1pPr algn="l" defTabSz="914400" rtl="0" eaLnBrk="1" latinLnBrk="0" hangingPunct="1">
        <a:lnSpc>
          <a:spcPct val="90000"/>
        </a:lnSpc>
        <a:spcBef>
          <a:spcPct val="0"/>
        </a:spcBef>
        <a:buNone/>
        <a:defRPr sz="3200" b="1" kern="1200" spc="-50" baseline="0">
          <a:solidFill>
            <a:schemeClr val="bg1"/>
          </a:solidFill>
          <a:latin typeface="+mj-lt"/>
          <a:ea typeface="+mj-ea"/>
          <a:cs typeface="+mj-cs"/>
        </a:defRPr>
      </a:lvl1pPr>
    </p:titleStyle>
    <p:bodyStyle>
      <a:lvl1pPr marL="0" indent="0" algn="l" defTabSz="914400" rtl="0" eaLnBrk="1" latinLnBrk="0" hangingPunct="1">
        <a:lnSpc>
          <a:spcPct val="90000"/>
        </a:lnSpc>
        <a:spcBef>
          <a:spcPts val="3600"/>
        </a:spcBef>
        <a:buClr>
          <a:srgbClr val="183C8E"/>
        </a:buClr>
        <a:buSzPct val="100000"/>
        <a:buFontTx/>
        <a:buNone/>
        <a:defRPr sz="2800" b="1" kern="1200" spc="-50" baseline="0">
          <a:solidFill>
            <a:srgbClr val="183C8E"/>
          </a:solidFill>
          <a:latin typeface="+mn-lt"/>
          <a:ea typeface="+mn-ea"/>
          <a:cs typeface="+mn-cs"/>
        </a:defRPr>
      </a:lvl1pPr>
      <a:lvl2pPr marL="685800" indent="-228600" algn="l" defTabSz="914400" rtl="0" eaLnBrk="1" latinLnBrk="0" hangingPunct="1">
        <a:lnSpc>
          <a:spcPct val="90000"/>
        </a:lnSpc>
        <a:spcBef>
          <a:spcPts val="600"/>
        </a:spcBef>
        <a:buClr>
          <a:schemeClr val="tx1"/>
        </a:buClr>
        <a:buSzPct val="100000"/>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Clr>
          <a:schemeClr val="tx1"/>
        </a:buClr>
        <a:buSzPct val="100000"/>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Clr>
          <a:schemeClr val="tx1"/>
        </a:buClr>
        <a:buSzPct val="100000"/>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Clr>
          <a:schemeClr val="tx1"/>
        </a:buClr>
        <a:buSzPct val="100000"/>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5.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6.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5.xml"/><Relationship Id="rId1" Type="http://schemas.openxmlformats.org/officeDocument/2006/relationships/tags" Target="../tags/tag17.xml"/></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7.xml"/><Relationship Id="rId1" Type="http://schemas.openxmlformats.org/officeDocument/2006/relationships/tags" Target="../tags/tag18.xml"/><Relationship Id="rId4" Type="http://schemas.openxmlformats.org/officeDocument/2006/relationships/image" Target="../media/image12.tiff"/></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5.xml"/><Relationship Id="rId1" Type="http://schemas.openxmlformats.org/officeDocument/2006/relationships/tags" Target="../tags/tag6.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9.xml"/><Relationship Id="rId1" Type="http://schemas.openxmlformats.org/officeDocument/2006/relationships/tags" Target="../tags/tag9.xml"/><Relationship Id="rId6" Type="http://schemas.openxmlformats.org/officeDocument/2006/relationships/image" Target="../media/image6.tiff"/><Relationship Id="rId5" Type="http://schemas.openxmlformats.org/officeDocument/2006/relationships/image" Target="../media/image5.tiff"/><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0.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7</a:t>
            </a:r>
          </a:p>
        </p:txBody>
      </p:sp>
      <p:sp>
        <p:nvSpPr>
          <p:cNvPr id="7" name="Text Placeholder 6"/>
          <p:cNvSpPr>
            <a:spLocks noGrp="1"/>
          </p:cNvSpPr>
          <p:nvPr>
            <p:ph type="body" sz="quarter" idx="11"/>
          </p:nvPr>
        </p:nvSpPr>
        <p:spPr/>
        <p:txBody>
          <a:bodyPr/>
          <a:lstStyle/>
          <a:p>
            <a:r>
              <a:rPr lang="en-US" dirty="0"/>
              <a:t>PROFESSIONAL EXPECTATIONS</a:t>
            </a:r>
          </a:p>
        </p:txBody>
      </p:sp>
      <p:pic>
        <p:nvPicPr>
          <p:cNvPr id="10" name="Picture Placeholder 9" descr="A group of employees listening to their manager speak.">
            <a:extLst>
              <a:ext uri="{FF2B5EF4-FFF2-40B4-BE49-F238E27FC236}">
                <a16:creationId xmlns:a16="http://schemas.microsoft.com/office/drawing/2014/main" id="{8B29C30E-D890-9172-89D1-E68DC0CFB5DB}"/>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p:pic>
    </p:spTree>
    <p:custDataLst>
      <p:tags r:id="rId1"/>
    </p:custDataLst>
    <p:extLst>
      <p:ext uri="{BB962C8B-B14F-4D97-AF65-F5344CB8AC3E}">
        <p14:creationId xmlns:p14="http://schemas.microsoft.com/office/powerpoint/2010/main" val="3919065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0A161-134A-1BA5-CA29-BBEFCF26921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D1405FE-D490-D517-FB6B-83E4231E052D}"/>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7.1 The Expectations of an Industry Professional, Part 7</a:t>
            </a:r>
            <a:endParaRPr lang="en-US" dirty="0"/>
          </a:p>
        </p:txBody>
      </p:sp>
      <p:sp>
        <p:nvSpPr>
          <p:cNvPr id="6" name="Content Placeholder 5">
            <a:extLst>
              <a:ext uri="{FF2B5EF4-FFF2-40B4-BE49-F238E27FC236}">
                <a16:creationId xmlns:a16="http://schemas.microsoft.com/office/drawing/2014/main" id="{2D5721E7-863C-815B-E881-7B32D48DEAA5}"/>
              </a:ext>
            </a:extLst>
          </p:cNvPr>
          <p:cNvSpPr>
            <a:spLocks noGrp="1"/>
          </p:cNvSpPr>
          <p:nvPr>
            <p:ph idx="1"/>
          </p:nvPr>
        </p:nvSpPr>
        <p:spPr/>
        <p:txBody>
          <a:bodyPr/>
          <a:lstStyle/>
          <a:p>
            <a:r>
              <a:rPr lang="en-US" dirty="0"/>
              <a:t>Your Actions at Work, cont.</a:t>
            </a:r>
          </a:p>
          <a:p>
            <a:r>
              <a:rPr lang="en-US" sz="2400" b="0" dirty="0">
                <a:solidFill>
                  <a:schemeClr val="tx1"/>
                </a:solidFill>
              </a:rPr>
              <a:t>The American Culinary Federation has a code of conduct for its members. The Culinarian’s Code outlines four areas of responsibility for culinary professionals:</a:t>
            </a:r>
          </a:p>
          <a:p>
            <a:pPr lvl="1"/>
            <a:r>
              <a:rPr lang="en-US" dirty="0"/>
              <a:t>To themselves</a:t>
            </a:r>
          </a:p>
          <a:p>
            <a:pPr lvl="1"/>
            <a:r>
              <a:rPr lang="en-US" dirty="0"/>
              <a:t>To coworkers</a:t>
            </a:r>
          </a:p>
          <a:p>
            <a:pPr lvl="1"/>
            <a:r>
              <a:rPr lang="en-US" dirty="0"/>
              <a:t>To the business</a:t>
            </a:r>
          </a:p>
          <a:p>
            <a:pPr lvl="1"/>
            <a:r>
              <a:rPr lang="en-US" dirty="0"/>
              <a:t>To guests</a:t>
            </a:r>
          </a:p>
        </p:txBody>
      </p:sp>
      <p:sp>
        <p:nvSpPr>
          <p:cNvPr id="4" name="Slide Number Placeholder 3">
            <a:extLst>
              <a:ext uri="{FF2B5EF4-FFF2-40B4-BE49-F238E27FC236}">
                <a16:creationId xmlns:a16="http://schemas.microsoft.com/office/drawing/2014/main" id="{CA3A18C2-547B-FC69-F89D-07705729C5C0}"/>
              </a:ext>
            </a:extLst>
          </p:cNvPr>
          <p:cNvSpPr>
            <a:spLocks noGrp="1"/>
          </p:cNvSpPr>
          <p:nvPr>
            <p:ph type="sldNum" sz="quarter" idx="4"/>
          </p:nvPr>
        </p:nvSpPr>
        <p:spPr/>
        <p:txBody>
          <a:bodyPr/>
          <a:lstStyle/>
          <a:p>
            <a:fld id="{BF568A59-ACA4-4C70-9252-AAB755DA2F6B}" type="slidenum">
              <a:rPr lang="en-US" smtClean="0"/>
              <a:pPr/>
              <a:t>10</a:t>
            </a:fld>
            <a:endParaRPr lang="en-US"/>
          </a:p>
        </p:txBody>
      </p:sp>
    </p:spTree>
    <p:custDataLst>
      <p:tags r:id="rId1"/>
    </p:custDataLst>
    <p:extLst>
      <p:ext uri="{BB962C8B-B14F-4D97-AF65-F5344CB8AC3E}">
        <p14:creationId xmlns:p14="http://schemas.microsoft.com/office/powerpoint/2010/main" val="2187473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DEA6C4A-B111-AA58-A669-6D41B2F6419A}"/>
              </a:ext>
            </a:extLst>
          </p:cNvPr>
          <p:cNvSpPr>
            <a:spLocks noGrp="1"/>
          </p:cNvSpPr>
          <p:nvPr>
            <p:ph type="title"/>
          </p:nvPr>
        </p:nvSpPr>
        <p:spPr/>
        <p:txBody>
          <a:bodyPr/>
          <a:lstStyle/>
          <a:p>
            <a:r>
              <a:rPr lang="en-US" dirty="0"/>
              <a:t>7.1 Knowledge Check</a:t>
            </a:r>
          </a:p>
        </p:txBody>
      </p:sp>
      <p:sp>
        <p:nvSpPr>
          <p:cNvPr id="6" name="Content Placeholder 5">
            <a:extLst>
              <a:ext uri="{FF2B5EF4-FFF2-40B4-BE49-F238E27FC236}">
                <a16:creationId xmlns:a16="http://schemas.microsoft.com/office/drawing/2014/main" id="{036C479F-8BFF-7D0D-FEDD-47128CED67E6}"/>
              </a:ext>
            </a:extLst>
          </p:cNvPr>
          <p:cNvSpPr>
            <a:spLocks noGrp="1"/>
          </p:cNvSpPr>
          <p:nvPr>
            <p:ph idx="1"/>
          </p:nvPr>
        </p:nvSpPr>
        <p:spPr/>
        <p:txBody>
          <a:bodyPr>
            <a:normAutofit/>
          </a:bodyPr>
          <a:lstStyle/>
          <a:p>
            <a:r>
              <a:rPr lang="en-US" dirty="0"/>
              <a:t>What is the link between professionalism and respect? </a:t>
            </a:r>
          </a:p>
          <a:p>
            <a:r>
              <a:rPr lang="en-US" dirty="0"/>
              <a:t>In the service industry, how does each employee play a role in an operation’s success? </a:t>
            </a:r>
          </a:p>
          <a:p>
            <a:r>
              <a:rPr lang="en-US" dirty="0"/>
              <a:t>What goes into a restaurant employee’s professional image? </a:t>
            </a:r>
          </a:p>
          <a:p>
            <a:r>
              <a:rPr lang="en-US" dirty="0"/>
              <a:t>What is the purpose of workplace ethics in a foodservice operation? </a:t>
            </a:r>
          </a:p>
        </p:txBody>
      </p:sp>
      <p:sp>
        <p:nvSpPr>
          <p:cNvPr id="4" name="Slide Number Placeholder 3">
            <a:extLst>
              <a:ext uri="{FF2B5EF4-FFF2-40B4-BE49-F238E27FC236}">
                <a16:creationId xmlns:a16="http://schemas.microsoft.com/office/drawing/2014/main" id="{1922F671-9999-C6B6-FF85-623BF638A426}"/>
              </a:ext>
            </a:extLst>
          </p:cNvPr>
          <p:cNvSpPr>
            <a:spLocks noGrp="1"/>
          </p:cNvSpPr>
          <p:nvPr>
            <p:ph type="sldNum" sz="quarter" idx="4"/>
          </p:nvPr>
        </p:nvSpPr>
        <p:spPr/>
        <p:txBody>
          <a:bodyPr/>
          <a:lstStyle/>
          <a:p>
            <a:fld id="{BF568A59-ACA4-4C70-9252-AAB755DA2F6B}" type="slidenum">
              <a:rPr lang="en-US" smtClean="0"/>
              <a:pPr/>
              <a:t>11</a:t>
            </a:fld>
            <a:endParaRPr lang="en-US"/>
          </a:p>
        </p:txBody>
      </p:sp>
    </p:spTree>
    <p:extLst>
      <p:ext uri="{BB962C8B-B14F-4D97-AF65-F5344CB8AC3E}">
        <p14:creationId xmlns:p14="http://schemas.microsoft.com/office/powerpoint/2010/main" val="1563834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4843942-6D69-0457-CAAF-B058CD35F512}"/>
              </a:ext>
            </a:extLst>
          </p:cNvPr>
          <p:cNvSpPr>
            <a:spLocks noGrp="1"/>
          </p:cNvSpPr>
          <p:nvPr>
            <p:ph type="title"/>
          </p:nvPr>
        </p:nvSpPr>
        <p:spPr/>
        <p:txBody>
          <a:bodyPr>
            <a:normAutofit/>
          </a:bodyPr>
          <a:lstStyle/>
          <a:p>
            <a:r>
              <a:rPr lang="en-US" dirty="0"/>
              <a:t>7.2 Your Relationships at Work, Part 1</a:t>
            </a:r>
          </a:p>
        </p:txBody>
      </p:sp>
      <p:sp>
        <p:nvSpPr>
          <p:cNvPr id="6" name="Content Placeholder 5">
            <a:extLst>
              <a:ext uri="{FF2B5EF4-FFF2-40B4-BE49-F238E27FC236}">
                <a16:creationId xmlns:a16="http://schemas.microsoft.com/office/drawing/2014/main" id="{293F6569-F8F7-C450-DCCD-2518AC414056}"/>
              </a:ext>
            </a:extLst>
          </p:cNvPr>
          <p:cNvSpPr>
            <a:spLocks noGrp="1"/>
          </p:cNvSpPr>
          <p:nvPr>
            <p:ph sz="half" idx="1"/>
          </p:nvPr>
        </p:nvSpPr>
        <p:spPr/>
        <p:txBody>
          <a:bodyPr>
            <a:normAutofit/>
          </a:bodyPr>
          <a:lstStyle/>
          <a:p>
            <a:endParaRPr lang="en-US" dirty="0"/>
          </a:p>
          <a:p>
            <a:r>
              <a:rPr lang="en-US" sz="2400" b="0" dirty="0">
                <a:solidFill>
                  <a:schemeClr val="tx1"/>
                </a:solidFill>
              </a:rPr>
              <a:t>Your relationships at work shape people’s views of you—and the way you treat others can make or break your success in the restaurant industry.</a:t>
            </a:r>
          </a:p>
        </p:txBody>
      </p:sp>
      <p:sp>
        <p:nvSpPr>
          <p:cNvPr id="4" name="Slide Number Placeholder 3">
            <a:extLst>
              <a:ext uri="{FF2B5EF4-FFF2-40B4-BE49-F238E27FC236}">
                <a16:creationId xmlns:a16="http://schemas.microsoft.com/office/drawing/2014/main" id="{BB79B2F1-555A-64A7-5288-FAC9D8861C30}"/>
              </a:ext>
            </a:extLst>
          </p:cNvPr>
          <p:cNvSpPr>
            <a:spLocks noGrp="1"/>
          </p:cNvSpPr>
          <p:nvPr>
            <p:ph type="sldNum" sz="quarter" idx="4"/>
          </p:nvPr>
        </p:nvSpPr>
        <p:spPr/>
        <p:txBody>
          <a:bodyPr/>
          <a:lstStyle/>
          <a:p>
            <a:fld id="{BF568A59-ACA4-4C70-9252-AAB755DA2F6B}" type="slidenum">
              <a:rPr lang="en-US" smtClean="0"/>
              <a:pPr/>
              <a:t>12</a:t>
            </a:fld>
            <a:endParaRPr lang="en-US"/>
          </a:p>
        </p:txBody>
      </p:sp>
      <p:pic>
        <p:nvPicPr>
          <p:cNvPr id="8" name="Picture Placeholder 7" descr="Two cooks look on as another chef gestures to a dish.">
            <a:extLst>
              <a:ext uri="{FF2B5EF4-FFF2-40B4-BE49-F238E27FC236}">
                <a16:creationId xmlns:a16="http://schemas.microsoft.com/office/drawing/2014/main" id="{68A60085-AF9E-57E3-26E8-256B8A92011E}"/>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1857691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C61A1-7A7D-E592-C10C-E0281B0D2C9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428EAAB-3104-3A1C-A56B-F93ECB8037A4}"/>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7.2 Your Relationships at Work, Part 2</a:t>
            </a:r>
            <a:endParaRPr lang="en-US" dirty="0"/>
          </a:p>
        </p:txBody>
      </p:sp>
      <p:sp>
        <p:nvSpPr>
          <p:cNvPr id="6" name="Content Placeholder 5">
            <a:extLst>
              <a:ext uri="{FF2B5EF4-FFF2-40B4-BE49-F238E27FC236}">
                <a16:creationId xmlns:a16="http://schemas.microsoft.com/office/drawing/2014/main" id="{497558A4-EE13-9AFB-98B1-B8D5D48ACF5E}"/>
              </a:ext>
            </a:extLst>
          </p:cNvPr>
          <p:cNvSpPr>
            <a:spLocks noGrp="1"/>
          </p:cNvSpPr>
          <p:nvPr>
            <p:ph sz="half" idx="1"/>
          </p:nvPr>
        </p:nvSpPr>
        <p:spPr>
          <a:xfrm>
            <a:off x="612648" y="1250576"/>
            <a:ext cx="5181600" cy="4655242"/>
          </a:xfrm>
        </p:spPr>
        <p:txBody>
          <a:bodyPr>
            <a:noAutofit/>
          </a:bodyPr>
          <a:lstStyle/>
          <a:p>
            <a:r>
              <a:rPr lang="en-US" dirty="0"/>
              <a:t>Workplace Diversity</a:t>
            </a:r>
          </a:p>
          <a:p>
            <a:r>
              <a:rPr lang="en-US" sz="2400" b="0" dirty="0">
                <a:solidFill>
                  <a:schemeClr val="tx1"/>
                </a:solidFill>
              </a:rPr>
              <a:t>Diversity is the practice of including people of different races and nationalities, religions, gender identities, sexual orientations, ages, abilities, experiences, and opinions.</a:t>
            </a:r>
            <a:br>
              <a:rPr lang="en-US" sz="2400" b="0" dirty="0">
                <a:solidFill>
                  <a:schemeClr val="tx1"/>
                </a:solidFill>
              </a:rPr>
            </a:br>
            <a:br>
              <a:rPr lang="en-US" sz="2400" b="0" dirty="0">
                <a:solidFill>
                  <a:schemeClr val="tx1"/>
                </a:solidFill>
              </a:rPr>
            </a:br>
            <a:r>
              <a:rPr lang="en-US" sz="2400" b="0" dirty="0">
                <a:solidFill>
                  <a:schemeClr val="tx1"/>
                </a:solidFill>
              </a:rPr>
              <a:t>Diversity, equity, and inclusion (DEI) are values that promote fair treatment and full participation of all people. </a:t>
            </a:r>
          </a:p>
        </p:txBody>
      </p:sp>
      <p:pic>
        <p:nvPicPr>
          <p:cNvPr id="10" name="Picture Placeholder 9" descr="A group of diverse restaurant employees.">
            <a:extLst>
              <a:ext uri="{FF2B5EF4-FFF2-40B4-BE49-F238E27FC236}">
                <a16:creationId xmlns:a16="http://schemas.microsoft.com/office/drawing/2014/main" id="{80B3C564-B9E0-2B03-B902-CAEB299A1725}"/>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p:blipFill>
        <p:spPr/>
      </p:pic>
      <p:sp>
        <p:nvSpPr>
          <p:cNvPr id="4" name="Slide Number Placeholder 3">
            <a:extLst>
              <a:ext uri="{FF2B5EF4-FFF2-40B4-BE49-F238E27FC236}">
                <a16:creationId xmlns:a16="http://schemas.microsoft.com/office/drawing/2014/main" id="{8659913E-2898-68CB-E2B4-19C495BC2A19}"/>
              </a:ext>
            </a:extLst>
          </p:cNvPr>
          <p:cNvSpPr>
            <a:spLocks noGrp="1"/>
          </p:cNvSpPr>
          <p:nvPr>
            <p:ph type="sldNum" sz="quarter" idx="4"/>
          </p:nvPr>
        </p:nvSpPr>
        <p:spPr/>
        <p:txBody>
          <a:bodyPr/>
          <a:lstStyle/>
          <a:p>
            <a:fld id="{BF568A59-ACA4-4C70-9252-AAB755DA2F6B}" type="slidenum">
              <a:rPr lang="en-US" smtClean="0"/>
              <a:pPr/>
              <a:t>13</a:t>
            </a:fld>
            <a:endParaRPr lang="en-US"/>
          </a:p>
        </p:txBody>
      </p:sp>
    </p:spTree>
    <p:extLst>
      <p:ext uri="{BB962C8B-B14F-4D97-AF65-F5344CB8AC3E}">
        <p14:creationId xmlns:p14="http://schemas.microsoft.com/office/powerpoint/2010/main" val="55313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A40E4-741E-39E5-A5DF-13E1E174550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DC637EE-2218-2747-EE1C-5F817E49641C}"/>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7.2 Your Relationships at Work, Part 3</a:t>
            </a:r>
            <a:endParaRPr lang="en-US" dirty="0"/>
          </a:p>
        </p:txBody>
      </p:sp>
      <p:sp>
        <p:nvSpPr>
          <p:cNvPr id="6" name="Content Placeholder 5">
            <a:extLst>
              <a:ext uri="{FF2B5EF4-FFF2-40B4-BE49-F238E27FC236}">
                <a16:creationId xmlns:a16="http://schemas.microsoft.com/office/drawing/2014/main" id="{919B20D3-881B-5D72-9984-4E519BF50285}"/>
              </a:ext>
            </a:extLst>
          </p:cNvPr>
          <p:cNvSpPr>
            <a:spLocks noGrp="1"/>
          </p:cNvSpPr>
          <p:nvPr>
            <p:ph idx="1"/>
          </p:nvPr>
        </p:nvSpPr>
        <p:spPr>
          <a:xfrm>
            <a:off x="609600" y="1554479"/>
            <a:ext cx="10972800" cy="4513811"/>
          </a:xfrm>
        </p:spPr>
        <p:txBody>
          <a:bodyPr>
            <a:noAutofit/>
          </a:bodyPr>
          <a:lstStyle/>
          <a:p>
            <a:r>
              <a:rPr lang="en-US" dirty="0"/>
              <a:t>Workplace Diversity, cont.</a:t>
            </a:r>
          </a:p>
          <a:p>
            <a:r>
              <a:rPr lang="en-US" sz="2400" b="0" dirty="0">
                <a:solidFill>
                  <a:schemeClr val="tx1"/>
                </a:solidFill>
              </a:rPr>
              <a:t>Prejudice is an opinion not based on reason or actual experience. Bias is a tendency toward a certain idea or belief based on prejudice.</a:t>
            </a:r>
          </a:p>
          <a:p>
            <a:pPr marL="0" marR="0" lvl="0" indent="0" algn="l" defTabSz="914400" rtl="0" eaLnBrk="1" fontAlgn="auto" latinLnBrk="0" hangingPunct="1">
              <a:lnSpc>
                <a:spcPct val="90000"/>
              </a:lnSpc>
              <a:spcBef>
                <a:spcPts val="600"/>
              </a:spcBef>
              <a:spcAft>
                <a:spcPts val="0"/>
              </a:spcAft>
              <a:buClrTx/>
              <a:buSzPct val="100000"/>
              <a:buFontTx/>
              <a:buNone/>
              <a:tabLst/>
              <a:defRPr/>
            </a:pPr>
            <a:endParaRPr kumimoji="0" lang="en-US" sz="2400" b="0" i="0" u="none" strike="noStrike" kern="1200" cap="none" spc="-50" normalizeH="0" baseline="0" noProof="0" dirty="0">
              <a:ln>
                <a:noFill/>
              </a:ln>
              <a:solidFill>
                <a:schemeClr val="tx1"/>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600"/>
              </a:spcBef>
              <a:spcAft>
                <a:spcPts val="0"/>
              </a:spcAft>
              <a:buClrTx/>
              <a:buSzPct val="100000"/>
              <a:buFontTx/>
              <a:buNone/>
              <a:tabLst/>
              <a:defRPr/>
            </a:pPr>
            <a:r>
              <a:rPr kumimoji="0" lang="en-US" sz="2400" b="0" i="0" u="none" strike="noStrike" kern="1200" cap="none" spc="-50" normalizeH="0" baseline="0" noProof="0" dirty="0">
                <a:ln>
                  <a:noFill/>
                </a:ln>
                <a:solidFill>
                  <a:prstClr val="black"/>
                </a:solidFill>
                <a:effectLst/>
                <a:uLnTx/>
                <a:uFillTx/>
                <a:latin typeface="Arial" panose="020B0604020202020204"/>
                <a:ea typeface="+mn-ea"/>
                <a:cs typeface="+mn-cs"/>
              </a:rPr>
              <a:t>Examples that could affect the restaurant industry include: </a:t>
            </a:r>
            <a:br>
              <a:rPr kumimoji="0" lang="en-US" sz="2400" b="1" i="0" u="none" strike="noStrike" kern="1200" cap="none" spc="-50" normalizeH="0" baseline="0" noProof="0" dirty="0">
                <a:ln>
                  <a:noFill/>
                </a:ln>
                <a:solidFill>
                  <a:srgbClr val="183C8E"/>
                </a:solidFill>
                <a:effectLst/>
                <a:uLnTx/>
                <a:uFillTx/>
                <a:latin typeface="Arial" panose="020B0604020202020204"/>
                <a:ea typeface="+mn-ea"/>
                <a:cs typeface="+mn-cs"/>
              </a:rPr>
            </a:br>
            <a:endParaRPr kumimoji="0" lang="en-US" sz="2400" b="1" i="0" u="none" strike="noStrike" kern="1200" cap="none" spc="-50" normalizeH="0" baseline="0" noProof="0" dirty="0">
              <a:ln>
                <a:noFill/>
              </a:ln>
              <a:solidFill>
                <a:srgbClr val="183C8E"/>
              </a:solidFill>
              <a:effectLst/>
              <a:uLnTx/>
              <a:uFillTx/>
              <a:latin typeface="Arial" panose="020B0604020202020204"/>
              <a:ea typeface="+mn-ea"/>
              <a:cs typeface="+mn-cs"/>
            </a:endParaRPr>
          </a:p>
          <a:p>
            <a:pPr marL="342900" marR="0" lvl="0" indent="-228600" algn="l" defTabSz="914400" rtl="0" eaLnBrk="1" fontAlgn="auto" latinLnBrk="0" hangingPunct="1">
              <a:lnSpc>
                <a:spcPct val="9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50" normalizeH="0" baseline="0" noProof="0" dirty="0">
                <a:ln>
                  <a:noFill/>
                </a:ln>
                <a:solidFill>
                  <a:prstClr val="black"/>
                </a:solidFill>
                <a:effectLst/>
                <a:uLnTx/>
                <a:uFillTx/>
                <a:latin typeface="Arial" panose="020B0604020202020204"/>
                <a:ea typeface="+mn-ea"/>
                <a:cs typeface="+mn-cs"/>
              </a:rPr>
              <a:t>Employees giving better—or worse—service to guests who look a certain way</a:t>
            </a:r>
          </a:p>
          <a:p>
            <a:pPr marL="342900" marR="0" lvl="0" indent="-228600" algn="l" defTabSz="914400" rtl="0" eaLnBrk="1" fontAlgn="auto" latinLnBrk="0" hangingPunct="1">
              <a:lnSpc>
                <a:spcPct val="9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50" normalizeH="0" baseline="0" noProof="0" dirty="0">
                <a:ln>
                  <a:noFill/>
                </a:ln>
                <a:solidFill>
                  <a:prstClr val="black"/>
                </a:solidFill>
                <a:effectLst/>
                <a:uLnTx/>
                <a:uFillTx/>
                <a:latin typeface="Arial" panose="020B0604020202020204"/>
                <a:ea typeface="+mn-ea"/>
                <a:cs typeface="+mn-cs"/>
              </a:rPr>
              <a:t>Managers letting their prejudices and biases affect who they hire</a:t>
            </a:r>
          </a:p>
          <a:p>
            <a:pPr marL="342900" marR="0" lvl="0" indent="-228600" algn="l" defTabSz="914400" rtl="0" eaLnBrk="1" fontAlgn="auto" latinLnBrk="0" hangingPunct="1">
              <a:lnSpc>
                <a:spcPct val="9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50" normalizeH="0" baseline="0" noProof="0" dirty="0">
                <a:ln>
                  <a:noFill/>
                </a:ln>
                <a:solidFill>
                  <a:prstClr val="black"/>
                </a:solidFill>
                <a:effectLst/>
                <a:uLnTx/>
                <a:uFillTx/>
                <a:latin typeface="Arial" panose="020B0604020202020204"/>
                <a:ea typeface="+mn-ea"/>
                <a:cs typeface="+mn-cs"/>
              </a:rPr>
              <a:t>Employees of certain races or ethnicities being promoted more slowly—or faster—than others</a:t>
            </a:r>
          </a:p>
          <a:p>
            <a:endParaRPr lang="en-US" sz="2400" b="0" dirty="0">
              <a:solidFill>
                <a:schemeClr val="tx1"/>
              </a:solidFill>
            </a:endParaRPr>
          </a:p>
        </p:txBody>
      </p:sp>
      <p:sp>
        <p:nvSpPr>
          <p:cNvPr id="4" name="Slide Number Placeholder 3">
            <a:extLst>
              <a:ext uri="{FF2B5EF4-FFF2-40B4-BE49-F238E27FC236}">
                <a16:creationId xmlns:a16="http://schemas.microsoft.com/office/drawing/2014/main" id="{3C76289E-93FF-0AE2-B9A2-A74DBA3C9F9C}"/>
              </a:ext>
            </a:extLst>
          </p:cNvPr>
          <p:cNvSpPr>
            <a:spLocks noGrp="1"/>
          </p:cNvSpPr>
          <p:nvPr>
            <p:ph type="sldNum" sz="quarter" idx="4"/>
          </p:nvPr>
        </p:nvSpPr>
        <p:spPr/>
        <p:txBody>
          <a:bodyPr/>
          <a:lstStyle/>
          <a:p>
            <a:fld id="{BF568A59-ACA4-4C70-9252-AAB755DA2F6B}" type="slidenum">
              <a:rPr lang="en-US" smtClean="0"/>
              <a:pPr/>
              <a:t>14</a:t>
            </a:fld>
            <a:endParaRPr lang="en-US"/>
          </a:p>
        </p:txBody>
      </p:sp>
    </p:spTree>
    <p:custDataLst>
      <p:tags r:id="rId1"/>
    </p:custDataLst>
    <p:extLst>
      <p:ext uri="{BB962C8B-B14F-4D97-AF65-F5344CB8AC3E}">
        <p14:creationId xmlns:p14="http://schemas.microsoft.com/office/powerpoint/2010/main" val="8030795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5C9AC4-14D1-3CA7-EE99-DF71572A38F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3C18A3C-B984-D82E-AE2E-EBF3E5482894}"/>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7.2 Your Relationships at Work, Part 4</a:t>
            </a:r>
            <a:endParaRPr lang="en-US" dirty="0"/>
          </a:p>
        </p:txBody>
      </p:sp>
      <p:sp>
        <p:nvSpPr>
          <p:cNvPr id="6" name="Content Placeholder 5">
            <a:extLst>
              <a:ext uri="{FF2B5EF4-FFF2-40B4-BE49-F238E27FC236}">
                <a16:creationId xmlns:a16="http://schemas.microsoft.com/office/drawing/2014/main" id="{A552F677-5164-A22F-2405-486C041A8A90}"/>
              </a:ext>
            </a:extLst>
          </p:cNvPr>
          <p:cNvSpPr>
            <a:spLocks noGrp="1"/>
          </p:cNvSpPr>
          <p:nvPr>
            <p:ph idx="1"/>
          </p:nvPr>
        </p:nvSpPr>
        <p:spPr/>
        <p:txBody>
          <a:bodyPr>
            <a:noAutofit/>
          </a:bodyPr>
          <a:lstStyle/>
          <a:p>
            <a:pPr>
              <a:spcBef>
                <a:spcPts val="600"/>
              </a:spcBef>
            </a:pPr>
            <a:r>
              <a:rPr lang="en-US" dirty="0"/>
              <a:t>Showing Empathy</a:t>
            </a:r>
            <a:br>
              <a:rPr lang="en-US" dirty="0"/>
            </a:br>
            <a:endParaRPr lang="en-US" dirty="0"/>
          </a:p>
          <a:p>
            <a:pPr>
              <a:spcBef>
                <a:spcPts val="600"/>
              </a:spcBef>
            </a:pPr>
            <a:r>
              <a:rPr lang="en-US" sz="2400" b="0" dirty="0">
                <a:solidFill>
                  <a:schemeClr val="tx1"/>
                </a:solidFill>
              </a:rPr>
              <a:t>Empathy is the act of identifying with the feelings, thoughts, and attitudes of another person. </a:t>
            </a:r>
          </a:p>
        </p:txBody>
      </p:sp>
      <p:sp>
        <p:nvSpPr>
          <p:cNvPr id="7" name="Content Placeholder 6">
            <a:extLst>
              <a:ext uri="{FF2B5EF4-FFF2-40B4-BE49-F238E27FC236}">
                <a16:creationId xmlns:a16="http://schemas.microsoft.com/office/drawing/2014/main" id="{6C6769A3-8B20-7666-C830-A6246ABFB1A6}"/>
              </a:ext>
            </a:extLst>
          </p:cNvPr>
          <p:cNvSpPr>
            <a:spLocks noGrp="1"/>
          </p:cNvSpPr>
          <p:nvPr>
            <p:ph idx="10"/>
          </p:nvPr>
        </p:nvSpPr>
        <p:spPr/>
        <p:txBody>
          <a:bodyPr>
            <a:normAutofit fontScale="92500" lnSpcReduction="20000"/>
          </a:bodyPr>
          <a:lstStyle/>
          <a:p>
            <a:pPr>
              <a:lnSpc>
                <a:spcPct val="100000"/>
              </a:lnSpc>
            </a:pPr>
            <a:r>
              <a:rPr lang="en-US" dirty="0"/>
              <a:t>Employee to manager: </a:t>
            </a:r>
            <a:br>
              <a:rPr lang="en-US" sz="2400" dirty="0"/>
            </a:br>
            <a:r>
              <a:rPr lang="en-US" sz="2600" b="0" dirty="0">
                <a:solidFill>
                  <a:schemeClr val="tx1"/>
                </a:solidFill>
              </a:rPr>
              <a:t>“Sam called in sick again today. He’s been out a lot lately. It’s been hard on all of us!”</a:t>
            </a:r>
          </a:p>
          <a:p>
            <a:pPr>
              <a:lnSpc>
                <a:spcPct val="100000"/>
              </a:lnSpc>
            </a:pPr>
            <a:r>
              <a:rPr lang="en-US" dirty="0"/>
              <a:t>Manager to employee: </a:t>
            </a:r>
            <a:br>
              <a:rPr lang="en-US" dirty="0"/>
            </a:br>
            <a:r>
              <a:rPr lang="en-US" sz="2600" b="0" dirty="0">
                <a:solidFill>
                  <a:schemeClr val="tx1"/>
                </a:solidFill>
              </a:rPr>
              <a:t>“I know that it’s been tough on you and the rest of the team. I appreciate that you’ve all pitched in to keep everything running smoothly. I’m working on the situation so that it won’t continue to be a problem.”</a:t>
            </a:r>
          </a:p>
        </p:txBody>
      </p:sp>
      <p:sp>
        <p:nvSpPr>
          <p:cNvPr id="4" name="Slide Number Placeholder 3">
            <a:extLst>
              <a:ext uri="{FF2B5EF4-FFF2-40B4-BE49-F238E27FC236}">
                <a16:creationId xmlns:a16="http://schemas.microsoft.com/office/drawing/2014/main" id="{4F6A8CED-C772-ABF1-E4E9-617CD1EE01DC}"/>
              </a:ext>
            </a:extLst>
          </p:cNvPr>
          <p:cNvSpPr>
            <a:spLocks noGrp="1"/>
          </p:cNvSpPr>
          <p:nvPr>
            <p:ph type="sldNum" sz="quarter" idx="4"/>
          </p:nvPr>
        </p:nvSpPr>
        <p:spPr/>
        <p:txBody>
          <a:bodyPr/>
          <a:lstStyle/>
          <a:p>
            <a:fld id="{BF568A59-ACA4-4C70-9252-AAB755DA2F6B}" type="slidenum">
              <a:rPr lang="en-US" smtClean="0"/>
              <a:pPr/>
              <a:t>15</a:t>
            </a:fld>
            <a:endParaRPr lang="en-US"/>
          </a:p>
        </p:txBody>
      </p:sp>
    </p:spTree>
    <p:custDataLst>
      <p:tags r:id="rId1"/>
    </p:custDataLst>
    <p:extLst>
      <p:ext uri="{BB962C8B-B14F-4D97-AF65-F5344CB8AC3E}">
        <p14:creationId xmlns:p14="http://schemas.microsoft.com/office/powerpoint/2010/main" val="38268136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9F3008F-D4C5-337D-0083-6D7AFCEAD1E9}"/>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7.2 Your Relationships at Work, Part 5</a:t>
            </a:r>
            <a:endParaRPr lang="en-US" dirty="0"/>
          </a:p>
        </p:txBody>
      </p:sp>
      <p:sp>
        <p:nvSpPr>
          <p:cNvPr id="4" name="Content Placeholder 3">
            <a:extLst>
              <a:ext uri="{FF2B5EF4-FFF2-40B4-BE49-F238E27FC236}">
                <a16:creationId xmlns:a16="http://schemas.microsoft.com/office/drawing/2014/main" id="{A8837EC2-D677-ED55-0696-BCE77E858367}"/>
              </a:ext>
            </a:extLst>
          </p:cNvPr>
          <p:cNvSpPr>
            <a:spLocks noGrp="1"/>
          </p:cNvSpPr>
          <p:nvPr>
            <p:ph sz="half" idx="1"/>
          </p:nvPr>
        </p:nvSpPr>
        <p:spPr/>
        <p:txBody>
          <a:bodyPr/>
          <a:lstStyle/>
          <a:p>
            <a:br>
              <a:rPr lang="en-US" dirty="0"/>
            </a:br>
            <a:r>
              <a:rPr lang="en-US" dirty="0"/>
              <a:t>Feedback</a:t>
            </a:r>
          </a:p>
          <a:p>
            <a:r>
              <a:rPr lang="en-US" sz="2400" b="0" dirty="0">
                <a:solidFill>
                  <a:schemeClr val="tx1"/>
                </a:solidFill>
              </a:rPr>
              <a:t>Feedback is helpful information that tells a person what about their actions or performance is working well and what needs improvement.</a:t>
            </a:r>
          </a:p>
        </p:txBody>
      </p:sp>
      <p:pic>
        <p:nvPicPr>
          <p:cNvPr id="7" name="Picture Placeholder 6" descr="Two chefs speaking in the back-of-the house.">
            <a:extLst>
              <a:ext uri="{FF2B5EF4-FFF2-40B4-BE49-F238E27FC236}">
                <a16:creationId xmlns:a16="http://schemas.microsoft.com/office/drawing/2014/main" id="{ECE5C87D-5D7C-8790-A519-D75C4E2E31C3}"/>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sp>
        <p:nvSpPr>
          <p:cNvPr id="5" name="Slide Number Placeholder 4">
            <a:extLst>
              <a:ext uri="{FF2B5EF4-FFF2-40B4-BE49-F238E27FC236}">
                <a16:creationId xmlns:a16="http://schemas.microsoft.com/office/drawing/2014/main" id="{2E03A15A-0839-EBDC-76C7-1492E9BC1B7F}"/>
              </a:ext>
            </a:extLst>
          </p:cNvPr>
          <p:cNvSpPr>
            <a:spLocks noGrp="1"/>
          </p:cNvSpPr>
          <p:nvPr>
            <p:ph type="sldNum" sz="quarter" idx="4"/>
          </p:nvPr>
        </p:nvSpPr>
        <p:spPr/>
        <p:txBody>
          <a:bodyPr/>
          <a:lstStyle/>
          <a:p>
            <a:fld id="{BF568A59-ACA4-4C70-9252-AAB755DA2F6B}" type="slidenum">
              <a:rPr lang="en-US" smtClean="0"/>
              <a:pPr/>
              <a:t>16</a:t>
            </a:fld>
            <a:endParaRPr lang="en-US"/>
          </a:p>
        </p:txBody>
      </p:sp>
    </p:spTree>
    <p:custDataLst>
      <p:tags r:id="rId1"/>
    </p:custDataLst>
    <p:extLst>
      <p:ext uri="{BB962C8B-B14F-4D97-AF65-F5344CB8AC3E}">
        <p14:creationId xmlns:p14="http://schemas.microsoft.com/office/powerpoint/2010/main" val="26396088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56D336-1947-7503-2A41-928FCBA4B7D7}"/>
              </a:ext>
            </a:extLst>
          </p:cNvPr>
          <p:cNvSpPr>
            <a:spLocks noGrp="1"/>
          </p:cNvSpPr>
          <p:nvPr>
            <p:ph type="title"/>
          </p:nvPr>
        </p:nvSpPr>
        <p:spPr/>
        <p:txBody>
          <a:bodyPr/>
          <a:lstStyle/>
          <a:p>
            <a:r>
              <a:rPr lang="en-US" dirty="0"/>
              <a:t>7.2 Knowledge Check</a:t>
            </a:r>
          </a:p>
        </p:txBody>
      </p:sp>
      <p:sp>
        <p:nvSpPr>
          <p:cNvPr id="6" name="Content Placeholder 5">
            <a:extLst>
              <a:ext uri="{FF2B5EF4-FFF2-40B4-BE49-F238E27FC236}">
                <a16:creationId xmlns:a16="http://schemas.microsoft.com/office/drawing/2014/main" id="{E0B82B8E-7385-64C5-A238-8EA4336859DC}"/>
              </a:ext>
            </a:extLst>
          </p:cNvPr>
          <p:cNvSpPr>
            <a:spLocks noGrp="1"/>
          </p:cNvSpPr>
          <p:nvPr>
            <p:ph idx="1"/>
          </p:nvPr>
        </p:nvSpPr>
        <p:spPr/>
        <p:txBody>
          <a:bodyPr>
            <a:normAutofit lnSpcReduction="10000"/>
          </a:bodyPr>
          <a:lstStyle/>
          <a:p>
            <a:r>
              <a:rPr lang="en-US" dirty="0"/>
              <a:t>What is the importance of diversity, equity, and inclusion (DEI) in a workplace? </a:t>
            </a:r>
          </a:p>
          <a:p>
            <a:r>
              <a:rPr lang="en-US" dirty="0"/>
              <a:t>Provide an example of a stereotype and how it can affect the labeled person. </a:t>
            </a:r>
          </a:p>
          <a:p>
            <a:r>
              <a:rPr lang="en-US" dirty="0"/>
              <a:t>Write a paragraph to explain to a coworker why teamwork is so important and how it benefits them. </a:t>
            </a:r>
          </a:p>
          <a:p>
            <a:r>
              <a:rPr lang="en-US" dirty="0"/>
              <a:t>What kind of feedback do effective managers provide to employees? </a:t>
            </a:r>
          </a:p>
        </p:txBody>
      </p:sp>
      <p:sp>
        <p:nvSpPr>
          <p:cNvPr id="4" name="Slide Number Placeholder 3">
            <a:extLst>
              <a:ext uri="{FF2B5EF4-FFF2-40B4-BE49-F238E27FC236}">
                <a16:creationId xmlns:a16="http://schemas.microsoft.com/office/drawing/2014/main" id="{0B03C5C6-4AB0-E99B-6FA0-4A6BA58AA4B9}"/>
              </a:ext>
            </a:extLst>
          </p:cNvPr>
          <p:cNvSpPr>
            <a:spLocks noGrp="1"/>
          </p:cNvSpPr>
          <p:nvPr>
            <p:ph type="sldNum" sz="quarter" idx="4"/>
          </p:nvPr>
        </p:nvSpPr>
        <p:spPr/>
        <p:txBody>
          <a:bodyPr/>
          <a:lstStyle/>
          <a:p>
            <a:fld id="{BF568A59-ACA4-4C70-9252-AAB755DA2F6B}" type="slidenum">
              <a:rPr lang="en-US" smtClean="0"/>
              <a:pPr/>
              <a:t>17</a:t>
            </a:fld>
            <a:endParaRPr lang="en-US"/>
          </a:p>
        </p:txBody>
      </p:sp>
    </p:spTree>
    <p:custDataLst>
      <p:tags r:id="rId1"/>
    </p:custDataLst>
    <p:extLst>
      <p:ext uri="{BB962C8B-B14F-4D97-AF65-F5344CB8AC3E}">
        <p14:creationId xmlns:p14="http://schemas.microsoft.com/office/powerpoint/2010/main" val="19400892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214E6-85E4-9F62-0427-A1B387D7ACC7}"/>
              </a:ext>
            </a:extLst>
          </p:cNvPr>
          <p:cNvSpPr>
            <a:spLocks noGrp="1"/>
          </p:cNvSpPr>
          <p:nvPr>
            <p:ph type="title"/>
          </p:nvPr>
        </p:nvSpPr>
        <p:spPr/>
        <p:txBody>
          <a:bodyPr>
            <a:normAutofit/>
          </a:bodyPr>
          <a:lstStyle/>
          <a:p>
            <a:r>
              <a:rPr lang="en-US" dirty="0"/>
              <a:t>7.3 Personal Health and Wellness, Part 1</a:t>
            </a:r>
          </a:p>
        </p:txBody>
      </p:sp>
      <p:sp>
        <p:nvSpPr>
          <p:cNvPr id="5" name="Content Placeholder 4">
            <a:extLst>
              <a:ext uri="{FF2B5EF4-FFF2-40B4-BE49-F238E27FC236}">
                <a16:creationId xmlns:a16="http://schemas.microsoft.com/office/drawing/2014/main" id="{64D07493-E982-B899-67F9-B5A673F7EB52}"/>
              </a:ext>
            </a:extLst>
          </p:cNvPr>
          <p:cNvSpPr>
            <a:spLocks noGrp="1"/>
          </p:cNvSpPr>
          <p:nvPr>
            <p:ph sz="half" idx="1"/>
          </p:nvPr>
        </p:nvSpPr>
        <p:spPr/>
        <p:txBody>
          <a:bodyPr>
            <a:normAutofit/>
          </a:bodyPr>
          <a:lstStyle/>
          <a:p>
            <a:r>
              <a:rPr lang="en-US" sz="2400" b="0" dirty="0">
                <a:solidFill>
                  <a:schemeClr val="tx1"/>
                </a:solidFill>
              </a:rPr>
              <a:t>For career success, you need to take care of your body and mind.</a:t>
            </a:r>
          </a:p>
          <a:p>
            <a:r>
              <a:rPr lang="en-US" sz="2400" b="0" dirty="0">
                <a:solidFill>
                  <a:schemeClr val="tx1"/>
                </a:solidFill>
              </a:rPr>
              <a:t>Staying healthy is the key to learning skills, getting experience, and being successful.</a:t>
            </a:r>
          </a:p>
        </p:txBody>
      </p:sp>
      <p:pic>
        <p:nvPicPr>
          <p:cNvPr id="10" name="Picture Placeholder 9" descr="A trio of joggers take a moment to stretch.">
            <a:extLst>
              <a:ext uri="{FF2B5EF4-FFF2-40B4-BE49-F238E27FC236}">
                <a16:creationId xmlns:a16="http://schemas.microsoft.com/office/drawing/2014/main" id="{2CBBD7BB-BDB5-A050-3FD9-E275F90BF631}"/>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sp>
        <p:nvSpPr>
          <p:cNvPr id="4" name="Slide Number Placeholder 3">
            <a:extLst>
              <a:ext uri="{FF2B5EF4-FFF2-40B4-BE49-F238E27FC236}">
                <a16:creationId xmlns:a16="http://schemas.microsoft.com/office/drawing/2014/main" id="{7F9D5878-F4D9-9F23-A198-B51DF0F3200D}"/>
              </a:ext>
            </a:extLst>
          </p:cNvPr>
          <p:cNvSpPr>
            <a:spLocks noGrp="1"/>
          </p:cNvSpPr>
          <p:nvPr>
            <p:ph type="sldNum" sz="quarter" idx="4"/>
          </p:nvPr>
        </p:nvSpPr>
        <p:spPr/>
        <p:txBody>
          <a:bodyPr/>
          <a:lstStyle/>
          <a:p>
            <a:fld id="{BF568A59-ACA4-4C70-9252-AAB755DA2F6B}" type="slidenum">
              <a:rPr lang="en-US" smtClean="0"/>
              <a:pPr/>
              <a:t>18</a:t>
            </a:fld>
            <a:endParaRPr lang="en-US"/>
          </a:p>
        </p:txBody>
      </p:sp>
    </p:spTree>
    <p:custDataLst>
      <p:tags r:id="rId1"/>
    </p:custDataLst>
    <p:extLst>
      <p:ext uri="{BB962C8B-B14F-4D97-AF65-F5344CB8AC3E}">
        <p14:creationId xmlns:p14="http://schemas.microsoft.com/office/powerpoint/2010/main" val="1188867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EBE9254-568E-053C-DAA7-E49D472C9184}"/>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7.3</a:t>
            </a:r>
            <a:r>
              <a:rPr lang="en-US" dirty="0"/>
              <a:t> Personal Health and Wellness, Part 2</a:t>
            </a:r>
          </a:p>
        </p:txBody>
      </p:sp>
      <p:sp>
        <p:nvSpPr>
          <p:cNvPr id="5" name="Content Placeholder 4">
            <a:extLst>
              <a:ext uri="{FF2B5EF4-FFF2-40B4-BE49-F238E27FC236}">
                <a16:creationId xmlns:a16="http://schemas.microsoft.com/office/drawing/2014/main" id="{07889BEC-A5AB-E20F-11D3-B58831AEF2A3}"/>
              </a:ext>
            </a:extLst>
          </p:cNvPr>
          <p:cNvSpPr>
            <a:spLocks noGrp="1"/>
          </p:cNvSpPr>
          <p:nvPr>
            <p:ph sz="half" idx="1"/>
          </p:nvPr>
        </p:nvSpPr>
        <p:spPr/>
        <p:txBody>
          <a:bodyPr>
            <a:normAutofit fontScale="25000" lnSpcReduction="20000"/>
          </a:bodyPr>
          <a:lstStyle/>
          <a:p>
            <a:r>
              <a:rPr lang="en-US" sz="11200" dirty="0"/>
              <a:t>Tips for Health and Wellness</a:t>
            </a:r>
          </a:p>
          <a:p>
            <a:endParaRPr lang="en-US" dirty="0"/>
          </a:p>
          <a:p>
            <a:pPr marL="1143000" lvl="1" indent="-457200">
              <a:lnSpc>
                <a:spcPct val="110000"/>
              </a:lnSpc>
              <a:buClrTx/>
            </a:pPr>
            <a:r>
              <a:rPr lang="en-US" sz="9600" b="0" dirty="0">
                <a:solidFill>
                  <a:schemeClr val="tx1"/>
                </a:solidFill>
              </a:rPr>
              <a:t>Eat healthy and stay hydrated.</a:t>
            </a:r>
          </a:p>
          <a:p>
            <a:pPr marL="1143000" lvl="1" indent="-457200">
              <a:lnSpc>
                <a:spcPct val="110000"/>
              </a:lnSpc>
              <a:buClrTx/>
            </a:pPr>
            <a:r>
              <a:rPr lang="en-US" sz="9600" b="0" dirty="0">
                <a:solidFill>
                  <a:schemeClr val="tx1"/>
                </a:solidFill>
              </a:rPr>
              <a:t>Move your body.</a:t>
            </a:r>
          </a:p>
          <a:p>
            <a:pPr marL="1143000" lvl="1" indent="-457200">
              <a:lnSpc>
                <a:spcPct val="110000"/>
              </a:lnSpc>
              <a:buClrTx/>
            </a:pPr>
            <a:r>
              <a:rPr lang="en-US" sz="9600" b="0" dirty="0">
                <a:solidFill>
                  <a:schemeClr val="tx1"/>
                </a:solidFill>
              </a:rPr>
              <a:t>Get enough sleep.</a:t>
            </a:r>
          </a:p>
          <a:p>
            <a:pPr marL="1143000" lvl="1" indent="-457200">
              <a:lnSpc>
                <a:spcPct val="110000"/>
              </a:lnSpc>
              <a:buClrTx/>
            </a:pPr>
            <a:r>
              <a:rPr lang="en-US" sz="9600" b="0" dirty="0">
                <a:solidFill>
                  <a:schemeClr val="tx1"/>
                </a:solidFill>
              </a:rPr>
              <a:t>Take advantage of employers’ resources.</a:t>
            </a:r>
          </a:p>
          <a:p>
            <a:pPr marL="1143000" lvl="1" indent="-457200">
              <a:lnSpc>
                <a:spcPct val="110000"/>
              </a:lnSpc>
              <a:buClrTx/>
            </a:pPr>
            <a:r>
              <a:rPr lang="en-US" sz="9600" b="0" dirty="0">
                <a:solidFill>
                  <a:schemeClr val="tx1"/>
                </a:solidFill>
              </a:rPr>
              <a:t>Avoid illegal drugs, alcohol, and tobacco. </a:t>
            </a:r>
          </a:p>
          <a:p>
            <a:br>
              <a:rPr lang="en-US" dirty="0"/>
            </a:br>
            <a:br>
              <a:rPr lang="en-US" dirty="0"/>
            </a:br>
            <a:br>
              <a:rPr lang="en-US" dirty="0"/>
            </a:br>
            <a:endParaRPr lang="en-US" dirty="0"/>
          </a:p>
        </p:txBody>
      </p:sp>
      <p:pic>
        <p:nvPicPr>
          <p:cNvPr id="8" name="Picture Placeholder 7" descr="A piece of salmon on a wooden board.">
            <a:extLst>
              <a:ext uri="{FF2B5EF4-FFF2-40B4-BE49-F238E27FC236}">
                <a16:creationId xmlns:a16="http://schemas.microsoft.com/office/drawing/2014/main" id="{02FCBD83-9C34-29FD-4627-3F8718ECF878}"/>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pic>
        <p:nvPicPr>
          <p:cNvPr id="10" name="Picture Placeholder 9" descr="A cup with pens. The cup has a note on it that says, yoga at six thirty!">
            <a:extLst>
              <a:ext uri="{FF2B5EF4-FFF2-40B4-BE49-F238E27FC236}">
                <a16:creationId xmlns:a16="http://schemas.microsoft.com/office/drawing/2014/main" id="{E06625EA-EBF5-9DA9-F351-9321C0F5F1E2}"/>
              </a:ext>
            </a:extLst>
          </p:cNvPr>
          <p:cNvPicPr>
            <a:picLocks noGrp="1" noChangeAspect="1"/>
          </p:cNvPicPr>
          <p:nvPr>
            <p:ph type="pic" sz="quarter" idx="13"/>
          </p:nvPr>
        </p:nvPicPr>
        <p:blipFill>
          <a:blip r:embed="rId4" cstate="email">
            <a:extLst>
              <a:ext uri="{28A0092B-C50C-407E-A947-70E740481C1C}">
                <a14:useLocalDpi xmlns:a14="http://schemas.microsoft.com/office/drawing/2010/main"/>
              </a:ext>
            </a:extLst>
          </a:blip>
          <a:srcRect/>
          <a:stretch>
            <a:fillRect/>
          </a:stretch>
        </p:blipFill>
        <p:spPr/>
      </p:pic>
      <p:sp>
        <p:nvSpPr>
          <p:cNvPr id="6" name="Slide Number Placeholder 5">
            <a:extLst>
              <a:ext uri="{FF2B5EF4-FFF2-40B4-BE49-F238E27FC236}">
                <a16:creationId xmlns:a16="http://schemas.microsoft.com/office/drawing/2014/main" id="{1C95E2E0-240F-37CA-B695-C419D18A5154}"/>
              </a:ext>
            </a:extLst>
          </p:cNvPr>
          <p:cNvSpPr>
            <a:spLocks noGrp="1"/>
          </p:cNvSpPr>
          <p:nvPr>
            <p:ph type="sldNum" sz="quarter" idx="4"/>
          </p:nvPr>
        </p:nvSpPr>
        <p:spPr/>
        <p:txBody>
          <a:bodyPr/>
          <a:lstStyle/>
          <a:p>
            <a:fld id="{BF568A59-ACA4-4C70-9252-AAB755DA2F6B}" type="slidenum">
              <a:rPr lang="en-US" smtClean="0"/>
              <a:pPr/>
              <a:t>19</a:t>
            </a:fld>
            <a:endParaRPr lang="en-US"/>
          </a:p>
        </p:txBody>
      </p:sp>
    </p:spTree>
    <p:custDataLst>
      <p:tags r:id="rId1"/>
    </p:custDataLst>
    <p:extLst>
      <p:ext uri="{BB962C8B-B14F-4D97-AF65-F5344CB8AC3E}">
        <p14:creationId xmlns:p14="http://schemas.microsoft.com/office/powerpoint/2010/main" val="3545028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1BD4FAE-A135-5A84-7E2F-C024DD1A96EB}"/>
              </a:ext>
            </a:extLst>
          </p:cNvPr>
          <p:cNvSpPr>
            <a:spLocks noGrp="1"/>
          </p:cNvSpPr>
          <p:nvPr>
            <p:ph type="title"/>
          </p:nvPr>
        </p:nvSpPr>
        <p:spPr/>
        <p:txBody>
          <a:bodyPr/>
          <a:lstStyle/>
          <a:p>
            <a:r>
              <a:rPr lang="en-US" dirty="0"/>
              <a:t>Learning Objectives, Part 1</a:t>
            </a:r>
          </a:p>
        </p:txBody>
      </p:sp>
      <p:sp>
        <p:nvSpPr>
          <p:cNvPr id="3" name="Content Placeholder 2">
            <a:extLst>
              <a:ext uri="{FF2B5EF4-FFF2-40B4-BE49-F238E27FC236}">
                <a16:creationId xmlns:a16="http://schemas.microsoft.com/office/drawing/2014/main" id="{85F2A785-0BAD-4DC4-84FD-91C37505FCEA}"/>
              </a:ext>
            </a:extLst>
          </p:cNvPr>
          <p:cNvSpPr>
            <a:spLocks noGrp="1"/>
          </p:cNvSpPr>
          <p:nvPr>
            <p:ph idx="1"/>
          </p:nvPr>
        </p:nvSpPr>
        <p:spPr>
          <a:xfrm>
            <a:off x="609600" y="914400"/>
            <a:ext cx="10972800" cy="4992624"/>
          </a:xfrm>
        </p:spPr>
        <p:txBody>
          <a:bodyPr>
            <a:normAutofit/>
          </a:bodyPr>
          <a:lstStyle/>
          <a:p>
            <a:pPr marL="914400" lvl="1" indent="-457200">
              <a:buFont typeface="+mj-lt"/>
              <a:buAutoNum type="arabicPeriod"/>
            </a:pPr>
            <a:r>
              <a:rPr lang="en-US" dirty="0"/>
              <a:t>Define professionalism as it relates to the foodservice industry.</a:t>
            </a:r>
          </a:p>
          <a:p>
            <a:pPr marL="914400" lvl="1" indent="-457200">
              <a:buFont typeface="+mj-lt"/>
              <a:buAutoNum type="arabicPeriod"/>
            </a:pPr>
            <a:r>
              <a:rPr lang="en-US" dirty="0"/>
              <a:t>List the basic expectations for all employees in the foodservice industry. </a:t>
            </a:r>
          </a:p>
          <a:p>
            <a:pPr marL="914400" lvl="1" indent="-457200">
              <a:buFont typeface="+mj-lt"/>
              <a:buAutoNum type="arabicPeriod"/>
            </a:pPr>
            <a:r>
              <a:rPr lang="en-US" dirty="0"/>
              <a:t>Describe the optimal attitude for a restaurant employee. </a:t>
            </a:r>
          </a:p>
          <a:p>
            <a:pPr marL="914400" lvl="1" indent="-457200">
              <a:buFont typeface="+mj-lt"/>
              <a:buAutoNum type="arabicPeriod"/>
            </a:pPr>
            <a:r>
              <a:rPr lang="en-US" dirty="0"/>
              <a:t>Explain how employees demonstrate ethics in the workplace.</a:t>
            </a:r>
          </a:p>
          <a:p>
            <a:pPr marL="914400" lvl="1" indent="-457200">
              <a:buFont typeface="+mj-lt"/>
              <a:buAutoNum type="arabicPeriod"/>
            </a:pPr>
            <a:r>
              <a:rPr lang="en-US" dirty="0"/>
              <a:t>Describe the diversity of the restaurant industry and the role of diversity, equity, and inclusion (DEI) practices.</a:t>
            </a:r>
          </a:p>
        </p:txBody>
      </p:sp>
      <p:sp>
        <p:nvSpPr>
          <p:cNvPr id="2" name="Slide Number Placeholder 1">
            <a:extLst>
              <a:ext uri="{FF2B5EF4-FFF2-40B4-BE49-F238E27FC236}">
                <a16:creationId xmlns:a16="http://schemas.microsoft.com/office/drawing/2014/main" id="{2FA79437-9AE9-34D5-985E-640A869367E1}"/>
              </a:ext>
            </a:extLst>
          </p:cNvPr>
          <p:cNvSpPr>
            <a:spLocks noGrp="1"/>
          </p:cNvSpPr>
          <p:nvPr>
            <p:ph type="sldNum" sz="quarter" idx="10"/>
          </p:nvPr>
        </p:nvSpPr>
        <p:spPr>
          <a:xfrm>
            <a:off x="609600" y="6356350"/>
            <a:ext cx="2743200" cy="365125"/>
          </a:xfrm>
        </p:spPr>
        <p:txBody>
          <a:bodyPr/>
          <a:lstStyle/>
          <a:p>
            <a:fld id="{BF568A59-ACA4-4C70-9252-AAB755DA2F6B}" type="slidenum">
              <a:rPr lang="en-US" smtClean="0"/>
              <a:pPr/>
              <a:t>2</a:t>
            </a:fld>
            <a:endParaRPr lang="en-US"/>
          </a:p>
        </p:txBody>
      </p:sp>
    </p:spTree>
    <p:custDataLst>
      <p:tags r:id="rId1"/>
    </p:custDataLst>
    <p:extLst>
      <p:ext uri="{BB962C8B-B14F-4D97-AF65-F5344CB8AC3E}">
        <p14:creationId xmlns:p14="http://schemas.microsoft.com/office/powerpoint/2010/main" val="17844293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C6147-BB1B-2685-9CD3-1A3A401B1D5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2206747-88FD-A171-DF94-7D0E0E9DF212}"/>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7.3 Personal Health and Wellness, Part 3</a:t>
            </a:r>
            <a:endParaRPr lang="en-US" dirty="0"/>
          </a:p>
        </p:txBody>
      </p:sp>
      <p:sp>
        <p:nvSpPr>
          <p:cNvPr id="5" name="Content Placeholder 4">
            <a:extLst>
              <a:ext uri="{FF2B5EF4-FFF2-40B4-BE49-F238E27FC236}">
                <a16:creationId xmlns:a16="http://schemas.microsoft.com/office/drawing/2014/main" id="{F99ED8D3-FCAA-C612-E373-D1EDB868D64D}"/>
              </a:ext>
            </a:extLst>
          </p:cNvPr>
          <p:cNvSpPr>
            <a:spLocks noGrp="1"/>
          </p:cNvSpPr>
          <p:nvPr>
            <p:ph idx="1"/>
          </p:nvPr>
        </p:nvSpPr>
        <p:spPr/>
        <p:txBody>
          <a:bodyPr>
            <a:normAutofit fontScale="25000" lnSpcReduction="20000"/>
          </a:bodyPr>
          <a:lstStyle/>
          <a:p>
            <a:br>
              <a:rPr lang="en-US" sz="11200" dirty="0"/>
            </a:br>
            <a:r>
              <a:rPr lang="en-US" sz="11200" dirty="0"/>
              <a:t>Stress Management</a:t>
            </a:r>
          </a:p>
          <a:p>
            <a:pPr>
              <a:lnSpc>
                <a:spcPct val="110000"/>
              </a:lnSpc>
            </a:pPr>
            <a:r>
              <a:rPr lang="en-US" sz="9600" b="0" dirty="0">
                <a:solidFill>
                  <a:schemeClr val="tx1"/>
                </a:solidFill>
              </a:rPr>
              <a:t>Stress is a state of mental or emotional strain or tension. </a:t>
            </a:r>
          </a:p>
          <a:p>
            <a:pPr>
              <a:lnSpc>
                <a:spcPct val="110000"/>
              </a:lnSpc>
            </a:pPr>
            <a:r>
              <a:rPr lang="en-US" sz="9600" b="0" dirty="0">
                <a:solidFill>
                  <a:schemeClr val="tx1"/>
                </a:solidFill>
              </a:rPr>
              <a:t>Clues that your stress is a problem include: </a:t>
            </a:r>
          </a:p>
          <a:p>
            <a:br>
              <a:rPr lang="en-US" dirty="0"/>
            </a:br>
            <a:endParaRPr lang="en-US" dirty="0"/>
          </a:p>
          <a:p>
            <a:br>
              <a:rPr lang="en-US" dirty="0"/>
            </a:br>
            <a:br>
              <a:rPr lang="en-US" dirty="0"/>
            </a:br>
            <a:br>
              <a:rPr lang="en-US" dirty="0"/>
            </a:br>
            <a:endParaRPr lang="en-US" dirty="0"/>
          </a:p>
        </p:txBody>
      </p:sp>
      <p:sp>
        <p:nvSpPr>
          <p:cNvPr id="11" name="Content Placeholder 10">
            <a:extLst>
              <a:ext uri="{FF2B5EF4-FFF2-40B4-BE49-F238E27FC236}">
                <a16:creationId xmlns:a16="http://schemas.microsoft.com/office/drawing/2014/main" id="{56291462-A009-37C5-BBE9-7CCE3A71EFE2}"/>
              </a:ext>
            </a:extLst>
          </p:cNvPr>
          <p:cNvSpPr>
            <a:spLocks noGrp="1"/>
          </p:cNvSpPr>
          <p:nvPr>
            <p:ph idx="10"/>
          </p:nvPr>
        </p:nvSpPr>
        <p:spPr/>
        <p:txBody>
          <a:bodyPr>
            <a:normAutofit fontScale="92500" lnSpcReduction="20000"/>
          </a:bodyPr>
          <a:lstStyle/>
          <a:p>
            <a:pPr marL="457200" indent="-457200">
              <a:lnSpc>
                <a:spcPct val="120000"/>
              </a:lnSpc>
              <a:spcBef>
                <a:spcPts val="0"/>
              </a:spcBef>
              <a:buClrTx/>
              <a:buFont typeface="Arial" panose="020B0604020202020204" pitchFamily="34" charset="0"/>
              <a:buChar char="•"/>
            </a:pPr>
            <a:r>
              <a:rPr lang="en-US" sz="2600" b="0" dirty="0">
                <a:solidFill>
                  <a:schemeClr val="tx1"/>
                </a:solidFill>
              </a:rPr>
              <a:t>Irritability</a:t>
            </a:r>
          </a:p>
          <a:p>
            <a:pPr marL="457200" indent="-457200">
              <a:lnSpc>
                <a:spcPct val="120000"/>
              </a:lnSpc>
              <a:spcBef>
                <a:spcPts val="0"/>
              </a:spcBef>
              <a:buClrTx/>
              <a:buFont typeface="Arial" panose="020B0604020202020204" pitchFamily="34" charset="0"/>
              <a:buChar char="•"/>
            </a:pPr>
            <a:r>
              <a:rPr lang="en-US" sz="2600" b="0" dirty="0">
                <a:solidFill>
                  <a:schemeClr val="tx1"/>
                </a:solidFill>
              </a:rPr>
              <a:t>Anger</a:t>
            </a:r>
          </a:p>
          <a:p>
            <a:pPr marL="457200" indent="-457200">
              <a:lnSpc>
                <a:spcPct val="120000"/>
              </a:lnSpc>
              <a:spcBef>
                <a:spcPts val="0"/>
              </a:spcBef>
              <a:buClrTx/>
              <a:buFont typeface="Arial" panose="020B0604020202020204" pitchFamily="34" charset="0"/>
              <a:buChar char="•"/>
            </a:pPr>
            <a:r>
              <a:rPr lang="en-US" sz="2600" b="0" dirty="0">
                <a:solidFill>
                  <a:schemeClr val="tx1"/>
                </a:solidFill>
              </a:rPr>
              <a:t>Depression or excessive negative thoughts</a:t>
            </a:r>
          </a:p>
          <a:p>
            <a:pPr marL="457200" indent="-457200">
              <a:lnSpc>
                <a:spcPct val="120000"/>
              </a:lnSpc>
              <a:spcBef>
                <a:spcPts val="0"/>
              </a:spcBef>
              <a:buClrTx/>
              <a:buFont typeface="Arial" panose="020B0604020202020204" pitchFamily="34" charset="0"/>
              <a:buChar char="•"/>
            </a:pPr>
            <a:r>
              <a:rPr lang="en-US" sz="2600" b="0" dirty="0">
                <a:solidFill>
                  <a:schemeClr val="tx1"/>
                </a:solidFill>
              </a:rPr>
              <a:t>Headaches</a:t>
            </a:r>
          </a:p>
          <a:p>
            <a:pPr marL="457200" indent="-457200">
              <a:lnSpc>
                <a:spcPct val="120000"/>
              </a:lnSpc>
              <a:spcBef>
                <a:spcPts val="0"/>
              </a:spcBef>
              <a:buClrTx/>
              <a:buFont typeface="Arial" panose="020B0604020202020204" pitchFamily="34" charset="0"/>
              <a:buChar char="•"/>
            </a:pPr>
            <a:r>
              <a:rPr lang="en-US" sz="2600" b="0" dirty="0">
                <a:solidFill>
                  <a:schemeClr val="tx1"/>
                </a:solidFill>
              </a:rPr>
              <a:t>Indigestion or other stomach problems</a:t>
            </a:r>
          </a:p>
          <a:p>
            <a:pPr marL="457200" indent="-457200">
              <a:lnSpc>
                <a:spcPct val="120000"/>
              </a:lnSpc>
              <a:spcBef>
                <a:spcPts val="0"/>
              </a:spcBef>
              <a:buClrTx/>
              <a:buFont typeface="Arial" panose="020B0604020202020204" pitchFamily="34" charset="0"/>
              <a:buChar char="•"/>
            </a:pPr>
            <a:r>
              <a:rPr lang="en-US" sz="2600" b="0" dirty="0">
                <a:solidFill>
                  <a:schemeClr val="tx1"/>
                </a:solidFill>
              </a:rPr>
              <a:t>Pain in neck or lower back</a:t>
            </a:r>
          </a:p>
          <a:p>
            <a:pPr marL="457200" indent="-457200">
              <a:lnSpc>
                <a:spcPct val="120000"/>
              </a:lnSpc>
              <a:spcBef>
                <a:spcPts val="0"/>
              </a:spcBef>
              <a:buClrTx/>
              <a:buFont typeface="Arial" panose="020B0604020202020204" pitchFamily="34" charset="0"/>
              <a:buChar char="•"/>
            </a:pPr>
            <a:r>
              <a:rPr lang="en-US" sz="2600" b="0" dirty="0">
                <a:solidFill>
                  <a:schemeClr val="tx1"/>
                </a:solidFill>
              </a:rPr>
              <a:t>Changes in appetite</a:t>
            </a:r>
          </a:p>
          <a:p>
            <a:pPr marL="457200" indent="-457200">
              <a:lnSpc>
                <a:spcPct val="120000"/>
              </a:lnSpc>
              <a:spcBef>
                <a:spcPts val="0"/>
              </a:spcBef>
              <a:buClrTx/>
              <a:buFont typeface="Arial" panose="020B0604020202020204" pitchFamily="34" charset="0"/>
              <a:buChar char="•"/>
            </a:pPr>
            <a:r>
              <a:rPr lang="en-US" sz="2600" b="0" dirty="0">
                <a:solidFill>
                  <a:schemeClr val="tx1"/>
                </a:solidFill>
              </a:rPr>
              <a:t>Problems with sleep</a:t>
            </a:r>
          </a:p>
          <a:p>
            <a:pPr marL="457200" indent="-457200">
              <a:lnSpc>
                <a:spcPct val="120000"/>
              </a:lnSpc>
              <a:spcBef>
                <a:spcPts val="0"/>
              </a:spcBef>
              <a:buClrTx/>
              <a:buFont typeface="Arial" panose="020B0604020202020204" pitchFamily="34" charset="0"/>
              <a:buChar char="•"/>
            </a:pPr>
            <a:r>
              <a:rPr lang="en-US" sz="2600" b="0" dirty="0">
                <a:solidFill>
                  <a:schemeClr val="tx1"/>
                </a:solidFill>
              </a:rPr>
              <a:t>Getting sick more often</a:t>
            </a:r>
          </a:p>
          <a:p>
            <a:pPr marL="457200" indent="-457200">
              <a:buFont typeface="Arial" panose="020B0604020202020204" pitchFamily="34" charset="0"/>
              <a:buChar char="•"/>
            </a:pPr>
            <a:endParaRPr lang="en-US" sz="2400" b="0" dirty="0">
              <a:solidFill>
                <a:schemeClr val="tx1"/>
              </a:solidFill>
            </a:endParaRPr>
          </a:p>
          <a:p>
            <a:endParaRPr lang="en-US" dirty="0"/>
          </a:p>
        </p:txBody>
      </p:sp>
      <p:sp>
        <p:nvSpPr>
          <p:cNvPr id="6" name="Slide Number Placeholder 5">
            <a:extLst>
              <a:ext uri="{FF2B5EF4-FFF2-40B4-BE49-F238E27FC236}">
                <a16:creationId xmlns:a16="http://schemas.microsoft.com/office/drawing/2014/main" id="{EA35D540-C31A-AF36-AAD2-B5DA09245B41}"/>
              </a:ext>
            </a:extLst>
          </p:cNvPr>
          <p:cNvSpPr>
            <a:spLocks noGrp="1"/>
          </p:cNvSpPr>
          <p:nvPr>
            <p:ph type="sldNum" sz="quarter" idx="4"/>
          </p:nvPr>
        </p:nvSpPr>
        <p:spPr/>
        <p:txBody>
          <a:bodyPr/>
          <a:lstStyle/>
          <a:p>
            <a:fld id="{BF568A59-ACA4-4C70-9252-AAB755DA2F6B}" type="slidenum">
              <a:rPr lang="en-US" smtClean="0"/>
              <a:pPr/>
              <a:t>20</a:t>
            </a:fld>
            <a:endParaRPr lang="en-US"/>
          </a:p>
        </p:txBody>
      </p:sp>
    </p:spTree>
    <p:custDataLst>
      <p:tags r:id="rId1"/>
    </p:custDataLst>
    <p:extLst>
      <p:ext uri="{BB962C8B-B14F-4D97-AF65-F5344CB8AC3E}">
        <p14:creationId xmlns:p14="http://schemas.microsoft.com/office/powerpoint/2010/main" val="14317515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8C358-3321-AE84-D4ED-7C1212073A7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7955EF7-8A1C-998D-F161-B83212BE360B}"/>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7.3 Personal Health and Wellness, Part 4</a:t>
            </a:r>
            <a:endParaRPr lang="en-US" dirty="0"/>
          </a:p>
        </p:txBody>
      </p:sp>
      <p:sp>
        <p:nvSpPr>
          <p:cNvPr id="5" name="Content Placeholder 4">
            <a:extLst>
              <a:ext uri="{FF2B5EF4-FFF2-40B4-BE49-F238E27FC236}">
                <a16:creationId xmlns:a16="http://schemas.microsoft.com/office/drawing/2014/main" id="{161F6314-AF92-9881-BA51-90325ECEA3DA}"/>
              </a:ext>
            </a:extLst>
          </p:cNvPr>
          <p:cNvSpPr>
            <a:spLocks noGrp="1"/>
          </p:cNvSpPr>
          <p:nvPr>
            <p:ph idx="1"/>
          </p:nvPr>
        </p:nvSpPr>
        <p:spPr/>
        <p:txBody>
          <a:bodyPr>
            <a:normAutofit fontScale="25000" lnSpcReduction="20000"/>
          </a:bodyPr>
          <a:lstStyle/>
          <a:p>
            <a:pPr marL="457200">
              <a:lnSpc>
                <a:spcPct val="110000"/>
              </a:lnSpc>
            </a:pPr>
            <a:r>
              <a:rPr lang="en-US" sz="11200" dirty="0"/>
              <a:t>Stress Management, cont.</a:t>
            </a:r>
          </a:p>
          <a:p>
            <a:pPr marL="457200">
              <a:lnSpc>
                <a:spcPct val="140000"/>
              </a:lnSpc>
              <a:buClrTx/>
            </a:pPr>
            <a:r>
              <a:rPr lang="en-US" sz="9600" b="0" dirty="0">
                <a:solidFill>
                  <a:schemeClr val="tx1"/>
                </a:solidFill>
              </a:rPr>
              <a:t>Tips for managing stress: </a:t>
            </a:r>
          </a:p>
          <a:p>
            <a:pPr marL="1371600" lvl="1" indent="-457200">
              <a:lnSpc>
                <a:spcPct val="110000"/>
              </a:lnSpc>
              <a:buClrTx/>
            </a:pPr>
            <a:r>
              <a:rPr lang="en-US" sz="9600" b="0" dirty="0">
                <a:solidFill>
                  <a:schemeClr val="tx1"/>
                </a:solidFill>
              </a:rPr>
              <a:t>Avoid stress.</a:t>
            </a:r>
          </a:p>
          <a:p>
            <a:pPr marL="1371600" lvl="1" indent="-457200">
              <a:lnSpc>
                <a:spcPct val="110000"/>
              </a:lnSpc>
              <a:buClrTx/>
            </a:pPr>
            <a:r>
              <a:rPr lang="en-US" sz="9600" b="0" dirty="0">
                <a:solidFill>
                  <a:schemeClr val="tx1"/>
                </a:solidFill>
              </a:rPr>
              <a:t>Deal with problems. Stay healthy.</a:t>
            </a:r>
          </a:p>
          <a:p>
            <a:pPr marL="1371600" lvl="1" indent="-457200">
              <a:lnSpc>
                <a:spcPct val="110000"/>
              </a:lnSpc>
              <a:buClrTx/>
            </a:pPr>
            <a:r>
              <a:rPr lang="en-US" sz="9600" b="0" dirty="0">
                <a:solidFill>
                  <a:schemeClr val="tx1"/>
                </a:solidFill>
              </a:rPr>
              <a:t>Build a supportive network. </a:t>
            </a:r>
          </a:p>
          <a:p>
            <a:pPr marL="1371600" lvl="1" indent="-457200">
              <a:lnSpc>
                <a:spcPct val="110000"/>
              </a:lnSpc>
              <a:buClrTx/>
            </a:pPr>
            <a:r>
              <a:rPr lang="en-US" sz="9600" b="0" dirty="0">
                <a:solidFill>
                  <a:schemeClr val="tx1"/>
                </a:solidFill>
              </a:rPr>
              <a:t>Balance work and fun. </a:t>
            </a:r>
            <a:endParaRPr lang="en-US" sz="9600" dirty="0"/>
          </a:p>
        </p:txBody>
      </p:sp>
      <p:sp>
        <p:nvSpPr>
          <p:cNvPr id="11" name="Content Placeholder 10">
            <a:extLst>
              <a:ext uri="{FF2B5EF4-FFF2-40B4-BE49-F238E27FC236}">
                <a16:creationId xmlns:a16="http://schemas.microsoft.com/office/drawing/2014/main" id="{4A7D2C4D-E7BA-E0F9-7F72-FDCEE69577CE}"/>
              </a:ext>
            </a:extLst>
          </p:cNvPr>
          <p:cNvSpPr>
            <a:spLocks noGrp="1"/>
          </p:cNvSpPr>
          <p:nvPr>
            <p:ph idx="10"/>
          </p:nvPr>
        </p:nvSpPr>
        <p:spPr/>
        <p:txBody>
          <a:bodyPr>
            <a:normAutofit/>
          </a:bodyPr>
          <a:lstStyle/>
          <a:p>
            <a:pPr marL="457200" indent="-457200">
              <a:lnSpc>
                <a:spcPct val="120000"/>
              </a:lnSpc>
              <a:spcBef>
                <a:spcPts val="0"/>
              </a:spcBef>
              <a:buClrTx/>
              <a:buFont typeface="Arial" panose="020B0604020202020204" pitchFamily="34" charset="0"/>
              <a:buChar char="•"/>
            </a:pPr>
            <a:r>
              <a:rPr lang="en-US" sz="2400" b="0" dirty="0">
                <a:solidFill>
                  <a:schemeClr val="tx1"/>
                </a:solidFill>
              </a:rPr>
              <a:t>Deal with your emotions. </a:t>
            </a:r>
          </a:p>
          <a:p>
            <a:pPr marL="457200" indent="-457200">
              <a:lnSpc>
                <a:spcPct val="120000"/>
              </a:lnSpc>
              <a:spcBef>
                <a:spcPts val="0"/>
              </a:spcBef>
              <a:buClrTx/>
              <a:buFont typeface="Arial" panose="020B0604020202020204" pitchFamily="34" charset="0"/>
              <a:buChar char="•"/>
            </a:pPr>
            <a:r>
              <a:rPr lang="en-US" sz="2400" b="0" dirty="0">
                <a:solidFill>
                  <a:schemeClr val="tx1"/>
                </a:solidFill>
              </a:rPr>
              <a:t>Use social media carefully.</a:t>
            </a:r>
          </a:p>
          <a:p>
            <a:pPr marL="457200" indent="-457200">
              <a:lnSpc>
                <a:spcPct val="120000"/>
              </a:lnSpc>
              <a:spcBef>
                <a:spcPts val="0"/>
              </a:spcBef>
              <a:buClrTx/>
              <a:buFont typeface="Arial" panose="020B0604020202020204" pitchFamily="34" charset="0"/>
              <a:buChar char="•"/>
            </a:pPr>
            <a:r>
              <a:rPr lang="en-US" sz="2400" b="0" dirty="0">
                <a:solidFill>
                  <a:schemeClr val="tx1"/>
                </a:solidFill>
              </a:rPr>
              <a:t>Work on financial stability.</a:t>
            </a:r>
          </a:p>
          <a:p>
            <a:pPr marL="457200" indent="-457200">
              <a:lnSpc>
                <a:spcPct val="120000"/>
              </a:lnSpc>
              <a:spcBef>
                <a:spcPts val="0"/>
              </a:spcBef>
              <a:buClrTx/>
              <a:buFont typeface="Arial" panose="020B0604020202020204" pitchFamily="34" charset="0"/>
              <a:buChar char="•"/>
            </a:pPr>
            <a:r>
              <a:rPr lang="en-US" sz="2400" b="0" dirty="0">
                <a:solidFill>
                  <a:schemeClr val="tx1"/>
                </a:solidFill>
              </a:rPr>
              <a:t>Find a job that makes you happy.</a:t>
            </a:r>
          </a:p>
          <a:p>
            <a:pPr marL="457200" indent="-457200">
              <a:lnSpc>
                <a:spcPct val="120000"/>
              </a:lnSpc>
              <a:spcBef>
                <a:spcPts val="0"/>
              </a:spcBef>
              <a:buClrTx/>
              <a:buFont typeface="Arial" panose="020B0604020202020204" pitchFamily="34" charset="0"/>
              <a:buChar char="•"/>
            </a:pPr>
            <a:r>
              <a:rPr lang="en-US" sz="2400" b="0" dirty="0">
                <a:solidFill>
                  <a:schemeClr val="tx1"/>
                </a:solidFill>
              </a:rPr>
              <a:t>Ask for help. </a:t>
            </a:r>
          </a:p>
          <a:p>
            <a:pPr marL="457200" indent="-457200">
              <a:buFont typeface="Arial" panose="020B0604020202020204" pitchFamily="34" charset="0"/>
              <a:buChar char="•"/>
            </a:pPr>
            <a:endParaRPr lang="en-US" sz="2400" b="0" dirty="0">
              <a:solidFill>
                <a:schemeClr val="tx1"/>
              </a:solidFill>
            </a:endParaRPr>
          </a:p>
          <a:p>
            <a:endParaRPr lang="en-US" dirty="0"/>
          </a:p>
        </p:txBody>
      </p:sp>
      <p:sp>
        <p:nvSpPr>
          <p:cNvPr id="6" name="Slide Number Placeholder 5">
            <a:extLst>
              <a:ext uri="{FF2B5EF4-FFF2-40B4-BE49-F238E27FC236}">
                <a16:creationId xmlns:a16="http://schemas.microsoft.com/office/drawing/2014/main" id="{F88EF473-14CC-CDEA-2DE7-F08FDA185792}"/>
              </a:ext>
            </a:extLst>
          </p:cNvPr>
          <p:cNvSpPr>
            <a:spLocks noGrp="1"/>
          </p:cNvSpPr>
          <p:nvPr>
            <p:ph type="sldNum" sz="quarter" idx="4"/>
          </p:nvPr>
        </p:nvSpPr>
        <p:spPr/>
        <p:txBody>
          <a:bodyPr/>
          <a:lstStyle/>
          <a:p>
            <a:fld id="{BF568A59-ACA4-4C70-9252-AAB755DA2F6B}" type="slidenum">
              <a:rPr lang="en-US" smtClean="0"/>
              <a:pPr/>
              <a:t>21</a:t>
            </a:fld>
            <a:endParaRPr lang="en-US"/>
          </a:p>
        </p:txBody>
      </p:sp>
    </p:spTree>
    <p:custDataLst>
      <p:tags r:id="rId1"/>
    </p:custDataLst>
    <p:extLst>
      <p:ext uri="{BB962C8B-B14F-4D97-AF65-F5344CB8AC3E}">
        <p14:creationId xmlns:p14="http://schemas.microsoft.com/office/powerpoint/2010/main" val="21176413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B26862-7820-FAD1-ADA5-4A698552881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FA04AA5-71F6-5C31-7E96-3D9CB0820053}"/>
              </a:ext>
            </a:extLst>
          </p:cNvPr>
          <p:cNvSpPr>
            <a:spLocks noGrp="1"/>
          </p:cNvSpPr>
          <p:nvPr>
            <p:ph type="title"/>
          </p:nvPr>
        </p:nvSpPr>
        <p:spPr/>
        <p:txBody>
          <a:bodyPr/>
          <a:lstStyle/>
          <a:p>
            <a:r>
              <a:rPr kumimoji="0" lang="en-US" sz="3200" b="1" i="0" u="none" strike="noStrike" kern="1200" cap="none" spc="-50" normalizeH="0" baseline="0" noProof="0">
                <a:ln>
                  <a:noFill/>
                </a:ln>
                <a:solidFill>
                  <a:prstClr val="white"/>
                </a:solidFill>
                <a:effectLst/>
                <a:uLnTx/>
                <a:uFillTx/>
                <a:latin typeface="Arial" panose="020B0604020202020204"/>
                <a:ea typeface="+mj-ea"/>
                <a:cs typeface="+mj-cs"/>
              </a:rPr>
              <a:t>7.3 Personal Health and Wellness, Part 5</a:t>
            </a:r>
            <a:endParaRPr lang="en-US" dirty="0"/>
          </a:p>
        </p:txBody>
      </p:sp>
      <p:sp>
        <p:nvSpPr>
          <p:cNvPr id="5" name="Content Placeholder 4">
            <a:extLst>
              <a:ext uri="{FF2B5EF4-FFF2-40B4-BE49-F238E27FC236}">
                <a16:creationId xmlns:a16="http://schemas.microsoft.com/office/drawing/2014/main" id="{4FA0F298-707F-9DE2-9A9F-359AD25F8F9D}"/>
              </a:ext>
            </a:extLst>
          </p:cNvPr>
          <p:cNvSpPr>
            <a:spLocks noGrp="1"/>
          </p:cNvSpPr>
          <p:nvPr>
            <p:ph idx="1"/>
          </p:nvPr>
        </p:nvSpPr>
        <p:spPr/>
        <p:txBody>
          <a:bodyPr>
            <a:normAutofit/>
          </a:bodyPr>
          <a:lstStyle/>
          <a:p>
            <a:pPr marL="457200">
              <a:lnSpc>
                <a:spcPct val="140000"/>
              </a:lnSpc>
            </a:pPr>
            <a:r>
              <a:rPr lang="en-US" dirty="0"/>
              <a:t>Time Management</a:t>
            </a:r>
          </a:p>
          <a:p>
            <a:pPr marL="457200" lvl="1" indent="0">
              <a:spcBef>
                <a:spcPts val="0"/>
              </a:spcBef>
              <a:buClrTx/>
              <a:buNone/>
              <a:defRPr/>
            </a:pPr>
            <a:endParaRPr lang="en-US" b="0" dirty="0">
              <a:solidFill>
                <a:schemeClr val="tx1"/>
              </a:solidFill>
            </a:endParaRPr>
          </a:p>
          <a:p>
            <a:pPr marL="457200" lvl="1" indent="0">
              <a:spcBef>
                <a:spcPts val="0"/>
              </a:spcBef>
              <a:buClrTx/>
              <a:buNone/>
              <a:defRPr/>
            </a:pPr>
            <a:r>
              <a:rPr lang="en-US" b="0" dirty="0">
                <a:solidFill>
                  <a:schemeClr val="tx1"/>
                </a:solidFill>
              </a:rPr>
              <a:t>Tips for effectively managing time: </a:t>
            </a:r>
          </a:p>
          <a:p>
            <a:pPr marR="0" lvl="0" algn="l" defTabSz="914400" rtl="0" eaLnBrk="1" fontAlgn="auto" latinLnBrk="0" hangingPunct="1">
              <a:lnSpc>
                <a:spcPct val="120000"/>
              </a:lnSpc>
              <a:spcBef>
                <a:spcPts val="0"/>
              </a:spcBef>
              <a:spcAft>
                <a:spcPts val="0"/>
              </a:spcAft>
              <a:buClrTx/>
              <a:buSzPct val="100000"/>
              <a:tabLst/>
              <a:defRPr/>
            </a:pPr>
            <a:endParaRPr kumimoji="0" lang="en-US" sz="2400" b="0" i="0" u="none" strike="noStrike" kern="1200" cap="none" spc="-50" normalizeH="0" baseline="0" noProof="0" dirty="0">
              <a:ln>
                <a:noFill/>
              </a:ln>
              <a:solidFill>
                <a:prstClr val="black"/>
              </a:solidFill>
              <a:effectLst/>
              <a:uLnTx/>
              <a:uFillTx/>
              <a:latin typeface="Arial" panose="020B0604020202020204"/>
              <a:ea typeface="+mn-ea"/>
              <a:cs typeface="+mn-cs"/>
            </a:endParaRPr>
          </a:p>
          <a:p>
            <a:pPr marL="1028700" lvl="1" indent="-342900">
              <a:lnSpc>
                <a:spcPct val="120000"/>
              </a:lnSpc>
              <a:spcBef>
                <a:spcPts val="0"/>
              </a:spcBef>
              <a:buClrTx/>
              <a:defRPr/>
            </a:pPr>
            <a:r>
              <a:rPr kumimoji="0" lang="en-US" b="0" i="0" u="none" strike="noStrike" kern="1200" cap="none" spc="-50" normalizeH="0" baseline="0" noProof="0" dirty="0">
                <a:ln>
                  <a:noFill/>
                </a:ln>
                <a:solidFill>
                  <a:prstClr val="black"/>
                </a:solidFill>
                <a:effectLst/>
                <a:uLnTx/>
                <a:uFillTx/>
                <a:latin typeface="Arial" panose="020B0604020202020204"/>
                <a:ea typeface="+mn-ea"/>
                <a:cs typeface="+mn-cs"/>
              </a:rPr>
              <a:t>Plan</a:t>
            </a:r>
          </a:p>
          <a:p>
            <a:pPr marL="1028700" lvl="1" indent="-342900">
              <a:lnSpc>
                <a:spcPct val="120000"/>
              </a:lnSpc>
              <a:spcBef>
                <a:spcPts val="0"/>
              </a:spcBef>
              <a:buClrTx/>
              <a:defRPr/>
            </a:pPr>
            <a:r>
              <a:rPr kumimoji="0" lang="en-US" b="0" i="0" u="none" strike="noStrike" kern="1200" cap="none" spc="-50" normalizeH="0" baseline="0" noProof="0" dirty="0">
                <a:ln>
                  <a:noFill/>
                </a:ln>
                <a:solidFill>
                  <a:prstClr val="black"/>
                </a:solidFill>
                <a:effectLst/>
                <a:uLnTx/>
                <a:uFillTx/>
                <a:latin typeface="Arial" panose="020B0604020202020204"/>
                <a:ea typeface="+mn-ea"/>
                <a:cs typeface="+mn-cs"/>
              </a:rPr>
              <a:t>Mindfully use time</a:t>
            </a:r>
          </a:p>
          <a:p>
            <a:pPr marL="1028700" lvl="1" indent="-342900">
              <a:lnSpc>
                <a:spcPct val="120000"/>
              </a:lnSpc>
              <a:spcBef>
                <a:spcPts val="0"/>
              </a:spcBef>
              <a:buClrTx/>
              <a:defRPr/>
            </a:pPr>
            <a:r>
              <a:rPr kumimoji="0" lang="en-US" b="0" i="0" u="none" strike="noStrike" kern="1200" cap="none" spc="-50" normalizeH="0" baseline="0" noProof="0" dirty="0">
                <a:ln>
                  <a:noFill/>
                </a:ln>
                <a:solidFill>
                  <a:prstClr val="black"/>
                </a:solidFill>
                <a:effectLst/>
                <a:uLnTx/>
                <a:uFillTx/>
                <a:latin typeface="Arial" panose="020B0604020202020204"/>
                <a:ea typeface="+mn-ea"/>
                <a:cs typeface="+mn-cs"/>
              </a:rPr>
              <a:t>Set goals</a:t>
            </a:r>
          </a:p>
          <a:p>
            <a:pPr marL="1028700" lvl="1" indent="-342900">
              <a:lnSpc>
                <a:spcPct val="120000"/>
              </a:lnSpc>
              <a:spcBef>
                <a:spcPts val="0"/>
              </a:spcBef>
              <a:buClrTx/>
              <a:defRPr/>
            </a:pPr>
            <a:r>
              <a:rPr kumimoji="0" lang="en-US" b="0" i="0" u="none" strike="noStrike" kern="1200" cap="none" spc="-50" normalizeH="0" baseline="0" noProof="0" dirty="0">
                <a:ln>
                  <a:noFill/>
                </a:ln>
                <a:solidFill>
                  <a:prstClr val="black"/>
                </a:solidFill>
                <a:effectLst/>
                <a:uLnTx/>
                <a:uFillTx/>
                <a:latin typeface="Arial" panose="020B0604020202020204"/>
                <a:ea typeface="+mn-ea"/>
                <a:cs typeface="+mn-cs"/>
              </a:rPr>
              <a:t>Prioritize</a:t>
            </a:r>
          </a:p>
          <a:p>
            <a:pPr marL="1028700" lvl="1" indent="-342900">
              <a:lnSpc>
                <a:spcPct val="120000"/>
              </a:lnSpc>
              <a:spcBef>
                <a:spcPts val="0"/>
              </a:spcBef>
              <a:buClrTx/>
              <a:defRPr/>
            </a:pPr>
            <a:r>
              <a:rPr kumimoji="0" lang="en-US" b="0" i="0" u="none" strike="noStrike" kern="1200" cap="none" spc="-50" normalizeH="0" baseline="0" noProof="0" dirty="0">
                <a:ln>
                  <a:noFill/>
                </a:ln>
                <a:solidFill>
                  <a:prstClr val="black"/>
                </a:solidFill>
                <a:effectLst/>
                <a:uLnTx/>
                <a:uFillTx/>
                <a:latin typeface="Arial" panose="020B0604020202020204"/>
                <a:ea typeface="+mn-ea"/>
                <a:cs typeface="+mn-cs"/>
              </a:rPr>
              <a:t>Use time management tools</a:t>
            </a:r>
          </a:p>
          <a:p>
            <a:pPr marL="457200">
              <a:lnSpc>
                <a:spcPct val="140000"/>
              </a:lnSpc>
            </a:pPr>
            <a:endParaRPr lang="en-US" dirty="0"/>
          </a:p>
        </p:txBody>
      </p:sp>
      <p:sp>
        <p:nvSpPr>
          <p:cNvPr id="6" name="Slide Number Placeholder 5">
            <a:extLst>
              <a:ext uri="{FF2B5EF4-FFF2-40B4-BE49-F238E27FC236}">
                <a16:creationId xmlns:a16="http://schemas.microsoft.com/office/drawing/2014/main" id="{D54783FD-29E6-129D-F0C4-13C9E0B180C6}"/>
              </a:ext>
            </a:extLst>
          </p:cNvPr>
          <p:cNvSpPr>
            <a:spLocks noGrp="1"/>
          </p:cNvSpPr>
          <p:nvPr>
            <p:ph type="sldNum" sz="quarter" idx="4"/>
          </p:nvPr>
        </p:nvSpPr>
        <p:spPr/>
        <p:txBody>
          <a:bodyPr/>
          <a:lstStyle/>
          <a:p>
            <a:fld id="{BF568A59-ACA4-4C70-9252-AAB755DA2F6B}" type="slidenum">
              <a:rPr lang="en-US" smtClean="0"/>
              <a:pPr/>
              <a:t>22</a:t>
            </a:fld>
            <a:endParaRPr lang="en-US"/>
          </a:p>
        </p:txBody>
      </p:sp>
    </p:spTree>
    <p:extLst>
      <p:ext uri="{BB962C8B-B14F-4D97-AF65-F5344CB8AC3E}">
        <p14:creationId xmlns:p14="http://schemas.microsoft.com/office/powerpoint/2010/main" val="34618897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34AD65A-57B3-F9FC-6583-17DEB6A53B1F}"/>
              </a:ext>
            </a:extLst>
          </p:cNvPr>
          <p:cNvSpPr>
            <a:spLocks noGrp="1"/>
          </p:cNvSpPr>
          <p:nvPr>
            <p:ph type="title"/>
          </p:nvPr>
        </p:nvSpPr>
        <p:spPr/>
        <p:txBody>
          <a:bodyPr/>
          <a:lstStyle/>
          <a:p>
            <a:r>
              <a:rPr lang="en-US" dirty="0"/>
              <a:t>7.3 Knowledge Check</a:t>
            </a:r>
          </a:p>
        </p:txBody>
      </p:sp>
      <p:sp>
        <p:nvSpPr>
          <p:cNvPr id="7" name="Content Placeholder 6">
            <a:extLst>
              <a:ext uri="{FF2B5EF4-FFF2-40B4-BE49-F238E27FC236}">
                <a16:creationId xmlns:a16="http://schemas.microsoft.com/office/drawing/2014/main" id="{B5711A91-88F4-E361-5E1E-86BF99D35508}"/>
              </a:ext>
            </a:extLst>
          </p:cNvPr>
          <p:cNvSpPr>
            <a:spLocks noGrp="1"/>
          </p:cNvSpPr>
          <p:nvPr>
            <p:ph idx="1"/>
          </p:nvPr>
        </p:nvSpPr>
        <p:spPr/>
        <p:txBody>
          <a:bodyPr/>
          <a:lstStyle/>
          <a:p>
            <a:r>
              <a:rPr lang="en-US" dirty="0"/>
              <a:t>What are some realistic ways of staying healthy? </a:t>
            </a:r>
          </a:p>
          <a:p>
            <a:r>
              <a:rPr lang="en-US" dirty="0"/>
              <a:t>How can a little stress be a positive thing?</a:t>
            </a:r>
          </a:p>
          <a:p>
            <a:r>
              <a:rPr lang="en-US" dirty="0"/>
              <a:t>What are the signs that stress is becoming a problem?</a:t>
            </a:r>
          </a:p>
          <a:p>
            <a:r>
              <a:rPr lang="en-US" dirty="0"/>
              <a:t>What skills will help you effectively manage your time?</a:t>
            </a:r>
          </a:p>
        </p:txBody>
      </p:sp>
      <p:sp>
        <p:nvSpPr>
          <p:cNvPr id="5" name="Slide Number Placeholder 4">
            <a:extLst>
              <a:ext uri="{FF2B5EF4-FFF2-40B4-BE49-F238E27FC236}">
                <a16:creationId xmlns:a16="http://schemas.microsoft.com/office/drawing/2014/main" id="{A4E8EB15-986D-4E8B-656E-225B986ADEE0}"/>
              </a:ext>
            </a:extLst>
          </p:cNvPr>
          <p:cNvSpPr>
            <a:spLocks noGrp="1"/>
          </p:cNvSpPr>
          <p:nvPr>
            <p:ph type="sldNum" sz="quarter" idx="4"/>
          </p:nvPr>
        </p:nvSpPr>
        <p:spPr/>
        <p:txBody>
          <a:bodyPr/>
          <a:lstStyle/>
          <a:p>
            <a:fld id="{BF568A59-ACA4-4C70-9252-AAB755DA2F6B}" type="slidenum">
              <a:rPr lang="en-US" smtClean="0"/>
              <a:pPr/>
              <a:t>23</a:t>
            </a:fld>
            <a:endParaRPr lang="en-US"/>
          </a:p>
        </p:txBody>
      </p:sp>
    </p:spTree>
    <p:extLst>
      <p:ext uri="{BB962C8B-B14F-4D97-AF65-F5344CB8AC3E}">
        <p14:creationId xmlns:p14="http://schemas.microsoft.com/office/powerpoint/2010/main" val="17951203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FB29C-4313-B99F-3719-83A8E4FC8C84}"/>
              </a:ext>
            </a:extLst>
          </p:cNvPr>
          <p:cNvSpPr>
            <a:spLocks noGrp="1"/>
          </p:cNvSpPr>
          <p:nvPr>
            <p:ph type="title" idx="4294967295"/>
          </p:nvPr>
        </p:nvSpPr>
        <p:spPr>
          <a:xfrm>
            <a:off x="152400" y="-549276"/>
            <a:ext cx="11887200" cy="549276"/>
          </a:xfrm>
        </p:spPr>
        <p:txBody>
          <a:bodyPr vert="horz" lIns="457200" tIns="45720" rIns="457200" bIns="45720" rtlCol="0" anchor="b">
            <a:normAutofit/>
          </a:bodyPr>
          <a:lstStyle/>
          <a:p>
            <a:r>
              <a:rPr lang="en-US" dirty="0"/>
              <a:t>Business Case Follow-Up</a:t>
            </a:r>
          </a:p>
        </p:txBody>
      </p:sp>
      <p:sp>
        <p:nvSpPr>
          <p:cNvPr id="5" name="Content Placeholder 4">
            <a:extLst>
              <a:ext uri="{FF2B5EF4-FFF2-40B4-BE49-F238E27FC236}">
                <a16:creationId xmlns:a16="http://schemas.microsoft.com/office/drawing/2014/main" id="{C2167780-9895-9B1E-E327-EF5A4A9FBC5C}"/>
              </a:ext>
            </a:extLst>
          </p:cNvPr>
          <p:cNvSpPr>
            <a:spLocks noGrp="1"/>
          </p:cNvSpPr>
          <p:nvPr>
            <p:ph idx="1"/>
          </p:nvPr>
        </p:nvSpPr>
        <p:spPr/>
        <p:txBody>
          <a:bodyPr>
            <a:normAutofit fontScale="77500" lnSpcReduction="20000"/>
          </a:bodyPr>
          <a:lstStyle/>
          <a:p>
            <a:pPr>
              <a:lnSpc>
                <a:spcPct val="110000"/>
              </a:lnSpc>
            </a:pPr>
            <a:r>
              <a:rPr lang="en-US" dirty="0"/>
              <a:t>William begins work for Cocina Mexicana in the summer, when it’s easy to balance his work hours with other responsibilities. But then he starts practice for the cross-country team. Then school begins, and he agrees to help run the school paper. Soon he starts to feel as though he doesn’t even have time to eat. He finds himself getting frustrated with his coworkers when they make mistakes. When he lies down to sleep at night, his mind races and keeps him awake. What is the cause of these problems? Describe two solutions for addressing them. </a:t>
            </a:r>
          </a:p>
          <a:p>
            <a:pPr>
              <a:lnSpc>
                <a:spcPct val="110000"/>
              </a:lnSpc>
            </a:pPr>
            <a:r>
              <a:rPr lang="en-US" dirty="0"/>
              <a:t>William meets with his manager, Diego, to explain the trouble he’s been having meeting his responsibilities. How might he communicate this to Diego in a professional way? How might Diego respond in a way that shows empathy?</a:t>
            </a:r>
          </a:p>
        </p:txBody>
      </p:sp>
      <p:sp>
        <p:nvSpPr>
          <p:cNvPr id="4" name="Slide Number Placeholder 3">
            <a:extLst>
              <a:ext uri="{FF2B5EF4-FFF2-40B4-BE49-F238E27FC236}">
                <a16:creationId xmlns:a16="http://schemas.microsoft.com/office/drawing/2014/main" id="{7886D0D7-6FBE-3C3D-D8C6-252E321491F2}"/>
              </a:ext>
            </a:extLst>
          </p:cNvPr>
          <p:cNvSpPr>
            <a:spLocks noGrp="1"/>
          </p:cNvSpPr>
          <p:nvPr>
            <p:ph type="sldNum" sz="quarter" idx="4"/>
          </p:nvPr>
        </p:nvSpPr>
        <p:spPr/>
        <p:txBody>
          <a:bodyPr/>
          <a:lstStyle/>
          <a:p>
            <a:fld id="{BF568A59-ACA4-4C70-9252-AAB755DA2F6B}" type="slidenum">
              <a:rPr lang="en-US" smtClean="0"/>
              <a:pPr/>
              <a:t>24</a:t>
            </a:fld>
            <a:endParaRPr lang="en-US" dirty="0"/>
          </a:p>
        </p:txBody>
      </p:sp>
    </p:spTree>
    <p:extLst>
      <p:ext uri="{BB962C8B-B14F-4D97-AF65-F5344CB8AC3E}">
        <p14:creationId xmlns:p14="http://schemas.microsoft.com/office/powerpoint/2010/main" val="2238338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0B8C20-F049-A337-3EAB-70DA8AF39CF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101E72DF-B1FD-9949-C586-A856EFA4B88C}"/>
              </a:ext>
            </a:extLst>
          </p:cNvPr>
          <p:cNvSpPr>
            <a:spLocks noGrp="1"/>
          </p:cNvSpPr>
          <p:nvPr>
            <p:ph type="title"/>
          </p:nvPr>
        </p:nvSpPr>
        <p:spPr/>
        <p:txBody>
          <a:bodyPr/>
          <a:lstStyle/>
          <a:p>
            <a:r>
              <a:rPr lang="en-US" dirty="0"/>
              <a:t>Learning Objectives, Part 2</a:t>
            </a:r>
          </a:p>
        </p:txBody>
      </p:sp>
      <p:sp>
        <p:nvSpPr>
          <p:cNvPr id="3" name="Content Placeholder 2">
            <a:extLst>
              <a:ext uri="{FF2B5EF4-FFF2-40B4-BE49-F238E27FC236}">
                <a16:creationId xmlns:a16="http://schemas.microsoft.com/office/drawing/2014/main" id="{4733084F-8029-780E-9183-4FB878768EE8}"/>
              </a:ext>
            </a:extLst>
          </p:cNvPr>
          <p:cNvSpPr>
            <a:spLocks noGrp="1"/>
          </p:cNvSpPr>
          <p:nvPr>
            <p:ph idx="1"/>
          </p:nvPr>
        </p:nvSpPr>
        <p:spPr>
          <a:xfrm>
            <a:off x="609600" y="914400"/>
            <a:ext cx="10972800" cy="4992624"/>
          </a:xfrm>
        </p:spPr>
        <p:txBody>
          <a:bodyPr>
            <a:normAutofit/>
          </a:bodyPr>
          <a:lstStyle/>
          <a:p>
            <a:pPr marL="914400" lvl="1" indent="-457200">
              <a:buFont typeface="+mj-lt"/>
              <a:buAutoNum type="arabicPeriod" startAt="6"/>
            </a:pPr>
            <a:r>
              <a:rPr lang="en-US" dirty="0"/>
              <a:t>Define stereotype, prejudice, and bias, providing one example of each term. </a:t>
            </a:r>
          </a:p>
          <a:p>
            <a:pPr marL="914400" lvl="1" indent="-457200">
              <a:buFont typeface="+mj-lt"/>
              <a:buAutoNum type="arabicPeriod" startAt="6"/>
            </a:pPr>
            <a:r>
              <a:rPr lang="en-US" dirty="0"/>
              <a:t>Recognize the benefits of teamwork in the foodservice workforce. </a:t>
            </a:r>
          </a:p>
          <a:p>
            <a:pPr marL="914400" lvl="1" indent="-457200">
              <a:buFont typeface="+mj-lt"/>
              <a:buAutoNum type="arabicPeriod" startAt="6"/>
            </a:pPr>
            <a:r>
              <a:rPr lang="en-US" dirty="0"/>
              <a:t>Explain the link between your personal health and wellness and success in your job. </a:t>
            </a:r>
          </a:p>
          <a:p>
            <a:pPr marL="914400" lvl="1" indent="-457200">
              <a:buFont typeface="+mj-lt"/>
              <a:buAutoNum type="arabicPeriod" startAt="6"/>
            </a:pPr>
            <a:r>
              <a:rPr lang="en-US" dirty="0"/>
              <a:t>List ways of avoiding and managing stress. </a:t>
            </a:r>
          </a:p>
          <a:p>
            <a:pPr marL="914400" lvl="1" indent="-457200">
              <a:buFont typeface="+mj-lt"/>
              <a:buAutoNum type="arabicPeriod" startAt="6"/>
            </a:pPr>
            <a:r>
              <a:rPr lang="en-US" dirty="0"/>
              <a:t>Identify time management strategies. </a:t>
            </a:r>
          </a:p>
        </p:txBody>
      </p:sp>
      <p:sp>
        <p:nvSpPr>
          <p:cNvPr id="2" name="Slide Number Placeholder 1">
            <a:extLst>
              <a:ext uri="{FF2B5EF4-FFF2-40B4-BE49-F238E27FC236}">
                <a16:creationId xmlns:a16="http://schemas.microsoft.com/office/drawing/2014/main" id="{79412452-F65B-6A11-A53D-2C21DC8E770A}"/>
              </a:ext>
            </a:extLst>
          </p:cNvPr>
          <p:cNvSpPr>
            <a:spLocks noGrp="1"/>
          </p:cNvSpPr>
          <p:nvPr>
            <p:ph type="sldNum" sz="quarter" idx="10"/>
          </p:nvPr>
        </p:nvSpPr>
        <p:spPr>
          <a:xfrm>
            <a:off x="609600" y="6356350"/>
            <a:ext cx="2743200" cy="365125"/>
          </a:xfrm>
        </p:spPr>
        <p:txBody>
          <a:bodyPr/>
          <a:lstStyle/>
          <a:p>
            <a:fld id="{BF568A59-ACA4-4C70-9252-AAB755DA2F6B}" type="slidenum">
              <a:rPr lang="en-US" smtClean="0"/>
              <a:pPr/>
              <a:t>3</a:t>
            </a:fld>
            <a:endParaRPr lang="en-US" dirty="0"/>
          </a:p>
        </p:txBody>
      </p:sp>
    </p:spTree>
    <p:custDataLst>
      <p:tags r:id="rId1"/>
    </p:custDataLst>
    <p:extLst>
      <p:ext uri="{BB962C8B-B14F-4D97-AF65-F5344CB8AC3E}">
        <p14:creationId xmlns:p14="http://schemas.microsoft.com/office/powerpoint/2010/main" val="4031334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BEE0CAD-F0F2-40ED-A2A5-3FA94983C05A}"/>
              </a:ext>
            </a:extLst>
          </p:cNvPr>
          <p:cNvSpPr>
            <a:spLocks noGrp="1"/>
          </p:cNvSpPr>
          <p:nvPr>
            <p:ph type="title"/>
          </p:nvPr>
        </p:nvSpPr>
        <p:spPr/>
        <p:txBody>
          <a:bodyPr>
            <a:normAutofit/>
          </a:bodyPr>
          <a:lstStyle/>
          <a:p>
            <a:r>
              <a:rPr lang="en-US" dirty="0"/>
              <a:t>7.1 The Expectations of an Industry Professional, Part 1</a:t>
            </a:r>
          </a:p>
        </p:txBody>
      </p:sp>
      <p:sp>
        <p:nvSpPr>
          <p:cNvPr id="7" name="Content Placeholder 6">
            <a:extLst>
              <a:ext uri="{FF2B5EF4-FFF2-40B4-BE49-F238E27FC236}">
                <a16:creationId xmlns:a16="http://schemas.microsoft.com/office/drawing/2014/main" id="{3828BE3A-ED5E-35FE-9746-E5AA211DD989}"/>
              </a:ext>
            </a:extLst>
          </p:cNvPr>
          <p:cNvSpPr>
            <a:spLocks noGrp="1"/>
          </p:cNvSpPr>
          <p:nvPr>
            <p:ph sz="half" idx="1"/>
          </p:nvPr>
        </p:nvSpPr>
        <p:spPr/>
        <p:txBody>
          <a:bodyPr>
            <a:normAutofit/>
          </a:bodyPr>
          <a:lstStyle/>
          <a:p>
            <a:r>
              <a:rPr lang="en-US" sz="2400" b="0" dirty="0">
                <a:solidFill>
                  <a:schemeClr val="tx1"/>
                </a:solidFill>
              </a:rPr>
              <a:t>Professionalism is a combination of trained skills, polite and positive behaviors, and good judgment.</a:t>
            </a:r>
          </a:p>
          <a:p>
            <a:r>
              <a:rPr lang="en-US" sz="2400" b="0" dirty="0">
                <a:solidFill>
                  <a:schemeClr val="tx1"/>
                </a:solidFill>
              </a:rPr>
              <a:t>Professionalism helps earn respect from coworkers and managers. </a:t>
            </a:r>
          </a:p>
        </p:txBody>
      </p:sp>
      <p:sp>
        <p:nvSpPr>
          <p:cNvPr id="2" name="Slide Number Placeholder 1">
            <a:extLst>
              <a:ext uri="{FF2B5EF4-FFF2-40B4-BE49-F238E27FC236}">
                <a16:creationId xmlns:a16="http://schemas.microsoft.com/office/drawing/2014/main" id="{A172E040-97CB-E1B9-5A50-B86D06E24D67}"/>
              </a:ext>
            </a:extLst>
          </p:cNvPr>
          <p:cNvSpPr>
            <a:spLocks noGrp="1"/>
          </p:cNvSpPr>
          <p:nvPr>
            <p:ph type="sldNum" sz="quarter" idx="4"/>
          </p:nvPr>
        </p:nvSpPr>
        <p:spPr/>
        <p:txBody>
          <a:bodyPr/>
          <a:lstStyle/>
          <a:p>
            <a:fld id="{BF568A59-ACA4-4C70-9252-AAB755DA2F6B}" type="slidenum">
              <a:rPr lang="en-US" smtClean="0"/>
              <a:pPr/>
              <a:t>4</a:t>
            </a:fld>
            <a:endParaRPr lang="en-US"/>
          </a:p>
        </p:txBody>
      </p:sp>
      <p:pic>
        <p:nvPicPr>
          <p:cNvPr id="8" name="Picture Placeholder 7" descr="A manager and employee looking at a tablet.">
            <a:extLst>
              <a:ext uri="{FF2B5EF4-FFF2-40B4-BE49-F238E27FC236}">
                <a16:creationId xmlns:a16="http://schemas.microsoft.com/office/drawing/2014/main" id="{32FF6C01-189D-0B9E-41AC-8A65301D07A2}"/>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spTree>
    <p:custDataLst>
      <p:tags r:id="rId1"/>
    </p:custDataLst>
    <p:extLst>
      <p:ext uri="{BB962C8B-B14F-4D97-AF65-F5344CB8AC3E}">
        <p14:creationId xmlns:p14="http://schemas.microsoft.com/office/powerpoint/2010/main" val="1145629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3A94B90-989E-C620-1F8B-BBDA8189D04B}"/>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7.1 The Expectations of an Industry Professional, Part 2</a:t>
            </a:r>
            <a:endParaRPr lang="en-US" dirty="0"/>
          </a:p>
        </p:txBody>
      </p:sp>
      <p:sp>
        <p:nvSpPr>
          <p:cNvPr id="6" name="Content Placeholder 5">
            <a:extLst>
              <a:ext uri="{FF2B5EF4-FFF2-40B4-BE49-F238E27FC236}">
                <a16:creationId xmlns:a16="http://schemas.microsoft.com/office/drawing/2014/main" id="{A1E59E95-A84C-DFC9-6012-5A15213B2670}"/>
              </a:ext>
            </a:extLst>
          </p:cNvPr>
          <p:cNvSpPr>
            <a:spLocks noGrp="1"/>
          </p:cNvSpPr>
          <p:nvPr>
            <p:ph idx="1"/>
          </p:nvPr>
        </p:nvSpPr>
        <p:spPr/>
        <p:txBody>
          <a:bodyPr>
            <a:normAutofit/>
          </a:bodyPr>
          <a:lstStyle/>
          <a:p>
            <a:r>
              <a:rPr kumimoji="0" lang="en-US" b="1" i="0" u="none" strike="noStrike" kern="1200" cap="none" spc="-50" normalizeH="0" baseline="0" noProof="0" dirty="0">
                <a:ln>
                  <a:noFill/>
                </a:ln>
                <a:effectLst/>
                <a:uLnTx/>
                <a:uFillTx/>
                <a:latin typeface="Arial" panose="020B0604020202020204"/>
                <a:ea typeface="+mj-ea"/>
                <a:cs typeface="+mj-cs"/>
              </a:rPr>
              <a:t>Your Role in the Operation’s Success</a:t>
            </a:r>
            <a:endParaRPr lang="en-US" b="0" dirty="0"/>
          </a:p>
          <a:p>
            <a:r>
              <a:rPr lang="en-US" sz="2400" b="0" dirty="0">
                <a:solidFill>
                  <a:schemeClr val="tx1"/>
                </a:solidFill>
              </a:rPr>
              <a:t>A mission statement clearly states the company’s goals, vision, and values. </a:t>
            </a:r>
          </a:p>
          <a:p>
            <a:r>
              <a:rPr lang="en-US" sz="2400" b="0" dirty="0">
                <a:solidFill>
                  <a:schemeClr val="tx1"/>
                </a:solidFill>
              </a:rPr>
              <a:t>Every employee at a restaurant has a part in achieving a company’s mission. </a:t>
            </a:r>
          </a:p>
        </p:txBody>
      </p:sp>
      <p:sp>
        <p:nvSpPr>
          <p:cNvPr id="4" name="Slide Number Placeholder 3">
            <a:extLst>
              <a:ext uri="{FF2B5EF4-FFF2-40B4-BE49-F238E27FC236}">
                <a16:creationId xmlns:a16="http://schemas.microsoft.com/office/drawing/2014/main" id="{FAFCA877-C279-6760-0C35-974B18DFF07A}"/>
              </a:ext>
            </a:extLst>
          </p:cNvPr>
          <p:cNvSpPr>
            <a:spLocks noGrp="1"/>
          </p:cNvSpPr>
          <p:nvPr>
            <p:ph type="sldNum" sz="quarter" idx="4"/>
          </p:nvPr>
        </p:nvSpPr>
        <p:spPr/>
        <p:txBody>
          <a:bodyPr/>
          <a:lstStyle/>
          <a:p>
            <a:fld id="{BF568A59-ACA4-4C70-9252-AAB755DA2F6B}" type="slidenum">
              <a:rPr lang="en-US" smtClean="0"/>
              <a:pPr/>
              <a:t>5</a:t>
            </a:fld>
            <a:endParaRPr lang="en-US"/>
          </a:p>
        </p:txBody>
      </p:sp>
    </p:spTree>
    <p:custDataLst>
      <p:tags r:id="rId1"/>
    </p:custDataLst>
    <p:extLst>
      <p:ext uri="{BB962C8B-B14F-4D97-AF65-F5344CB8AC3E}">
        <p14:creationId xmlns:p14="http://schemas.microsoft.com/office/powerpoint/2010/main" val="2309681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A4164-AA03-2CBA-C281-BBCDC6C991F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B19DCB0-62CD-ADA6-4B30-C1DA62725E68}"/>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7.1 The Expectations of an Industry Professional, Part 3</a:t>
            </a:r>
            <a:endParaRPr lang="en-US" dirty="0"/>
          </a:p>
        </p:txBody>
      </p:sp>
      <p:sp>
        <p:nvSpPr>
          <p:cNvPr id="6" name="Content Placeholder 5">
            <a:extLst>
              <a:ext uri="{FF2B5EF4-FFF2-40B4-BE49-F238E27FC236}">
                <a16:creationId xmlns:a16="http://schemas.microsoft.com/office/drawing/2014/main" id="{487F00BB-3F36-FC7D-C597-3D5E868DD583}"/>
              </a:ext>
            </a:extLst>
          </p:cNvPr>
          <p:cNvSpPr>
            <a:spLocks noGrp="1"/>
          </p:cNvSpPr>
          <p:nvPr>
            <p:ph idx="1"/>
          </p:nvPr>
        </p:nvSpPr>
        <p:spPr/>
        <p:txBody>
          <a:bodyPr>
            <a:normAutofit lnSpcReduction="10000"/>
          </a:bodyPr>
          <a:lstStyle/>
          <a:p>
            <a:r>
              <a:rPr lang="en-US" dirty="0"/>
              <a:t>Your Presence at Work</a:t>
            </a:r>
          </a:p>
          <a:p>
            <a:r>
              <a:rPr lang="en-US" sz="2400" b="0" dirty="0">
                <a:solidFill>
                  <a:schemeClr val="tx1"/>
                </a:solidFill>
              </a:rPr>
              <a:t>Employers and guests expect employees to have a professional image.</a:t>
            </a:r>
          </a:p>
          <a:p>
            <a:r>
              <a:rPr lang="en-US" sz="2400" b="0" dirty="0">
                <a:solidFill>
                  <a:schemeClr val="tx1"/>
                </a:solidFill>
              </a:rPr>
              <a:t>Traditionally, for example, cooks and chefs wear:</a:t>
            </a:r>
          </a:p>
          <a:p>
            <a:pPr lvl="1"/>
            <a:r>
              <a:rPr lang="en-US" dirty="0"/>
              <a:t>Comfortable, polished shoes that are kitchen-safe </a:t>
            </a:r>
          </a:p>
          <a:p>
            <a:pPr lvl="1"/>
            <a:r>
              <a:rPr lang="en-US" dirty="0"/>
              <a:t>Pants that fit well; solid white for pastry chefs</a:t>
            </a:r>
          </a:p>
          <a:p>
            <a:pPr lvl="1"/>
            <a:r>
              <a:rPr lang="en-US" dirty="0"/>
              <a:t>Clean, ironed, double-breasted white jacket</a:t>
            </a:r>
          </a:p>
          <a:p>
            <a:pPr lvl="1"/>
            <a:r>
              <a:rPr lang="en-US" dirty="0"/>
              <a:t>Clean, ironed apron</a:t>
            </a:r>
          </a:p>
          <a:p>
            <a:pPr lvl="1"/>
            <a:r>
              <a:rPr lang="en-US" dirty="0"/>
              <a:t>Clean neckerchief, usually knotted or tied cravat style</a:t>
            </a:r>
          </a:p>
          <a:p>
            <a:pPr lvl="1"/>
            <a:r>
              <a:rPr lang="en-US" dirty="0"/>
              <a:t>Hat or toque</a:t>
            </a:r>
          </a:p>
        </p:txBody>
      </p:sp>
      <p:sp>
        <p:nvSpPr>
          <p:cNvPr id="4" name="Slide Number Placeholder 3">
            <a:extLst>
              <a:ext uri="{FF2B5EF4-FFF2-40B4-BE49-F238E27FC236}">
                <a16:creationId xmlns:a16="http://schemas.microsoft.com/office/drawing/2014/main" id="{98616662-8092-37FC-69A6-01B74D8016D6}"/>
              </a:ext>
            </a:extLst>
          </p:cNvPr>
          <p:cNvSpPr>
            <a:spLocks noGrp="1"/>
          </p:cNvSpPr>
          <p:nvPr>
            <p:ph type="sldNum" sz="quarter" idx="4"/>
          </p:nvPr>
        </p:nvSpPr>
        <p:spPr/>
        <p:txBody>
          <a:bodyPr/>
          <a:lstStyle/>
          <a:p>
            <a:fld id="{BF568A59-ACA4-4C70-9252-AAB755DA2F6B}" type="slidenum">
              <a:rPr lang="en-US" smtClean="0"/>
              <a:pPr/>
              <a:t>6</a:t>
            </a:fld>
            <a:endParaRPr lang="en-US"/>
          </a:p>
        </p:txBody>
      </p:sp>
    </p:spTree>
    <p:custDataLst>
      <p:tags r:id="rId1"/>
    </p:custDataLst>
    <p:extLst>
      <p:ext uri="{BB962C8B-B14F-4D97-AF65-F5344CB8AC3E}">
        <p14:creationId xmlns:p14="http://schemas.microsoft.com/office/powerpoint/2010/main" val="3263425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546C1-E694-9BF6-ED7F-D23C3C24A5C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93D2199-BDD7-9DD5-6C2E-6AF327E82154}"/>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7.1 The Expectations of an Industry Professional, Part 4</a:t>
            </a:r>
            <a:endParaRPr lang="en-US" dirty="0"/>
          </a:p>
        </p:txBody>
      </p:sp>
      <p:pic>
        <p:nvPicPr>
          <p:cNvPr id="10" name="Picture Placeholder 9" descr="A chef wearing a white chef's hat and a clean white chef's coat.">
            <a:extLst>
              <a:ext uri="{FF2B5EF4-FFF2-40B4-BE49-F238E27FC236}">
                <a16:creationId xmlns:a16="http://schemas.microsoft.com/office/drawing/2014/main" id="{E41A2ED9-7A08-1401-E0C9-468C57E38666}"/>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p:pic>
      <p:pic>
        <p:nvPicPr>
          <p:cNvPr id="12" name="Picture Placeholder 11" descr="An employee wearing a black cap and a neat black t-shirt.">
            <a:extLst>
              <a:ext uri="{FF2B5EF4-FFF2-40B4-BE49-F238E27FC236}">
                <a16:creationId xmlns:a16="http://schemas.microsoft.com/office/drawing/2014/main" id="{88D6402F-BD42-D30B-B173-89A3432AAD19}"/>
              </a:ext>
            </a:extLst>
          </p:cNvPr>
          <p:cNvPicPr>
            <a:picLocks noGrp="1" noChangeAspect="1"/>
          </p:cNvPicPr>
          <p:nvPr>
            <p:ph type="pic" sz="quarter" idx="13"/>
          </p:nvPr>
        </p:nvPicPr>
        <p:blipFill>
          <a:blip r:embed="rId5" cstate="email">
            <a:extLst>
              <a:ext uri="{28A0092B-C50C-407E-A947-70E740481C1C}">
                <a14:useLocalDpi xmlns:a14="http://schemas.microsoft.com/office/drawing/2010/main"/>
              </a:ext>
            </a:extLst>
          </a:blip>
          <a:srcRect/>
          <a:stretch>
            <a:fillRect/>
          </a:stretch>
        </p:blipFill>
        <p:spPr/>
      </p:pic>
      <p:pic>
        <p:nvPicPr>
          <p:cNvPr id="14" name="Picture Placeholder 13" descr="An employee with dark brown hair in a neat bun and a long-sleeved black shirt. ">
            <a:extLst>
              <a:ext uri="{FF2B5EF4-FFF2-40B4-BE49-F238E27FC236}">
                <a16:creationId xmlns:a16="http://schemas.microsoft.com/office/drawing/2014/main" id="{965D4E68-4013-858D-EC59-7177DBAE94F9}"/>
              </a:ext>
            </a:extLst>
          </p:cNvPr>
          <p:cNvPicPr>
            <a:picLocks noGrp="1" noChangeAspect="1"/>
          </p:cNvPicPr>
          <p:nvPr>
            <p:ph type="pic" sz="quarter" idx="11"/>
          </p:nvPr>
        </p:nvPicPr>
        <p:blipFill>
          <a:blip r:embed="rId6" cstate="email">
            <a:extLst>
              <a:ext uri="{28A0092B-C50C-407E-A947-70E740481C1C}">
                <a14:useLocalDpi xmlns:a14="http://schemas.microsoft.com/office/drawing/2010/main"/>
              </a:ext>
            </a:extLst>
          </a:blip>
          <a:srcRect/>
          <a:stretch>
            <a:fillRect/>
          </a:stretch>
        </p:blipFill>
        <p:spPr/>
      </p:pic>
      <p:sp>
        <p:nvSpPr>
          <p:cNvPr id="4" name="Slide Number Placeholder 3">
            <a:extLst>
              <a:ext uri="{FF2B5EF4-FFF2-40B4-BE49-F238E27FC236}">
                <a16:creationId xmlns:a16="http://schemas.microsoft.com/office/drawing/2014/main" id="{B4AE1EC4-20AD-6C4E-8954-956E13DEC835}"/>
              </a:ext>
            </a:extLst>
          </p:cNvPr>
          <p:cNvSpPr>
            <a:spLocks noGrp="1"/>
          </p:cNvSpPr>
          <p:nvPr>
            <p:ph type="sldNum" sz="quarter" idx="4"/>
          </p:nvPr>
        </p:nvSpPr>
        <p:spPr/>
        <p:txBody>
          <a:bodyPr/>
          <a:lstStyle/>
          <a:p>
            <a:fld id="{BF568A59-ACA4-4C70-9252-AAB755DA2F6B}" type="slidenum">
              <a:rPr lang="en-US" smtClean="0"/>
              <a:pPr/>
              <a:t>7</a:t>
            </a:fld>
            <a:endParaRPr lang="en-US"/>
          </a:p>
        </p:txBody>
      </p:sp>
    </p:spTree>
    <p:custDataLst>
      <p:tags r:id="rId1"/>
    </p:custDataLst>
    <p:extLst>
      <p:ext uri="{BB962C8B-B14F-4D97-AF65-F5344CB8AC3E}">
        <p14:creationId xmlns:p14="http://schemas.microsoft.com/office/powerpoint/2010/main" val="2470652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6DB15-010E-6549-608F-FFA48FF71E7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D2BF47D-89E5-73A0-2A7B-7F779B40E04A}"/>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7.1 The Expectations of an Industry Professional, Part 5</a:t>
            </a:r>
            <a:endParaRPr lang="en-US" dirty="0"/>
          </a:p>
        </p:txBody>
      </p:sp>
      <p:sp>
        <p:nvSpPr>
          <p:cNvPr id="6" name="Content Placeholder 5">
            <a:extLst>
              <a:ext uri="{FF2B5EF4-FFF2-40B4-BE49-F238E27FC236}">
                <a16:creationId xmlns:a16="http://schemas.microsoft.com/office/drawing/2014/main" id="{61888478-88DC-6F9D-3892-9F12930A3F45}"/>
              </a:ext>
            </a:extLst>
          </p:cNvPr>
          <p:cNvSpPr>
            <a:spLocks noGrp="1"/>
          </p:cNvSpPr>
          <p:nvPr>
            <p:ph idx="1"/>
          </p:nvPr>
        </p:nvSpPr>
        <p:spPr/>
        <p:txBody>
          <a:bodyPr/>
          <a:lstStyle/>
          <a:p>
            <a:r>
              <a:rPr lang="en-US" dirty="0"/>
              <a:t>Your Attitude at Work</a:t>
            </a:r>
          </a:p>
          <a:p>
            <a:r>
              <a:rPr lang="en-US" sz="2400" b="0" dirty="0">
                <a:solidFill>
                  <a:schemeClr val="tx1"/>
                </a:solidFill>
              </a:rPr>
              <a:t>Your attitude at work reflects the respect you have for yourself, your work, and other people. </a:t>
            </a:r>
          </a:p>
          <a:p>
            <a:pPr marL="0" marR="0" lvl="0" indent="0" algn="l" defTabSz="914400" rtl="0" eaLnBrk="1" fontAlgn="auto" latinLnBrk="0" hangingPunct="1">
              <a:lnSpc>
                <a:spcPct val="90000"/>
              </a:lnSpc>
              <a:spcBef>
                <a:spcPts val="3600"/>
              </a:spcBef>
              <a:spcAft>
                <a:spcPts val="0"/>
              </a:spcAft>
              <a:buClr>
                <a:srgbClr val="183C8E"/>
              </a:buClr>
              <a:buSzPct val="100000"/>
              <a:buFontTx/>
              <a:buNone/>
              <a:tabLst/>
              <a:defRPr/>
            </a:pPr>
            <a:r>
              <a:rPr kumimoji="0" lang="en-US" sz="2400" b="0" i="0" u="none" strike="noStrike" kern="1200" cap="none" spc="-50" normalizeH="0" baseline="0" noProof="0" dirty="0">
                <a:ln>
                  <a:noFill/>
                </a:ln>
                <a:solidFill>
                  <a:prstClr val="black"/>
                </a:solidFill>
                <a:effectLst/>
                <a:uLnTx/>
                <a:uFillTx/>
                <a:latin typeface="Arial" panose="020B0604020202020204"/>
                <a:ea typeface="+mn-ea"/>
                <a:cs typeface="+mn-cs"/>
              </a:rPr>
              <a:t>Employees with positive attitudes are more likely to be nice around guests and coworkers.</a:t>
            </a:r>
            <a:endParaRPr lang="en-US" sz="2400" b="0" dirty="0">
              <a:solidFill>
                <a:schemeClr val="tx1"/>
              </a:solidFill>
            </a:endParaRPr>
          </a:p>
        </p:txBody>
      </p:sp>
      <p:sp>
        <p:nvSpPr>
          <p:cNvPr id="4" name="Slide Number Placeholder 3">
            <a:extLst>
              <a:ext uri="{FF2B5EF4-FFF2-40B4-BE49-F238E27FC236}">
                <a16:creationId xmlns:a16="http://schemas.microsoft.com/office/drawing/2014/main" id="{039A647E-7B7C-0F14-222F-5D18D36541F9}"/>
              </a:ext>
            </a:extLst>
          </p:cNvPr>
          <p:cNvSpPr>
            <a:spLocks noGrp="1"/>
          </p:cNvSpPr>
          <p:nvPr>
            <p:ph type="sldNum" sz="quarter" idx="4"/>
          </p:nvPr>
        </p:nvSpPr>
        <p:spPr/>
        <p:txBody>
          <a:bodyPr/>
          <a:lstStyle/>
          <a:p>
            <a:fld id="{BF568A59-ACA4-4C70-9252-AAB755DA2F6B}" type="slidenum">
              <a:rPr lang="en-US" smtClean="0"/>
              <a:pPr/>
              <a:t>8</a:t>
            </a:fld>
            <a:endParaRPr lang="en-US"/>
          </a:p>
        </p:txBody>
      </p:sp>
    </p:spTree>
    <p:custDataLst>
      <p:tags r:id="rId1"/>
    </p:custDataLst>
    <p:extLst>
      <p:ext uri="{BB962C8B-B14F-4D97-AF65-F5344CB8AC3E}">
        <p14:creationId xmlns:p14="http://schemas.microsoft.com/office/powerpoint/2010/main" val="3328256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A8E9BF-476E-64A1-169D-49E3FB99172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EFC8045-5392-44D6-7B70-6AC0EA39D109}"/>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7.1 The Expectations of an Industry Professional, Part 6</a:t>
            </a:r>
            <a:endParaRPr lang="en-US" dirty="0"/>
          </a:p>
        </p:txBody>
      </p:sp>
      <p:sp>
        <p:nvSpPr>
          <p:cNvPr id="6" name="Content Placeholder 5">
            <a:extLst>
              <a:ext uri="{FF2B5EF4-FFF2-40B4-BE49-F238E27FC236}">
                <a16:creationId xmlns:a16="http://schemas.microsoft.com/office/drawing/2014/main" id="{627BF08B-3904-6AE3-473E-61EA565F4868}"/>
              </a:ext>
            </a:extLst>
          </p:cNvPr>
          <p:cNvSpPr>
            <a:spLocks noGrp="1"/>
          </p:cNvSpPr>
          <p:nvPr>
            <p:ph idx="1"/>
          </p:nvPr>
        </p:nvSpPr>
        <p:spPr/>
        <p:txBody>
          <a:bodyPr>
            <a:normAutofit lnSpcReduction="10000"/>
          </a:bodyPr>
          <a:lstStyle/>
          <a:p>
            <a:r>
              <a:rPr lang="en-US" dirty="0"/>
              <a:t>Your Actions at Work</a:t>
            </a:r>
          </a:p>
          <a:p>
            <a:r>
              <a:rPr lang="en-US" sz="2400" b="0" dirty="0">
                <a:solidFill>
                  <a:schemeClr val="tx1"/>
                </a:solidFill>
              </a:rPr>
              <a:t>Personal Responsibility</a:t>
            </a:r>
          </a:p>
          <a:p>
            <a:pPr marL="342900" indent="-342900">
              <a:buClr>
                <a:schemeClr val="tx1"/>
              </a:buClr>
              <a:buFont typeface="Arial" panose="020B0604020202020204" pitchFamily="34" charset="0"/>
              <a:buChar char="•"/>
            </a:pPr>
            <a:r>
              <a:rPr lang="en-US" sz="2400" b="0" dirty="0">
                <a:solidFill>
                  <a:schemeClr val="tx1"/>
                </a:solidFill>
              </a:rPr>
              <a:t>You are responsible for following directions and doing tasks in the time frame your manager assigns.</a:t>
            </a:r>
          </a:p>
          <a:p>
            <a:pPr marL="342900" indent="-342900">
              <a:buClr>
                <a:schemeClr val="tx1"/>
              </a:buClr>
              <a:buFont typeface="Arial" panose="020B0604020202020204" pitchFamily="34" charset="0"/>
              <a:buChar char="•"/>
            </a:pPr>
            <a:r>
              <a:rPr lang="en-US" sz="2400" b="0" dirty="0">
                <a:solidFill>
                  <a:schemeClr val="tx1"/>
                </a:solidFill>
              </a:rPr>
              <a:t>Communicate often and clearly to help avoid and solve problems.</a:t>
            </a:r>
          </a:p>
        </p:txBody>
      </p:sp>
      <p:sp>
        <p:nvSpPr>
          <p:cNvPr id="2" name="Content Placeholder 1">
            <a:extLst>
              <a:ext uri="{FF2B5EF4-FFF2-40B4-BE49-F238E27FC236}">
                <a16:creationId xmlns:a16="http://schemas.microsoft.com/office/drawing/2014/main" id="{2BC566AF-F9F8-B08C-8A3D-7E95AE5F1B57}"/>
              </a:ext>
            </a:extLst>
          </p:cNvPr>
          <p:cNvSpPr>
            <a:spLocks noGrp="1"/>
          </p:cNvSpPr>
          <p:nvPr>
            <p:ph idx="10"/>
          </p:nvPr>
        </p:nvSpPr>
        <p:spPr>
          <a:xfrm>
            <a:off x="6400800" y="1554480"/>
            <a:ext cx="5184648" cy="4442559"/>
          </a:xfrm>
        </p:spPr>
        <p:txBody>
          <a:bodyPr>
            <a:normAutofit fontScale="92500" lnSpcReduction="10000"/>
          </a:bodyPr>
          <a:lstStyle/>
          <a:p>
            <a:pPr marL="0" marR="0" lvl="0" indent="0" algn="l" defTabSz="914400" rtl="0" eaLnBrk="1" fontAlgn="auto" latinLnBrk="0" hangingPunct="1">
              <a:lnSpc>
                <a:spcPct val="90000"/>
              </a:lnSpc>
              <a:spcBef>
                <a:spcPts val="3600"/>
              </a:spcBef>
              <a:spcAft>
                <a:spcPts val="0"/>
              </a:spcAft>
              <a:buClr>
                <a:srgbClr val="183C8E"/>
              </a:buClr>
              <a:buSzPct val="100000"/>
              <a:buFontTx/>
              <a:buNone/>
              <a:tabLst/>
              <a:defRPr/>
            </a:pPr>
            <a:endParaRPr kumimoji="0" lang="en-US" sz="2400" b="0" i="0" u="none" strike="noStrike" kern="1200" cap="none" spc="-50" normalizeH="0" baseline="0" noProof="0" dirty="0">
              <a:ln>
                <a:noFill/>
              </a:ln>
              <a:solidFill>
                <a:schemeClr val="tx1"/>
              </a:solidFill>
              <a:effectLst/>
              <a:uLnTx/>
              <a:uFillTx/>
              <a:latin typeface="Arial" panose="020B0604020202020204"/>
              <a:ea typeface="+mn-ea"/>
              <a:cs typeface="+mn-cs"/>
            </a:endParaRPr>
          </a:p>
          <a:p>
            <a:pPr marL="0" marR="0" lvl="0" indent="0" algn="l" defTabSz="914400" rtl="0" eaLnBrk="1" fontAlgn="auto" latinLnBrk="0" hangingPunct="1">
              <a:lnSpc>
                <a:spcPct val="90000"/>
              </a:lnSpc>
              <a:spcBef>
                <a:spcPts val="3600"/>
              </a:spcBef>
              <a:spcAft>
                <a:spcPts val="0"/>
              </a:spcAft>
              <a:buClr>
                <a:srgbClr val="183C8E"/>
              </a:buClr>
              <a:buSzPct val="100000"/>
              <a:buFontTx/>
              <a:buNone/>
              <a:tabLst/>
              <a:defRPr/>
            </a:pPr>
            <a:r>
              <a:rPr kumimoji="0" lang="en-US" sz="2600" b="0" i="0" u="none" strike="noStrike" kern="1200" cap="none" spc="-50" normalizeH="0" baseline="0" noProof="0" dirty="0">
                <a:ln>
                  <a:noFill/>
                </a:ln>
                <a:solidFill>
                  <a:schemeClr val="tx1"/>
                </a:solidFill>
                <a:effectLst/>
                <a:uLnTx/>
                <a:uFillTx/>
                <a:latin typeface="Arial" panose="020B0604020202020204"/>
                <a:ea typeface="+mn-ea"/>
                <a:cs typeface="+mn-cs"/>
              </a:rPr>
              <a:t>Ethics</a:t>
            </a:r>
          </a:p>
          <a:p>
            <a:pPr marL="342900" marR="0" lvl="0" indent="-342900" algn="l" defTabSz="914400" rtl="0" eaLnBrk="1" fontAlgn="auto" latinLnBrk="0" hangingPunct="1">
              <a:lnSpc>
                <a:spcPct val="90000"/>
              </a:lnSpc>
              <a:spcBef>
                <a:spcPts val="3600"/>
              </a:spcBef>
              <a:spcAft>
                <a:spcPts val="0"/>
              </a:spcAft>
              <a:buClrTx/>
              <a:buSzPct val="100000"/>
              <a:buFont typeface="Arial" panose="020B0604020202020204" pitchFamily="34" charset="0"/>
              <a:buChar char="•"/>
              <a:tabLst/>
              <a:defRPr/>
            </a:pPr>
            <a:r>
              <a:rPr kumimoji="0" lang="en-US" sz="2600" b="0" i="0" u="none" strike="noStrike" kern="1200" cap="none" spc="-50" normalizeH="0" baseline="0" noProof="0" dirty="0">
                <a:ln>
                  <a:noFill/>
                </a:ln>
                <a:solidFill>
                  <a:schemeClr val="tx1"/>
                </a:solidFill>
                <a:effectLst/>
                <a:uLnTx/>
                <a:uFillTx/>
                <a:latin typeface="Arial" panose="020B0604020202020204"/>
                <a:ea typeface="+mn-ea"/>
                <a:cs typeface="+mn-cs"/>
              </a:rPr>
              <a:t>Ethics are moral values that a group of people holds that often guide their decisions</a:t>
            </a:r>
          </a:p>
          <a:p>
            <a:pPr marL="342900" marR="0" lvl="0" indent="-342900" algn="l" defTabSz="914400" rtl="0" eaLnBrk="1" fontAlgn="auto" latinLnBrk="0" hangingPunct="1">
              <a:lnSpc>
                <a:spcPct val="90000"/>
              </a:lnSpc>
              <a:spcBef>
                <a:spcPts val="3600"/>
              </a:spcBef>
              <a:spcAft>
                <a:spcPts val="0"/>
              </a:spcAft>
              <a:buClrTx/>
              <a:buSzPct val="100000"/>
              <a:buFont typeface="Arial" panose="020B0604020202020204" pitchFamily="34" charset="0"/>
              <a:buChar char="•"/>
              <a:tabLst/>
              <a:defRPr/>
            </a:pPr>
            <a:r>
              <a:rPr lang="en-US" sz="2600" b="0" dirty="0">
                <a:solidFill>
                  <a:schemeClr val="tx1"/>
                </a:solidFill>
                <a:latin typeface="Arial" panose="020B0604020202020204"/>
              </a:rPr>
              <a:t>Codes of conduct help everyone understand what acceptable or unacceptable behavior is in a particular context.</a:t>
            </a:r>
            <a:endParaRPr kumimoji="0" lang="en-US" sz="2600" b="0" i="0" u="none" strike="noStrike" kern="1200" cap="none" spc="-50" normalizeH="0" baseline="0" noProof="0" dirty="0">
              <a:ln>
                <a:noFill/>
              </a:ln>
              <a:solidFill>
                <a:schemeClr val="tx1"/>
              </a:solidFill>
              <a:effectLst/>
              <a:uLnTx/>
              <a:uFillTx/>
              <a:latin typeface="Arial" panose="020B0604020202020204"/>
              <a:ea typeface="+mn-ea"/>
              <a:cs typeface="+mn-cs"/>
            </a:endParaRPr>
          </a:p>
          <a:p>
            <a:endParaRPr lang="en-US" dirty="0"/>
          </a:p>
        </p:txBody>
      </p:sp>
      <p:sp>
        <p:nvSpPr>
          <p:cNvPr id="4" name="Slide Number Placeholder 3">
            <a:extLst>
              <a:ext uri="{FF2B5EF4-FFF2-40B4-BE49-F238E27FC236}">
                <a16:creationId xmlns:a16="http://schemas.microsoft.com/office/drawing/2014/main" id="{B0BFA35C-B501-2761-2E98-136959028966}"/>
              </a:ext>
            </a:extLst>
          </p:cNvPr>
          <p:cNvSpPr>
            <a:spLocks noGrp="1"/>
          </p:cNvSpPr>
          <p:nvPr>
            <p:ph type="sldNum" sz="quarter" idx="4"/>
          </p:nvPr>
        </p:nvSpPr>
        <p:spPr/>
        <p:txBody>
          <a:bodyPr/>
          <a:lstStyle/>
          <a:p>
            <a:fld id="{BF568A59-ACA4-4C70-9252-AAB755DA2F6B}" type="slidenum">
              <a:rPr lang="en-US" smtClean="0"/>
              <a:pPr/>
              <a:t>9</a:t>
            </a:fld>
            <a:endParaRPr lang="en-US"/>
          </a:p>
        </p:txBody>
      </p:sp>
    </p:spTree>
    <p:custDataLst>
      <p:tags r:id="rId1"/>
    </p:custDataLst>
    <p:extLst>
      <p:ext uri="{BB962C8B-B14F-4D97-AF65-F5344CB8AC3E}">
        <p14:creationId xmlns:p14="http://schemas.microsoft.com/office/powerpoint/2010/main" val="35689584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fNWf64aE"/>
  <p:tag name="ARTICULATE_SLIDE_COUNT" val="24"/>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oursebook_8E">
      <a:dk1>
        <a:sysClr val="windowText" lastClr="000000"/>
      </a:dk1>
      <a:lt1>
        <a:sysClr val="window" lastClr="FFFFFF"/>
      </a:lt1>
      <a:dk2>
        <a:srgbClr val="172745"/>
      </a:dk2>
      <a:lt2>
        <a:srgbClr val="DF9C35"/>
      </a:lt2>
      <a:accent1>
        <a:srgbClr val="562714"/>
      </a:accent1>
      <a:accent2>
        <a:srgbClr val="B8CBD5"/>
      </a:accent2>
      <a:accent3>
        <a:srgbClr val="EEF1F3"/>
      </a:accent3>
      <a:accent4>
        <a:srgbClr val="C9242D"/>
      </a:accent4>
      <a:accent5>
        <a:srgbClr val="2C9145"/>
      </a:accent5>
      <a:accent6>
        <a:srgbClr val="FFFF00"/>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ursebook_8E-TEMPLATE.potx" id="{FBCFE6BD-3E01-40BA-B4DB-1B6F1BA2244B}" vid="{635EFAEE-ADD9-479F-BC3C-10D32187225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035408FDB182F4C8BEA4A0943496152" ma:contentTypeVersion="18" ma:contentTypeDescription="Create a new document." ma:contentTypeScope="" ma:versionID="888336c611b08bd6f858006538edbec3">
  <xsd:schema xmlns:xsd="http://www.w3.org/2001/XMLSchema" xmlns:xs="http://www.w3.org/2001/XMLSchema" xmlns:p="http://schemas.microsoft.com/office/2006/metadata/properties" xmlns:ns2="670ae7cf-2779-4335-b55d-ddf3266fd9bb" xmlns:ns3="d9905d2b-a45b-4f19-8572-4568a650575a" xmlns:ns4="11e57f12-5188-4ca9-bb27-51b387f24076" targetNamespace="http://schemas.microsoft.com/office/2006/metadata/properties" ma:root="true" ma:fieldsID="9fd87cbd7e4dbfaf9e6ff275d77bbb22" ns2:_="" ns3:_="" ns4:_="">
    <xsd:import namespace="670ae7cf-2779-4335-b55d-ddf3266fd9bb"/>
    <xsd:import namespace="d9905d2b-a45b-4f19-8572-4568a650575a"/>
    <xsd:import namespace="11e57f12-5188-4ca9-bb27-51b387f2407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ObjectDetectorVersions" minOccurs="0"/>
                <xsd:element ref="ns2:MediaServiceSearchPropertie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0ae7cf-2779-4335-b55d-ddf3266fd9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367d2126-ad8a-4aba-bcf2-6f3dd268e3b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9905d2b-a45b-4f19-8572-4568a65057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1e57f12-5188-4ca9-bb27-51b387f24076"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2373cb57-bd60-4fc4-b16c-05ccdaae982a}" ma:internalName="TaxCatchAll" ma:showField="CatchAllData" ma:web="d9905d2b-a45b-4f19-8572-4568a65057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11e57f12-5188-4ca9-bb27-51b387f24076" xsi:nil="true"/>
    <lcf76f155ced4ddcb4097134ff3c332f xmlns="670ae7cf-2779-4335-b55d-ddf3266fd9bb">
      <Terms xmlns="http://schemas.microsoft.com/office/infopath/2007/PartnerControls"/>
    </lcf76f155ced4ddcb4097134ff3c332f>
    <MediaLengthInSeconds xmlns="670ae7cf-2779-4335-b55d-ddf3266fd9bb" xsi:nil="true"/>
    <SharedWithUsers xmlns="d9905d2b-a45b-4f19-8572-4568a650575a">
      <UserInfo>
        <DisplayName/>
        <AccountId xsi:nil="true"/>
        <AccountType/>
      </UserInfo>
    </SharedWithUsers>
  </documentManagement>
</p:properties>
</file>

<file path=customXml/itemProps1.xml><?xml version="1.0" encoding="utf-8"?>
<ds:datastoreItem xmlns:ds="http://schemas.openxmlformats.org/officeDocument/2006/customXml" ds:itemID="{9A9C00A1-CC7E-4BED-88A5-6119C6F36455}">
  <ds:schemaRefs>
    <ds:schemaRef ds:uri="http://schemas.microsoft.com/sharepoint/v3/contenttype/forms"/>
  </ds:schemaRefs>
</ds:datastoreItem>
</file>

<file path=customXml/itemProps2.xml><?xml version="1.0" encoding="utf-8"?>
<ds:datastoreItem xmlns:ds="http://schemas.openxmlformats.org/officeDocument/2006/customXml" ds:itemID="{11E58A66-FC7D-41F2-A4F9-DCC47647E4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0ae7cf-2779-4335-b55d-ddf3266fd9bb"/>
    <ds:schemaRef ds:uri="d9905d2b-a45b-4f19-8572-4568a650575a"/>
    <ds:schemaRef ds:uri="11e57f12-5188-4ca9-bb27-51b387f240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ECE456B-60B3-4065-8B18-701303040695}">
  <ds:schemaRefs>
    <ds:schemaRef ds:uri="http://schemas.microsoft.com/office/2006/documentManagement/types"/>
    <ds:schemaRef ds:uri="http://purl.org/dc/terms/"/>
    <ds:schemaRef ds:uri="d9905d2b-a45b-4f19-8572-4568a650575a"/>
    <ds:schemaRef ds:uri="http://www.w3.org/XML/1998/namespace"/>
    <ds:schemaRef ds:uri="http://purl.org/dc/elements/1.1/"/>
    <ds:schemaRef ds:uri="http://schemas.microsoft.com/office/infopath/2007/PartnerControls"/>
    <ds:schemaRef ds:uri="670ae7cf-2779-4335-b55d-ddf3266fd9bb"/>
    <ds:schemaRef ds:uri="http://schemas.openxmlformats.org/package/2006/metadata/core-properties"/>
    <ds:schemaRef ds:uri="11e57f12-5188-4ca9-bb27-51b387f24076"/>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1769</TotalTime>
  <Words>1372</Words>
  <Application>Microsoft Office PowerPoint</Application>
  <PresentationFormat>Widescreen</PresentationFormat>
  <Paragraphs>165</Paragraphs>
  <Slides>24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Office Theme</vt:lpstr>
      <vt:lpstr>7</vt:lpstr>
      <vt:lpstr>Learning Objectives, Part 1</vt:lpstr>
      <vt:lpstr>Learning Objectives, Part 2</vt:lpstr>
      <vt:lpstr>7.1 The Expectations of an Industry Professional, Part 1</vt:lpstr>
      <vt:lpstr>7.1 The Expectations of an Industry Professional, Part 2</vt:lpstr>
      <vt:lpstr>7.1 The Expectations of an Industry Professional, Part 3</vt:lpstr>
      <vt:lpstr>7.1 The Expectations of an Industry Professional, Part 4</vt:lpstr>
      <vt:lpstr>7.1 The Expectations of an Industry Professional, Part 5</vt:lpstr>
      <vt:lpstr>7.1 The Expectations of an Industry Professional, Part 6</vt:lpstr>
      <vt:lpstr>7.1 The Expectations of an Industry Professional, Part 7</vt:lpstr>
      <vt:lpstr>7.1 Knowledge Check</vt:lpstr>
      <vt:lpstr>7.2 Your Relationships at Work, Part 1</vt:lpstr>
      <vt:lpstr>7.2 Your Relationships at Work, Part 2</vt:lpstr>
      <vt:lpstr>7.2 Your Relationships at Work, Part 3</vt:lpstr>
      <vt:lpstr>7.2 Your Relationships at Work, Part 4</vt:lpstr>
      <vt:lpstr>7.2 Your Relationships at Work, Part 5</vt:lpstr>
      <vt:lpstr>7.2 Knowledge Check</vt:lpstr>
      <vt:lpstr>7.3 Personal Health and Wellness, Part 1</vt:lpstr>
      <vt:lpstr>7.3 Personal Health and Wellness, Part 2</vt:lpstr>
      <vt:lpstr>7.3 Personal Health and Wellness, Part 3</vt:lpstr>
      <vt:lpstr>7.3 Personal Health and Wellness, Part 4</vt:lpstr>
      <vt:lpstr>7.3 Personal Health and Wellness, Part 5</vt:lpstr>
      <vt:lpstr>7.3 Knowledge Check</vt:lpstr>
      <vt:lpstr>Business Case Follow-Up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dc:title>
  <dc:creator>Julia Norma McKenna</dc:creator>
  <cp:lastModifiedBy>Courtney Hamm</cp:lastModifiedBy>
  <cp:revision>42</cp:revision>
  <dcterms:created xsi:type="dcterms:W3CDTF">2022-01-17T21:46:08Z</dcterms:created>
  <dcterms:modified xsi:type="dcterms:W3CDTF">2025-10-14T20:47:29Z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0x0101006035408FDB182F4C8BEA4A0943496152</vt:lpwstr>
  </property>
  <property fmtid="{D5CDD505-2E9C-101B-9397-08002B2CF9AE}" pid="3" name="xd_ProgID">
    <vt:lpwstr/>
  </property>
  <property fmtid="{D5CDD505-2E9C-101B-9397-08002B2CF9AE}" pid="4" name="MediaServiceImageTags">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y fmtid="{D5CDD505-2E9C-101B-9397-08002B2CF9AE}" pid="10" name="ArticulateGUID">
    <vt:lpwstr>C0A30B79-2ABD-41BD-8008-D147E18D31EF</vt:lpwstr>
  </property>
  <property fmtid="{D5CDD505-2E9C-101B-9397-08002B2CF9AE}" pid="11" name="ArticulatePath">
    <vt:lpwstr>https://nra-my.sharepoint.com/personal/tschlender_restaurant_org/Documents/ServSafe2022_Update_in_2023/Coursebook/PPTs/Coursebook_8E-Ch04_Powerpoint</vt:lpwstr>
  </property>
</Properties>
</file>