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6"/>
  </p:notesMasterIdLst>
  <p:sldIdLst>
    <p:sldId id="269" r:id="rId5"/>
    <p:sldId id="290" r:id="rId6"/>
    <p:sldId id="291" r:id="rId7"/>
    <p:sldId id="292" r:id="rId8"/>
    <p:sldId id="300" r:id="rId9"/>
    <p:sldId id="305" r:id="rId10"/>
    <p:sldId id="301" r:id="rId11"/>
    <p:sldId id="302" r:id="rId12"/>
    <p:sldId id="303" r:id="rId13"/>
    <p:sldId id="304" r:id="rId14"/>
    <p:sldId id="293" r:id="rId15"/>
    <p:sldId id="294" r:id="rId16"/>
    <p:sldId id="306" r:id="rId17"/>
    <p:sldId id="307" r:id="rId18"/>
    <p:sldId id="313" r:id="rId19"/>
    <p:sldId id="314" r:id="rId20"/>
    <p:sldId id="309" r:id="rId21"/>
    <p:sldId id="308" r:id="rId22"/>
    <p:sldId id="315" r:id="rId23"/>
    <p:sldId id="312" r:id="rId24"/>
    <p:sldId id="295" r:id="rId25"/>
    <p:sldId id="296" r:id="rId26"/>
    <p:sldId id="316" r:id="rId27"/>
    <p:sldId id="317" r:id="rId28"/>
    <p:sldId id="318" r:id="rId29"/>
    <p:sldId id="319" r:id="rId30"/>
    <p:sldId id="297" r:id="rId31"/>
    <p:sldId id="320" r:id="rId32"/>
    <p:sldId id="321" r:id="rId33"/>
    <p:sldId id="322" r:id="rId34"/>
    <p:sldId id="298" r:id="rId35"/>
  </p:sldIdLst>
  <p:sldSz cx="12192000" cy="6858000"/>
  <p:notesSz cx="6858000" cy="9144000"/>
  <p:custDataLst>
    <p:tags r:id="rId3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194B40F-3A77-BE79-CDB9-EF127E4C0F66}" name="Alyssa Beer" initials="AB" userId="S::abeer@restaurant.org::70d1b027-2e30-4425-a264-75cdd89f79d9" providerId="AD"/>
  <p188:author id="{309830C6-A990-7D5E-12B4-747FD93E9735}" name="laura.c@ktdplus.com" initials="la" userId="S::urn:spo:guest#laura.c@ktdplus.com::" providerId="AD"/>
  <p188:author id="{F0EA67CC-A179-385B-2732-BE6101A59F26}" name="Kimberley Grove" initials="KG" userId="Kimberley Grove" providerId="None"/>
  <p188:author id="{F51019E4-1678-D151-20AD-C9A3492C1DF1}" name="Julia Norma McKenna" initials="JNM" userId="S::mckenna9@uwm.edu::44715e86-cb5a-45b2-9cd7-b549a0dab85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9854"/>
    <a:srgbClr val="183C8E"/>
    <a:srgbClr val="88C6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589" autoAdjust="0"/>
    <p:restoredTop sz="86467" autoAdjust="0"/>
  </p:normalViewPr>
  <p:slideViewPr>
    <p:cSldViewPr snapToGrid="0">
      <p:cViewPr varScale="1">
        <p:scale>
          <a:sx n="63" d="100"/>
          <a:sy n="63" d="100"/>
        </p:scale>
        <p:origin x="72" y="56"/>
      </p:cViewPr>
      <p:guideLst/>
    </p:cSldViewPr>
  </p:slideViewPr>
  <p:outlineViewPr>
    <p:cViewPr>
      <p:scale>
        <a:sx n="33" d="100"/>
        <a:sy n="33" d="100"/>
      </p:scale>
      <p:origin x="0" y="-3178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gs" Target="tags/tag1.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imberley Grove" userId="fb6ba74412b114ba" providerId="LiveId" clId="{A03EE1B6-8485-417D-8F64-4F05B6DC62B7}"/>
    <pc:docChg chg="custSel delSld modSld delMainMaster modMainMaster">
      <pc:chgData name="Kimberley Grove" userId="fb6ba74412b114ba" providerId="LiveId" clId="{A03EE1B6-8485-417D-8F64-4F05B6DC62B7}" dt="2024-11-18T18:16:34.607" v="14"/>
      <pc:docMkLst>
        <pc:docMk/>
      </pc:docMkLst>
      <pc:sldChg chg="modSp mod">
        <pc:chgData name="Kimberley Grove" userId="fb6ba74412b114ba" providerId="LiveId" clId="{A03EE1B6-8485-417D-8F64-4F05B6DC62B7}" dt="2024-11-17T20:10:01.985" v="8" actId="11"/>
        <pc:sldMkLst>
          <pc:docMk/>
          <pc:sldMk cId="1784429329" sldId="290"/>
        </pc:sldMkLst>
      </pc:sldChg>
      <pc:sldChg chg="del">
        <pc:chgData name="Kimberley Grove" userId="fb6ba74412b114ba" providerId="LiveId" clId="{A03EE1B6-8485-417D-8F64-4F05B6DC62B7}" dt="2024-11-18T18:13:03.133" v="9" actId="47"/>
        <pc:sldMkLst>
          <pc:docMk/>
          <pc:sldMk cId="3805701641" sldId="323"/>
        </pc:sldMkLst>
      </pc:sldChg>
      <pc:sldMasterChg chg="modSldLayout">
        <pc:chgData name="Kimberley Grove" userId="fb6ba74412b114ba" providerId="LiveId" clId="{A03EE1B6-8485-417D-8F64-4F05B6DC62B7}" dt="2024-11-18T18:16:34.607" v="14"/>
        <pc:sldMasterMkLst>
          <pc:docMk/>
          <pc:sldMasterMk cId="3895539648" sldId="2147483648"/>
        </pc:sldMasterMkLst>
        <pc:sldLayoutChg chg="addSp delSp modSp mod">
          <pc:chgData name="Kimberley Grove" userId="fb6ba74412b114ba" providerId="LiveId" clId="{A03EE1B6-8485-417D-8F64-4F05B6DC62B7}" dt="2024-11-18T18:16:34.607" v="14"/>
          <pc:sldLayoutMkLst>
            <pc:docMk/>
            <pc:sldMasterMk cId="3895539648" sldId="2147483648"/>
            <pc:sldLayoutMk cId="1904193154" sldId="2147483650"/>
          </pc:sldLayoutMkLst>
        </pc:sldLayoutChg>
      </pc:sldMasterChg>
      <pc:sldMasterChg chg="del delSldLayout">
        <pc:chgData name="Kimberley Grove" userId="fb6ba74412b114ba" providerId="LiveId" clId="{A03EE1B6-8485-417D-8F64-4F05B6DC62B7}" dt="2024-11-18T18:13:03.133" v="9" actId="47"/>
        <pc:sldMasterMkLst>
          <pc:docMk/>
          <pc:sldMasterMk cId="1914684397" sldId="2147483677"/>
        </pc:sldMasterMkLst>
        <pc:sldLayoutChg chg="del">
          <pc:chgData name="Kimberley Grove" userId="fb6ba74412b114ba" providerId="LiveId" clId="{A03EE1B6-8485-417D-8F64-4F05B6DC62B7}" dt="2024-11-18T18:13:03.133" v="9" actId="47"/>
          <pc:sldLayoutMkLst>
            <pc:docMk/>
            <pc:sldMasterMk cId="1914684397" sldId="2147483677"/>
            <pc:sldLayoutMk cId="957349104" sldId="2147483678"/>
          </pc:sldLayoutMkLst>
        </pc:sldLayoutChg>
        <pc:sldLayoutChg chg="del">
          <pc:chgData name="Kimberley Grove" userId="fb6ba74412b114ba" providerId="LiveId" clId="{A03EE1B6-8485-417D-8F64-4F05B6DC62B7}" dt="2024-11-18T18:13:03.133" v="9" actId="47"/>
          <pc:sldLayoutMkLst>
            <pc:docMk/>
            <pc:sldMasterMk cId="1914684397" sldId="2147483677"/>
            <pc:sldLayoutMk cId="2977370779" sldId="2147483679"/>
          </pc:sldLayoutMkLst>
        </pc:sldLayoutChg>
        <pc:sldLayoutChg chg="del">
          <pc:chgData name="Kimberley Grove" userId="fb6ba74412b114ba" providerId="LiveId" clId="{A03EE1B6-8485-417D-8F64-4F05B6DC62B7}" dt="2024-11-18T18:13:03.133" v="9" actId="47"/>
          <pc:sldLayoutMkLst>
            <pc:docMk/>
            <pc:sldMasterMk cId="1914684397" sldId="2147483677"/>
            <pc:sldLayoutMk cId="2709335634" sldId="2147483680"/>
          </pc:sldLayoutMkLst>
        </pc:sldLayoutChg>
        <pc:sldLayoutChg chg="del">
          <pc:chgData name="Kimberley Grove" userId="fb6ba74412b114ba" providerId="LiveId" clId="{A03EE1B6-8485-417D-8F64-4F05B6DC62B7}" dt="2024-11-18T18:13:03.133" v="9" actId="47"/>
          <pc:sldLayoutMkLst>
            <pc:docMk/>
            <pc:sldMasterMk cId="1914684397" sldId="2147483677"/>
            <pc:sldLayoutMk cId="632730379" sldId="2147483681"/>
          </pc:sldLayoutMkLst>
        </pc:sldLayoutChg>
        <pc:sldLayoutChg chg="del">
          <pc:chgData name="Kimberley Grove" userId="fb6ba74412b114ba" providerId="LiveId" clId="{A03EE1B6-8485-417D-8F64-4F05B6DC62B7}" dt="2024-11-18T18:13:03.133" v="9" actId="47"/>
          <pc:sldLayoutMkLst>
            <pc:docMk/>
            <pc:sldMasterMk cId="1914684397" sldId="2147483677"/>
            <pc:sldLayoutMk cId="1500043093" sldId="2147483682"/>
          </pc:sldLayoutMkLst>
        </pc:sldLayoutChg>
        <pc:sldLayoutChg chg="del">
          <pc:chgData name="Kimberley Grove" userId="fb6ba74412b114ba" providerId="LiveId" clId="{A03EE1B6-8485-417D-8F64-4F05B6DC62B7}" dt="2024-11-18T18:13:03.133" v="9" actId="47"/>
          <pc:sldLayoutMkLst>
            <pc:docMk/>
            <pc:sldMasterMk cId="1914684397" sldId="2147483677"/>
            <pc:sldLayoutMk cId="2043248498" sldId="2147483683"/>
          </pc:sldLayoutMkLst>
        </pc:sldLayoutChg>
        <pc:sldLayoutChg chg="del">
          <pc:chgData name="Kimberley Grove" userId="fb6ba74412b114ba" providerId="LiveId" clId="{A03EE1B6-8485-417D-8F64-4F05B6DC62B7}" dt="2024-11-18T18:13:03.133" v="9" actId="47"/>
          <pc:sldLayoutMkLst>
            <pc:docMk/>
            <pc:sldMasterMk cId="1914684397" sldId="2147483677"/>
            <pc:sldLayoutMk cId="3467203031" sldId="2147483684"/>
          </pc:sldLayoutMkLst>
        </pc:sldLayoutChg>
        <pc:sldLayoutChg chg="del">
          <pc:chgData name="Kimberley Grove" userId="fb6ba74412b114ba" providerId="LiveId" clId="{A03EE1B6-8485-417D-8F64-4F05B6DC62B7}" dt="2024-11-18T18:13:03.133" v="9" actId="47"/>
          <pc:sldLayoutMkLst>
            <pc:docMk/>
            <pc:sldMasterMk cId="1914684397" sldId="2147483677"/>
            <pc:sldLayoutMk cId="1019367737" sldId="2147483685"/>
          </pc:sldLayoutMkLst>
        </pc:sldLayoutChg>
        <pc:sldLayoutChg chg="del">
          <pc:chgData name="Kimberley Grove" userId="fb6ba74412b114ba" providerId="LiveId" clId="{A03EE1B6-8485-417D-8F64-4F05B6DC62B7}" dt="2024-11-18T18:13:03.133" v="9" actId="47"/>
          <pc:sldLayoutMkLst>
            <pc:docMk/>
            <pc:sldMasterMk cId="1914684397" sldId="2147483677"/>
            <pc:sldLayoutMk cId="519403457" sldId="2147483686"/>
          </pc:sldLayoutMkLst>
        </pc:sldLayoutChg>
        <pc:sldLayoutChg chg="del">
          <pc:chgData name="Kimberley Grove" userId="fb6ba74412b114ba" providerId="LiveId" clId="{A03EE1B6-8485-417D-8F64-4F05B6DC62B7}" dt="2024-11-18T18:13:03.133" v="9" actId="47"/>
          <pc:sldLayoutMkLst>
            <pc:docMk/>
            <pc:sldMasterMk cId="1914684397" sldId="2147483677"/>
            <pc:sldLayoutMk cId="692233254" sldId="2147483687"/>
          </pc:sldLayoutMkLst>
        </pc:sldLayoutChg>
        <pc:sldLayoutChg chg="del">
          <pc:chgData name="Kimberley Grove" userId="fb6ba74412b114ba" providerId="LiveId" clId="{A03EE1B6-8485-417D-8F64-4F05B6DC62B7}" dt="2024-11-18T18:13:03.133" v="9" actId="47"/>
          <pc:sldLayoutMkLst>
            <pc:docMk/>
            <pc:sldMasterMk cId="1914684397" sldId="2147483677"/>
            <pc:sldLayoutMk cId="2584656097" sldId="2147483688"/>
          </pc:sldLayoutMkLst>
        </pc:sldLayoutChg>
        <pc:sldLayoutChg chg="del">
          <pc:chgData name="Kimberley Grove" userId="fb6ba74412b114ba" providerId="LiveId" clId="{A03EE1B6-8485-417D-8F64-4F05B6DC62B7}" dt="2024-11-18T18:13:03.133" v="9" actId="47"/>
          <pc:sldLayoutMkLst>
            <pc:docMk/>
            <pc:sldMasterMk cId="1914684397" sldId="2147483677"/>
            <pc:sldLayoutMk cId="2249578542" sldId="2147483689"/>
          </pc:sldLayoutMkLst>
        </pc:sldLayoutChg>
        <pc:sldLayoutChg chg="del">
          <pc:chgData name="Kimberley Grove" userId="fb6ba74412b114ba" providerId="LiveId" clId="{A03EE1B6-8485-417D-8F64-4F05B6DC62B7}" dt="2024-11-18T18:13:03.133" v="9" actId="47"/>
          <pc:sldLayoutMkLst>
            <pc:docMk/>
            <pc:sldMasterMk cId="1914684397" sldId="2147483677"/>
            <pc:sldLayoutMk cId="3725386687" sldId="2147483690"/>
          </pc:sldLayoutMkLst>
        </pc:sldLayoutChg>
        <pc:sldLayoutChg chg="del">
          <pc:chgData name="Kimberley Grove" userId="fb6ba74412b114ba" providerId="LiveId" clId="{A03EE1B6-8485-417D-8F64-4F05B6DC62B7}" dt="2024-11-18T18:13:03.133" v="9" actId="47"/>
          <pc:sldLayoutMkLst>
            <pc:docMk/>
            <pc:sldMasterMk cId="1914684397" sldId="2147483677"/>
            <pc:sldLayoutMk cId="3294325504" sldId="2147483691"/>
          </pc:sldLayoutMkLst>
        </pc:sldLayoutChg>
        <pc:sldLayoutChg chg="del">
          <pc:chgData name="Kimberley Grove" userId="fb6ba74412b114ba" providerId="LiveId" clId="{A03EE1B6-8485-417D-8F64-4F05B6DC62B7}" dt="2024-11-18T18:13:03.133" v="9" actId="47"/>
          <pc:sldLayoutMkLst>
            <pc:docMk/>
            <pc:sldMasterMk cId="1914684397" sldId="2147483677"/>
            <pc:sldLayoutMk cId="1306232901" sldId="2147483692"/>
          </pc:sldLayoutMkLst>
        </pc:sldLayoutChg>
        <pc:sldLayoutChg chg="del">
          <pc:chgData name="Kimberley Grove" userId="fb6ba74412b114ba" providerId="LiveId" clId="{A03EE1B6-8485-417D-8F64-4F05B6DC62B7}" dt="2024-11-18T18:13:03.133" v="9" actId="47"/>
          <pc:sldLayoutMkLst>
            <pc:docMk/>
            <pc:sldMasterMk cId="1914684397" sldId="2147483677"/>
            <pc:sldLayoutMk cId="1081994951" sldId="2147483693"/>
          </pc:sldLayoutMkLst>
        </pc:sldLayoutChg>
        <pc:sldLayoutChg chg="del">
          <pc:chgData name="Kimberley Grove" userId="fb6ba74412b114ba" providerId="LiveId" clId="{A03EE1B6-8485-417D-8F64-4F05B6DC62B7}" dt="2024-11-18T18:13:03.133" v="9" actId="47"/>
          <pc:sldLayoutMkLst>
            <pc:docMk/>
            <pc:sldMasterMk cId="1914684397" sldId="2147483677"/>
            <pc:sldLayoutMk cId="1355047548" sldId="2147483694"/>
          </pc:sldLayoutMkLst>
        </pc:sldLayoutChg>
      </pc:sldMasterChg>
    </pc:docChg>
  </pc:docChgLst>
  <pc:docChgLst>
    <pc:chgData name="Yana Keyzerman" userId="38500f83-9578-42ce-af12-927f3a1b9563" providerId="ADAL" clId="{3E93A516-B52E-42F9-BBCA-78D4FFD75DE7}"/>
    <pc:docChg chg="modSld">
      <pc:chgData name="Yana Keyzerman" userId="38500f83-9578-42ce-af12-927f3a1b9563" providerId="ADAL" clId="{3E93A516-B52E-42F9-BBCA-78D4FFD75DE7}" dt="2025-03-10T19:13:29.189" v="0" actId="20577"/>
      <pc:docMkLst>
        <pc:docMk/>
      </pc:docMkLst>
      <pc:sldChg chg="modSp mod">
        <pc:chgData name="Yana Keyzerman" userId="38500f83-9578-42ce-af12-927f3a1b9563" providerId="ADAL" clId="{3E93A516-B52E-42F9-BBCA-78D4FFD75DE7}" dt="2025-03-10T19:13:29.189" v="0" actId="20577"/>
        <pc:sldMkLst>
          <pc:docMk/>
          <pc:sldMk cId="1784429329" sldId="290"/>
        </pc:sldMkLst>
        <pc:spChg chg="mod">
          <ac:chgData name="Yana Keyzerman" userId="38500f83-9578-42ce-af12-927f3a1b9563" providerId="ADAL" clId="{3E93A516-B52E-42F9-BBCA-78D4FFD75DE7}" dt="2025-03-10T19:13:29.189" v="0" actId="20577"/>
          <ac:spMkLst>
            <pc:docMk/>
            <pc:sldMk cId="1784429329" sldId="290"/>
            <ac:spMk id="3" creationId="{85F2A785-0BAD-4DC4-84FD-91C37505FCE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2279C0-CB4F-400F-B97C-C319709EDC7B}" type="datetimeFigureOut">
              <a:rPr lang="en-US" smtClean="0"/>
              <a:t>10/14/2025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429607-C4A6-4C2D-8D0F-A21533BAE4D7}" type="slidenum">
              <a:rPr lang="en-US" smtClean="0"/>
              <a:t>‹#›</a:t>
            </a:fld>
            <a:endParaRPr lang="en-US"/>
          </a:p>
        </p:txBody>
      </p:sp>
    </p:spTree>
    <p:extLst>
      <p:ext uri="{BB962C8B-B14F-4D97-AF65-F5344CB8AC3E}">
        <p14:creationId xmlns:p14="http://schemas.microsoft.com/office/powerpoint/2010/main" val="1507846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hapter Open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334125" y="914400"/>
            <a:ext cx="5699379" cy="1371600"/>
          </a:xfrm>
        </p:spPr>
        <p:txBody>
          <a:bodyPr lIns="182880" rIns="182880" anchor="t" anchorCtr="0">
            <a:noAutofit/>
          </a:bodyPr>
          <a:lstStyle>
            <a:lvl1pPr>
              <a:defRPr sz="9600" baseline="0">
                <a:solidFill>
                  <a:srgbClr val="183C8E"/>
                </a:solidFill>
              </a:defRPr>
            </a:lvl1pPr>
          </a:lstStyle>
          <a:p>
            <a:r>
              <a:rPr lang="en-US" dirty="0" err="1"/>
              <a:t>Ch</a:t>
            </a:r>
            <a:r>
              <a:rPr lang="en-US" dirty="0"/>
              <a:t>#</a:t>
            </a:r>
          </a:p>
        </p:txBody>
      </p:sp>
      <p:sp>
        <p:nvSpPr>
          <p:cNvPr id="7" name="Rectangle 6"/>
          <p:cNvSpPr/>
          <p:nvPr userDrawn="1"/>
        </p:nvSpPr>
        <p:spPr>
          <a:xfrm>
            <a:off x="6096000" y="5029199"/>
            <a:ext cx="6096000" cy="126099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Picture Placeholder 13"/>
          <p:cNvSpPr>
            <a:spLocks noGrp="1"/>
          </p:cNvSpPr>
          <p:nvPr>
            <p:ph type="pic" sz="quarter" idx="10"/>
          </p:nvPr>
        </p:nvSpPr>
        <p:spPr>
          <a:xfrm>
            <a:off x="0" y="0"/>
            <a:ext cx="6096000" cy="6858000"/>
          </a:xfrm>
        </p:spPr>
        <p:txBody>
          <a:bodyPr/>
          <a:lstStyle/>
          <a:p>
            <a:r>
              <a:rPr lang="en-US"/>
              <a:t>Click icon to add picture</a:t>
            </a:r>
            <a:endParaRPr lang="en-US" dirty="0"/>
          </a:p>
        </p:txBody>
      </p:sp>
      <p:sp>
        <p:nvSpPr>
          <p:cNvPr id="16" name="Rectangle 15"/>
          <p:cNvSpPr/>
          <p:nvPr userDrawn="1"/>
        </p:nvSpPr>
        <p:spPr>
          <a:xfrm>
            <a:off x="6333874" y="6336792"/>
            <a:ext cx="5699630" cy="369332"/>
          </a:xfrm>
          <a:prstGeom prst="rect">
            <a:avLst/>
          </a:prstGeom>
        </p:spPr>
        <p:txBody>
          <a:bodyPr wrap="square" lIns="182880" rIns="18288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a:ln>
                  <a:noFill/>
                </a:ln>
                <a:solidFill>
                  <a:prstClr val="black"/>
                </a:solidFill>
                <a:effectLst/>
                <a:uLnTx/>
                <a:uFillTx/>
                <a:latin typeface="Arial" panose="020B0604020202020204"/>
                <a:ea typeface="+mn-ea"/>
                <a:cs typeface="+mn-cs"/>
              </a:rPr>
              <a:t>© 2010-2025 National Restaurant Association Educational Foundation (NRAEF). All rights reserved. NRAEF, ProStart, and related names and logos are registered trademarks of the NRAEF. National Restaurant Association (Association) and related names and logos are registered trademarks of the Association.  </a:t>
            </a:r>
            <a:r>
              <a:rPr kumimoji="0" lang="en-US" sz="600" b="0" i="0" u="none" strike="noStrike" kern="1200" cap="none" spc="0" normalizeH="0" baseline="0" noProof="0">
                <a:ln>
                  <a:noFill/>
                </a:ln>
                <a:solidFill>
                  <a:prstClr val="black"/>
                </a:solidFill>
                <a:effectLst/>
                <a:uLnTx/>
                <a:uFillTx/>
                <a:latin typeface="Arial" panose="020B0604020202020204"/>
                <a:ea typeface="+mn-ea"/>
                <a:cs typeface="+mn-cs"/>
              </a:rPr>
              <a:t>These marks may not be copied, reproduced, or otherwise used without the explicit written permission of the owner of each mark.</a:t>
            </a:r>
            <a:endParaRPr kumimoji="0" lang="en-US" sz="6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
        <p:nvSpPr>
          <p:cNvPr id="18" name="Rectangle 17"/>
          <p:cNvSpPr/>
          <p:nvPr userDrawn="1"/>
        </p:nvSpPr>
        <p:spPr>
          <a:xfrm>
            <a:off x="6330826" y="5120640"/>
            <a:ext cx="5702677" cy="1169551"/>
          </a:xfrm>
          <a:prstGeom prst="rect">
            <a:avLst/>
          </a:prstGeom>
        </p:spPr>
        <p:txBody>
          <a:bodyPr wrap="square" lIns="91440" rIns="91440">
            <a:spAutoFit/>
          </a:bodyPr>
          <a:lstStyle/>
          <a:p>
            <a:r>
              <a:rPr lang="en-US" sz="2600" b="1" spc="-50" baseline="0" dirty="0">
                <a:solidFill>
                  <a:schemeClr val="bg1"/>
                </a:solidFill>
                <a:latin typeface="+mj-lt"/>
              </a:rPr>
              <a:t>Foundations of Restaurant Management &amp; Culinary Arts</a:t>
            </a:r>
            <a:endParaRPr lang="en-US" sz="2600" b="1" spc="-50" baseline="0" dirty="0">
              <a:solidFill>
                <a:schemeClr val="bg2"/>
              </a:solidFill>
              <a:latin typeface="+mj-lt"/>
            </a:endParaRPr>
          </a:p>
          <a:p>
            <a:pPr algn="r"/>
            <a:r>
              <a:rPr lang="en-US" sz="1800" b="0" dirty="0">
                <a:solidFill>
                  <a:srgbClr val="88C654"/>
                </a:solidFill>
                <a:latin typeface="+mj-lt"/>
              </a:rPr>
              <a:t>3rd Edition</a:t>
            </a:r>
          </a:p>
        </p:txBody>
      </p:sp>
      <p:sp>
        <p:nvSpPr>
          <p:cNvPr id="21" name="Text Placeholder 20"/>
          <p:cNvSpPr>
            <a:spLocks noGrp="1"/>
          </p:cNvSpPr>
          <p:nvPr>
            <p:ph type="body" sz="quarter" idx="11" hasCustomPrompt="1"/>
          </p:nvPr>
        </p:nvSpPr>
        <p:spPr>
          <a:xfrm>
            <a:off x="6333873" y="2711450"/>
            <a:ext cx="5699378" cy="1908175"/>
          </a:xfrm>
        </p:spPr>
        <p:txBody>
          <a:bodyPr lIns="182880" rIns="182880">
            <a:normAutofit/>
          </a:bodyPr>
          <a:lstStyle>
            <a:lvl1pPr>
              <a:defRPr sz="3200" baseline="0">
                <a:solidFill>
                  <a:schemeClr val="tx1"/>
                </a:solidFill>
              </a:defRPr>
            </a:lvl1pPr>
            <a:lvl2pPr marL="457200" indent="0">
              <a:buNone/>
              <a:defRPr/>
            </a:lvl2pPr>
          </a:lstStyle>
          <a:p>
            <a:pPr lvl="0"/>
            <a:r>
              <a:rPr lang="en-US" dirty="0"/>
              <a:t>CLICK TO EDIT MASTER TEXT STYLES</a:t>
            </a:r>
          </a:p>
        </p:txBody>
      </p:sp>
      <p:pic>
        <p:nvPicPr>
          <p:cNvPr id="3" name="Picture 2">
            <a:extLst>
              <a:ext uri="{FF2B5EF4-FFF2-40B4-BE49-F238E27FC236}">
                <a16:creationId xmlns:a16="http://schemas.microsoft.com/office/drawing/2014/main" id="{6642FB16-7E21-C5E7-B040-8195ECA8ADF6}"/>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991323" y="31710"/>
            <a:ext cx="3200677" cy="914479"/>
          </a:xfrm>
          <a:prstGeom prst="rect">
            <a:avLst/>
          </a:prstGeom>
        </p:spPr>
      </p:pic>
    </p:spTree>
    <p:extLst>
      <p:ext uri="{BB962C8B-B14F-4D97-AF65-F5344CB8AC3E}">
        <p14:creationId xmlns:p14="http://schemas.microsoft.com/office/powerpoint/2010/main" val="1904193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 Photos Only">
    <p:spTree>
      <p:nvGrpSpPr>
        <p:cNvPr id="1" name=""/>
        <p:cNvGrpSpPr/>
        <p:nvPr/>
      </p:nvGrpSpPr>
      <p:grpSpPr>
        <a:xfrm>
          <a:off x="0" y="0"/>
          <a:ext cx="0" cy="0"/>
          <a:chOff x="0" y="0"/>
          <a:chExt cx="0" cy="0"/>
        </a:xfrm>
      </p:grpSpPr>
      <p:sp>
        <p:nvSpPr>
          <p:cNvPr id="15" name="Picture Placeholder 11"/>
          <p:cNvSpPr>
            <a:spLocks noGrp="1"/>
          </p:cNvSpPr>
          <p:nvPr>
            <p:ph type="pic" sz="quarter" idx="13"/>
          </p:nvPr>
        </p:nvSpPr>
        <p:spPr>
          <a:xfrm>
            <a:off x="6400800" y="3894137"/>
            <a:ext cx="3246120" cy="2011680"/>
          </a:xfrm>
          <a:ln>
            <a:solidFill>
              <a:schemeClr val="tx1"/>
            </a:solidFill>
          </a:ln>
        </p:spPr>
        <p:txBody>
          <a:bodyPr/>
          <a:lstStyle/>
          <a:p>
            <a:r>
              <a:rPr lang="en-US" dirty="0"/>
              <a:t>Click icon to add picture</a:t>
            </a:r>
          </a:p>
        </p:txBody>
      </p:sp>
      <p:sp>
        <p:nvSpPr>
          <p:cNvPr id="16" name="Picture Placeholder 11"/>
          <p:cNvSpPr>
            <a:spLocks noGrp="1"/>
          </p:cNvSpPr>
          <p:nvPr>
            <p:ph type="pic" sz="quarter" idx="17"/>
          </p:nvPr>
        </p:nvSpPr>
        <p:spPr>
          <a:xfrm>
            <a:off x="2542032" y="3894136"/>
            <a:ext cx="3246120" cy="2011680"/>
          </a:xfrm>
          <a:ln>
            <a:solidFill>
              <a:schemeClr val="tx1"/>
            </a:solidFill>
          </a:ln>
        </p:spPr>
        <p:txBody>
          <a:bodyPr/>
          <a:lstStyle/>
          <a:p>
            <a:r>
              <a:rPr lang="en-US" dirty="0"/>
              <a:t>Click icon to add picture</a:t>
            </a:r>
          </a:p>
        </p:txBody>
      </p:sp>
      <p:sp>
        <p:nvSpPr>
          <p:cNvPr id="12" name="Picture Placeholder 11"/>
          <p:cNvSpPr>
            <a:spLocks noGrp="1"/>
          </p:cNvSpPr>
          <p:nvPr>
            <p:ph type="pic" sz="quarter" idx="11"/>
          </p:nvPr>
        </p:nvSpPr>
        <p:spPr>
          <a:xfrm>
            <a:off x="6400800" y="1554481"/>
            <a:ext cx="3246120" cy="2011680"/>
          </a:xfrm>
          <a:ln>
            <a:solidFill>
              <a:schemeClr val="tx1"/>
            </a:solidFill>
          </a:ln>
        </p:spPr>
        <p:txBody>
          <a:bodyPr/>
          <a:lstStyle/>
          <a:p>
            <a:r>
              <a:rPr lang="en-US"/>
              <a:t>Click icon to add picture</a:t>
            </a:r>
          </a:p>
        </p:txBody>
      </p:sp>
      <p:sp>
        <p:nvSpPr>
          <p:cNvPr id="14" name="Picture Placeholder 11"/>
          <p:cNvSpPr>
            <a:spLocks noGrp="1"/>
          </p:cNvSpPr>
          <p:nvPr>
            <p:ph type="pic" sz="quarter" idx="16"/>
          </p:nvPr>
        </p:nvSpPr>
        <p:spPr>
          <a:xfrm>
            <a:off x="2542032" y="1554480"/>
            <a:ext cx="3246120" cy="2011680"/>
          </a:xfrm>
          <a:ln>
            <a:solidFill>
              <a:schemeClr val="tx1"/>
            </a:solidFill>
          </a:ln>
        </p:spPr>
        <p:txBody>
          <a:bodyPr/>
          <a:lstStyle/>
          <a:p>
            <a:r>
              <a:rPr lang="en-US"/>
              <a:t>Click icon to add picture</a:t>
            </a:r>
          </a:p>
        </p:txBody>
      </p:sp>
      <p:sp>
        <p:nvSpPr>
          <p:cNvPr id="8" name="Rectangle 7"/>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17"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243107297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 Photos Only">
    <p:spTree>
      <p:nvGrpSpPr>
        <p:cNvPr id="1" name=""/>
        <p:cNvGrpSpPr/>
        <p:nvPr/>
      </p:nvGrpSpPr>
      <p:grpSpPr>
        <a:xfrm>
          <a:off x="0" y="0"/>
          <a:ext cx="0" cy="0"/>
          <a:chOff x="0" y="0"/>
          <a:chExt cx="0" cy="0"/>
        </a:xfrm>
      </p:grpSpPr>
      <p:sp>
        <p:nvSpPr>
          <p:cNvPr id="15" name="Picture Placeholder 11"/>
          <p:cNvSpPr>
            <a:spLocks noGrp="1"/>
          </p:cNvSpPr>
          <p:nvPr>
            <p:ph type="pic" sz="quarter" idx="13"/>
          </p:nvPr>
        </p:nvSpPr>
        <p:spPr>
          <a:xfrm>
            <a:off x="8321040" y="3894137"/>
            <a:ext cx="3246120" cy="2011680"/>
          </a:xfrm>
          <a:ln>
            <a:solidFill>
              <a:schemeClr val="tx1"/>
            </a:solidFill>
          </a:ln>
        </p:spPr>
        <p:txBody>
          <a:bodyPr/>
          <a:lstStyle/>
          <a:p>
            <a:r>
              <a:rPr lang="en-US" dirty="0"/>
              <a:t>Click icon to add picture</a:t>
            </a:r>
          </a:p>
        </p:txBody>
      </p:sp>
      <p:sp>
        <p:nvSpPr>
          <p:cNvPr id="16" name="Picture Placeholder 11"/>
          <p:cNvSpPr>
            <a:spLocks noGrp="1"/>
          </p:cNvSpPr>
          <p:nvPr>
            <p:ph type="pic" sz="quarter" idx="17"/>
          </p:nvPr>
        </p:nvSpPr>
        <p:spPr>
          <a:xfrm>
            <a:off x="4480560" y="3894136"/>
            <a:ext cx="3246120" cy="2011680"/>
          </a:xfrm>
          <a:ln>
            <a:solidFill>
              <a:schemeClr val="tx1"/>
            </a:solidFill>
          </a:ln>
        </p:spPr>
        <p:txBody>
          <a:bodyPr/>
          <a:lstStyle/>
          <a:p>
            <a:r>
              <a:rPr lang="en-US" dirty="0"/>
              <a:t>Click icon to add picture</a:t>
            </a:r>
          </a:p>
        </p:txBody>
      </p:sp>
      <p:sp>
        <p:nvSpPr>
          <p:cNvPr id="13" name="Picture Placeholder 11"/>
          <p:cNvSpPr>
            <a:spLocks noGrp="1"/>
          </p:cNvSpPr>
          <p:nvPr>
            <p:ph type="pic" sz="quarter" idx="15"/>
          </p:nvPr>
        </p:nvSpPr>
        <p:spPr>
          <a:xfrm>
            <a:off x="612648" y="3894136"/>
            <a:ext cx="3246120" cy="2011680"/>
          </a:xfrm>
          <a:ln>
            <a:solidFill>
              <a:schemeClr val="tx1"/>
            </a:solidFill>
          </a:ln>
        </p:spPr>
        <p:txBody>
          <a:bodyPr/>
          <a:lstStyle/>
          <a:p>
            <a:r>
              <a:rPr lang="en-US" dirty="0"/>
              <a:t>Click icon to add picture</a:t>
            </a:r>
          </a:p>
        </p:txBody>
      </p:sp>
      <p:sp>
        <p:nvSpPr>
          <p:cNvPr id="12" name="Picture Placeholder 11"/>
          <p:cNvSpPr>
            <a:spLocks noGrp="1"/>
          </p:cNvSpPr>
          <p:nvPr>
            <p:ph type="pic" sz="quarter" idx="11"/>
          </p:nvPr>
        </p:nvSpPr>
        <p:spPr>
          <a:xfrm>
            <a:off x="8321040" y="1554481"/>
            <a:ext cx="3246120" cy="2011680"/>
          </a:xfrm>
          <a:ln>
            <a:solidFill>
              <a:schemeClr val="tx1"/>
            </a:solidFill>
          </a:ln>
        </p:spPr>
        <p:txBody>
          <a:bodyPr/>
          <a:lstStyle/>
          <a:p>
            <a:r>
              <a:rPr lang="en-US" dirty="0"/>
              <a:t>Click icon to add picture</a:t>
            </a:r>
          </a:p>
        </p:txBody>
      </p:sp>
      <p:sp>
        <p:nvSpPr>
          <p:cNvPr id="14" name="Picture Placeholder 11"/>
          <p:cNvSpPr>
            <a:spLocks noGrp="1"/>
          </p:cNvSpPr>
          <p:nvPr>
            <p:ph type="pic" sz="quarter" idx="16"/>
          </p:nvPr>
        </p:nvSpPr>
        <p:spPr>
          <a:xfrm>
            <a:off x="4480560" y="1554480"/>
            <a:ext cx="3246120" cy="2011680"/>
          </a:xfrm>
          <a:ln>
            <a:solidFill>
              <a:schemeClr val="tx1"/>
            </a:solidFill>
          </a:ln>
        </p:spPr>
        <p:txBody>
          <a:bodyPr/>
          <a:lstStyle/>
          <a:p>
            <a:r>
              <a:rPr lang="en-US" dirty="0"/>
              <a:t>Click icon to add picture</a:t>
            </a:r>
          </a:p>
        </p:txBody>
      </p:sp>
      <p:sp>
        <p:nvSpPr>
          <p:cNvPr id="11" name="Picture Placeholder 11"/>
          <p:cNvSpPr>
            <a:spLocks noGrp="1"/>
          </p:cNvSpPr>
          <p:nvPr>
            <p:ph type="pic" sz="quarter" idx="14"/>
          </p:nvPr>
        </p:nvSpPr>
        <p:spPr>
          <a:xfrm>
            <a:off x="612648" y="1554480"/>
            <a:ext cx="3246120" cy="2011680"/>
          </a:xfrm>
          <a:ln>
            <a:solidFill>
              <a:schemeClr val="tx1"/>
            </a:solidFill>
          </a:ln>
        </p:spPr>
        <p:txBody>
          <a:bodyPr/>
          <a:lstStyle/>
          <a:p>
            <a:r>
              <a:rPr lang="en-US" dirty="0"/>
              <a:t>Click icon to add picture</a:t>
            </a:r>
          </a:p>
        </p:txBody>
      </p:sp>
      <p:sp>
        <p:nvSpPr>
          <p:cNvPr id="8" name="Rectangle 7"/>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17"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3078661248"/>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Knowledge Check">
    <p:spTree>
      <p:nvGrpSpPr>
        <p:cNvPr id="1" name=""/>
        <p:cNvGrpSpPr/>
        <p:nvPr/>
      </p:nvGrpSpPr>
      <p:grpSpPr>
        <a:xfrm>
          <a:off x="0" y="0"/>
          <a:ext cx="0" cy="0"/>
          <a:chOff x="0" y="0"/>
          <a:chExt cx="0" cy="0"/>
        </a:xfrm>
      </p:grpSpPr>
      <p:sp>
        <p:nvSpPr>
          <p:cNvPr id="7" name="Rectangle 6"/>
          <p:cNvSpPr/>
          <p:nvPr userDrawn="1"/>
        </p:nvSpPr>
        <p:spPr>
          <a:xfrm>
            <a:off x="0" y="0"/>
            <a:ext cx="12192000" cy="6857999"/>
          </a:xfrm>
          <a:prstGeom prst="rect">
            <a:avLst/>
          </a:prstGeom>
          <a:solidFill>
            <a:srgbClr val="183C8E">
              <a:alpha val="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p:txBody>
          <a:bodyPr/>
          <a:lstStyle>
            <a:lvl1pPr>
              <a:defRPr baseline="0">
                <a:solidFill>
                  <a:srgbClr val="183C8E"/>
                </a:solidFill>
              </a:defRPr>
            </a:lvl1pPr>
          </a:lstStyle>
          <a:p>
            <a:r>
              <a:rPr lang="en-US" dirty="0"/>
              <a:t>Knowledge Check</a:t>
            </a:r>
          </a:p>
        </p:txBody>
      </p:sp>
      <p:sp>
        <p:nvSpPr>
          <p:cNvPr id="3" name="Content Placeholder 2"/>
          <p:cNvSpPr>
            <a:spLocks noGrp="1"/>
          </p:cNvSpPr>
          <p:nvPr>
            <p:ph idx="1"/>
          </p:nvPr>
        </p:nvSpPr>
        <p:spPr/>
        <p:txBody>
          <a:bodyPr/>
          <a:lstStyle>
            <a:lvl1pPr marL="461963" indent="-461963">
              <a:buClr>
                <a:srgbClr val="183C8E"/>
              </a:buClr>
              <a:buFont typeface="+mj-lt"/>
              <a:buAutoNum type="arabicPeriod"/>
              <a:defRPr>
                <a:solidFill>
                  <a:srgbClr val="183C8E"/>
                </a:solidFill>
              </a:defRPr>
            </a:lvl1pPr>
            <a:lvl2pPr marL="457200" indent="0">
              <a:buClr>
                <a:schemeClr val="accent1"/>
              </a:buClr>
              <a:buFontTx/>
              <a:buNone/>
              <a:defRPr>
                <a:solidFill>
                  <a:srgbClr val="183C8E"/>
                </a:solidFill>
              </a:defRPr>
            </a:lvl2pPr>
            <a:lvl3pPr marL="1257300" indent="-342900">
              <a:buClr>
                <a:srgbClr val="183C8E"/>
              </a:buClr>
              <a:buFont typeface="Arial" panose="020B0604020202020204" pitchFamily="34" charset="0"/>
              <a:buChar char="•"/>
              <a:defRPr>
                <a:solidFill>
                  <a:srgbClr val="183C8E"/>
                </a:solidFill>
              </a:defRPr>
            </a:lvl3pPr>
            <a:lvl4pPr marL="1657350" indent="-285750">
              <a:buClr>
                <a:srgbClr val="183C8E"/>
              </a:buClr>
              <a:buFont typeface="Arial" panose="020B0604020202020204" pitchFamily="34" charset="0"/>
              <a:buChar char="•"/>
              <a:defRPr>
                <a:solidFill>
                  <a:srgbClr val="183C8E"/>
                </a:solidFill>
              </a:defRPr>
            </a:lvl4pPr>
            <a:lvl5pPr marL="2114550" indent="-285750">
              <a:buClr>
                <a:srgbClr val="183C8E"/>
              </a:buClr>
              <a:buFont typeface="Arial" panose="020B0604020202020204" pitchFamily="34" charset="0"/>
              <a:buChar char="•"/>
              <a:defRPr>
                <a:solidFill>
                  <a:srgbClr val="183C8E"/>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accent1"/>
                </a:solidFill>
              </a:defRPr>
            </a:lvl1pPr>
          </a:lstStyle>
          <a:p>
            <a:fld id="{BF568A59-ACA4-4C70-9252-AAB755DA2F6B}" type="slidenum">
              <a:rPr lang="en-US" smtClean="0"/>
              <a:pPr/>
              <a:t>‹#›</a:t>
            </a:fld>
            <a:endParaRPr lang="en-US"/>
          </a:p>
        </p:txBody>
      </p:sp>
      <p:sp>
        <p:nvSpPr>
          <p:cNvPr id="4" name="Rectangle 3">
            <a:extLst>
              <a:ext uri="{FF2B5EF4-FFF2-40B4-BE49-F238E27FC236}">
                <a16:creationId xmlns:a16="http://schemas.microsoft.com/office/drawing/2014/main" id="{07FCE294-87D4-CBD7-5DD0-1E803BCCDC4E}"/>
              </a:ext>
            </a:extLst>
          </p:cNvPr>
          <p:cNvSpPr/>
          <p:nvPr userDrawn="1"/>
        </p:nvSpPr>
        <p:spPr>
          <a:xfrm>
            <a:off x="1524" y="6172200"/>
            <a:ext cx="12188952" cy="18288"/>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42454564"/>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Essential Skills">
    <p:bg>
      <p:bgPr>
        <a:solidFill>
          <a:schemeClr val="bg1">
            <a:lumMod val="95000"/>
          </a:schemeClr>
        </a:solidFill>
        <a:effectLst/>
      </p:bgPr>
    </p:bg>
    <p:spTree>
      <p:nvGrpSpPr>
        <p:cNvPr id="1" name=""/>
        <p:cNvGrpSpPr/>
        <p:nvPr/>
      </p:nvGrpSpPr>
      <p:grpSpPr>
        <a:xfrm>
          <a:off x="0" y="0"/>
          <a:ext cx="0" cy="0"/>
          <a:chOff x="0" y="0"/>
          <a:chExt cx="0" cy="0"/>
        </a:xfrm>
      </p:grpSpPr>
      <p:sp>
        <p:nvSpPr>
          <p:cNvPr id="7" name="Rectangle 6"/>
          <p:cNvSpPr/>
          <p:nvPr userDrawn="1"/>
        </p:nvSpPr>
        <p:spPr>
          <a:xfrm>
            <a:off x="0" y="1"/>
            <a:ext cx="12192000" cy="914400"/>
          </a:xfrm>
          <a:prstGeom prst="rect">
            <a:avLst/>
          </a:prstGeom>
          <a:solidFill>
            <a:srgbClr val="F79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p:txBody>
          <a:bodyPr/>
          <a:lstStyle>
            <a:lvl1pPr>
              <a:defRPr>
                <a:solidFill>
                  <a:schemeClr val="tx1"/>
                </a:solidFill>
              </a:defRPr>
            </a:lvl1pPr>
          </a:lstStyle>
          <a:p>
            <a:r>
              <a:rPr lang="en-US" dirty="0"/>
              <a:t>Essential Skills</a:t>
            </a:r>
          </a:p>
        </p:txBody>
      </p:sp>
      <p:sp>
        <p:nvSpPr>
          <p:cNvPr id="3" name="Content Placeholder 2"/>
          <p:cNvSpPr>
            <a:spLocks noGrp="1"/>
          </p:cNvSpPr>
          <p:nvPr>
            <p:ph idx="1"/>
          </p:nvPr>
        </p:nvSpPr>
        <p:spPr/>
        <p:txBody>
          <a:bodyPr/>
          <a:lstStyle>
            <a:lvl1pP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785035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Essential Photo">
    <p:bg>
      <p:bgPr>
        <a:solidFill>
          <a:schemeClr val="bg1">
            <a:lumMod val="95000"/>
          </a:schemeClr>
        </a:solidFill>
        <a:effectLst/>
      </p:bgPr>
    </p:bg>
    <p:spTree>
      <p:nvGrpSpPr>
        <p:cNvPr id="1" name=""/>
        <p:cNvGrpSpPr/>
        <p:nvPr/>
      </p:nvGrpSpPr>
      <p:grpSpPr>
        <a:xfrm>
          <a:off x="0" y="0"/>
          <a:ext cx="0" cy="0"/>
          <a:chOff x="0" y="0"/>
          <a:chExt cx="0" cy="0"/>
        </a:xfrm>
      </p:grpSpPr>
      <p:sp>
        <p:nvSpPr>
          <p:cNvPr id="12" name="Picture Placeholder 11"/>
          <p:cNvSpPr>
            <a:spLocks noGrp="1"/>
          </p:cNvSpPr>
          <p:nvPr>
            <p:ph type="pic" sz="quarter" idx="11"/>
          </p:nvPr>
        </p:nvSpPr>
        <p:spPr>
          <a:xfrm>
            <a:off x="8321040" y="1554480"/>
            <a:ext cx="3246120" cy="4351337"/>
          </a:xfrm>
          <a:ln>
            <a:solidFill>
              <a:schemeClr val="tx1"/>
            </a:solidFill>
          </a:ln>
        </p:spPr>
        <p:txBody>
          <a:bodyPr/>
          <a:lstStyle/>
          <a:p>
            <a:r>
              <a:rPr lang="en-US"/>
              <a:t>Click icon to add picture</a:t>
            </a:r>
            <a:endParaRPr lang="en-US" dirty="0"/>
          </a:p>
        </p:txBody>
      </p:sp>
      <p:sp>
        <p:nvSpPr>
          <p:cNvPr id="8" name="Rectangle 7"/>
          <p:cNvSpPr/>
          <p:nvPr userDrawn="1"/>
        </p:nvSpPr>
        <p:spPr>
          <a:xfrm>
            <a:off x="0" y="1"/>
            <a:ext cx="12192000" cy="914400"/>
          </a:xfrm>
          <a:prstGeom prst="rect">
            <a:avLst/>
          </a:prstGeom>
          <a:solidFill>
            <a:srgbClr val="F79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p:txBody>
          <a:bodyPr/>
          <a:lstStyle>
            <a:lvl1pPr>
              <a:defRPr>
                <a:solidFill>
                  <a:schemeClr val="tx1"/>
                </a:solidFill>
              </a:defRPr>
            </a:lvl1pPr>
          </a:lstStyle>
          <a:p>
            <a:r>
              <a:rPr lang="en-US" dirty="0"/>
              <a:t>Essential Skills</a:t>
            </a:r>
          </a:p>
        </p:txBody>
      </p:sp>
      <p:sp>
        <p:nvSpPr>
          <p:cNvPr id="3" name="Content Placeholder 2"/>
          <p:cNvSpPr>
            <a:spLocks noGrp="1"/>
          </p:cNvSpPr>
          <p:nvPr>
            <p:ph sz="half" idx="1"/>
          </p:nvPr>
        </p:nvSpPr>
        <p:spPr>
          <a:xfrm>
            <a:off x="612648" y="1554480"/>
            <a:ext cx="7114032" cy="4351338"/>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1928297689"/>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Essential 2 Photos">
    <p:bg>
      <p:bgPr>
        <a:solidFill>
          <a:schemeClr val="bg1">
            <a:lumMod val="95000"/>
          </a:schemeClr>
        </a:solidFill>
        <a:effectLst/>
      </p:bgPr>
    </p:bg>
    <p:spTree>
      <p:nvGrpSpPr>
        <p:cNvPr id="1" name=""/>
        <p:cNvGrpSpPr/>
        <p:nvPr/>
      </p:nvGrpSpPr>
      <p:grpSpPr>
        <a:xfrm>
          <a:off x="0" y="0"/>
          <a:ext cx="0" cy="0"/>
          <a:chOff x="0" y="0"/>
          <a:chExt cx="0" cy="0"/>
        </a:xfrm>
      </p:grpSpPr>
      <p:sp>
        <p:nvSpPr>
          <p:cNvPr id="15" name="Picture Placeholder 11"/>
          <p:cNvSpPr>
            <a:spLocks noGrp="1"/>
          </p:cNvSpPr>
          <p:nvPr>
            <p:ph type="pic" sz="quarter" idx="13"/>
          </p:nvPr>
        </p:nvSpPr>
        <p:spPr>
          <a:xfrm>
            <a:off x="8321040" y="3894137"/>
            <a:ext cx="3246120" cy="2011680"/>
          </a:xfrm>
          <a:ln>
            <a:solidFill>
              <a:schemeClr val="tx1"/>
            </a:solidFill>
          </a:ln>
        </p:spPr>
        <p:txBody>
          <a:bodyPr/>
          <a:lstStyle/>
          <a:p>
            <a:r>
              <a:rPr lang="en-US" dirty="0"/>
              <a:t>Click icon to add picture</a:t>
            </a:r>
          </a:p>
        </p:txBody>
      </p:sp>
      <p:sp>
        <p:nvSpPr>
          <p:cNvPr id="12" name="Picture Placeholder 11"/>
          <p:cNvSpPr>
            <a:spLocks noGrp="1"/>
          </p:cNvSpPr>
          <p:nvPr>
            <p:ph type="pic" sz="quarter" idx="11"/>
          </p:nvPr>
        </p:nvSpPr>
        <p:spPr>
          <a:xfrm>
            <a:off x="8321040" y="1554481"/>
            <a:ext cx="3246120" cy="2011680"/>
          </a:xfrm>
          <a:ln>
            <a:solidFill>
              <a:schemeClr val="tx1"/>
            </a:solidFill>
          </a:ln>
        </p:spPr>
        <p:txBody>
          <a:bodyPr/>
          <a:lstStyle/>
          <a:p>
            <a:r>
              <a:rPr lang="en-US" dirty="0"/>
              <a:t>Click icon to add picture</a:t>
            </a:r>
          </a:p>
        </p:txBody>
      </p:sp>
      <p:sp>
        <p:nvSpPr>
          <p:cNvPr id="8" name="Rectangle 7"/>
          <p:cNvSpPr/>
          <p:nvPr userDrawn="1"/>
        </p:nvSpPr>
        <p:spPr>
          <a:xfrm>
            <a:off x="0" y="1"/>
            <a:ext cx="12192000" cy="914400"/>
          </a:xfrm>
          <a:prstGeom prst="rect">
            <a:avLst/>
          </a:prstGeom>
          <a:solidFill>
            <a:srgbClr val="F79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p:txBody>
          <a:bodyPr/>
          <a:lstStyle>
            <a:lvl1pPr>
              <a:defRPr>
                <a:solidFill>
                  <a:schemeClr val="tx1"/>
                </a:solidFill>
              </a:defRPr>
            </a:lvl1pPr>
          </a:lstStyle>
          <a:p>
            <a:r>
              <a:rPr lang="en-US" dirty="0"/>
              <a:t>Essential Skills</a:t>
            </a:r>
          </a:p>
        </p:txBody>
      </p:sp>
      <p:sp>
        <p:nvSpPr>
          <p:cNvPr id="3" name="Content Placeholder 2"/>
          <p:cNvSpPr>
            <a:spLocks noGrp="1"/>
          </p:cNvSpPr>
          <p:nvPr>
            <p:ph sz="half" idx="1"/>
          </p:nvPr>
        </p:nvSpPr>
        <p:spPr>
          <a:xfrm>
            <a:off x="612648" y="1554480"/>
            <a:ext cx="7114032" cy="4351338"/>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3152982511"/>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usiness Case">
    <p:bg>
      <p:bgPr>
        <a:solidFill>
          <a:srgbClr val="183C8E">
            <a:alpha val="4000"/>
          </a:srgbClr>
        </a:solidFill>
        <a:effectLst/>
      </p:bgPr>
    </p:bg>
    <p:spTree>
      <p:nvGrpSpPr>
        <p:cNvPr id="1" name=""/>
        <p:cNvGrpSpPr/>
        <p:nvPr/>
      </p:nvGrpSpPr>
      <p:grpSpPr>
        <a:xfrm>
          <a:off x="0" y="0"/>
          <a:ext cx="0" cy="0"/>
          <a:chOff x="0" y="0"/>
          <a:chExt cx="0" cy="0"/>
        </a:xfrm>
      </p:grpSpPr>
      <p:sp>
        <p:nvSpPr>
          <p:cNvPr id="7" name="Rectangle 6"/>
          <p:cNvSpPr/>
          <p:nvPr userDrawn="1"/>
        </p:nvSpPr>
        <p:spPr>
          <a:xfrm>
            <a:off x="0" y="1"/>
            <a:ext cx="12192000"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1524" y="914401"/>
            <a:ext cx="12188952" cy="18288"/>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p:txBody>
          <a:bodyPr/>
          <a:lstStyle>
            <a:lvl1pPr marL="514350" indent="-514350">
              <a:buClr>
                <a:schemeClr val="tx1"/>
              </a:buClr>
              <a:buFont typeface="+mj-lt"/>
              <a:buAutoNum type="arabicPeriod"/>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
        <p:nvSpPr>
          <p:cNvPr id="4" name="TextBox 3"/>
          <p:cNvSpPr txBox="1"/>
          <p:nvPr userDrawn="1"/>
        </p:nvSpPr>
        <p:spPr>
          <a:xfrm>
            <a:off x="155448" y="182880"/>
            <a:ext cx="7315200" cy="584775"/>
          </a:xfrm>
          <a:prstGeom prst="rect">
            <a:avLst/>
          </a:prstGeom>
          <a:noFill/>
        </p:spPr>
        <p:txBody>
          <a:bodyPr wrap="square" lIns="457200" rIns="548640" rtlCol="0">
            <a:spAutoFit/>
          </a:bodyPr>
          <a:lstStyle/>
          <a:p>
            <a:r>
              <a:rPr lang="en-US" sz="3200" b="1" spc="-50" baseline="0" dirty="0">
                <a:solidFill>
                  <a:srgbClr val="183C8E"/>
                </a:solidFill>
                <a:latin typeface="+mj-lt"/>
              </a:rPr>
              <a:t>Business Case Follow-Up</a:t>
            </a:r>
          </a:p>
        </p:txBody>
      </p:sp>
      <p:sp>
        <p:nvSpPr>
          <p:cNvPr id="2" name="Rectangle 1">
            <a:extLst>
              <a:ext uri="{FF2B5EF4-FFF2-40B4-BE49-F238E27FC236}">
                <a16:creationId xmlns:a16="http://schemas.microsoft.com/office/drawing/2014/main" id="{65EA7B6B-95E6-FED2-25BE-896F20D45DBC}"/>
              </a:ext>
            </a:extLst>
          </p:cNvPr>
          <p:cNvSpPr/>
          <p:nvPr userDrawn="1"/>
        </p:nvSpPr>
        <p:spPr>
          <a:xfrm>
            <a:off x="3048" y="987552"/>
            <a:ext cx="12188952" cy="9144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97407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8047964-5074-1DE6-AB98-FE4AA5746DAE}"/>
              </a:ext>
            </a:extLst>
          </p:cNvPr>
          <p:cNvSpPr>
            <a:spLocks noGrp="1"/>
          </p:cNvSpPr>
          <p:nvPr>
            <p:ph type="sldNum" sz="quarter" idx="10"/>
          </p:nvPr>
        </p:nvSpPr>
        <p:spPr/>
        <p:txBody>
          <a:bodyPr/>
          <a:lstStyle/>
          <a:p>
            <a:fld id="{BF568A59-ACA4-4C70-9252-AAB755DA2F6B}" type="slidenum">
              <a:rPr lang="en-US" smtClean="0"/>
              <a:pPr/>
              <a:t>‹#›</a:t>
            </a:fld>
            <a:endParaRPr lang="en-US"/>
          </a:p>
        </p:txBody>
      </p:sp>
      <p:sp>
        <p:nvSpPr>
          <p:cNvPr id="4" name="Content Placeholder 2">
            <a:extLst>
              <a:ext uri="{FF2B5EF4-FFF2-40B4-BE49-F238E27FC236}">
                <a16:creationId xmlns:a16="http://schemas.microsoft.com/office/drawing/2014/main" id="{14C24367-742F-8562-7B86-40C3EF155019}"/>
              </a:ext>
            </a:extLst>
          </p:cNvPr>
          <p:cNvSpPr>
            <a:spLocks noGrp="1"/>
          </p:cNvSpPr>
          <p:nvPr>
            <p:ph idx="1"/>
          </p:nvPr>
        </p:nvSpPr>
        <p:spPr>
          <a:xfrm>
            <a:off x="609600" y="914400"/>
            <a:ext cx="10972800" cy="4992624"/>
          </a:xfrm>
          <a:prstGeom prst="roundRect">
            <a:avLst>
              <a:gd name="adj" fmla="val 7137"/>
            </a:avLst>
          </a:prstGeom>
          <a:ln w="25400">
            <a:solidFill>
              <a:srgbClr val="183C8E"/>
            </a:solidFill>
          </a:ln>
        </p:spPr>
        <p:txBody>
          <a:bodyPr/>
          <a:lstStyle>
            <a:lvl1pPr>
              <a:spcAft>
                <a:spcPts val="0"/>
              </a:spcAft>
              <a:defRPr>
                <a:solidFill>
                  <a:srgbClr val="183C8E"/>
                </a:solidFill>
              </a:defRPr>
            </a:lvl1pPr>
            <a:lvl2pPr>
              <a:buClr>
                <a:srgbClr val="183C8E"/>
              </a:buClr>
              <a:defRPr>
                <a:solidFill>
                  <a:srgbClr val="183C8E"/>
                </a:solidFill>
              </a:defRPr>
            </a:lvl2pPr>
            <a:lvl3pPr>
              <a:buClr>
                <a:srgbClr val="183C8E"/>
              </a:buClr>
              <a:defRPr>
                <a:solidFill>
                  <a:srgbClr val="183C8E"/>
                </a:solidFill>
              </a:defRPr>
            </a:lvl3pPr>
            <a:lvl4pPr>
              <a:buClr>
                <a:srgbClr val="183C8E"/>
              </a:buClr>
              <a:defRPr>
                <a:solidFill>
                  <a:srgbClr val="183C8E"/>
                </a:solidFill>
              </a:defRPr>
            </a:lvl4pPr>
            <a:lvl5pPr>
              <a:buClr>
                <a:srgbClr val="183C8E"/>
              </a:buClr>
              <a:defRPr>
                <a:solidFill>
                  <a:srgbClr val="183C8E"/>
                </a:solidFill>
              </a:defRPr>
            </a:lvl5pPr>
          </a:lstStyle>
          <a:p>
            <a:pPr marL="0" marR="0" lvl="0" indent="0" algn="l" defTabSz="914400" rtl="0" eaLnBrk="1" fontAlgn="auto" latinLnBrk="0" hangingPunct="1">
              <a:lnSpc>
                <a:spcPct val="90000"/>
              </a:lnSpc>
              <a:spcBef>
                <a:spcPts val="3600"/>
              </a:spcBef>
              <a:spcAft>
                <a:spcPts val="1200"/>
              </a:spcAft>
              <a:buClr>
                <a:srgbClr val="183C8E"/>
              </a:buClr>
              <a:buSzPct val="100000"/>
              <a:buFontTx/>
              <a:buNone/>
              <a:tabLst/>
              <a:defRPr/>
            </a:pPr>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a:extLst>
              <a:ext uri="{FF2B5EF4-FFF2-40B4-BE49-F238E27FC236}">
                <a16:creationId xmlns:a16="http://schemas.microsoft.com/office/drawing/2014/main" id="{A1391CDE-D6E0-DEB3-220E-86ECCE8260C1}"/>
              </a:ext>
            </a:extLst>
          </p:cNvPr>
          <p:cNvSpPr>
            <a:spLocks noGrp="1"/>
          </p:cNvSpPr>
          <p:nvPr>
            <p:ph type="title" hasCustomPrompt="1"/>
          </p:nvPr>
        </p:nvSpPr>
        <p:spPr>
          <a:xfrm>
            <a:off x="152400" y="182880"/>
            <a:ext cx="11887200" cy="549276"/>
          </a:xfrm>
        </p:spPr>
        <p:txBody>
          <a:bodyPr/>
          <a:lstStyle>
            <a:lvl1pPr>
              <a:defRPr baseline="0">
                <a:solidFill>
                  <a:srgbClr val="183C8E"/>
                </a:solidFill>
              </a:defRPr>
            </a:lvl1pPr>
          </a:lstStyle>
          <a:p>
            <a:r>
              <a:rPr lang="en-US" dirty="0"/>
              <a:t>Learning Objectives</a:t>
            </a:r>
          </a:p>
        </p:txBody>
      </p:sp>
    </p:spTree>
    <p:extLst>
      <p:ext uri="{BB962C8B-B14F-4D97-AF65-F5344CB8AC3E}">
        <p14:creationId xmlns:p14="http://schemas.microsoft.com/office/powerpoint/2010/main" val="372408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7" name="Rectangle 6"/>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defRPr>
                <a:solidFill>
                  <a:srgbClr val="183C8E"/>
                </a:solidFill>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456669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Text Half">
    <p:spTree>
      <p:nvGrpSpPr>
        <p:cNvPr id="1" name=""/>
        <p:cNvGrpSpPr/>
        <p:nvPr/>
      </p:nvGrpSpPr>
      <p:grpSpPr>
        <a:xfrm>
          <a:off x="0" y="0"/>
          <a:ext cx="0" cy="0"/>
          <a:chOff x="0" y="0"/>
          <a:chExt cx="0" cy="0"/>
        </a:xfrm>
      </p:grpSpPr>
      <p:sp>
        <p:nvSpPr>
          <p:cNvPr id="7" name="Rectangle 6"/>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09600" y="1554480"/>
            <a:ext cx="5184648"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idx="10"/>
          </p:nvPr>
        </p:nvSpPr>
        <p:spPr>
          <a:xfrm>
            <a:off x="6400800" y="1554480"/>
            <a:ext cx="518464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1635881027"/>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Photo Half">
    <p:spTree>
      <p:nvGrpSpPr>
        <p:cNvPr id="1" name=""/>
        <p:cNvGrpSpPr/>
        <p:nvPr/>
      </p:nvGrpSpPr>
      <p:grpSpPr>
        <a:xfrm>
          <a:off x="0" y="0"/>
          <a:ext cx="0" cy="0"/>
          <a:chOff x="0" y="0"/>
          <a:chExt cx="0" cy="0"/>
        </a:xfrm>
      </p:grpSpPr>
      <p:sp>
        <p:nvSpPr>
          <p:cNvPr id="12" name="Picture Placeholder 11"/>
          <p:cNvSpPr>
            <a:spLocks noGrp="1"/>
          </p:cNvSpPr>
          <p:nvPr>
            <p:ph type="pic" sz="quarter" idx="11"/>
          </p:nvPr>
        </p:nvSpPr>
        <p:spPr>
          <a:xfrm>
            <a:off x="6400800" y="1554480"/>
            <a:ext cx="5181600" cy="4351337"/>
          </a:xfrm>
          <a:ln>
            <a:solidFill>
              <a:schemeClr val="tx1"/>
            </a:solidFill>
          </a:ln>
        </p:spPr>
        <p:txBody>
          <a:bodyPr/>
          <a:lstStyle/>
          <a:p>
            <a:r>
              <a:rPr lang="en-US" dirty="0"/>
              <a:t>Click icon to add picture</a:t>
            </a:r>
          </a:p>
        </p:txBody>
      </p:sp>
      <p:sp>
        <p:nvSpPr>
          <p:cNvPr id="8" name="Rectangle 7"/>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12648" y="1554480"/>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1287934698"/>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Photo Vertical">
    <p:spTree>
      <p:nvGrpSpPr>
        <p:cNvPr id="1" name=""/>
        <p:cNvGrpSpPr/>
        <p:nvPr/>
      </p:nvGrpSpPr>
      <p:grpSpPr>
        <a:xfrm>
          <a:off x="0" y="0"/>
          <a:ext cx="0" cy="0"/>
          <a:chOff x="0" y="0"/>
          <a:chExt cx="0" cy="0"/>
        </a:xfrm>
      </p:grpSpPr>
      <p:sp>
        <p:nvSpPr>
          <p:cNvPr id="12" name="Picture Placeholder 11"/>
          <p:cNvSpPr>
            <a:spLocks noGrp="1"/>
          </p:cNvSpPr>
          <p:nvPr>
            <p:ph type="pic" sz="quarter" idx="11"/>
          </p:nvPr>
        </p:nvSpPr>
        <p:spPr>
          <a:xfrm>
            <a:off x="8321040" y="1554480"/>
            <a:ext cx="3246120" cy="4351337"/>
          </a:xfrm>
          <a:ln>
            <a:solidFill>
              <a:schemeClr val="tx1"/>
            </a:solidFill>
          </a:ln>
        </p:spPr>
        <p:txBody>
          <a:bodyPr/>
          <a:lstStyle/>
          <a:p>
            <a:r>
              <a:rPr lang="en-US"/>
              <a:t>Click icon to add picture</a:t>
            </a:r>
            <a:endParaRPr lang="en-US" dirty="0"/>
          </a:p>
        </p:txBody>
      </p:sp>
      <p:sp>
        <p:nvSpPr>
          <p:cNvPr id="8" name="Rectangle 7"/>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12648" y="1554480"/>
            <a:ext cx="7114032"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3064833244"/>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2 Photos">
    <p:spTree>
      <p:nvGrpSpPr>
        <p:cNvPr id="1" name=""/>
        <p:cNvGrpSpPr/>
        <p:nvPr/>
      </p:nvGrpSpPr>
      <p:grpSpPr>
        <a:xfrm>
          <a:off x="0" y="0"/>
          <a:ext cx="0" cy="0"/>
          <a:chOff x="0" y="0"/>
          <a:chExt cx="0" cy="0"/>
        </a:xfrm>
      </p:grpSpPr>
      <p:sp>
        <p:nvSpPr>
          <p:cNvPr id="15" name="Picture Placeholder 11"/>
          <p:cNvSpPr>
            <a:spLocks noGrp="1"/>
          </p:cNvSpPr>
          <p:nvPr>
            <p:ph type="pic" sz="quarter" idx="13"/>
          </p:nvPr>
        </p:nvSpPr>
        <p:spPr>
          <a:xfrm>
            <a:off x="8321040" y="3894137"/>
            <a:ext cx="3246120" cy="2011680"/>
          </a:xfrm>
          <a:ln>
            <a:solidFill>
              <a:schemeClr val="tx1"/>
            </a:solidFill>
          </a:ln>
        </p:spPr>
        <p:txBody>
          <a:bodyPr/>
          <a:lstStyle/>
          <a:p>
            <a:r>
              <a:rPr lang="en-US"/>
              <a:t>Click icon to add picture</a:t>
            </a:r>
          </a:p>
        </p:txBody>
      </p:sp>
      <p:sp>
        <p:nvSpPr>
          <p:cNvPr id="12" name="Picture Placeholder 11"/>
          <p:cNvSpPr>
            <a:spLocks noGrp="1"/>
          </p:cNvSpPr>
          <p:nvPr>
            <p:ph type="pic" sz="quarter" idx="11"/>
          </p:nvPr>
        </p:nvSpPr>
        <p:spPr>
          <a:xfrm>
            <a:off x="8321040" y="1554481"/>
            <a:ext cx="3246120" cy="2011680"/>
          </a:xfrm>
          <a:ln>
            <a:solidFill>
              <a:schemeClr val="tx1"/>
            </a:solidFill>
          </a:ln>
        </p:spPr>
        <p:txBody>
          <a:bodyPr/>
          <a:lstStyle/>
          <a:p>
            <a:r>
              <a:rPr lang="en-US"/>
              <a:t>Click icon to add picture</a:t>
            </a:r>
            <a:endParaRPr lang="en-US" dirty="0"/>
          </a:p>
        </p:txBody>
      </p:sp>
      <p:sp>
        <p:nvSpPr>
          <p:cNvPr id="8" name="Rectangle 7"/>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12648" y="1554480"/>
            <a:ext cx="7114032"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127653418"/>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Photos Only">
    <p:spTree>
      <p:nvGrpSpPr>
        <p:cNvPr id="1" name=""/>
        <p:cNvGrpSpPr/>
        <p:nvPr/>
      </p:nvGrpSpPr>
      <p:grpSpPr>
        <a:xfrm>
          <a:off x="0" y="0"/>
          <a:ext cx="0" cy="0"/>
          <a:chOff x="0" y="0"/>
          <a:chExt cx="0" cy="0"/>
        </a:xfrm>
      </p:grpSpPr>
      <p:sp>
        <p:nvSpPr>
          <p:cNvPr id="12" name="Picture Placeholder 11"/>
          <p:cNvSpPr>
            <a:spLocks noGrp="1"/>
          </p:cNvSpPr>
          <p:nvPr>
            <p:ph type="pic" sz="quarter" idx="11"/>
          </p:nvPr>
        </p:nvSpPr>
        <p:spPr>
          <a:xfrm>
            <a:off x="6400800" y="1554480"/>
            <a:ext cx="5181600" cy="4351337"/>
          </a:xfrm>
          <a:ln>
            <a:solidFill>
              <a:schemeClr val="tx1"/>
            </a:solidFill>
          </a:ln>
        </p:spPr>
        <p:txBody>
          <a:bodyPr/>
          <a:lstStyle/>
          <a:p>
            <a:r>
              <a:rPr lang="en-US"/>
              <a:t>Click icon to add picture</a:t>
            </a:r>
          </a:p>
        </p:txBody>
      </p:sp>
      <p:sp>
        <p:nvSpPr>
          <p:cNvPr id="11" name="Picture Placeholder 11"/>
          <p:cNvSpPr>
            <a:spLocks noGrp="1"/>
          </p:cNvSpPr>
          <p:nvPr>
            <p:ph type="pic" sz="quarter" idx="12"/>
          </p:nvPr>
        </p:nvSpPr>
        <p:spPr>
          <a:xfrm>
            <a:off x="612648" y="1554479"/>
            <a:ext cx="5181600" cy="4351337"/>
          </a:xfrm>
          <a:ln>
            <a:solidFill>
              <a:schemeClr val="tx1"/>
            </a:solidFill>
          </a:ln>
        </p:spPr>
        <p:txBody>
          <a:bodyPr/>
          <a:lstStyle/>
          <a:p>
            <a:r>
              <a:rPr lang="en-US"/>
              <a:t>Click icon to add picture</a:t>
            </a:r>
          </a:p>
        </p:txBody>
      </p:sp>
      <p:sp>
        <p:nvSpPr>
          <p:cNvPr id="8" name="Rectangle 7"/>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13"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3466106294"/>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Photos Only">
    <p:spTree>
      <p:nvGrpSpPr>
        <p:cNvPr id="1" name=""/>
        <p:cNvGrpSpPr/>
        <p:nvPr/>
      </p:nvGrpSpPr>
      <p:grpSpPr>
        <a:xfrm>
          <a:off x="0" y="0"/>
          <a:ext cx="0" cy="0"/>
          <a:chOff x="0" y="0"/>
          <a:chExt cx="0" cy="0"/>
        </a:xfrm>
      </p:grpSpPr>
      <p:sp>
        <p:nvSpPr>
          <p:cNvPr id="12" name="Picture Placeholder 11"/>
          <p:cNvSpPr>
            <a:spLocks noGrp="1"/>
          </p:cNvSpPr>
          <p:nvPr>
            <p:ph type="pic" sz="quarter" idx="11"/>
          </p:nvPr>
        </p:nvSpPr>
        <p:spPr>
          <a:xfrm>
            <a:off x="8321040" y="1554480"/>
            <a:ext cx="3246120" cy="4351337"/>
          </a:xfrm>
          <a:ln>
            <a:solidFill>
              <a:schemeClr val="tx1"/>
            </a:solidFill>
          </a:ln>
        </p:spPr>
        <p:txBody>
          <a:bodyPr/>
          <a:lstStyle/>
          <a:p>
            <a:r>
              <a:rPr lang="en-US" dirty="0"/>
              <a:t>Click icon to add picture</a:t>
            </a:r>
          </a:p>
        </p:txBody>
      </p:sp>
      <p:sp>
        <p:nvSpPr>
          <p:cNvPr id="13" name="Picture Placeholder 11"/>
          <p:cNvSpPr>
            <a:spLocks noGrp="1"/>
          </p:cNvSpPr>
          <p:nvPr>
            <p:ph type="pic" sz="quarter" idx="13"/>
          </p:nvPr>
        </p:nvSpPr>
        <p:spPr>
          <a:xfrm>
            <a:off x="4480560" y="1554479"/>
            <a:ext cx="3246120" cy="4351337"/>
          </a:xfrm>
          <a:ln>
            <a:solidFill>
              <a:schemeClr val="tx1"/>
            </a:solidFill>
          </a:ln>
        </p:spPr>
        <p:txBody>
          <a:bodyPr/>
          <a:lstStyle/>
          <a:p>
            <a:r>
              <a:rPr lang="en-US" dirty="0"/>
              <a:t>Click icon to add picture</a:t>
            </a:r>
          </a:p>
        </p:txBody>
      </p:sp>
      <p:sp>
        <p:nvSpPr>
          <p:cNvPr id="11" name="Picture Placeholder 11"/>
          <p:cNvSpPr>
            <a:spLocks noGrp="1"/>
          </p:cNvSpPr>
          <p:nvPr>
            <p:ph type="pic" sz="quarter" idx="12"/>
          </p:nvPr>
        </p:nvSpPr>
        <p:spPr>
          <a:xfrm>
            <a:off x="612648" y="1554479"/>
            <a:ext cx="3246120" cy="4351337"/>
          </a:xfrm>
          <a:ln>
            <a:solidFill>
              <a:schemeClr val="tx1"/>
            </a:solidFill>
          </a:ln>
        </p:spPr>
        <p:txBody>
          <a:bodyPr/>
          <a:lstStyle/>
          <a:p>
            <a:r>
              <a:rPr lang="en-US" dirty="0"/>
              <a:t>Click icon to add picture</a:t>
            </a:r>
          </a:p>
        </p:txBody>
      </p:sp>
      <p:sp>
        <p:nvSpPr>
          <p:cNvPr id="8" name="Rectangle 7"/>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14"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1958495391"/>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400" y="182880"/>
            <a:ext cx="11887200" cy="549276"/>
          </a:xfrm>
          <a:prstGeom prst="rect">
            <a:avLst/>
          </a:prstGeom>
        </p:spPr>
        <p:txBody>
          <a:bodyPr vert="horz" lIns="457200" tIns="45720" rIns="45720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554480"/>
            <a:ext cx="10972800" cy="4351338"/>
          </a:xfrm>
          <a:prstGeom prst="rect">
            <a:avLst/>
          </a:prstGeom>
        </p:spPr>
        <p:txBody>
          <a:bodyPr vert="horz" lIns="457200" tIns="45720" rIns="45720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custDataLst>
      <p:tags r:id="rId18"/>
    </p:custDataLst>
    <p:extLst>
      <p:ext uri="{BB962C8B-B14F-4D97-AF65-F5344CB8AC3E}">
        <p14:creationId xmlns:p14="http://schemas.microsoft.com/office/powerpoint/2010/main" val="3895539648"/>
      </p:ext>
    </p:extLst>
  </p:cSld>
  <p:clrMap bg1="lt1" tx1="dk1" bg2="lt2" tx2="dk2" accent1="accent1" accent2="accent2" accent3="accent3" accent4="accent4" accent5="accent5" accent6="accent6" hlink="hlink" folHlink="folHlink"/>
  <p:sldLayoutIdLst>
    <p:sldLayoutId id="2147483650" r:id="rId1"/>
    <p:sldLayoutId id="2147483673" r:id="rId2"/>
    <p:sldLayoutId id="2147483670" r:id="rId3"/>
    <p:sldLayoutId id="2147483662" r:id="rId4"/>
    <p:sldLayoutId id="2147483652" r:id="rId5"/>
    <p:sldLayoutId id="2147483660" r:id="rId6"/>
    <p:sldLayoutId id="2147483663" r:id="rId7"/>
    <p:sldLayoutId id="2147483666" r:id="rId8"/>
    <p:sldLayoutId id="2147483667" r:id="rId9"/>
    <p:sldLayoutId id="2147483665" r:id="rId10"/>
    <p:sldLayoutId id="2147483664" r:id="rId11"/>
    <p:sldLayoutId id="2147483668" r:id="rId12"/>
    <p:sldLayoutId id="2147483674" r:id="rId13"/>
    <p:sldLayoutId id="2147483675" r:id="rId14"/>
    <p:sldLayoutId id="2147483676" r:id="rId15"/>
    <p:sldLayoutId id="2147483672" r:id="rId16"/>
  </p:sldLayoutIdLst>
  <p:hf hdr="0" ftr="0" dt="0"/>
  <p:txStyles>
    <p:titleStyle>
      <a:lvl1pPr algn="l" defTabSz="914400" rtl="0" eaLnBrk="1" latinLnBrk="0" hangingPunct="1">
        <a:lnSpc>
          <a:spcPct val="90000"/>
        </a:lnSpc>
        <a:spcBef>
          <a:spcPct val="0"/>
        </a:spcBef>
        <a:buNone/>
        <a:defRPr sz="3200" b="1" kern="1200" spc="-50" baseline="0">
          <a:solidFill>
            <a:schemeClr val="bg1"/>
          </a:solidFill>
          <a:latin typeface="+mj-lt"/>
          <a:ea typeface="+mj-ea"/>
          <a:cs typeface="+mj-cs"/>
        </a:defRPr>
      </a:lvl1pPr>
    </p:titleStyle>
    <p:bodyStyle>
      <a:lvl1pPr marL="0" indent="0" algn="l" defTabSz="914400" rtl="0" eaLnBrk="1" latinLnBrk="0" hangingPunct="1">
        <a:lnSpc>
          <a:spcPct val="90000"/>
        </a:lnSpc>
        <a:spcBef>
          <a:spcPts val="3600"/>
        </a:spcBef>
        <a:buClr>
          <a:srgbClr val="183C8E"/>
        </a:buClr>
        <a:buSzPct val="100000"/>
        <a:buFontTx/>
        <a:buNone/>
        <a:defRPr sz="2800" b="1" kern="1200" spc="-50" baseline="0">
          <a:solidFill>
            <a:srgbClr val="183C8E"/>
          </a:solidFill>
          <a:latin typeface="+mn-lt"/>
          <a:ea typeface="+mn-ea"/>
          <a:cs typeface="+mn-cs"/>
        </a:defRPr>
      </a:lvl1pPr>
      <a:lvl2pPr marL="685800" indent="-228600" algn="l" defTabSz="914400" rtl="0" eaLnBrk="1" latinLnBrk="0" hangingPunct="1">
        <a:lnSpc>
          <a:spcPct val="90000"/>
        </a:lnSpc>
        <a:spcBef>
          <a:spcPts val="600"/>
        </a:spcBef>
        <a:buClr>
          <a:schemeClr val="tx1"/>
        </a:buClr>
        <a:buSzPct val="100000"/>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600"/>
        </a:spcBef>
        <a:buClr>
          <a:schemeClr val="tx1"/>
        </a:buClr>
        <a:buSzPct val="100000"/>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600"/>
        </a:spcBef>
        <a:buClr>
          <a:schemeClr val="tx1"/>
        </a:buClr>
        <a:buSzPct val="100000"/>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600"/>
        </a:spcBef>
        <a:buClr>
          <a:schemeClr val="tx1"/>
        </a:buClr>
        <a:buSzPct val="100000"/>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8.tiff"/><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9.tiff"/><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10.tiff"/><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20.xml.rels><?xml version="1.0" encoding="UTF-8" standalone="yes"?>
<Relationships xmlns="http://schemas.openxmlformats.org/package/2006/relationships"><Relationship Id="rId2" Type="http://schemas.openxmlformats.org/officeDocument/2006/relationships/image" Target="../media/image11.tiff"/><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5</a:t>
            </a:r>
          </a:p>
        </p:txBody>
      </p:sp>
      <p:sp>
        <p:nvSpPr>
          <p:cNvPr id="7" name="Text Placeholder 6"/>
          <p:cNvSpPr>
            <a:spLocks noGrp="1"/>
          </p:cNvSpPr>
          <p:nvPr>
            <p:ph type="body" sz="quarter" idx="11"/>
          </p:nvPr>
        </p:nvSpPr>
        <p:spPr/>
        <p:txBody>
          <a:bodyPr/>
          <a:lstStyle/>
          <a:p>
            <a:r>
              <a:rPr lang="en-US" dirty="0"/>
              <a:t>WELCOME TO THE FRONT OF THE HOUSE</a:t>
            </a:r>
          </a:p>
        </p:txBody>
      </p:sp>
      <p:pic>
        <p:nvPicPr>
          <p:cNvPr id="2" name="Picture Placeholder 1" descr="An employee working at a register.">
            <a:extLst>
              <a:ext uri="{FF2B5EF4-FFF2-40B4-BE49-F238E27FC236}">
                <a16:creationId xmlns:a16="http://schemas.microsoft.com/office/drawing/2014/main" id="{490BD4B5-908B-CE33-211B-1078C866F686}"/>
              </a:ext>
            </a:extLst>
          </p:cNvPr>
          <p:cNvPicPr>
            <a:picLocks noGrp="1" noChangeAspect="1"/>
          </p:cNvPicPr>
          <p:nvPr>
            <p:ph type="pic" sz="quarter" idx="10"/>
          </p:nvPr>
        </p:nvPicPr>
        <p:blipFill>
          <a:blip r:embed="rId3" cstate="email">
            <a:extLst>
              <a:ext uri="{28A0092B-C50C-407E-A947-70E740481C1C}">
                <a14:useLocalDpi xmlns:a14="http://schemas.microsoft.com/office/drawing/2010/main"/>
              </a:ext>
            </a:extLst>
          </a:blip>
          <a:srcRect/>
          <a:stretch/>
        </p:blipFill>
        <p:spPr>
          <a:xfrm>
            <a:off x="-115454" y="0"/>
            <a:ext cx="6096000" cy="6858000"/>
          </a:xfrm>
        </p:spPr>
      </p:pic>
    </p:spTree>
    <p:custDataLst>
      <p:tags r:id="rId1"/>
    </p:custDataLst>
    <p:extLst>
      <p:ext uri="{BB962C8B-B14F-4D97-AF65-F5344CB8AC3E}">
        <p14:creationId xmlns:p14="http://schemas.microsoft.com/office/powerpoint/2010/main" val="39190651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0D7203-3D1D-F914-47D0-AF82EEF35D6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955419E-0F23-2DF4-FAF8-3CBAE1FF6737}"/>
              </a:ext>
            </a:extLst>
          </p:cNvPr>
          <p:cNvSpPr>
            <a:spLocks noGrp="1"/>
          </p:cNvSpPr>
          <p:nvPr>
            <p:ph type="title"/>
          </p:nvPr>
        </p:nvSpPr>
        <p:spPr/>
        <p:txBody>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5.1 Service Staff Roles and Responsibilities, Part 8</a:t>
            </a:r>
            <a:endParaRPr lang="en-US" dirty="0"/>
          </a:p>
        </p:txBody>
      </p:sp>
      <p:sp>
        <p:nvSpPr>
          <p:cNvPr id="6" name="Content Placeholder 5">
            <a:extLst>
              <a:ext uri="{FF2B5EF4-FFF2-40B4-BE49-F238E27FC236}">
                <a16:creationId xmlns:a16="http://schemas.microsoft.com/office/drawing/2014/main" id="{24A4E716-4D98-C2FE-4001-5F340B9CE591}"/>
              </a:ext>
            </a:extLst>
          </p:cNvPr>
          <p:cNvSpPr>
            <a:spLocks noGrp="1"/>
          </p:cNvSpPr>
          <p:nvPr>
            <p:ph idx="1"/>
          </p:nvPr>
        </p:nvSpPr>
        <p:spPr/>
        <p:txBody>
          <a:bodyPr>
            <a:normAutofit/>
          </a:bodyPr>
          <a:lstStyle/>
          <a:p>
            <a:r>
              <a:rPr lang="en-US" dirty="0"/>
              <a:t>Alcohol Service</a:t>
            </a:r>
          </a:p>
          <a:p>
            <a:r>
              <a:rPr lang="en-US" sz="2400" b="0" dirty="0">
                <a:solidFill>
                  <a:schemeClr val="tx1"/>
                </a:solidFill>
              </a:rPr>
              <a:t>Alcohol is frequently integral to a dining experience. Each state has its own liquor laws and oversees the sale and service of alcohol within its borders.</a:t>
            </a:r>
          </a:p>
          <a:p>
            <a:r>
              <a:rPr lang="en-US" sz="2400" b="0" dirty="0">
                <a:solidFill>
                  <a:schemeClr val="tx1"/>
                </a:solidFill>
              </a:rPr>
              <a:t>Any foodservice operation that serves alcohol and employs underage servers must understand the state laws for alcohol service.</a:t>
            </a:r>
          </a:p>
        </p:txBody>
      </p:sp>
      <p:sp>
        <p:nvSpPr>
          <p:cNvPr id="4" name="Slide Number Placeholder 3">
            <a:extLst>
              <a:ext uri="{FF2B5EF4-FFF2-40B4-BE49-F238E27FC236}">
                <a16:creationId xmlns:a16="http://schemas.microsoft.com/office/drawing/2014/main" id="{5FD83901-66EB-7D3C-DBE9-E0C9431247DC}"/>
              </a:ext>
            </a:extLst>
          </p:cNvPr>
          <p:cNvSpPr>
            <a:spLocks noGrp="1"/>
          </p:cNvSpPr>
          <p:nvPr>
            <p:ph type="sldNum" sz="quarter" idx="4"/>
          </p:nvPr>
        </p:nvSpPr>
        <p:spPr/>
        <p:txBody>
          <a:bodyPr/>
          <a:lstStyle/>
          <a:p>
            <a:fld id="{BF568A59-ACA4-4C70-9252-AAB755DA2F6B}" type="slidenum">
              <a:rPr lang="en-US" smtClean="0"/>
              <a:pPr/>
              <a:t>10</a:t>
            </a:fld>
            <a:endParaRPr lang="en-US"/>
          </a:p>
        </p:txBody>
      </p:sp>
    </p:spTree>
    <p:extLst>
      <p:ext uri="{BB962C8B-B14F-4D97-AF65-F5344CB8AC3E}">
        <p14:creationId xmlns:p14="http://schemas.microsoft.com/office/powerpoint/2010/main" val="933636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DEA6C4A-B111-AA58-A669-6D41B2F6419A}"/>
              </a:ext>
            </a:extLst>
          </p:cNvPr>
          <p:cNvSpPr>
            <a:spLocks noGrp="1"/>
          </p:cNvSpPr>
          <p:nvPr>
            <p:ph type="title"/>
          </p:nvPr>
        </p:nvSpPr>
        <p:spPr/>
        <p:txBody>
          <a:bodyPr/>
          <a:lstStyle/>
          <a:p>
            <a:r>
              <a:rPr lang="en-US" dirty="0"/>
              <a:t>5.1 Knowledge Check</a:t>
            </a:r>
          </a:p>
        </p:txBody>
      </p:sp>
      <p:sp>
        <p:nvSpPr>
          <p:cNvPr id="6" name="Content Placeholder 5">
            <a:extLst>
              <a:ext uri="{FF2B5EF4-FFF2-40B4-BE49-F238E27FC236}">
                <a16:creationId xmlns:a16="http://schemas.microsoft.com/office/drawing/2014/main" id="{036C479F-8BFF-7D0D-FEDD-47128CED67E6}"/>
              </a:ext>
            </a:extLst>
          </p:cNvPr>
          <p:cNvSpPr>
            <a:spLocks noGrp="1"/>
          </p:cNvSpPr>
          <p:nvPr>
            <p:ph idx="1"/>
          </p:nvPr>
        </p:nvSpPr>
        <p:spPr/>
        <p:txBody>
          <a:bodyPr>
            <a:normAutofit/>
          </a:bodyPr>
          <a:lstStyle/>
          <a:p>
            <a:r>
              <a:rPr lang="en-US" dirty="0"/>
              <a:t>What is the most important responsibility for any FOH staff role? </a:t>
            </a:r>
          </a:p>
          <a:p>
            <a:r>
              <a:rPr lang="en-US" dirty="0"/>
              <a:t>Compare and contrast taking guest orders with a POS system and taking orders with a paper pad and a pen. What are the strengths and weaknesses of each method? </a:t>
            </a:r>
          </a:p>
          <a:p>
            <a:r>
              <a:rPr lang="en-US" dirty="0"/>
              <a:t>Explain how sales is part of a server’s job. How might suggestive selling benefit servers?</a:t>
            </a:r>
          </a:p>
        </p:txBody>
      </p:sp>
      <p:sp>
        <p:nvSpPr>
          <p:cNvPr id="4" name="Slide Number Placeholder 3">
            <a:extLst>
              <a:ext uri="{FF2B5EF4-FFF2-40B4-BE49-F238E27FC236}">
                <a16:creationId xmlns:a16="http://schemas.microsoft.com/office/drawing/2014/main" id="{1922F671-9999-C6B6-FF85-623BF638A426}"/>
              </a:ext>
            </a:extLst>
          </p:cNvPr>
          <p:cNvSpPr>
            <a:spLocks noGrp="1"/>
          </p:cNvSpPr>
          <p:nvPr>
            <p:ph type="sldNum" sz="quarter" idx="4"/>
          </p:nvPr>
        </p:nvSpPr>
        <p:spPr/>
        <p:txBody>
          <a:bodyPr/>
          <a:lstStyle/>
          <a:p>
            <a:fld id="{BF568A59-ACA4-4C70-9252-AAB755DA2F6B}" type="slidenum">
              <a:rPr lang="en-US" smtClean="0"/>
              <a:pPr/>
              <a:t>11</a:t>
            </a:fld>
            <a:endParaRPr lang="en-US"/>
          </a:p>
        </p:txBody>
      </p:sp>
    </p:spTree>
    <p:extLst>
      <p:ext uri="{BB962C8B-B14F-4D97-AF65-F5344CB8AC3E}">
        <p14:creationId xmlns:p14="http://schemas.microsoft.com/office/powerpoint/2010/main" val="15638348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4843942-6D69-0457-CAAF-B058CD35F512}"/>
              </a:ext>
            </a:extLst>
          </p:cNvPr>
          <p:cNvSpPr>
            <a:spLocks noGrp="1"/>
          </p:cNvSpPr>
          <p:nvPr>
            <p:ph type="title"/>
          </p:nvPr>
        </p:nvSpPr>
        <p:spPr/>
        <p:txBody>
          <a:bodyPr>
            <a:normAutofit/>
          </a:bodyPr>
          <a:lstStyle/>
          <a:p>
            <a:r>
              <a:rPr lang="en-US" dirty="0"/>
              <a:t>5.2 Service Styles and Setups, Part 1</a:t>
            </a:r>
          </a:p>
        </p:txBody>
      </p:sp>
      <p:sp>
        <p:nvSpPr>
          <p:cNvPr id="6" name="Content Placeholder 5">
            <a:extLst>
              <a:ext uri="{FF2B5EF4-FFF2-40B4-BE49-F238E27FC236}">
                <a16:creationId xmlns:a16="http://schemas.microsoft.com/office/drawing/2014/main" id="{293F6569-F8F7-C450-DCCD-2518AC414056}"/>
              </a:ext>
            </a:extLst>
          </p:cNvPr>
          <p:cNvSpPr>
            <a:spLocks noGrp="1"/>
          </p:cNvSpPr>
          <p:nvPr>
            <p:ph idx="1"/>
          </p:nvPr>
        </p:nvSpPr>
        <p:spPr/>
        <p:txBody>
          <a:bodyPr>
            <a:normAutofit/>
          </a:bodyPr>
          <a:lstStyle/>
          <a:p>
            <a:r>
              <a:rPr lang="en-US" sz="2400" b="0" dirty="0">
                <a:solidFill>
                  <a:schemeClr val="tx1"/>
                </a:solidFill>
              </a:rPr>
              <a:t>Every foodservice operation has a certain service style.</a:t>
            </a:r>
          </a:p>
          <a:p>
            <a:r>
              <a:rPr lang="en-US" sz="2400" b="0" dirty="0">
                <a:solidFill>
                  <a:schemeClr val="tx1"/>
                </a:solidFill>
              </a:rPr>
              <a:t>This way of serving food can often define how people come to think of that operation as a whole.</a:t>
            </a:r>
          </a:p>
          <a:p>
            <a:r>
              <a:rPr lang="en-US" sz="2400" b="0" dirty="0">
                <a:solidFill>
                  <a:schemeClr val="tx1"/>
                </a:solidFill>
              </a:rPr>
              <a:t>The roles and responsibilities of service staff differ based on which service style is used.</a:t>
            </a:r>
          </a:p>
        </p:txBody>
      </p:sp>
      <p:sp>
        <p:nvSpPr>
          <p:cNvPr id="4" name="Slide Number Placeholder 3">
            <a:extLst>
              <a:ext uri="{FF2B5EF4-FFF2-40B4-BE49-F238E27FC236}">
                <a16:creationId xmlns:a16="http://schemas.microsoft.com/office/drawing/2014/main" id="{BB79B2F1-555A-64A7-5288-FAC9D8861C30}"/>
              </a:ext>
            </a:extLst>
          </p:cNvPr>
          <p:cNvSpPr>
            <a:spLocks noGrp="1"/>
          </p:cNvSpPr>
          <p:nvPr>
            <p:ph type="sldNum" sz="quarter" idx="4"/>
          </p:nvPr>
        </p:nvSpPr>
        <p:spPr/>
        <p:txBody>
          <a:bodyPr/>
          <a:lstStyle/>
          <a:p>
            <a:fld id="{BF568A59-ACA4-4C70-9252-AAB755DA2F6B}" type="slidenum">
              <a:rPr lang="en-US" smtClean="0"/>
              <a:pPr/>
              <a:t>12</a:t>
            </a:fld>
            <a:endParaRPr lang="en-US"/>
          </a:p>
        </p:txBody>
      </p:sp>
    </p:spTree>
    <p:extLst>
      <p:ext uri="{BB962C8B-B14F-4D97-AF65-F5344CB8AC3E}">
        <p14:creationId xmlns:p14="http://schemas.microsoft.com/office/powerpoint/2010/main" val="18576913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043694-9E1A-0061-A248-C129881A804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D2A88EA-14F2-A0F5-5DBB-338420CC6F5C}"/>
              </a:ext>
            </a:extLst>
          </p:cNvPr>
          <p:cNvSpPr>
            <a:spLocks noGrp="1"/>
          </p:cNvSpPr>
          <p:nvPr>
            <p:ph type="title"/>
          </p:nvPr>
        </p:nvSpPr>
        <p:spPr/>
        <p:txBody>
          <a:bodyPr>
            <a:normAutofit/>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5.2 Service Styles and Setups, Part 2</a:t>
            </a:r>
            <a:endParaRPr lang="en-US" dirty="0"/>
          </a:p>
        </p:txBody>
      </p:sp>
      <p:sp>
        <p:nvSpPr>
          <p:cNvPr id="6" name="Content Placeholder 5">
            <a:extLst>
              <a:ext uri="{FF2B5EF4-FFF2-40B4-BE49-F238E27FC236}">
                <a16:creationId xmlns:a16="http://schemas.microsoft.com/office/drawing/2014/main" id="{4C551325-B691-EC89-C889-F3939D18104B}"/>
              </a:ext>
            </a:extLst>
          </p:cNvPr>
          <p:cNvSpPr>
            <a:spLocks noGrp="1"/>
          </p:cNvSpPr>
          <p:nvPr>
            <p:ph sz="half" idx="1"/>
          </p:nvPr>
        </p:nvSpPr>
        <p:spPr/>
        <p:txBody>
          <a:bodyPr>
            <a:normAutofit fontScale="92500" lnSpcReduction="10000"/>
          </a:bodyPr>
          <a:lstStyle/>
          <a:p>
            <a:r>
              <a:rPr lang="en-US" sz="3300" dirty="0"/>
              <a:t>Contemporary Service</a:t>
            </a:r>
          </a:p>
          <a:p>
            <a:r>
              <a:rPr lang="en-US" sz="2600" b="0" dirty="0">
                <a:solidFill>
                  <a:schemeClr val="tx1"/>
                </a:solidFill>
              </a:rPr>
              <a:t>Quick service dining typically involves no servers. Instead, guests order at a counter or serve themselves at a buffet.</a:t>
            </a:r>
          </a:p>
          <a:p>
            <a:r>
              <a:rPr lang="en-US" sz="2600" b="0" dirty="0">
                <a:solidFill>
                  <a:schemeClr val="tx1"/>
                </a:solidFill>
              </a:rPr>
              <a:t>Other forms of quick service dining include: </a:t>
            </a:r>
          </a:p>
          <a:p>
            <a:pPr lvl="1"/>
            <a:r>
              <a:rPr lang="en-US" sz="2600" dirty="0"/>
              <a:t>Drive-throughs</a:t>
            </a:r>
          </a:p>
          <a:p>
            <a:pPr lvl="1"/>
            <a:r>
              <a:rPr lang="en-US" sz="2600" dirty="0"/>
              <a:t>Carryout </a:t>
            </a:r>
          </a:p>
          <a:p>
            <a:pPr lvl="1"/>
            <a:r>
              <a:rPr lang="en-US" sz="2600" dirty="0"/>
              <a:t>Vending machines</a:t>
            </a:r>
          </a:p>
          <a:p>
            <a:pPr lvl="1"/>
            <a:r>
              <a:rPr lang="en-US" sz="2600" dirty="0"/>
              <a:t>Cafeteria service</a:t>
            </a:r>
          </a:p>
          <a:p>
            <a:endParaRPr lang="en-US" dirty="0"/>
          </a:p>
        </p:txBody>
      </p:sp>
      <p:pic>
        <p:nvPicPr>
          <p:cNvPr id="7" name="Picture Placeholder 6" descr="Someone purchasing a sandwich from a vending machine.">
            <a:extLst>
              <a:ext uri="{FF2B5EF4-FFF2-40B4-BE49-F238E27FC236}">
                <a16:creationId xmlns:a16="http://schemas.microsoft.com/office/drawing/2014/main" id="{59DD147E-A2E2-30E5-107E-C6C321D93BC8}"/>
              </a:ext>
            </a:extLst>
          </p:cNvPr>
          <p:cNvPicPr>
            <a:picLocks noGrp="1" noChangeAspect="1"/>
          </p:cNvPicPr>
          <p:nvPr>
            <p:ph type="pic" sz="quarter" idx="11"/>
          </p:nvPr>
        </p:nvPicPr>
        <p:blipFill>
          <a:blip r:embed="rId2" cstate="email">
            <a:extLst>
              <a:ext uri="{28A0092B-C50C-407E-A947-70E740481C1C}">
                <a14:useLocalDpi xmlns:a14="http://schemas.microsoft.com/office/drawing/2010/main"/>
              </a:ext>
            </a:extLst>
          </a:blip>
          <a:srcRect/>
          <a:stretch/>
        </p:blipFill>
        <p:spPr/>
      </p:pic>
      <p:sp>
        <p:nvSpPr>
          <p:cNvPr id="4" name="Slide Number Placeholder 3">
            <a:extLst>
              <a:ext uri="{FF2B5EF4-FFF2-40B4-BE49-F238E27FC236}">
                <a16:creationId xmlns:a16="http://schemas.microsoft.com/office/drawing/2014/main" id="{A171C85A-8022-A37A-B913-511A02627812}"/>
              </a:ext>
            </a:extLst>
          </p:cNvPr>
          <p:cNvSpPr>
            <a:spLocks noGrp="1"/>
          </p:cNvSpPr>
          <p:nvPr>
            <p:ph type="sldNum" sz="quarter" idx="4"/>
          </p:nvPr>
        </p:nvSpPr>
        <p:spPr/>
        <p:txBody>
          <a:bodyPr/>
          <a:lstStyle/>
          <a:p>
            <a:fld id="{BF568A59-ACA4-4C70-9252-AAB755DA2F6B}" type="slidenum">
              <a:rPr lang="en-US" smtClean="0"/>
              <a:pPr/>
              <a:t>13</a:t>
            </a:fld>
            <a:endParaRPr lang="en-US"/>
          </a:p>
        </p:txBody>
      </p:sp>
    </p:spTree>
    <p:extLst>
      <p:ext uri="{BB962C8B-B14F-4D97-AF65-F5344CB8AC3E}">
        <p14:creationId xmlns:p14="http://schemas.microsoft.com/office/powerpoint/2010/main" val="5151096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91F96D-A04F-6AF3-16B6-0077A006056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D4936D9-3112-BE18-10E7-913614BECDB8}"/>
              </a:ext>
            </a:extLst>
          </p:cNvPr>
          <p:cNvSpPr>
            <a:spLocks noGrp="1"/>
          </p:cNvSpPr>
          <p:nvPr>
            <p:ph type="title"/>
          </p:nvPr>
        </p:nvSpPr>
        <p:spPr/>
        <p:txBody>
          <a:bodyPr>
            <a:normAutofit/>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5.2 Service Styles and Setups, Part 3</a:t>
            </a:r>
            <a:endParaRPr lang="en-US" dirty="0"/>
          </a:p>
        </p:txBody>
      </p:sp>
      <p:sp>
        <p:nvSpPr>
          <p:cNvPr id="2" name="Content Placeholder 1">
            <a:extLst>
              <a:ext uri="{FF2B5EF4-FFF2-40B4-BE49-F238E27FC236}">
                <a16:creationId xmlns:a16="http://schemas.microsoft.com/office/drawing/2014/main" id="{92604DD7-DAFD-AB3F-ED92-188D6C964CCB}"/>
              </a:ext>
            </a:extLst>
          </p:cNvPr>
          <p:cNvSpPr>
            <a:spLocks noGrp="1"/>
          </p:cNvSpPr>
          <p:nvPr>
            <p:ph idx="1"/>
          </p:nvPr>
        </p:nvSpPr>
        <p:spPr/>
        <p:txBody>
          <a:bodyPr>
            <a:normAutofit/>
          </a:bodyPr>
          <a:lstStyle/>
          <a:p>
            <a:r>
              <a:rPr lang="en-US" dirty="0"/>
              <a:t>Traditional Service</a:t>
            </a:r>
          </a:p>
          <a:p>
            <a:r>
              <a:rPr lang="en-US" sz="2400" b="0" dirty="0">
                <a:solidFill>
                  <a:schemeClr val="tx1"/>
                </a:solidFill>
              </a:rPr>
              <a:t>Traditional service style reflects one of several cultural influences, three of which are American, French, and English. Each service style matches the menu, theme, and </a:t>
            </a:r>
            <a:r>
              <a:rPr lang="en-US" sz="2400" b="0" dirty="0" err="1">
                <a:solidFill>
                  <a:schemeClr val="tx1"/>
                </a:solidFill>
              </a:rPr>
              <a:t>décor</a:t>
            </a:r>
            <a:r>
              <a:rPr lang="en-US" sz="2400" b="0" dirty="0">
                <a:solidFill>
                  <a:schemeClr val="tx1"/>
                </a:solidFill>
              </a:rPr>
              <a:t> of a restaurant. </a:t>
            </a:r>
          </a:p>
        </p:txBody>
      </p:sp>
      <p:sp>
        <p:nvSpPr>
          <p:cNvPr id="4" name="Slide Number Placeholder 3">
            <a:extLst>
              <a:ext uri="{FF2B5EF4-FFF2-40B4-BE49-F238E27FC236}">
                <a16:creationId xmlns:a16="http://schemas.microsoft.com/office/drawing/2014/main" id="{FE7BED7A-22B9-0839-D7B4-8C16302C018E}"/>
              </a:ext>
            </a:extLst>
          </p:cNvPr>
          <p:cNvSpPr>
            <a:spLocks noGrp="1"/>
          </p:cNvSpPr>
          <p:nvPr>
            <p:ph type="sldNum" sz="quarter" idx="4"/>
          </p:nvPr>
        </p:nvSpPr>
        <p:spPr/>
        <p:txBody>
          <a:bodyPr/>
          <a:lstStyle/>
          <a:p>
            <a:fld id="{BF568A59-ACA4-4C70-9252-AAB755DA2F6B}" type="slidenum">
              <a:rPr lang="en-US" smtClean="0"/>
              <a:pPr/>
              <a:t>14</a:t>
            </a:fld>
            <a:endParaRPr lang="en-US"/>
          </a:p>
        </p:txBody>
      </p:sp>
    </p:spTree>
    <p:extLst>
      <p:ext uri="{BB962C8B-B14F-4D97-AF65-F5344CB8AC3E}">
        <p14:creationId xmlns:p14="http://schemas.microsoft.com/office/powerpoint/2010/main" val="17132855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BD1B5E-32F7-B852-216F-8C1AA25A779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15496F9-E715-2407-D725-F6EF5EE447AC}"/>
              </a:ext>
            </a:extLst>
          </p:cNvPr>
          <p:cNvSpPr>
            <a:spLocks noGrp="1"/>
          </p:cNvSpPr>
          <p:nvPr>
            <p:ph type="title"/>
          </p:nvPr>
        </p:nvSpPr>
        <p:spPr/>
        <p:txBody>
          <a:bodyPr>
            <a:normAutofit/>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5.2 Service Styles and Setups, Part 4</a:t>
            </a:r>
            <a:endParaRPr lang="en-US" dirty="0"/>
          </a:p>
        </p:txBody>
      </p:sp>
      <p:sp>
        <p:nvSpPr>
          <p:cNvPr id="2" name="Content Placeholder 1">
            <a:extLst>
              <a:ext uri="{FF2B5EF4-FFF2-40B4-BE49-F238E27FC236}">
                <a16:creationId xmlns:a16="http://schemas.microsoft.com/office/drawing/2014/main" id="{9A652126-5146-11C9-F082-DF5B7CCCE008}"/>
              </a:ext>
            </a:extLst>
          </p:cNvPr>
          <p:cNvSpPr>
            <a:spLocks noGrp="1"/>
          </p:cNvSpPr>
          <p:nvPr>
            <p:ph idx="1"/>
          </p:nvPr>
        </p:nvSpPr>
        <p:spPr/>
        <p:txBody>
          <a:bodyPr/>
          <a:lstStyle/>
          <a:p>
            <a:r>
              <a:rPr lang="en-US" dirty="0"/>
              <a:t>Traditional Service, cont.</a:t>
            </a:r>
          </a:p>
          <a:p>
            <a:r>
              <a:rPr lang="en-US" sz="2400" b="0" dirty="0">
                <a:solidFill>
                  <a:schemeClr val="tx1"/>
                </a:solidFill>
              </a:rPr>
              <a:t>American service:</a:t>
            </a:r>
          </a:p>
          <a:p>
            <a:pPr lvl="1"/>
            <a:r>
              <a:rPr lang="en-US" dirty="0"/>
              <a:t>Plated in the kitchen</a:t>
            </a:r>
          </a:p>
          <a:p>
            <a:pPr lvl="1"/>
            <a:r>
              <a:rPr lang="en-US" dirty="0"/>
              <a:t>Complete meal served on one plate</a:t>
            </a:r>
          </a:p>
          <a:p>
            <a:pPr lvl="1"/>
            <a:r>
              <a:rPr lang="en-US" dirty="0"/>
              <a:t>Easy and consistent</a:t>
            </a:r>
          </a:p>
          <a:p>
            <a:pPr lvl="1"/>
            <a:r>
              <a:rPr lang="en-US" dirty="0"/>
              <a:t>Fewest service tools and utensils used</a:t>
            </a:r>
          </a:p>
          <a:p>
            <a:pPr lvl="1" algn="ctr"/>
            <a:endParaRPr lang="en-US" dirty="0"/>
          </a:p>
          <a:p>
            <a:pPr algn="ctr"/>
            <a:endParaRPr lang="en-US" dirty="0"/>
          </a:p>
          <a:p>
            <a:pPr algn="ctr"/>
            <a:endParaRPr lang="en-US" dirty="0"/>
          </a:p>
        </p:txBody>
      </p:sp>
      <p:sp>
        <p:nvSpPr>
          <p:cNvPr id="3" name="Content Placeholder 2">
            <a:extLst>
              <a:ext uri="{FF2B5EF4-FFF2-40B4-BE49-F238E27FC236}">
                <a16:creationId xmlns:a16="http://schemas.microsoft.com/office/drawing/2014/main" id="{EEF92670-574B-2BDA-CA04-E6A66EB83612}"/>
              </a:ext>
            </a:extLst>
          </p:cNvPr>
          <p:cNvSpPr>
            <a:spLocks noGrp="1"/>
          </p:cNvSpPr>
          <p:nvPr>
            <p:ph idx="10"/>
          </p:nvPr>
        </p:nvSpPr>
        <p:spPr/>
        <p:txBody>
          <a:bodyPr/>
          <a:lstStyle/>
          <a:p>
            <a:r>
              <a:rPr lang="en-US" sz="2400" b="0" dirty="0">
                <a:solidFill>
                  <a:schemeClr val="tx1"/>
                </a:solidFill>
              </a:rPr>
              <a:t>French service:</a:t>
            </a:r>
          </a:p>
          <a:p>
            <a:pPr lvl="1"/>
            <a:r>
              <a:rPr lang="en-US" dirty="0"/>
              <a:t>Elegant, but expensive</a:t>
            </a:r>
          </a:p>
          <a:p>
            <a:pPr lvl="1"/>
            <a:r>
              <a:rPr lang="en-US" dirty="0"/>
              <a:t>Food presented from a tableside cart called a </a:t>
            </a:r>
            <a:r>
              <a:rPr lang="en-US" i="1" dirty="0" err="1"/>
              <a:t>guéridon</a:t>
            </a:r>
            <a:r>
              <a:rPr lang="en-US" dirty="0"/>
              <a:t> </a:t>
            </a:r>
          </a:p>
          <a:p>
            <a:pPr lvl="1"/>
            <a:r>
              <a:rPr lang="en-US" dirty="0"/>
              <a:t>Finishing touches applied tableside</a:t>
            </a:r>
          </a:p>
          <a:p>
            <a:pPr lvl="1"/>
            <a:r>
              <a:rPr lang="en-US" dirty="0"/>
              <a:t>Additional server skills required</a:t>
            </a:r>
          </a:p>
          <a:p>
            <a:endParaRPr lang="en-US" dirty="0"/>
          </a:p>
        </p:txBody>
      </p:sp>
      <p:sp>
        <p:nvSpPr>
          <p:cNvPr id="4" name="Slide Number Placeholder 3">
            <a:extLst>
              <a:ext uri="{FF2B5EF4-FFF2-40B4-BE49-F238E27FC236}">
                <a16:creationId xmlns:a16="http://schemas.microsoft.com/office/drawing/2014/main" id="{BF969855-0323-79F8-F2B0-B13849E988F5}"/>
              </a:ext>
            </a:extLst>
          </p:cNvPr>
          <p:cNvSpPr>
            <a:spLocks noGrp="1"/>
          </p:cNvSpPr>
          <p:nvPr>
            <p:ph type="sldNum" sz="quarter" idx="4"/>
          </p:nvPr>
        </p:nvSpPr>
        <p:spPr/>
        <p:txBody>
          <a:bodyPr/>
          <a:lstStyle/>
          <a:p>
            <a:fld id="{BF568A59-ACA4-4C70-9252-AAB755DA2F6B}" type="slidenum">
              <a:rPr lang="en-US" smtClean="0"/>
              <a:pPr/>
              <a:t>15</a:t>
            </a:fld>
            <a:endParaRPr lang="en-US"/>
          </a:p>
        </p:txBody>
      </p:sp>
    </p:spTree>
    <p:extLst>
      <p:ext uri="{BB962C8B-B14F-4D97-AF65-F5344CB8AC3E}">
        <p14:creationId xmlns:p14="http://schemas.microsoft.com/office/powerpoint/2010/main" val="35315185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3ECFC9-3603-5C7D-8271-0936AC96CCD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D02C6D7-CDD0-5F3A-34A5-206A77AB2842}"/>
              </a:ext>
            </a:extLst>
          </p:cNvPr>
          <p:cNvSpPr>
            <a:spLocks noGrp="1"/>
          </p:cNvSpPr>
          <p:nvPr>
            <p:ph type="title"/>
          </p:nvPr>
        </p:nvSpPr>
        <p:spPr/>
        <p:txBody>
          <a:bodyPr>
            <a:normAutofit/>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5.2 Service Styles and Setups, Part 5</a:t>
            </a:r>
            <a:endParaRPr lang="en-US" dirty="0"/>
          </a:p>
        </p:txBody>
      </p:sp>
      <p:sp>
        <p:nvSpPr>
          <p:cNvPr id="2" name="Content Placeholder 1">
            <a:extLst>
              <a:ext uri="{FF2B5EF4-FFF2-40B4-BE49-F238E27FC236}">
                <a16:creationId xmlns:a16="http://schemas.microsoft.com/office/drawing/2014/main" id="{493BB31C-4427-D988-D788-236378DC0F53}"/>
              </a:ext>
            </a:extLst>
          </p:cNvPr>
          <p:cNvSpPr>
            <a:spLocks noGrp="1"/>
          </p:cNvSpPr>
          <p:nvPr>
            <p:ph idx="1"/>
          </p:nvPr>
        </p:nvSpPr>
        <p:spPr/>
        <p:txBody>
          <a:bodyPr/>
          <a:lstStyle/>
          <a:p>
            <a:r>
              <a:rPr lang="en-US" dirty="0"/>
              <a:t>Traditional Service, cont.</a:t>
            </a:r>
          </a:p>
          <a:p>
            <a:r>
              <a:rPr lang="en-US" sz="2400" b="0" dirty="0">
                <a:solidFill>
                  <a:schemeClr val="tx1"/>
                </a:solidFill>
              </a:rPr>
              <a:t>English service (family style dining):</a:t>
            </a:r>
          </a:p>
          <a:p>
            <a:pPr lvl="1"/>
            <a:r>
              <a:rPr lang="en-US" dirty="0"/>
              <a:t>Bowls and platters of food placed on the table</a:t>
            </a:r>
          </a:p>
          <a:p>
            <a:pPr lvl="1"/>
            <a:r>
              <a:rPr lang="en-US" dirty="0"/>
              <a:t>Self-service around the table or someone from the party serves</a:t>
            </a:r>
          </a:p>
          <a:p>
            <a:pPr lvl="1"/>
            <a:r>
              <a:rPr lang="en-US" dirty="0"/>
              <a:t>Simplest and lease expensive</a:t>
            </a:r>
          </a:p>
          <a:p>
            <a:endParaRPr lang="en-US" dirty="0"/>
          </a:p>
        </p:txBody>
      </p:sp>
      <p:sp>
        <p:nvSpPr>
          <p:cNvPr id="4" name="Slide Number Placeholder 3">
            <a:extLst>
              <a:ext uri="{FF2B5EF4-FFF2-40B4-BE49-F238E27FC236}">
                <a16:creationId xmlns:a16="http://schemas.microsoft.com/office/drawing/2014/main" id="{88F45123-8A24-3A76-B6CE-7143EF3E7024}"/>
              </a:ext>
            </a:extLst>
          </p:cNvPr>
          <p:cNvSpPr>
            <a:spLocks noGrp="1"/>
          </p:cNvSpPr>
          <p:nvPr>
            <p:ph type="sldNum" sz="quarter" idx="4"/>
          </p:nvPr>
        </p:nvSpPr>
        <p:spPr/>
        <p:txBody>
          <a:bodyPr/>
          <a:lstStyle/>
          <a:p>
            <a:fld id="{BF568A59-ACA4-4C70-9252-AAB755DA2F6B}" type="slidenum">
              <a:rPr lang="en-US" smtClean="0"/>
              <a:pPr/>
              <a:t>16</a:t>
            </a:fld>
            <a:endParaRPr lang="en-US"/>
          </a:p>
        </p:txBody>
      </p:sp>
    </p:spTree>
    <p:extLst>
      <p:ext uri="{BB962C8B-B14F-4D97-AF65-F5344CB8AC3E}">
        <p14:creationId xmlns:p14="http://schemas.microsoft.com/office/powerpoint/2010/main" val="11023031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F5A843-05D6-DAEA-74F9-F5E70043489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360C5B6-0318-6477-10C0-E2E638A7822A}"/>
              </a:ext>
            </a:extLst>
          </p:cNvPr>
          <p:cNvSpPr>
            <a:spLocks noGrp="1"/>
          </p:cNvSpPr>
          <p:nvPr>
            <p:ph type="title"/>
          </p:nvPr>
        </p:nvSpPr>
        <p:spPr/>
        <p:txBody>
          <a:bodyPr>
            <a:noAutofit/>
          </a:bodyPr>
          <a:lstStyle/>
          <a:p>
            <a:r>
              <a:rPr kumimoji="0" lang="en-US" b="1" i="0" u="none" strike="noStrike" kern="1200" cap="none" spc="-50" normalizeH="0" baseline="0" noProof="0" dirty="0">
                <a:ln>
                  <a:noFill/>
                </a:ln>
                <a:solidFill>
                  <a:prstClr val="white"/>
                </a:solidFill>
                <a:effectLst/>
                <a:uLnTx/>
                <a:uFillTx/>
                <a:latin typeface="Arial" panose="020B0604020202020204"/>
                <a:ea typeface="+mj-ea"/>
                <a:cs typeface="+mj-cs"/>
              </a:rPr>
              <a:t>5.2 Service Styles and Setups, Part 6</a:t>
            </a:r>
            <a:endParaRPr lang="en-US" dirty="0"/>
          </a:p>
        </p:txBody>
      </p:sp>
      <p:sp>
        <p:nvSpPr>
          <p:cNvPr id="6" name="Content Placeholder 5">
            <a:extLst>
              <a:ext uri="{FF2B5EF4-FFF2-40B4-BE49-F238E27FC236}">
                <a16:creationId xmlns:a16="http://schemas.microsoft.com/office/drawing/2014/main" id="{B8CC4EEC-4327-304E-E650-D6D1806E3224}"/>
              </a:ext>
            </a:extLst>
          </p:cNvPr>
          <p:cNvSpPr>
            <a:spLocks noGrp="1"/>
          </p:cNvSpPr>
          <p:nvPr>
            <p:ph sz="half" idx="1"/>
          </p:nvPr>
        </p:nvSpPr>
        <p:spPr/>
        <p:txBody>
          <a:bodyPr/>
          <a:lstStyle/>
          <a:p>
            <a:r>
              <a:rPr lang="en-US" dirty="0"/>
              <a:t>Traditional Service Table Settings: Overview</a:t>
            </a:r>
          </a:p>
          <a:p>
            <a:r>
              <a:rPr lang="en-US" sz="2400" b="0" dirty="0">
                <a:solidFill>
                  <a:schemeClr val="tx1"/>
                </a:solidFill>
              </a:rPr>
              <a:t>Each service style features different types of silverware, drinking glasses, and </a:t>
            </a:r>
            <a:r>
              <a:rPr lang="en-US" sz="2400" b="0" dirty="0" err="1">
                <a:solidFill>
                  <a:schemeClr val="tx1"/>
                </a:solidFill>
              </a:rPr>
              <a:t>china</a:t>
            </a:r>
            <a:r>
              <a:rPr lang="en-US" sz="2400" b="0" dirty="0">
                <a:solidFill>
                  <a:schemeClr val="tx1"/>
                </a:solidFill>
              </a:rPr>
              <a:t> appropriate for certain food items.</a:t>
            </a:r>
          </a:p>
        </p:txBody>
      </p:sp>
      <p:pic>
        <p:nvPicPr>
          <p:cNvPr id="13" name="Picture Placeholder 12" descr="A sample of a French service table setting.">
            <a:extLst>
              <a:ext uri="{FF2B5EF4-FFF2-40B4-BE49-F238E27FC236}">
                <a16:creationId xmlns:a16="http://schemas.microsoft.com/office/drawing/2014/main" id="{A66628A5-A59E-C478-B733-2072276881F6}"/>
              </a:ext>
            </a:extLst>
          </p:cNvPr>
          <p:cNvPicPr>
            <a:picLocks noGrp="1" noChangeAspect="1"/>
          </p:cNvPicPr>
          <p:nvPr>
            <p:ph type="pic" sz="quarter" idx="11"/>
          </p:nvPr>
        </p:nvPicPr>
        <p:blipFill>
          <a:blip r:embed="rId2" cstate="email">
            <a:extLst>
              <a:ext uri="{28A0092B-C50C-407E-A947-70E740481C1C}">
                <a14:useLocalDpi xmlns:a14="http://schemas.microsoft.com/office/drawing/2010/main"/>
              </a:ext>
            </a:extLst>
          </a:blip>
          <a:srcRect/>
          <a:stretch/>
        </p:blipFill>
        <p:spPr/>
      </p:pic>
      <p:sp>
        <p:nvSpPr>
          <p:cNvPr id="4" name="Slide Number Placeholder 3">
            <a:extLst>
              <a:ext uri="{FF2B5EF4-FFF2-40B4-BE49-F238E27FC236}">
                <a16:creationId xmlns:a16="http://schemas.microsoft.com/office/drawing/2014/main" id="{404A45AE-FA6C-B1A0-75F8-6F016FF89BB7}"/>
              </a:ext>
            </a:extLst>
          </p:cNvPr>
          <p:cNvSpPr>
            <a:spLocks noGrp="1"/>
          </p:cNvSpPr>
          <p:nvPr>
            <p:ph type="sldNum" sz="quarter" idx="4"/>
          </p:nvPr>
        </p:nvSpPr>
        <p:spPr/>
        <p:txBody>
          <a:bodyPr/>
          <a:lstStyle/>
          <a:p>
            <a:fld id="{BF568A59-ACA4-4C70-9252-AAB755DA2F6B}" type="slidenum">
              <a:rPr lang="en-US" smtClean="0"/>
              <a:pPr/>
              <a:t>17</a:t>
            </a:fld>
            <a:endParaRPr lang="en-US"/>
          </a:p>
        </p:txBody>
      </p:sp>
    </p:spTree>
    <p:extLst>
      <p:ext uri="{BB962C8B-B14F-4D97-AF65-F5344CB8AC3E}">
        <p14:creationId xmlns:p14="http://schemas.microsoft.com/office/powerpoint/2010/main" val="35516951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7E23BC-4F2B-5249-FA7D-2B66824B136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CA045F2-3FBA-C856-1D0B-BD012D16AF77}"/>
              </a:ext>
            </a:extLst>
          </p:cNvPr>
          <p:cNvSpPr>
            <a:spLocks noGrp="1"/>
          </p:cNvSpPr>
          <p:nvPr>
            <p:ph type="title"/>
          </p:nvPr>
        </p:nvSpPr>
        <p:spPr/>
        <p:txBody>
          <a:bodyPr>
            <a:normAutofit/>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5.2 Service Styles and Setups, Part 7</a:t>
            </a:r>
            <a:endParaRPr lang="en-US" dirty="0"/>
          </a:p>
        </p:txBody>
      </p:sp>
      <p:sp>
        <p:nvSpPr>
          <p:cNvPr id="13" name="Content Placeholder 12">
            <a:extLst>
              <a:ext uri="{FF2B5EF4-FFF2-40B4-BE49-F238E27FC236}">
                <a16:creationId xmlns:a16="http://schemas.microsoft.com/office/drawing/2014/main" id="{D7D3106A-A595-C0FE-1DEC-59861E8CFB68}"/>
              </a:ext>
            </a:extLst>
          </p:cNvPr>
          <p:cNvSpPr>
            <a:spLocks noGrp="1"/>
          </p:cNvSpPr>
          <p:nvPr>
            <p:ph sz="half" idx="1"/>
          </p:nvPr>
        </p:nvSpPr>
        <p:spPr/>
        <p:txBody>
          <a:bodyPr>
            <a:normAutofit lnSpcReduction="10000"/>
          </a:bodyPr>
          <a:lstStyle/>
          <a:p>
            <a:pPr marL="0" marR="0" lvl="0" indent="0" algn="l" defTabSz="914400" rtl="0" eaLnBrk="1" fontAlgn="auto" latinLnBrk="0" hangingPunct="1">
              <a:lnSpc>
                <a:spcPct val="90000"/>
              </a:lnSpc>
              <a:spcBef>
                <a:spcPts val="3600"/>
              </a:spcBef>
              <a:spcAft>
                <a:spcPts val="0"/>
              </a:spcAft>
              <a:buClr>
                <a:srgbClr val="183C8E"/>
              </a:buClr>
              <a:buSzPct val="100000"/>
              <a:buFontTx/>
              <a:buNone/>
              <a:tabLst/>
              <a:defRPr/>
            </a:pPr>
            <a:r>
              <a:rPr kumimoji="0" lang="en-US" sz="2800" b="1" i="0" u="none" strike="noStrike" kern="1200" cap="none" spc="-50" normalizeH="0" baseline="0" noProof="0" dirty="0">
                <a:ln>
                  <a:noFill/>
                </a:ln>
                <a:solidFill>
                  <a:srgbClr val="183C8E"/>
                </a:solidFill>
                <a:effectLst/>
                <a:uLnTx/>
                <a:uFillTx/>
                <a:latin typeface="Arial" panose="020B0604020202020204"/>
                <a:ea typeface="+mn-ea"/>
                <a:cs typeface="+mn-cs"/>
              </a:rPr>
              <a:t>Traditional Service Table Settings: Silverware</a:t>
            </a:r>
          </a:p>
          <a:p>
            <a:r>
              <a:rPr lang="en-US" sz="2400" b="0" dirty="0">
                <a:solidFill>
                  <a:schemeClr val="tx1"/>
                </a:solidFill>
              </a:rPr>
              <a:t>It’s common for servers in traditional service to bring additional silverware as guests need it.</a:t>
            </a:r>
          </a:p>
          <a:p>
            <a:r>
              <a:rPr lang="en-US" sz="2400" b="0" dirty="0">
                <a:solidFill>
                  <a:schemeClr val="tx1"/>
                </a:solidFill>
              </a:rPr>
              <a:t>Contemporary service uses basic silverware.</a:t>
            </a:r>
          </a:p>
          <a:p>
            <a:r>
              <a:rPr lang="en-US" sz="2400" b="0" dirty="0">
                <a:solidFill>
                  <a:schemeClr val="tx1"/>
                </a:solidFill>
              </a:rPr>
              <a:t>In quick service or fast casual operations, you will only find forks, knives, and spoons; sometimes, they might be in the form of disposable sets.</a:t>
            </a:r>
          </a:p>
        </p:txBody>
      </p:sp>
      <p:pic>
        <p:nvPicPr>
          <p:cNvPr id="10" name="Picture Placeholder 9" descr="A dessert fork. The fork has four medium-length tines set fairly close together. ">
            <a:extLst>
              <a:ext uri="{FF2B5EF4-FFF2-40B4-BE49-F238E27FC236}">
                <a16:creationId xmlns:a16="http://schemas.microsoft.com/office/drawing/2014/main" id="{973358C8-0B19-81D1-AD51-D48518B78A73}"/>
              </a:ext>
            </a:extLst>
          </p:cNvPr>
          <p:cNvPicPr>
            <a:picLocks noGrp="1" noChangeAspect="1"/>
          </p:cNvPicPr>
          <p:nvPr>
            <p:ph type="pic" sz="quarter" idx="11"/>
          </p:nvPr>
        </p:nvPicPr>
        <p:blipFill>
          <a:blip r:embed="rId2" cstate="email">
            <a:extLst>
              <a:ext uri="{28A0092B-C50C-407E-A947-70E740481C1C}">
                <a14:useLocalDpi xmlns:a14="http://schemas.microsoft.com/office/drawing/2010/main"/>
              </a:ext>
            </a:extLst>
          </a:blip>
          <a:srcRect/>
          <a:stretch/>
        </p:blipFill>
        <p:spPr/>
      </p:pic>
      <p:sp>
        <p:nvSpPr>
          <p:cNvPr id="4" name="Slide Number Placeholder 3">
            <a:extLst>
              <a:ext uri="{FF2B5EF4-FFF2-40B4-BE49-F238E27FC236}">
                <a16:creationId xmlns:a16="http://schemas.microsoft.com/office/drawing/2014/main" id="{91E28B24-F239-C15A-F2AE-7968F0D13CE6}"/>
              </a:ext>
            </a:extLst>
          </p:cNvPr>
          <p:cNvSpPr>
            <a:spLocks noGrp="1"/>
          </p:cNvSpPr>
          <p:nvPr>
            <p:ph type="sldNum" sz="quarter" idx="4"/>
          </p:nvPr>
        </p:nvSpPr>
        <p:spPr/>
        <p:txBody>
          <a:bodyPr/>
          <a:lstStyle/>
          <a:p>
            <a:fld id="{BF568A59-ACA4-4C70-9252-AAB755DA2F6B}" type="slidenum">
              <a:rPr lang="en-US" smtClean="0"/>
              <a:pPr/>
              <a:t>18</a:t>
            </a:fld>
            <a:endParaRPr lang="en-US"/>
          </a:p>
        </p:txBody>
      </p:sp>
    </p:spTree>
    <p:extLst>
      <p:ext uri="{BB962C8B-B14F-4D97-AF65-F5344CB8AC3E}">
        <p14:creationId xmlns:p14="http://schemas.microsoft.com/office/powerpoint/2010/main" val="32677028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AA48759-5DB4-F5EA-C8C4-481387B61F4B}"/>
              </a:ext>
            </a:extLst>
          </p:cNvPr>
          <p:cNvSpPr>
            <a:spLocks noGrp="1"/>
          </p:cNvSpPr>
          <p:nvPr>
            <p:ph type="title"/>
          </p:nvPr>
        </p:nvSpPr>
        <p:spPr>
          <a:xfrm>
            <a:off x="152400" y="136525"/>
            <a:ext cx="11887200" cy="549276"/>
          </a:xfrm>
        </p:spPr>
        <p:txBody>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5.2 Service Styles and Setups, Part 8</a:t>
            </a:r>
            <a:endParaRPr lang="en-US" dirty="0"/>
          </a:p>
        </p:txBody>
      </p:sp>
      <p:sp>
        <p:nvSpPr>
          <p:cNvPr id="4" name="Content Placeholder 3">
            <a:extLst>
              <a:ext uri="{FF2B5EF4-FFF2-40B4-BE49-F238E27FC236}">
                <a16:creationId xmlns:a16="http://schemas.microsoft.com/office/drawing/2014/main" id="{36A9E242-F11D-9155-9F05-AED1D7C53FEE}"/>
              </a:ext>
            </a:extLst>
          </p:cNvPr>
          <p:cNvSpPr>
            <a:spLocks noGrp="1"/>
          </p:cNvSpPr>
          <p:nvPr>
            <p:ph sz="half" idx="1"/>
          </p:nvPr>
        </p:nvSpPr>
        <p:spPr/>
        <p:txBody>
          <a:bodyPr/>
          <a:lstStyle/>
          <a:p>
            <a:r>
              <a:rPr kumimoji="0" lang="en-US" sz="2800" b="1" i="0" u="none" strike="noStrike" kern="1200" cap="none" spc="-50" normalizeH="0" baseline="0" noProof="0" dirty="0">
                <a:ln>
                  <a:noFill/>
                </a:ln>
                <a:solidFill>
                  <a:srgbClr val="183C8E"/>
                </a:solidFill>
                <a:effectLst/>
                <a:uLnTx/>
                <a:uFillTx/>
                <a:latin typeface="Arial" panose="020B0604020202020204"/>
                <a:ea typeface="+mn-ea"/>
                <a:cs typeface="+mn-cs"/>
              </a:rPr>
              <a:t>Traditional Service Table Settings: </a:t>
            </a:r>
            <a:r>
              <a:rPr lang="en-US" dirty="0"/>
              <a:t>Drinking Glasses</a:t>
            </a:r>
          </a:p>
          <a:p>
            <a:r>
              <a:rPr lang="en-US" sz="2400" b="0" dirty="0">
                <a:solidFill>
                  <a:schemeClr val="tx1"/>
                </a:solidFill>
              </a:rPr>
              <a:t>The drinking glasses, mugs, and cups used in traditional service come in many shapes and sizes and are usually made of clear glass, plastic, or ceramic. </a:t>
            </a:r>
          </a:p>
        </p:txBody>
      </p:sp>
      <p:pic>
        <p:nvPicPr>
          <p:cNvPr id="7" name="Picture Placeholder 6" descr="A beverage glass. The glass has a tall cylinder shape. ">
            <a:extLst>
              <a:ext uri="{FF2B5EF4-FFF2-40B4-BE49-F238E27FC236}">
                <a16:creationId xmlns:a16="http://schemas.microsoft.com/office/drawing/2014/main" id="{7FA10D42-4229-F703-08AE-FC1207DDC458}"/>
              </a:ext>
            </a:extLst>
          </p:cNvPr>
          <p:cNvPicPr>
            <a:picLocks noGrp="1" noChangeAspect="1"/>
          </p:cNvPicPr>
          <p:nvPr>
            <p:ph type="pic" sz="quarter" idx="11"/>
          </p:nvPr>
        </p:nvPicPr>
        <p:blipFill>
          <a:blip r:embed="rId2" cstate="email">
            <a:extLst>
              <a:ext uri="{28A0092B-C50C-407E-A947-70E740481C1C}">
                <a14:useLocalDpi xmlns:a14="http://schemas.microsoft.com/office/drawing/2010/main"/>
              </a:ext>
            </a:extLst>
          </a:blip>
          <a:srcRect/>
          <a:stretch>
            <a:fillRect/>
          </a:stretch>
        </p:blipFill>
        <p:spPr/>
      </p:pic>
      <p:sp>
        <p:nvSpPr>
          <p:cNvPr id="5" name="Slide Number Placeholder 4">
            <a:extLst>
              <a:ext uri="{FF2B5EF4-FFF2-40B4-BE49-F238E27FC236}">
                <a16:creationId xmlns:a16="http://schemas.microsoft.com/office/drawing/2014/main" id="{D4E9AEBE-F469-8805-AD8D-956A1D277324}"/>
              </a:ext>
            </a:extLst>
          </p:cNvPr>
          <p:cNvSpPr>
            <a:spLocks noGrp="1"/>
          </p:cNvSpPr>
          <p:nvPr>
            <p:ph type="sldNum" sz="quarter" idx="4"/>
          </p:nvPr>
        </p:nvSpPr>
        <p:spPr/>
        <p:txBody>
          <a:bodyPr/>
          <a:lstStyle/>
          <a:p>
            <a:fld id="{BF568A59-ACA4-4C70-9252-AAB755DA2F6B}" type="slidenum">
              <a:rPr lang="en-US" smtClean="0"/>
              <a:pPr/>
              <a:t>19</a:t>
            </a:fld>
            <a:endParaRPr lang="en-US"/>
          </a:p>
        </p:txBody>
      </p:sp>
    </p:spTree>
    <p:extLst>
      <p:ext uri="{BB962C8B-B14F-4D97-AF65-F5344CB8AC3E}">
        <p14:creationId xmlns:p14="http://schemas.microsoft.com/office/powerpoint/2010/main" val="2444145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1BD4FAE-A135-5A84-7E2F-C024DD1A96EB}"/>
              </a:ext>
            </a:extLst>
          </p:cNvPr>
          <p:cNvSpPr>
            <a:spLocks noGrp="1"/>
          </p:cNvSpPr>
          <p:nvPr>
            <p:ph type="title"/>
          </p:nvPr>
        </p:nvSpPr>
        <p:spPr/>
        <p:txBody>
          <a:bodyPr/>
          <a:lstStyle/>
          <a:p>
            <a:r>
              <a:rPr lang="en-US" dirty="0"/>
              <a:t>Learning Objectives</a:t>
            </a:r>
          </a:p>
        </p:txBody>
      </p:sp>
      <p:sp>
        <p:nvSpPr>
          <p:cNvPr id="3" name="Content Placeholder 2">
            <a:extLst>
              <a:ext uri="{FF2B5EF4-FFF2-40B4-BE49-F238E27FC236}">
                <a16:creationId xmlns:a16="http://schemas.microsoft.com/office/drawing/2014/main" id="{85F2A785-0BAD-4DC4-84FD-91C37505FCEA}"/>
              </a:ext>
            </a:extLst>
          </p:cNvPr>
          <p:cNvSpPr>
            <a:spLocks noGrp="1"/>
          </p:cNvSpPr>
          <p:nvPr>
            <p:ph idx="1"/>
          </p:nvPr>
        </p:nvSpPr>
        <p:spPr>
          <a:xfrm>
            <a:off x="609600" y="914400"/>
            <a:ext cx="10972800" cy="4992624"/>
          </a:xfrm>
        </p:spPr>
        <p:txBody>
          <a:bodyPr>
            <a:normAutofit lnSpcReduction="10000"/>
          </a:bodyPr>
          <a:lstStyle/>
          <a:p>
            <a:pPr marL="914400" lvl="1" indent="-457200">
              <a:buFont typeface="+mj-lt"/>
              <a:buAutoNum type="arabicPeriod"/>
            </a:pPr>
            <a:r>
              <a:rPr lang="en-US" dirty="0"/>
              <a:t>Compare the duties, roles, and responsibilities of each service staff role. </a:t>
            </a:r>
          </a:p>
          <a:p>
            <a:pPr marL="914400" lvl="1" indent="-457200">
              <a:buFont typeface="+mj-lt"/>
              <a:buAutoNum type="arabicPeriod"/>
            </a:pPr>
            <a:r>
              <a:rPr lang="en-US" dirty="0"/>
              <a:t>Explain the process for handling guest reservations and special requests. </a:t>
            </a:r>
          </a:p>
          <a:p>
            <a:pPr marL="914400" lvl="1" indent="-457200">
              <a:buFont typeface="+mj-lt"/>
              <a:buAutoNum type="arabicPeriod"/>
            </a:pPr>
            <a:r>
              <a:rPr lang="en-US" dirty="0"/>
              <a:t>Indicate the appropriate way to greet guests and take their orders tableside. </a:t>
            </a:r>
          </a:p>
          <a:p>
            <a:pPr marL="914400" lvl="1" indent="-457200">
              <a:buFont typeface="+mj-lt"/>
              <a:buAutoNum type="arabicPeriod"/>
            </a:pPr>
            <a:r>
              <a:rPr lang="en-US" dirty="0"/>
              <a:t>Illustrate how suggestive selling benefits a foodservice operation. </a:t>
            </a:r>
          </a:p>
          <a:p>
            <a:pPr marL="914400" lvl="1" indent="-457200">
              <a:buFont typeface="+mj-lt"/>
              <a:buAutoNum type="arabicPeriod"/>
            </a:pPr>
            <a:r>
              <a:rPr lang="en-US" dirty="0"/>
              <a:t>Differentiate between contemporary service styles and three traditional service styles. </a:t>
            </a:r>
          </a:p>
          <a:p>
            <a:pPr marL="914400" lvl="1" indent="-457200">
              <a:buFont typeface="+mj-lt"/>
              <a:buAutoNum type="arabicPeriod"/>
            </a:pPr>
            <a:r>
              <a:rPr lang="en-US" dirty="0"/>
              <a:t>Describe how to properly set and clear items from a table. </a:t>
            </a:r>
          </a:p>
          <a:p>
            <a:pPr marL="914400" lvl="1" indent="-457200">
              <a:buFont typeface="+mj-lt"/>
              <a:buAutoNum type="arabicPeriod"/>
            </a:pPr>
            <a:r>
              <a:rPr lang="en-US" dirty="0"/>
              <a:t>Identify the types of hot and </a:t>
            </a:r>
            <a:r>
              <a:rPr lang="en-US"/>
              <a:t>cold beverages, </a:t>
            </a:r>
            <a:r>
              <a:rPr lang="en-US" dirty="0"/>
              <a:t>and describe how they are served. </a:t>
            </a:r>
          </a:p>
          <a:p>
            <a:pPr marL="914400" lvl="1" indent="-457200">
              <a:buFont typeface="+mj-lt"/>
              <a:buAutoNum type="arabicPeriod"/>
            </a:pPr>
            <a:r>
              <a:rPr lang="en-US" dirty="0"/>
              <a:t>Understand the steps in processing guest payments.</a:t>
            </a:r>
          </a:p>
        </p:txBody>
      </p:sp>
      <p:sp>
        <p:nvSpPr>
          <p:cNvPr id="2" name="Slide Number Placeholder 1">
            <a:extLst>
              <a:ext uri="{FF2B5EF4-FFF2-40B4-BE49-F238E27FC236}">
                <a16:creationId xmlns:a16="http://schemas.microsoft.com/office/drawing/2014/main" id="{2FA79437-9AE9-34D5-985E-640A869367E1}"/>
              </a:ext>
            </a:extLst>
          </p:cNvPr>
          <p:cNvSpPr>
            <a:spLocks noGrp="1"/>
          </p:cNvSpPr>
          <p:nvPr>
            <p:ph type="sldNum" sz="quarter" idx="10"/>
          </p:nvPr>
        </p:nvSpPr>
        <p:spPr>
          <a:xfrm>
            <a:off x="609600" y="6356350"/>
            <a:ext cx="2743200" cy="365125"/>
          </a:xfrm>
        </p:spPr>
        <p:txBody>
          <a:bodyPr/>
          <a:lstStyle/>
          <a:p>
            <a:fld id="{BF568A59-ACA4-4C70-9252-AAB755DA2F6B}" type="slidenum">
              <a:rPr lang="en-US" smtClean="0"/>
              <a:pPr/>
              <a:t>2</a:t>
            </a:fld>
            <a:endParaRPr lang="en-US"/>
          </a:p>
        </p:txBody>
      </p:sp>
    </p:spTree>
    <p:custDataLst>
      <p:tags r:id="rId1"/>
    </p:custDataLst>
    <p:extLst>
      <p:ext uri="{BB962C8B-B14F-4D97-AF65-F5344CB8AC3E}">
        <p14:creationId xmlns:p14="http://schemas.microsoft.com/office/powerpoint/2010/main" val="17844293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A8B7ED-E325-B276-FC6D-F531585B30A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326B69F-BAA5-58D7-C919-6B115F5D53A9}"/>
              </a:ext>
            </a:extLst>
          </p:cNvPr>
          <p:cNvSpPr>
            <a:spLocks noGrp="1"/>
          </p:cNvSpPr>
          <p:nvPr>
            <p:ph type="title"/>
          </p:nvPr>
        </p:nvSpPr>
        <p:spPr/>
        <p:txBody>
          <a:bodyPr>
            <a:normAutofit/>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5.2 Service Styles and Setups, Part 9</a:t>
            </a:r>
            <a:endParaRPr lang="en-US" dirty="0"/>
          </a:p>
        </p:txBody>
      </p:sp>
      <p:sp>
        <p:nvSpPr>
          <p:cNvPr id="2" name="Content Placeholder 1">
            <a:extLst>
              <a:ext uri="{FF2B5EF4-FFF2-40B4-BE49-F238E27FC236}">
                <a16:creationId xmlns:a16="http://schemas.microsoft.com/office/drawing/2014/main" id="{47257825-EF2B-76ED-6B33-AC2B55B2052B}"/>
              </a:ext>
            </a:extLst>
          </p:cNvPr>
          <p:cNvSpPr>
            <a:spLocks noGrp="1"/>
          </p:cNvSpPr>
          <p:nvPr>
            <p:ph sz="half" idx="1"/>
          </p:nvPr>
        </p:nvSpPr>
        <p:spPr/>
        <p:txBody>
          <a:bodyPr/>
          <a:lstStyle/>
          <a:p>
            <a:r>
              <a:rPr lang="en-US" dirty="0"/>
              <a:t>Traditional Service Table Settings: China</a:t>
            </a:r>
          </a:p>
          <a:p>
            <a:r>
              <a:rPr lang="en-US" sz="2400" b="0" dirty="0">
                <a:solidFill>
                  <a:schemeClr val="tx1"/>
                </a:solidFill>
              </a:rPr>
              <a:t>The most important part of traditional service table setting is the </a:t>
            </a:r>
            <a:r>
              <a:rPr lang="en-US" sz="2400" b="0" dirty="0" err="1">
                <a:solidFill>
                  <a:schemeClr val="tx1"/>
                </a:solidFill>
              </a:rPr>
              <a:t>china</a:t>
            </a:r>
            <a:r>
              <a:rPr lang="en-US" sz="2400" b="0" dirty="0">
                <a:solidFill>
                  <a:schemeClr val="tx1"/>
                </a:solidFill>
              </a:rPr>
              <a:t> (or dishware). </a:t>
            </a:r>
          </a:p>
          <a:p>
            <a:r>
              <a:rPr lang="en-US" sz="2400" b="0" dirty="0">
                <a:solidFill>
                  <a:schemeClr val="tx1"/>
                </a:solidFill>
              </a:rPr>
              <a:t>Like silverware and glasses, plates have been adapted to fit various types of food.</a:t>
            </a:r>
          </a:p>
        </p:txBody>
      </p:sp>
      <p:pic>
        <p:nvPicPr>
          <p:cNvPr id="10" name="Picture Placeholder 9" descr="A dinner plate. A medium, round plate.">
            <a:extLst>
              <a:ext uri="{FF2B5EF4-FFF2-40B4-BE49-F238E27FC236}">
                <a16:creationId xmlns:a16="http://schemas.microsoft.com/office/drawing/2014/main" id="{5CBC0680-95A3-87D0-1FF5-DADA090FE012}"/>
              </a:ext>
            </a:extLst>
          </p:cNvPr>
          <p:cNvPicPr>
            <a:picLocks noGrp="1" noChangeAspect="1"/>
          </p:cNvPicPr>
          <p:nvPr>
            <p:ph type="pic" sz="quarter" idx="11"/>
          </p:nvPr>
        </p:nvPicPr>
        <p:blipFill>
          <a:blip r:embed="rId2" cstate="email">
            <a:extLst>
              <a:ext uri="{28A0092B-C50C-407E-A947-70E740481C1C}">
                <a14:useLocalDpi xmlns:a14="http://schemas.microsoft.com/office/drawing/2010/main"/>
              </a:ext>
            </a:extLst>
          </a:blip>
          <a:srcRect/>
          <a:stretch>
            <a:fillRect/>
          </a:stretch>
        </p:blipFill>
        <p:spPr/>
      </p:pic>
      <p:sp>
        <p:nvSpPr>
          <p:cNvPr id="4" name="Slide Number Placeholder 3">
            <a:extLst>
              <a:ext uri="{FF2B5EF4-FFF2-40B4-BE49-F238E27FC236}">
                <a16:creationId xmlns:a16="http://schemas.microsoft.com/office/drawing/2014/main" id="{1CE4B7CB-4DE1-7226-6E03-95944F88756E}"/>
              </a:ext>
            </a:extLst>
          </p:cNvPr>
          <p:cNvSpPr>
            <a:spLocks noGrp="1"/>
          </p:cNvSpPr>
          <p:nvPr>
            <p:ph type="sldNum" sz="quarter" idx="4"/>
          </p:nvPr>
        </p:nvSpPr>
        <p:spPr/>
        <p:txBody>
          <a:bodyPr/>
          <a:lstStyle/>
          <a:p>
            <a:fld id="{BF568A59-ACA4-4C70-9252-AAB755DA2F6B}" type="slidenum">
              <a:rPr lang="en-US" smtClean="0"/>
              <a:pPr/>
              <a:t>20</a:t>
            </a:fld>
            <a:endParaRPr lang="en-US"/>
          </a:p>
        </p:txBody>
      </p:sp>
    </p:spTree>
    <p:extLst>
      <p:ext uri="{BB962C8B-B14F-4D97-AF65-F5344CB8AC3E}">
        <p14:creationId xmlns:p14="http://schemas.microsoft.com/office/powerpoint/2010/main" val="33047478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756D336-1947-7503-2A41-928FCBA4B7D7}"/>
              </a:ext>
            </a:extLst>
          </p:cNvPr>
          <p:cNvSpPr>
            <a:spLocks noGrp="1"/>
          </p:cNvSpPr>
          <p:nvPr>
            <p:ph type="title"/>
          </p:nvPr>
        </p:nvSpPr>
        <p:spPr/>
        <p:txBody>
          <a:bodyPr/>
          <a:lstStyle/>
          <a:p>
            <a:r>
              <a:rPr lang="en-US" dirty="0"/>
              <a:t>5.2 Knowledge Check</a:t>
            </a:r>
          </a:p>
        </p:txBody>
      </p:sp>
      <p:sp>
        <p:nvSpPr>
          <p:cNvPr id="6" name="Content Placeholder 5">
            <a:extLst>
              <a:ext uri="{FF2B5EF4-FFF2-40B4-BE49-F238E27FC236}">
                <a16:creationId xmlns:a16="http://schemas.microsoft.com/office/drawing/2014/main" id="{E0B82B8E-7385-64C5-A238-8EA4336859DC}"/>
              </a:ext>
            </a:extLst>
          </p:cNvPr>
          <p:cNvSpPr>
            <a:spLocks noGrp="1"/>
          </p:cNvSpPr>
          <p:nvPr>
            <p:ph idx="1"/>
          </p:nvPr>
        </p:nvSpPr>
        <p:spPr/>
        <p:txBody>
          <a:bodyPr>
            <a:normAutofit/>
          </a:bodyPr>
          <a:lstStyle/>
          <a:p>
            <a:r>
              <a:rPr lang="en-US" dirty="0"/>
              <a:t>Define contemporary service style. Provide an example of a contemporary service restaurant you have visited, and highlight the elements of contemporary service style used there. </a:t>
            </a:r>
          </a:p>
          <a:p>
            <a:r>
              <a:rPr lang="en-US" dirty="0"/>
              <a:t>Compare and contrast the three traditional service styles.</a:t>
            </a:r>
          </a:p>
          <a:p>
            <a:r>
              <a:rPr lang="en-US" dirty="0"/>
              <a:t>Identify when the following plates would be used: charger plate, dinner plate, salad plate, bread-and-butter plate, soup plate.</a:t>
            </a:r>
          </a:p>
        </p:txBody>
      </p:sp>
      <p:sp>
        <p:nvSpPr>
          <p:cNvPr id="4" name="Slide Number Placeholder 3">
            <a:extLst>
              <a:ext uri="{FF2B5EF4-FFF2-40B4-BE49-F238E27FC236}">
                <a16:creationId xmlns:a16="http://schemas.microsoft.com/office/drawing/2014/main" id="{0B03C5C6-4AB0-E99B-6FA0-4A6BA58AA4B9}"/>
              </a:ext>
            </a:extLst>
          </p:cNvPr>
          <p:cNvSpPr>
            <a:spLocks noGrp="1"/>
          </p:cNvSpPr>
          <p:nvPr>
            <p:ph type="sldNum" sz="quarter" idx="4"/>
          </p:nvPr>
        </p:nvSpPr>
        <p:spPr/>
        <p:txBody>
          <a:bodyPr/>
          <a:lstStyle/>
          <a:p>
            <a:fld id="{BF568A59-ACA4-4C70-9252-AAB755DA2F6B}" type="slidenum">
              <a:rPr lang="en-US" smtClean="0"/>
              <a:pPr/>
              <a:t>21</a:t>
            </a:fld>
            <a:endParaRPr lang="en-US"/>
          </a:p>
        </p:txBody>
      </p:sp>
    </p:spTree>
    <p:extLst>
      <p:ext uri="{BB962C8B-B14F-4D97-AF65-F5344CB8AC3E}">
        <p14:creationId xmlns:p14="http://schemas.microsoft.com/office/powerpoint/2010/main" val="19400892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214E6-85E4-9F62-0427-A1B387D7ACC7}"/>
              </a:ext>
            </a:extLst>
          </p:cNvPr>
          <p:cNvSpPr>
            <a:spLocks noGrp="1"/>
          </p:cNvSpPr>
          <p:nvPr>
            <p:ph type="title"/>
          </p:nvPr>
        </p:nvSpPr>
        <p:spPr/>
        <p:txBody>
          <a:bodyPr>
            <a:normAutofit/>
          </a:bodyPr>
          <a:lstStyle/>
          <a:p>
            <a:r>
              <a:rPr lang="en-US" dirty="0"/>
              <a:t>5.3 Beverage Service, Part 1</a:t>
            </a:r>
          </a:p>
        </p:txBody>
      </p:sp>
      <p:sp>
        <p:nvSpPr>
          <p:cNvPr id="5" name="Content Placeholder 4">
            <a:extLst>
              <a:ext uri="{FF2B5EF4-FFF2-40B4-BE49-F238E27FC236}">
                <a16:creationId xmlns:a16="http://schemas.microsoft.com/office/drawing/2014/main" id="{64D07493-E982-B899-67F9-B5A673F7EB52}"/>
              </a:ext>
            </a:extLst>
          </p:cNvPr>
          <p:cNvSpPr>
            <a:spLocks noGrp="1"/>
          </p:cNvSpPr>
          <p:nvPr>
            <p:ph sz="half" idx="1"/>
          </p:nvPr>
        </p:nvSpPr>
        <p:spPr/>
        <p:txBody>
          <a:bodyPr>
            <a:normAutofit/>
          </a:bodyPr>
          <a:lstStyle/>
          <a:p>
            <a:r>
              <a:rPr lang="en-US" sz="2400" b="0" dirty="0">
                <a:solidFill>
                  <a:schemeClr val="tx1"/>
                </a:solidFill>
              </a:rPr>
              <a:t>It is good for a restaurant to offer a range of beverages geared toward their typical guests. </a:t>
            </a:r>
          </a:p>
          <a:p>
            <a:r>
              <a:rPr lang="en-US" sz="2400" b="0" dirty="0">
                <a:solidFill>
                  <a:schemeClr val="tx1"/>
                </a:solidFill>
              </a:rPr>
              <a:t>The profit margin on beverages is generally high and good for a restaurant’s bottom line.</a:t>
            </a:r>
          </a:p>
        </p:txBody>
      </p:sp>
      <p:pic>
        <p:nvPicPr>
          <p:cNvPr id="13" name="Picture Placeholder 12" descr="A tea kettle pouring tea into a tea cup with a saucer.">
            <a:extLst>
              <a:ext uri="{FF2B5EF4-FFF2-40B4-BE49-F238E27FC236}">
                <a16:creationId xmlns:a16="http://schemas.microsoft.com/office/drawing/2014/main" id="{911BE852-C6DB-53B8-F2B5-ABD057DDB4EF}"/>
              </a:ext>
            </a:extLst>
          </p:cNvPr>
          <p:cNvPicPr>
            <a:picLocks noGrp="1" noChangeAspect="1"/>
          </p:cNvPicPr>
          <p:nvPr>
            <p:ph type="pic" sz="quarter" idx="11"/>
          </p:nvPr>
        </p:nvPicPr>
        <p:blipFill>
          <a:blip r:embed="rId2" cstate="email">
            <a:extLst>
              <a:ext uri="{28A0092B-C50C-407E-A947-70E740481C1C}">
                <a14:useLocalDpi xmlns:a14="http://schemas.microsoft.com/office/drawing/2010/main"/>
              </a:ext>
            </a:extLst>
          </a:blip>
          <a:srcRect/>
          <a:stretch/>
        </p:blipFill>
        <p:spPr/>
      </p:pic>
      <p:sp>
        <p:nvSpPr>
          <p:cNvPr id="4" name="Slide Number Placeholder 3">
            <a:extLst>
              <a:ext uri="{FF2B5EF4-FFF2-40B4-BE49-F238E27FC236}">
                <a16:creationId xmlns:a16="http://schemas.microsoft.com/office/drawing/2014/main" id="{7F9D5878-F4D9-9F23-A198-B51DF0F3200D}"/>
              </a:ext>
            </a:extLst>
          </p:cNvPr>
          <p:cNvSpPr>
            <a:spLocks noGrp="1"/>
          </p:cNvSpPr>
          <p:nvPr>
            <p:ph type="sldNum" sz="quarter" idx="4"/>
          </p:nvPr>
        </p:nvSpPr>
        <p:spPr/>
        <p:txBody>
          <a:bodyPr/>
          <a:lstStyle/>
          <a:p>
            <a:fld id="{BF568A59-ACA4-4C70-9252-AAB755DA2F6B}" type="slidenum">
              <a:rPr lang="en-US" smtClean="0"/>
              <a:pPr/>
              <a:t>22</a:t>
            </a:fld>
            <a:endParaRPr lang="en-US"/>
          </a:p>
        </p:txBody>
      </p:sp>
    </p:spTree>
    <p:extLst>
      <p:ext uri="{BB962C8B-B14F-4D97-AF65-F5344CB8AC3E}">
        <p14:creationId xmlns:p14="http://schemas.microsoft.com/office/powerpoint/2010/main" val="11888676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5FE46D-0184-B5ED-9F43-D701170DF0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B35709-5E37-8918-0F4D-14611DC7FDDB}"/>
              </a:ext>
            </a:extLst>
          </p:cNvPr>
          <p:cNvSpPr>
            <a:spLocks noGrp="1"/>
          </p:cNvSpPr>
          <p:nvPr>
            <p:ph type="title"/>
          </p:nvPr>
        </p:nvSpPr>
        <p:spPr/>
        <p:txBody>
          <a:bodyPr>
            <a:normAutofit/>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5.3 Beverage Service, Part 2</a:t>
            </a:r>
            <a:endParaRPr lang="en-US" dirty="0"/>
          </a:p>
        </p:txBody>
      </p:sp>
      <p:sp>
        <p:nvSpPr>
          <p:cNvPr id="5" name="Content Placeholder 4">
            <a:extLst>
              <a:ext uri="{FF2B5EF4-FFF2-40B4-BE49-F238E27FC236}">
                <a16:creationId xmlns:a16="http://schemas.microsoft.com/office/drawing/2014/main" id="{9C443C22-43D5-B668-E36A-17B99DE927FC}"/>
              </a:ext>
            </a:extLst>
          </p:cNvPr>
          <p:cNvSpPr>
            <a:spLocks noGrp="1"/>
          </p:cNvSpPr>
          <p:nvPr>
            <p:ph sz="half" idx="1"/>
          </p:nvPr>
        </p:nvSpPr>
        <p:spPr>
          <a:xfrm>
            <a:off x="612648" y="1554480"/>
            <a:ext cx="5181600" cy="4490060"/>
          </a:xfrm>
        </p:spPr>
        <p:txBody>
          <a:bodyPr>
            <a:normAutofit fontScale="25000" lnSpcReduction="20000"/>
          </a:bodyPr>
          <a:lstStyle/>
          <a:p>
            <a:r>
              <a:rPr lang="en-US" sz="11200" dirty="0"/>
              <a:t>Coffee, Tea, and Cocoa</a:t>
            </a:r>
          </a:p>
          <a:p>
            <a:pPr marL="457200" indent="-457200">
              <a:lnSpc>
                <a:spcPct val="110000"/>
              </a:lnSpc>
              <a:spcBef>
                <a:spcPts val="1200"/>
              </a:spcBef>
              <a:buClrTx/>
              <a:buFont typeface="Arial" panose="020B0604020202020204" pitchFamily="34" charset="0"/>
              <a:buChar char="•"/>
            </a:pPr>
            <a:r>
              <a:rPr lang="en-US" sz="9600" b="0" dirty="0">
                <a:solidFill>
                  <a:schemeClr val="tx1"/>
                </a:solidFill>
              </a:rPr>
              <a:t>Coffee is made from ground coffee beans that are roasted to develop flavor.</a:t>
            </a:r>
          </a:p>
          <a:p>
            <a:pPr marL="457200" indent="-457200">
              <a:lnSpc>
                <a:spcPct val="110000"/>
              </a:lnSpc>
              <a:spcBef>
                <a:spcPts val="1200"/>
              </a:spcBef>
              <a:buClrTx/>
              <a:buFont typeface="Arial" panose="020B0604020202020204" pitchFamily="34" charset="0"/>
              <a:buChar char="•"/>
            </a:pPr>
            <a:r>
              <a:rPr lang="en-US" sz="9600" b="0" dirty="0">
                <a:solidFill>
                  <a:schemeClr val="tx1"/>
                </a:solidFill>
              </a:rPr>
              <a:t>Tea is made from the leaves of certain plants</a:t>
            </a:r>
          </a:p>
          <a:p>
            <a:pPr marL="457200" indent="-457200">
              <a:lnSpc>
                <a:spcPct val="110000"/>
              </a:lnSpc>
              <a:spcBef>
                <a:spcPts val="1200"/>
              </a:spcBef>
              <a:buClrTx/>
              <a:buFont typeface="Arial" panose="020B0604020202020204" pitchFamily="34" charset="0"/>
              <a:buChar char="•"/>
            </a:pPr>
            <a:r>
              <a:rPr lang="en-US" sz="9600" b="0" dirty="0">
                <a:solidFill>
                  <a:schemeClr val="tx1"/>
                </a:solidFill>
              </a:rPr>
              <a:t>Hot chocolate is made from actual chocolate bars, while hot cocoa is made from cocoa powder or shaved chocolate and sugar stirred into heated milk or water.</a:t>
            </a:r>
          </a:p>
        </p:txBody>
      </p:sp>
      <p:pic>
        <p:nvPicPr>
          <p:cNvPr id="8" name="Picture Placeholder 7" descr="A variety of hot beverages in cups.">
            <a:extLst>
              <a:ext uri="{FF2B5EF4-FFF2-40B4-BE49-F238E27FC236}">
                <a16:creationId xmlns:a16="http://schemas.microsoft.com/office/drawing/2014/main" id="{5E26D610-B293-1EC2-11D9-CE8BAF2A43DB}"/>
              </a:ext>
            </a:extLst>
          </p:cNvPr>
          <p:cNvPicPr>
            <a:picLocks noGrp="1" noChangeAspect="1"/>
          </p:cNvPicPr>
          <p:nvPr>
            <p:ph type="pic" sz="quarter" idx="11"/>
          </p:nvPr>
        </p:nvPicPr>
        <p:blipFill>
          <a:blip r:embed="rId2" cstate="email">
            <a:extLst>
              <a:ext uri="{28A0092B-C50C-407E-A947-70E740481C1C}">
                <a14:useLocalDpi xmlns:a14="http://schemas.microsoft.com/office/drawing/2010/main"/>
              </a:ext>
            </a:extLst>
          </a:blip>
          <a:srcRect/>
          <a:stretch/>
        </p:blipFill>
        <p:spPr/>
      </p:pic>
      <p:sp>
        <p:nvSpPr>
          <p:cNvPr id="4" name="Slide Number Placeholder 3">
            <a:extLst>
              <a:ext uri="{FF2B5EF4-FFF2-40B4-BE49-F238E27FC236}">
                <a16:creationId xmlns:a16="http://schemas.microsoft.com/office/drawing/2014/main" id="{02F10420-F4D0-E26E-A729-C02C17214EFC}"/>
              </a:ext>
            </a:extLst>
          </p:cNvPr>
          <p:cNvSpPr>
            <a:spLocks noGrp="1"/>
          </p:cNvSpPr>
          <p:nvPr>
            <p:ph type="sldNum" sz="quarter" idx="4"/>
          </p:nvPr>
        </p:nvSpPr>
        <p:spPr/>
        <p:txBody>
          <a:bodyPr/>
          <a:lstStyle/>
          <a:p>
            <a:fld id="{BF568A59-ACA4-4C70-9252-AAB755DA2F6B}" type="slidenum">
              <a:rPr lang="en-US" smtClean="0"/>
              <a:pPr/>
              <a:t>23</a:t>
            </a:fld>
            <a:endParaRPr lang="en-US"/>
          </a:p>
        </p:txBody>
      </p:sp>
    </p:spTree>
    <p:extLst>
      <p:ext uri="{BB962C8B-B14F-4D97-AF65-F5344CB8AC3E}">
        <p14:creationId xmlns:p14="http://schemas.microsoft.com/office/powerpoint/2010/main" val="31662031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A8219F-59ED-79CD-5BB4-02474A56DC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070F06-6852-6D83-BCB1-3CB3902BD04C}"/>
              </a:ext>
            </a:extLst>
          </p:cNvPr>
          <p:cNvSpPr>
            <a:spLocks noGrp="1"/>
          </p:cNvSpPr>
          <p:nvPr>
            <p:ph type="title"/>
          </p:nvPr>
        </p:nvSpPr>
        <p:spPr/>
        <p:txBody>
          <a:bodyPr>
            <a:normAutofit/>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5.3 Beverage Service, Part 3</a:t>
            </a:r>
            <a:endParaRPr lang="en-US" dirty="0"/>
          </a:p>
        </p:txBody>
      </p:sp>
      <p:sp>
        <p:nvSpPr>
          <p:cNvPr id="5" name="Content Placeholder 4">
            <a:extLst>
              <a:ext uri="{FF2B5EF4-FFF2-40B4-BE49-F238E27FC236}">
                <a16:creationId xmlns:a16="http://schemas.microsoft.com/office/drawing/2014/main" id="{19668D41-DF5D-8AC2-CDE3-0301A83613D0}"/>
              </a:ext>
            </a:extLst>
          </p:cNvPr>
          <p:cNvSpPr>
            <a:spLocks noGrp="1"/>
          </p:cNvSpPr>
          <p:nvPr>
            <p:ph idx="1"/>
          </p:nvPr>
        </p:nvSpPr>
        <p:spPr/>
        <p:txBody>
          <a:bodyPr>
            <a:normAutofit fontScale="92500" lnSpcReduction="20000"/>
          </a:bodyPr>
          <a:lstStyle/>
          <a:p>
            <a:r>
              <a:rPr lang="en-US" sz="3000" dirty="0"/>
              <a:t>Service of Hot Beverages</a:t>
            </a:r>
          </a:p>
          <a:p>
            <a:pPr>
              <a:lnSpc>
                <a:spcPct val="100000"/>
              </a:lnSpc>
              <a:spcBef>
                <a:spcPts val="3000"/>
              </a:spcBef>
            </a:pPr>
            <a:r>
              <a:rPr lang="en-US" sz="2600" b="0" dirty="0">
                <a:solidFill>
                  <a:schemeClr val="tx1"/>
                </a:solidFill>
              </a:rPr>
              <a:t>If a guest is dining in, servers must address the following concerns: </a:t>
            </a:r>
          </a:p>
          <a:p>
            <a:pPr lvl="1"/>
            <a:r>
              <a:rPr lang="en-US" sz="2600" dirty="0"/>
              <a:t>Cup and saucer are served on the right, with the handle facing four o’clock. </a:t>
            </a:r>
          </a:p>
          <a:p>
            <a:pPr lvl="1"/>
            <a:r>
              <a:rPr lang="en-US" sz="2600" dirty="0"/>
              <a:t>Teaspoons are placed on the right side of the guest.</a:t>
            </a:r>
          </a:p>
          <a:p>
            <a:pPr lvl="1"/>
            <a:r>
              <a:rPr lang="en-US" sz="2600" dirty="0"/>
              <a:t>Hot water is served with tea.</a:t>
            </a:r>
          </a:p>
          <a:p>
            <a:endParaRPr lang="en-US" dirty="0"/>
          </a:p>
        </p:txBody>
      </p:sp>
      <p:sp>
        <p:nvSpPr>
          <p:cNvPr id="7" name="Content Placeholder 6">
            <a:extLst>
              <a:ext uri="{FF2B5EF4-FFF2-40B4-BE49-F238E27FC236}">
                <a16:creationId xmlns:a16="http://schemas.microsoft.com/office/drawing/2014/main" id="{A1177B6B-A944-47CA-BC4A-5A6F32FD5099}"/>
              </a:ext>
            </a:extLst>
          </p:cNvPr>
          <p:cNvSpPr>
            <a:spLocks noGrp="1"/>
          </p:cNvSpPr>
          <p:nvPr>
            <p:ph idx="10"/>
          </p:nvPr>
        </p:nvSpPr>
        <p:spPr/>
        <p:txBody>
          <a:bodyPr>
            <a:normAutofit lnSpcReduction="10000"/>
          </a:bodyPr>
          <a:lstStyle/>
          <a:p>
            <a:pPr lvl="1"/>
            <a:r>
              <a:rPr lang="en-US" dirty="0"/>
              <a:t>Sweeteners and milk or cream containers are placed with handles facing to the right.</a:t>
            </a:r>
          </a:p>
          <a:p>
            <a:pPr lvl="1"/>
            <a:r>
              <a:rPr lang="en-US" dirty="0"/>
              <a:t>In some operations, a small dish is placed to collect used tea bags, empty sweetener packets, and empty cream cups.</a:t>
            </a:r>
          </a:p>
          <a:p>
            <a:pPr lvl="1"/>
            <a:r>
              <a:rPr lang="en-US" dirty="0"/>
              <a:t>Check with guests periodically to see if they need refills or more milk, cream, or sweetener.</a:t>
            </a:r>
          </a:p>
        </p:txBody>
      </p:sp>
      <p:sp>
        <p:nvSpPr>
          <p:cNvPr id="4" name="Slide Number Placeholder 3">
            <a:extLst>
              <a:ext uri="{FF2B5EF4-FFF2-40B4-BE49-F238E27FC236}">
                <a16:creationId xmlns:a16="http://schemas.microsoft.com/office/drawing/2014/main" id="{A64EBD6D-6C45-F110-EAC5-30F688C54CEB}"/>
              </a:ext>
            </a:extLst>
          </p:cNvPr>
          <p:cNvSpPr>
            <a:spLocks noGrp="1"/>
          </p:cNvSpPr>
          <p:nvPr>
            <p:ph type="sldNum" sz="quarter" idx="4"/>
          </p:nvPr>
        </p:nvSpPr>
        <p:spPr/>
        <p:txBody>
          <a:bodyPr/>
          <a:lstStyle/>
          <a:p>
            <a:fld id="{BF568A59-ACA4-4C70-9252-AAB755DA2F6B}" type="slidenum">
              <a:rPr lang="en-US" smtClean="0"/>
              <a:pPr/>
              <a:t>24</a:t>
            </a:fld>
            <a:endParaRPr lang="en-US"/>
          </a:p>
        </p:txBody>
      </p:sp>
    </p:spTree>
    <p:extLst>
      <p:ext uri="{BB962C8B-B14F-4D97-AF65-F5344CB8AC3E}">
        <p14:creationId xmlns:p14="http://schemas.microsoft.com/office/powerpoint/2010/main" val="4440508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972254-EA7D-9F27-408E-D226558528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A0A551-5BAC-84AB-6DD9-C869DEF80DC7}"/>
              </a:ext>
            </a:extLst>
          </p:cNvPr>
          <p:cNvSpPr>
            <a:spLocks noGrp="1"/>
          </p:cNvSpPr>
          <p:nvPr>
            <p:ph type="title"/>
          </p:nvPr>
        </p:nvSpPr>
        <p:spPr/>
        <p:txBody>
          <a:bodyPr>
            <a:normAutofit/>
          </a:bodyPr>
          <a:lstStyle/>
          <a:p>
            <a:r>
              <a:rPr lang="en-US" dirty="0"/>
              <a:t>5.3 Beverage Service, Part 4</a:t>
            </a:r>
          </a:p>
        </p:txBody>
      </p:sp>
      <p:sp>
        <p:nvSpPr>
          <p:cNvPr id="5" name="Content Placeholder 4">
            <a:extLst>
              <a:ext uri="{FF2B5EF4-FFF2-40B4-BE49-F238E27FC236}">
                <a16:creationId xmlns:a16="http://schemas.microsoft.com/office/drawing/2014/main" id="{AFCECC59-D7E8-298E-B5DF-CE6D9A864B1D}"/>
              </a:ext>
            </a:extLst>
          </p:cNvPr>
          <p:cNvSpPr>
            <a:spLocks noGrp="1"/>
          </p:cNvSpPr>
          <p:nvPr>
            <p:ph idx="1"/>
          </p:nvPr>
        </p:nvSpPr>
        <p:spPr/>
        <p:txBody>
          <a:bodyPr>
            <a:normAutofit/>
          </a:bodyPr>
          <a:lstStyle/>
          <a:p>
            <a:r>
              <a:rPr lang="en-US" dirty="0"/>
              <a:t>Cold Beverages</a:t>
            </a:r>
          </a:p>
          <a:p>
            <a:r>
              <a:rPr lang="en-US" sz="2400" b="0" dirty="0">
                <a:solidFill>
                  <a:schemeClr val="tx1"/>
                </a:solidFill>
              </a:rPr>
              <a:t>Restaurants usually offer cold beverages, including iced tea, soft drinks, and bottled water.</a:t>
            </a:r>
          </a:p>
          <a:p>
            <a:r>
              <a:rPr lang="en-US" sz="2400" b="0" dirty="0">
                <a:solidFill>
                  <a:schemeClr val="tx1"/>
                </a:solidFill>
              </a:rPr>
              <a:t>Most restaurants provide all guests with tap or filtered tap water at no charge.</a:t>
            </a:r>
          </a:p>
          <a:p>
            <a:r>
              <a:rPr lang="en-US" sz="2400" b="0" dirty="0">
                <a:solidFill>
                  <a:schemeClr val="tx1"/>
                </a:solidFill>
              </a:rPr>
              <a:t>Mocktails, nonalcoholic versions of cocktails, are becoming popular as an alternative to alcoholic drinks and soda.</a:t>
            </a:r>
          </a:p>
        </p:txBody>
      </p:sp>
      <p:sp>
        <p:nvSpPr>
          <p:cNvPr id="4" name="Slide Number Placeholder 3">
            <a:extLst>
              <a:ext uri="{FF2B5EF4-FFF2-40B4-BE49-F238E27FC236}">
                <a16:creationId xmlns:a16="http://schemas.microsoft.com/office/drawing/2014/main" id="{B80D06A6-B2B2-1648-1C79-A204732C538D}"/>
              </a:ext>
            </a:extLst>
          </p:cNvPr>
          <p:cNvSpPr>
            <a:spLocks noGrp="1"/>
          </p:cNvSpPr>
          <p:nvPr>
            <p:ph type="sldNum" sz="quarter" idx="4"/>
          </p:nvPr>
        </p:nvSpPr>
        <p:spPr/>
        <p:txBody>
          <a:bodyPr/>
          <a:lstStyle/>
          <a:p>
            <a:fld id="{BF568A59-ACA4-4C70-9252-AAB755DA2F6B}" type="slidenum">
              <a:rPr lang="en-US" smtClean="0"/>
              <a:pPr/>
              <a:t>25</a:t>
            </a:fld>
            <a:endParaRPr lang="en-US"/>
          </a:p>
        </p:txBody>
      </p:sp>
    </p:spTree>
    <p:extLst>
      <p:ext uri="{BB962C8B-B14F-4D97-AF65-F5344CB8AC3E}">
        <p14:creationId xmlns:p14="http://schemas.microsoft.com/office/powerpoint/2010/main" val="23131370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0065BF-85E6-7347-85FB-8CC9DDC93C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5A8996-D683-4A4F-FFAF-39ED6DEF7DCA}"/>
              </a:ext>
            </a:extLst>
          </p:cNvPr>
          <p:cNvSpPr>
            <a:spLocks noGrp="1"/>
          </p:cNvSpPr>
          <p:nvPr>
            <p:ph type="title"/>
          </p:nvPr>
        </p:nvSpPr>
        <p:spPr/>
        <p:txBody>
          <a:bodyPr>
            <a:normAutofit/>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5.3 Beverage Service, Part 5</a:t>
            </a:r>
            <a:endParaRPr lang="en-US" dirty="0"/>
          </a:p>
        </p:txBody>
      </p:sp>
      <p:sp>
        <p:nvSpPr>
          <p:cNvPr id="3" name="Content Placeholder 2">
            <a:extLst>
              <a:ext uri="{FF2B5EF4-FFF2-40B4-BE49-F238E27FC236}">
                <a16:creationId xmlns:a16="http://schemas.microsoft.com/office/drawing/2014/main" id="{FAB90C0A-AA58-2918-F883-3144605E5522}"/>
              </a:ext>
            </a:extLst>
          </p:cNvPr>
          <p:cNvSpPr>
            <a:spLocks noGrp="1"/>
          </p:cNvSpPr>
          <p:nvPr>
            <p:ph idx="1"/>
          </p:nvPr>
        </p:nvSpPr>
        <p:spPr/>
        <p:txBody>
          <a:bodyPr/>
          <a:lstStyle/>
          <a:p>
            <a:r>
              <a:rPr lang="en-US" dirty="0"/>
              <a:t>Cold Beverage Service</a:t>
            </a:r>
          </a:p>
          <a:p>
            <a:r>
              <a:rPr lang="en-US" sz="2400" b="0" dirty="0">
                <a:solidFill>
                  <a:schemeClr val="tx1"/>
                </a:solidFill>
              </a:rPr>
              <a:t>Follow these service procedures for cold beverages:</a:t>
            </a:r>
          </a:p>
          <a:p>
            <a:pPr>
              <a:spcBef>
                <a:spcPts val="600"/>
              </a:spcBef>
              <a:buClrTx/>
            </a:pPr>
            <a:endParaRPr lang="en-US" sz="2400" b="0" dirty="0">
              <a:solidFill>
                <a:schemeClr val="tx1"/>
              </a:solidFill>
            </a:endParaRPr>
          </a:p>
          <a:p>
            <a:pPr marL="342900" indent="-342900">
              <a:spcBef>
                <a:spcPts val="600"/>
              </a:spcBef>
              <a:buClrTx/>
              <a:buFont typeface="Arial" panose="020B0604020202020204" pitchFamily="34" charset="0"/>
              <a:buChar char="•"/>
            </a:pPr>
            <a:r>
              <a:rPr lang="en-US" sz="2400" b="0" dirty="0">
                <a:solidFill>
                  <a:schemeClr val="tx1"/>
                </a:solidFill>
              </a:rPr>
              <a:t>On tables without tablecloths, place either a coaster or napkin in front of the guest. </a:t>
            </a:r>
          </a:p>
          <a:p>
            <a:pPr marL="342900" indent="-342900">
              <a:spcBef>
                <a:spcPts val="600"/>
              </a:spcBef>
              <a:buFont typeface="Arial" panose="020B0604020202020204" pitchFamily="34" charset="0"/>
              <a:buChar char="•"/>
            </a:pPr>
            <a:r>
              <a:rPr lang="en-US" sz="2400" b="0" dirty="0">
                <a:solidFill>
                  <a:schemeClr val="tx1"/>
                </a:solidFill>
              </a:rPr>
              <a:t>Place the drink on the napkin or coaster. </a:t>
            </a:r>
          </a:p>
        </p:txBody>
      </p:sp>
      <p:sp>
        <p:nvSpPr>
          <p:cNvPr id="6" name="Content Placeholder 5">
            <a:extLst>
              <a:ext uri="{FF2B5EF4-FFF2-40B4-BE49-F238E27FC236}">
                <a16:creationId xmlns:a16="http://schemas.microsoft.com/office/drawing/2014/main" id="{C2D787FC-47D2-3E8B-8758-4EAE9E9A6222}"/>
              </a:ext>
            </a:extLst>
          </p:cNvPr>
          <p:cNvSpPr>
            <a:spLocks noGrp="1"/>
          </p:cNvSpPr>
          <p:nvPr>
            <p:ph idx="10"/>
          </p:nvPr>
        </p:nvSpPr>
        <p:spPr/>
        <p:txBody>
          <a:bodyPr>
            <a:normAutofit/>
          </a:bodyPr>
          <a:lstStyle/>
          <a:p>
            <a:pPr lvl="1"/>
            <a:r>
              <a:rPr lang="en-US" dirty="0"/>
              <a:t>Place either a teaspoon, iced tea spoon, or straw next to the drink (as needed). </a:t>
            </a:r>
          </a:p>
          <a:p>
            <a:pPr lvl="1"/>
            <a:r>
              <a:rPr lang="en-US" dirty="0"/>
              <a:t>Place appropriate sweeteners on the table (as needed).</a:t>
            </a:r>
          </a:p>
          <a:p>
            <a:pPr lvl="1"/>
            <a:r>
              <a:rPr lang="en-US" dirty="0"/>
              <a:t>Include a small dish to collect sugar packets and other refuse, to prevent them from touching the table.  </a:t>
            </a:r>
          </a:p>
          <a:p>
            <a:endParaRPr lang="en-US" dirty="0"/>
          </a:p>
        </p:txBody>
      </p:sp>
      <p:sp>
        <p:nvSpPr>
          <p:cNvPr id="4" name="Slide Number Placeholder 3">
            <a:extLst>
              <a:ext uri="{FF2B5EF4-FFF2-40B4-BE49-F238E27FC236}">
                <a16:creationId xmlns:a16="http://schemas.microsoft.com/office/drawing/2014/main" id="{5351A132-70AB-72CE-27E9-06D35987810A}"/>
              </a:ext>
            </a:extLst>
          </p:cNvPr>
          <p:cNvSpPr>
            <a:spLocks noGrp="1"/>
          </p:cNvSpPr>
          <p:nvPr>
            <p:ph type="sldNum" sz="quarter" idx="4"/>
          </p:nvPr>
        </p:nvSpPr>
        <p:spPr/>
        <p:txBody>
          <a:bodyPr/>
          <a:lstStyle/>
          <a:p>
            <a:fld id="{BF568A59-ACA4-4C70-9252-AAB755DA2F6B}" type="slidenum">
              <a:rPr lang="en-US" smtClean="0"/>
              <a:pPr/>
              <a:t>26</a:t>
            </a:fld>
            <a:endParaRPr lang="en-US"/>
          </a:p>
        </p:txBody>
      </p:sp>
    </p:spTree>
    <p:extLst>
      <p:ext uri="{BB962C8B-B14F-4D97-AF65-F5344CB8AC3E}">
        <p14:creationId xmlns:p14="http://schemas.microsoft.com/office/powerpoint/2010/main" val="37797930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34AD65A-57B3-F9FC-6583-17DEB6A53B1F}"/>
              </a:ext>
            </a:extLst>
          </p:cNvPr>
          <p:cNvSpPr>
            <a:spLocks noGrp="1"/>
          </p:cNvSpPr>
          <p:nvPr>
            <p:ph type="title"/>
          </p:nvPr>
        </p:nvSpPr>
        <p:spPr/>
        <p:txBody>
          <a:bodyPr/>
          <a:lstStyle/>
          <a:p>
            <a:r>
              <a:rPr lang="en-US" dirty="0"/>
              <a:t>5.3 Knowledge Check</a:t>
            </a:r>
          </a:p>
        </p:txBody>
      </p:sp>
      <p:sp>
        <p:nvSpPr>
          <p:cNvPr id="7" name="Content Placeholder 6">
            <a:extLst>
              <a:ext uri="{FF2B5EF4-FFF2-40B4-BE49-F238E27FC236}">
                <a16:creationId xmlns:a16="http://schemas.microsoft.com/office/drawing/2014/main" id="{B5711A91-88F4-E361-5E1E-86BF99D35508}"/>
              </a:ext>
            </a:extLst>
          </p:cNvPr>
          <p:cNvSpPr>
            <a:spLocks noGrp="1"/>
          </p:cNvSpPr>
          <p:nvPr>
            <p:ph idx="1"/>
          </p:nvPr>
        </p:nvSpPr>
        <p:spPr/>
        <p:txBody>
          <a:bodyPr/>
          <a:lstStyle/>
          <a:p>
            <a:r>
              <a:rPr lang="en-US" dirty="0"/>
              <a:t>What happens to coffee when it is held too long? </a:t>
            </a:r>
          </a:p>
          <a:p>
            <a:r>
              <a:rPr lang="en-US" dirty="0"/>
              <a:t>When serving hot beverages, where should the cup, saucer, and teaspoon be placed? </a:t>
            </a:r>
          </a:p>
          <a:p>
            <a:r>
              <a:rPr lang="en-US" dirty="0"/>
              <a:t>What kinds of hot and cold beverages might a restaurant offer if their typical guests include families with children? </a:t>
            </a:r>
          </a:p>
        </p:txBody>
      </p:sp>
      <p:sp>
        <p:nvSpPr>
          <p:cNvPr id="5" name="Slide Number Placeholder 4">
            <a:extLst>
              <a:ext uri="{FF2B5EF4-FFF2-40B4-BE49-F238E27FC236}">
                <a16:creationId xmlns:a16="http://schemas.microsoft.com/office/drawing/2014/main" id="{A4E8EB15-986D-4E8B-656E-225B986ADEE0}"/>
              </a:ext>
            </a:extLst>
          </p:cNvPr>
          <p:cNvSpPr>
            <a:spLocks noGrp="1"/>
          </p:cNvSpPr>
          <p:nvPr>
            <p:ph type="sldNum" sz="quarter" idx="4"/>
          </p:nvPr>
        </p:nvSpPr>
        <p:spPr/>
        <p:txBody>
          <a:bodyPr/>
          <a:lstStyle/>
          <a:p>
            <a:fld id="{BF568A59-ACA4-4C70-9252-AAB755DA2F6B}" type="slidenum">
              <a:rPr lang="en-US" smtClean="0"/>
              <a:pPr/>
              <a:t>27</a:t>
            </a:fld>
            <a:endParaRPr lang="en-US"/>
          </a:p>
        </p:txBody>
      </p:sp>
    </p:spTree>
    <p:extLst>
      <p:ext uri="{BB962C8B-B14F-4D97-AF65-F5344CB8AC3E}">
        <p14:creationId xmlns:p14="http://schemas.microsoft.com/office/powerpoint/2010/main" val="17951203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DB4210-765C-DB0F-3A76-6428274C04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DEA194-DDAC-7EE8-2581-3CE4DEA7FE9D}"/>
              </a:ext>
            </a:extLst>
          </p:cNvPr>
          <p:cNvSpPr>
            <a:spLocks noGrp="1"/>
          </p:cNvSpPr>
          <p:nvPr>
            <p:ph type="title"/>
          </p:nvPr>
        </p:nvSpPr>
        <p:spPr/>
        <p:txBody>
          <a:bodyPr>
            <a:normAutofit/>
          </a:bodyPr>
          <a:lstStyle/>
          <a:p>
            <a:r>
              <a:rPr lang="en-US" dirty="0"/>
              <a:t>5.4 Processing Payments, Part 1</a:t>
            </a:r>
          </a:p>
        </p:txBody>
      </p:sp>
      <p:sp>
        <p:nvSpPr>
          <p:cNvPr id="5" name="Content Placeholder 4">
            <a:extLst>
              <a:ext uri="{FF2B5EF4-FFF2-40B4-BE49-F238E27FC236}">
                <a16:creationId xmlns:a16="http://schemas.microsoft.com/office/drawing/2014/main" id="{76664B60-489C-5DAA-8E4C-F1F59A30A9C9}"/>
              </a:ext>
            </a:extLst>
          </p:cNvPr>
          <p:cNvSpPr>
            <a:spLocks noGrp="1"/>
          </p:cNvSpPr>
          <p:nvPr>
            <p:ph sz="half" idx="1"/>
          </p:nvPr>
        </p:nvSpPr>
        <p:spPr/>
        <p:txBody>
          <a:bodyPr>
            <a:normAutofit/>
          </a:bodyPr>
          <a:lstStyle/>
          <a:p>
            <a:r>
              <a:rPr lang="en-US" sz="2400" b="0" dirty="0">
                <a:solidFill>
                  <a:schemeClr val="tx1"/>
                </a:solidFill>
              </a:rPr>
              <a:t>Processing payments is a vital function for FOH staff. </a:t>
            </a:r>
          </a:p>
          <a:p>
            <a:r>
              <a:rPr lang="en-US" sz="2400" b="0" dirty="0">
                <a:solidFill>
                  <a:schemeClr val="tx1"/>
                </a:solidFill>
              </a:rPr>
              <a:t>The way in which payment is processed can make the difference between a one-time guest and a repeat guest. </a:t>
            </a:r>
          </a:p>
        </p:txBody>
      </p:sp>
      <p:sp>
        <p:nvSpPr>
          <p:cNvPr id="4" name="Slide Number Placeholder 3">
            <a:extLst>
              <a:ext uri="{FF2B5EF4-FFF2-40B4-BE49-F238E27FC236}">
                <a16:creationId xmlns:a16="http://schemas.microsoft.com/office/drawing/2014/main" id="{0D1069B8-F6C3-3BCA-A79B-A1F8AE019462}"/>
              </a:ext>
            </a:extLst>
          </p:cNvPr>
          <p:cNvSpPr>
            <a:spLocks noGrp="1"/>
          </p:cNvSpPr>
          <p:nvPr>
            <p:ph type="sldNum" sz="quarter" idx="4"/>
          </p:nvPr>
        </p:nvSpPr>
        <p:spPr/>
        <p:txBody>
          <a:bodyPr/>
          <a:lstStyle/>
          <a:p>
            <a:fld id="{BF568A59-ACA4-4C70-9252-AAB755DA2F6B}" type="slidenum">
              <a:rPr lang="en-US" smtClean="0"/>
              <a:pPr/>
              <a:t>28</a:t>
            </a:fld>
            <a:endParaRPr lang="en-US"/>
          </a:p>
        </p:txBody>
      </p:sp>
      <p:pic>
        <p:nvPicPr>
          <p:cNvPr id="8" name="Picture Placeholder 7" descr="A woman tapping her card on a point-of-sale screen. ">
            <a:extLst>
              <a:ext uri="{FF2B5EF4-FFF2-40B4-BE49-F238E27FC236}">
                <a16:creationId xmlns:a16="http://schemas.microsoft.com/office/drawing/2014/main" id="{B35A918F-37B3-2460-B8DA-D9BCC31B7E6A}"/>
              </a:ext>
            </a:extLst>
          </p:cNvPr>
          <p:cNvPicPr>
            <a:picLocks noGrp="1" noChangeAspect="1"/>
          </p:cNvPicPr>
          <p:nvPr>
            <p:ph type="pic" sz="quarter" idx="11"/>
          </p:nvPr>
        </p:nvPicPr>
        <p:blipFill>
          <a:blip r:embed="rId2" cstate="email">
            <a:extLst>
              <a:ext uri="{28A0092B-C50C-407E-A947-70E740481C1C}">
                <a14:useLocalDpi xmlns:a14="http://schemas.microsoft.com/office/drawing/2010/main"/>
              </a:ext>
            </a:extLst>
          </a:blip>
          <a:srcRect/>
          <a:stretch>
            <a:fillRect/>
          </a:stretch>
        </p:blipFill>
        <p:spPr/>
      </p:pic>
    </p:spTree>
    <p:extLst>
      <p:ext uri="{BB962C8B-B14F-4D97-AF65-F5344CB8AC3E}">
        <p14:creationId xmlns:p14="http://schemas.microsoft.com/office/powerpoint/2010/main" val="11208248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E0A5FF-1B48-FA77-B078-63816C7C0C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5E4725-B83B-551B-041A-49411F360E3A}"/>
              </a:ext>
            </a:extLst>
          </p:cNvPr>
          <p:cNvSpPr>
            <a:spLocks noGrp="1"/>
          </p:cNvSpPr>
          <p:nvPr>
            <p:ph type="title"/>
          </p:nvPr>
        </p:nvSpPr>
        <p:spPr/>
        <p:txBody>
          <a:bodyPr>
            <a:normAutofit/>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5.4 Processing Payments, Part 2</a:t>
            </a:r>
            <a:endParaRPr lang="en-US" dirty="0"/>
          </a:p>
        </p:txBody>
      </p:sp>
      <p:sp>
        <p:nvSpPr>
          <p:cNvPr id="5" name="Content Placeholder 4">
            <a:extLst>
              <a:ext uri="{FF2B5EF4-FFF2-40B4-BE49-F238E27FC236}">
                <a16:creationId xmlns:a16="http://schemas.microsoft.com/office/drawing/2014/main" id="{79DEDFCD-6CEE-8C9A-668D-FAE00A051538}"/>
              </a:ext>
            </a:extLst>
          </p:cNvPr>
          <p:cNvSpPr>
            <a:spLocks noGrp="1"/>
          </p:cNvSpPr>
          <p:nvPr>
            <p:ph sz="half" idx="1"/>
          </p:nvPr>
        </p:nvSpPr>
        <p:spPr/>
        <p:txBody>
          <a:bodyPr/>
          <a:lstStyle/>
          <a:p>
            <a:r>
              <a:rPr lang="en-US" dirty="0"/>
              <a:t>Gratuities</a:t>
            </a:r>
          </a:p>
          <a:p>
            <a:r>
              <a:rPr lang="en-US" sz="2400" b="0" dirty="0">
                <a:solidFill>
                  <a:schemeClr val="tx1"/>
                </a:solidFill>
              </a:rPr>
              <a:t>Tips are a guest’s way of thanking FOH staff—and even kitchen staff—for providing excellent service. </a:t>
            </a:r>
          </a:p>
        </p:txBody>
      </p:sp>
      <p:sp>
        <p:nvSpPr>
          <p:cNvPr id="4" name="Slide Number Placeholder 3">
            <a:extLst>
              <a:ext uri="{FF2B5EF4-FFF2-40B4-BE49-F238E27FC236}">
                <a16:creationId xmlns:a16="http://schemas.microsoft.com/office/drawing/2014/main" id="{7B50FE28-B54C-D526-FDD3-C1911B01CA09}"/>
              </a:ext>
            </a:extLst>
          </p:cNvPr>
          <p:cNvSpPr>
            <a:spLocks noGrp="1"/>
          </p:cNvSpPr>
          <p:nvPr>
            <p:ph type="sldNum" sz="quarter" idx="4"/>
          </p:nvPr>
        </p:nvSpPr>
        <p:spPr/>
        <p:txBody>
          <a:bodyPr/>
          <a:lstStyle/>
          <a:p>
            <a:fld id="{BF568A59-ACA4-4C70-9252-AAB755DA2F6B}" type="slidenum">
              <a:rPr lang="en-US" smtClean="0"/>
              <a:pPr/>
              <a:t>29</a:t>
            </a:fld>
            <a:endParaRPr lang="en-US"/>
          </a:p>
        </p:txBody>
      </p:sp>
      <p:pic>
        <p:nvPicPr>
          <p:cNvPr id="9" name="Picture Placeholder 8" descr="A guest holding a check presenter and placing cash in it. ">
            <a:extLst>
              <a:ext uri="{FF2B5EF4-FFF2-40B4-BE49-F238E27FC236}">
                <a16:creationId xmlns:a16="http://schemas.microsoft.com/office/drawing/2014/main" id="{7135348D-BA60-CBD8-76BD-4E35E98E290C}"/>
              </a:ext>
            </a:extLst>
          </p:cNvPr>
          <p:cNvPicPr>
            <a:picLocks noGrp="1" noChangeAspect="1"/>
          </p:cNvPicPr>
          <p:nvPr>
            <p:ph type="pic" sz="quarter" idx="11"/>
          </p:nvPr>
        </p:nvPicPr>
        <p:blipFill>
          <a:blip r:embed="rId2" cstate="email">
            <a:extLst>
              <a:ext uri="{28A0092B-C50C-407E-A947-70E740481C1C}">
                <a14:useLocalDpi xmlns:a14="http://schemas.microsoft.com/office/drawing/2010/main"/>
              </a:ext>
            </a:extLst>
          </a:blip>
          <a:srcRect/>
          <a:stretch>
            <a:fillRect/>
          </a:stretch>
        </p:blipFill>
        <p:spPr/>
      </p:pic>
    </p:spTree>
    <p:extLst>
      <p:ext uri="{BB962C8B-B14F-4D97-AF65-F5344CB8AC3E}">
        <p14:creationId xmlns:p14="http://schemas.microsoft.com/office/powerpoint/2010/main" val="4073168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BEE0CAD-F0F2-40ED-A2A5-3FA94983C05A}"/>
              </a:ext>
            </a:extLst>
          </p:cNvPr>
          <p:cNvSpPr>
            <a:spLocks noGrp="1"/>
          </p:cNvSpPr>
          <p:nvPr>
            <p:ph type="title"/>
          </p:nvPr>
        </p:nvSpPr>
        <p:spPr/>
        <p:txBody>
          <a:bodyPr>
            <a:normAutofit/>
          </a:bodyPr>
          <a:lstStyle/>
          <a:p>
            <a:r>
              <a:rPr lang="en-US" dirty="0"/>
              <a:t>5.1 Service Staff Roles and Responsibilities, Part 1</a:t>
            </a:r>
          </a:p>
        </p:txBody>
      </p:sp>
      <p:sp>
        <p:nvSpPr>
          <p:cNvPr id="7" name="Content Placeholder 6">
            <a:extLst>
              <a:ext uri="{FF2B5EF4-FFF2-40B4-BE49-F238E27FC236}">
                <a16:creationId xmlns:a16="http://schemas.microsoft.com/office/drawing/2014/main" id="{3828BE3A-ED5E-35FE-9746-E5AA211DD989}"/>
              </a:ext>
            </a:extLst>
          </p:cNvPr>
          <p:cNvSpPr>
            <a:spLocks noGrp="1"/>
          </p:cNvSpPr>
          <p:nvPr>
            <p:ph idx="1"/>
          </p:nvPr>
        </p:nvSpPr>
        <p:spPr/>
        <p:txBody>
          <a:bodyPr/>
          <a:lstStyle/>
          <a:p>
            <a:pPr>
              <a:spcBef>
                <a:spcPts val="1200"/>
              </a:spcBef>
            </a:pPr>
            <a:r>
              <a:rPr lang="en-US" sz="2400" b="0" dirty="0">
                <a:solidFill>
                  <a:schemeClr val="tx1"/>
                </a:solidFill>
              </a:rPr>
              <a:t>A formal service structure might include the following front-of-house (FOH) staff roles and responsibilities:</a:t>
            </a:r>
          </a:p>
          <a:p>
            <a:pPr>
              <a:spcBef>
                <a:spcPts val="1200"/>
              </a:spcBef>
            </a:pPr>
            <a:endParaRPr lang="en-US" sz="2400" b="0" dirty="0">
              <a:solidFill>
                <a:schemeClr val="tx1"/>
              </a:solidFill>
            </a:endParaRPr>
          </a:p>
          <a:p>
            <a:pPr marL="685800" marR="0" lvl="1" indent="-228600" algn="l" defTabSz="914400" rtl="0" eaLnBrk="1" fontAlgn="auto" latinLnBrk="0" hangingPunct="1">
              <a:lnSpc>
                <a:spcPct val="90000"/>
              </a:lnSpc>
              <a:spcBef>
                <a:spcPts val="600"/>
              </a:spcBef>
              <a:spcAft>
                <a:spcPts val="0"/>
              </a:spcAft>
              <a:buClr>
                <a:prstClr val="black"/>
              </a:buClr>
              <a:buSzPct val="100000"/>
              <a:buFont typeface="Arial" panose="020B0604020202020204" pitchFamily="34" charset="0"/>
              <a:buChar char="•"/>
              <a:tabLst/>
              <a:defRPr/>
            </a:pPr>
            <a:r>
              <a:rPr kumimoji="0" lang="en-US" sz="2400" b="0" i="0" u="none" strike="noStrike" kern="1200" cap="none" spc="0" normalizeH="0" baseline="0" noProof="0" dirty="0" err="1">
                <a:ln>
                  <a:noFill/>
                </a:ln>
                <a:solidFill>
                  <a:prstClr val="black"/>
                </a:solidFill>
                <a:effectLst/>
                <a:uLnTx/>
                <a:uFillTx/>
                <a:latin typeface="Arial" panose="020B0604020202020204"/>
                <a:ea typeface="+mn-ea"/>
                <a:cs typeface="+mn-cs"/>
              </a:rPr>
              <a:t>Maître</a:t>
            </a: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 </a:t>
            </a:r>
            <a:r>
              <a:rPr kumimoji="0" lang="en-US" sz="2400" b="0" i="0" u="none" strike="noStrike" kern="1200" cap="none" spc="0" normalizeH="0" baseline="0" noProof="0" dirty="0" err="1">
                <a:ln>
                  <a:noFill/>
                </a:ln>
                <a:solidFill>
                  <a:prstClr val="black"/>
                </a:solidFill>
                <a:effectLst/>
                <a:uLnTx/>
                <a:uFillTx/>
                <a:latin typeface="Arial" panose="020B0604020202020204"/>
                <a:ea typeface="+mn-ea"/>
                <a:cs typeface="+mn-cs"/>
              </a:rPr>
              <a:t>d’hôtel</a:t>
            </a: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 </a:t>
            </a:r>
          </a:p>
          <a:p>
            <a:pPr marL="685800" marR="0" lvl="1" indent="-228600" algn="l" defTabSz="914400" rtl="0" eaLnBrk="1" fontAlgn="auto" latinLnBrk="0" hangingPunct="1">
              <a:lnSpc>
                <a:spcPct val="90000"/>
              </a:lnSpc>
              <a:spcBef>
                <a:spcPts val="600"/>
              </a:spcBef>
              <a:spcAft>
                <a:spcPts val="0"/>
              </a:spcAft>
              <a:buClr>
                <a:prstClr val="black"/>
              </a:buClr>
              <a:buSzPct val="100000"/>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Headwaiter</a:t>
            </a:r>
          </a:p>
          <a:p>
            <a:pPr marL="685800" marR="0" lvl="1" indent="-228600" algn="l" defTabSz="914400" rtl="0" eaLnBrk="1" fontAlgn="auto" latinLnBrk="0" hangingPunct="1">
              <a:lnSpc>
                <a:spcPct val="90000"/>
              </a:lnSpc>
              <a:spcBef>
                <a:spcPts val="600"/>
              </a:spcBef>
              <a:spcAft>
                <a:spcPts val="0"/>
              </a:spcAft>
              <a:buClr>
                <a:prstClr val="black"/>
              </a:buClr>
              <a:buSzPct val="100000"/>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Captain</a:t>
            </a:r>
          </a:p>
          <a:p>
            <a:pPr marL="685800" marR="0" lvl="1" indent="-228600" algn="l" defTabSz="914400" rtl="0" eaLnBrk="1" fontAlgn="auto" latinLnBrk="0" hangingPunct="1">
              <a:lnSpc>
                <a:spcPct val="90000"/>
              </a:lnSpc>
              <a:spcBef>
                <a:spcPts val="600"/>
              </a:spcBef>
              <a:spcAft>
                <a:spcPts val="0"/>
              </a:spcAft>
              <a:buClr>
                <a:prstClr val="black"/>
              </a:buClr>
              <a:buSzPct val="100000"/>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Front waiter</a:t>
            </a:r>
          </a:p>
          <a:p>
            <a:pPr marL="685800" marR="0" lvl="1" indent="-228600" algn="l" defTabSz="914400" rtl="0" eaLnBrk="1" fontAlgn="auto" latinLnBrk="0" hangingPunct="1">
              <a:lnSpc>
                <a:spcPct val="90000"/>
              </a:lnSpc>
              <a:spcBef>
                <a:spcPts val="600"/>
              </a:spcBef>
              <a:spcAft>
                <a:spcPts val="0"/>
              </a:spcAft>
              <a:buClr>
                <a:prstClr val="black"/>
              </a:buClr>
              <a:buSzPct val="100000"/>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Apprentice</a:t>
            </a:r>
            <a:endParaRPr lang="en-US" sz="2400" b="0" dirty="0">
              <a:solidFill>
                <a:schemeClr val="tx1"/>
              </a:solidFill>
            </a:endParaRPr>
          </a:p>
        </p:txBody>
      </p:sp>
      <p:sp>
        <p:nvSpPr>
          <p:cNvPr id="2" name="Slide Number Placeholder 1">
            <a:extLst>
              <a:ext uri="{FF2B5EF4-FFF2-40B4-BE49-F238E27FC236}">
                <a16:creationId xmlns:a16="http://schemas.microsoft.com/office/drawing/2014/main" id="{A172E040-97CB-E1B9-5A50-B86D06E24D67}"/>
              </a:ext>
            </a:extLst>
          </p:cNvPr>
          <p:cNvSpPr>
            <a:spLocks noGrp="1"/>
          </p:cNvSpPr>
          <p:nvPr>
            <p:ph type="sldNum" sz="quarter" idx="4"/>
          </p:nvPr>
        </p:nvSpPr>
        <p:spPr/>
        <p:txBody>
          <a:bodyPr/>
          <a:lstStyle/>
          <a:p>
            <a:fld id="{BF568A59-ACA4-4C70-9252-AAB755DA2F6B}" type="slidenum">
              <a:rPr lang="en-US" smtClean="0"/>
              <a:pPr/>
              <a:t>3</a:t>
            </a:fld>
            <a:endParaRPr lang="en-US"/>
          </a:p>
        </p:txBody>
      </p:sp>
    </p:spTree>
    <p:custDataLst>
      <p:tags r:id="rId1"/>
    </p:custDataLst>
    <p:extLst>
      <p:ext uri="{BB962C8B-B14F-4D97-AF65-F5344CB8AC3E}">
        <p14:creationId xmlns:p14="http://schemas.microsoft.com/office/powerpoint/2010/main" val="11456292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C51755-3D23-5CCB-58F0-E7A358D0D07E}"/>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D8EACC29-B57A-E443-2DFD-897262560410}"/>
              </a:ext>
            </a:extLst>
          </p:cNvPr>
          <p:cNvSpPr>
            <a:spLocks noGrp="1"/>
          </p:cNvSpPr>
          <p:nvPr>
            <p:ph type="title"/>
          </p:nvPr>
        </p:nvSpPr>
        <p:spPr/>
        <p:txBody>
          <a:bodyPr/>
          <a:lstStyle/>
          <a:p>
            <a:r>
              <a:rPr lang="en-US" dirty="0"/>
              <a:t>5.4 Knowledge Check</a:t>
            </a:r>
          </a:p>
        </p:txBody>
      </p:sp>
      <p:sp>
        <p:nvSpPr>
          <p:cNvPr id="7" name="Content Placeholder 6">
            <a:extLst>
              <a:ext uri="{FF2B5EF4-FFF2-40B4-BE49-F238E27FC236}">
                <a16:creationId xmlns:a16="http://schemas.microsoft.com/office/drawing/2014/main" id="{C83004F4-6BC6-4AD0-2B4B-AEEC16949A15}"/>
              </a:ext>
            </a:extLst>
          </p:cNvPr>
          <p:cNvSpPr>
            <a:spLocks noGrp="1"/>
          </p:cNvSpPr>
          <p:nvPr>
            <p:ph idx="1"/>
          </p:nvPr>
        </p:nvSpPr>
        <p:spPr/>
        <p:txBody>
          <a:bodyPr/>
          <a:lstStyle/>
          <a:p>
            <a:r>
              <a:rPr lang="en-US" dirty="0"/>
              <a:t>Summarize how a server processes a guest’s payment tableside. </a:t>
            </a:r>
          </a:p>
          <a:p>
            <a:r>
              <a:rPr lang="en-US" dirty="0"/>
              <a:t>How might a server cope with disappointment when a guest tips poorly for great service?</a:t>
            </a:r>
          </a:p>
        </p:txBody>
      </p:sp>
      <p:sp>
        <p:nvSpPr>
          <p:cNvPr id="5" name="Slide Number Placeholder 4">
            <a:extLst>
              <a:ext uri="{FF2B5EF4-FFF2-40B4-BE49-F238E27FC236}">
                <a16:creationId xmlns:a16="http://schemas.microsoft.com/office/drawing/2014/main" id="{B9F8A8B3-70FB-200D-0956-EBA538D3A528}"/>
              </a:ext>
            </a:extLst>
          </p:cNvPr>
          <p:cNvSpPr>
            <a:spLocks noGrp="1"/>
          </p:cNvSpPr>
          <p:nvPr>
            <p:ph type="sldNum" sz="quarter" idx="4"/>
          </p:nvPr>
        </p:nvSpPr>
        <p:spPr/>
        <p:txBody>
          <a:bodyPr/>
          <a:lstStyle/>
          <a:p>
            <a:fld id="{BF568A59-ACA4-4C70-9252-AAB755DA2F6B}" type="slidenum">
              <a:rPr lang="en-US" smtClean="0"/>
              <a:pPr/>
              <a:t>30</a:t>
            </a:fld>
            <a:endParaRPr lang="en-US"/>
          </a:p>
        </p:txBody>
      </p:sp>
    </p:spTree>
    <p:extLst>
      <p:ext uri="{BB962C8B-B14F-4D97-AF65-F5344CB8AC3E}">
        <p14:creationId xmlns:p14="http://schemas.microsoft.com/office/powerpoint/2010/main" val="22992967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A61F4-4E01-62F9-41DB-3305B91D3E26}"/>
              </a:ext>
            </a:extLst>
          </p:cNvPr>
          <p:cNvSpPr>
            <a:spLocks noGrp="1"/>
          </p:cNvSpPr>
          <p:nvPr>
            <p:ph type="title" idx="4294967295"/>
          </p:nvPr>
        </p:nvSpPr>
        <p:spPr>
          <a:xfrm>
            <a:off x="152400" y="-549276"/>
            <a:ext cx="11887200" cy="549276"/>
          </a:xfrm>
        </p:spPr>
        <p:txBody>
          <a:bodyPr vert="horz" lIns="457200" tIns="45720" rIns="457200" bIns="45720" rtlCol="0" anchor="b">
            <a:normAutofit/>
          </a:bodyPr>
          <a:lstStyle/>
          <a:p>
            <a:r>
              <a:rPr lang="en-US" dirty="0"/>
              <a:t>Business Case Follow-Up</a:t>
            </a:r>
          </a:p>
        </p:txBody>
      </p:sp>
      <p:sp>
        <p:nvSpPr>
          <p:cNvPr id="5" name="Content Placeholder 4">
            <a:extLst>
              <a:ext uri="{FF2B5EF4-FFF2-40B4-BE49-F238E27FC236}">
                <a16:creationId xmlns:a16="http://schemas.microsoft.com/office/drawing/2014/main" id="{C2167780-9895-9B1E-E327-EF5A4A9FBC5C}"/>
              </a:ext>
            </a:extLst>
          </p:cNvPr>
          <p:cNvSpPr>
            <a:spLocks noGrp="1"/>
          </p:cNvSpPr>
          <p:nvPr>
            <p:ph idx="1"/>
          </p:nvPr>
        </p:nvSpPr>
        <p:spPr/>
        <p:txBody>
          <a:bodyPr>
            <a:normAutofit lnSpcReduction="10000"/>
          </a:bodyPr>
          <a:lstStyle/>
          <a:p>
            <a:r>
              <a:rPr lang="en-US" dirty="0"/>
              <a:t>Medina just hired two new young servers. She must train them on how to properly deliver food and beverages to tables. What things should she include when training them on delivering hot beverages to guests? What about placing and removing dishes? </a:t>
            </a:r>
          </a:p>
          <a:p>
            <a:r>
              <a:rPr lang="en-US" dirty="0"/>
              <a:t>Medina has seen two online complaints about reservations that were not handled properly at Salvatore’s. What should she say to the hostess who put the reservations into the digital point-of-sale reservations system?</a:t>
            </a:r>
          </a:p>
        </p:txBody>
      </p:sp>
      <p:sp>
        <p:nvSpPr>
          <p:cNvPr id="4" name="Slide Number Placeholder 3">
            <a:extLst>
              <a:ext uri="{FF2B5EF4-FFF2-40B4-BE49-F238E27FC236}">
                <a16:creationId xmlns:a16="http://schemas.microsoft.com/office/drawing/2014/main" id="{7886D0D7-6FBE-3C3D-D8C6-252E321491F2}"/>
              </a:ext>
            </a:extLst>
          </p:cNvPr>
          <p:cNvSpPr>
            <a:spLocks noGrp="1"/>
          </p:cNvSpPr>
          <p:nvPr>
            <p:ph type="sldNum" sz="quarter" idx="4"/>
          </p:nvPr>
        </p:nvSpPr>
        <p:spPr/>
        <p:txBody>
          <a:bodyPr/>
          <a:lstStyle/>
          <a:p>
            <a:fld id="{BF568A59-ACA4-4C70-9252-AAB755DA2F6B}" type="slidenum">
              <a:rPr lang="en-US" smtClean="0"/>
              <a:pPr/>
              <a:t>31</a:t>
            </a:fld>
            <a:endParaRPr lang="en-US" dirty="0"/>
          </a:p>
        </p:txBody>
      </p:sp>
    </p:spTree>
    <p:extLst>
      <p:ext uri="{BB962C8B-B14F-4D97-AF65-F5344CB8AC3E}">
        <p14:creationId xmlns:p14="http://schemas.microsoft.com/office/powerpoint/2010/main" val="22383384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3A94B90-989E-C620-1F8B-BBDA8189D04B}"/>
              </a:ext>
            </a:extLst>
          </p:cNvPr>
          <p:cNvSpPr>
            <a:spLocks noGrp="1"/>
          </p:cNvSpPr>
          <p:nvPr>
            <p:ph type="title"/>
          </p:nvPr>
        </p:nvSpPr>
        <p:spPr/>
        <p:txBody>
          <a:bodyPr/>
          <a:lstStyle/>
          <a:p>
            <a:r>
              <a:rPr lang="en-US" dirty="0"/>
              <a:t>5.1 Service Staff Roles and Responsibilities, Part 2</a:t>
            </a:r>
          </a:p>
        </p:txBody>
      </p:sp>
      <p:sp>
        <p:nvSpPr>
          <p:cNvPr id="6" name="Content Placeholder 5">
            <a:extLst>
              <a:ext uri="{FF2B5EF4-FFF2-40B4-BE49-F238E27FC236}">
                <a16:creationId xmlns:a16="http://schemas.microsoft.com/office/drawing/2014/main" id="{A1E59E95-A84C-DFC9-6012-5A15213B2670}"/>
              </a:ext>
            </a:extLst>
          </p:cNvPr>
          <p:cNvSpPr>
            <a:spLocks noGrp="1"/>
          </p:cNvSpPr>
          <p:nvPr>
            <p:ph idx="1"/>
          </p:nvPr>
        </p:nvSpPr>
        <p:spPr/>
        <p:txBody>
          <a:bodyPr>
            <a:normAutofit/>
          </a:bodyPr>
          <a:lstStyle/>
          <a:p>
            <a:pPr>
              <a:spcBef>
                <a:spcPts val="1200"/>
              </a:spcBef>
            </a:pPr>
            <a:r>
              <a:rPr lang="en-US" sz="2400" b="0" dirty="0">
                <a:solidFill>
                  <a:schemeClr val="tx1"/>
                </a:solidFill>
              </a:rPr>
              <a:t>More commonly, full-service restaurants use a modified service structure—a smaller and more relaxed structure that might include the following roles and responsibilities:</a:t>
            </a:r>
          </a:p>
          <a:p>
            <a:pPr>
              <a:spcBef>
                <a:spcPts val="1200"/>
              </a:spcBef>
            </a:pPr>
            <a:endParaRPr lang="en-US" sz="2400" b="0" dirty="0">
              <a:solidFill>
                <a:schemeClr val="tx1"/>
              </a:solidFill>
            </a:endParaRPr>
          </a:p>
          <a:p>
            <a:pPr marL="685800" marR="0" lvl="1" indent="-228600" algn="l" defTabSz="914400" rtl="0" eaLnBrk="1" fontAlgn="auto" latinLnBrk="0" hangingPunct="1">
              <a:lnSpc>
                <a:spcPct val="90000"/>
              </a:lnSpc>
              <a:spcAft>
                <a:spcPts val="0"/>
              </a:spcAft>
              <a:buClr>
                <a:prstClr val="black"/>
              </a:buClr>
              <a:buSzPct val="100000"/>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Floor manager</a:t>
            </a:r>
          </a:p>
          <a:p>
            <a:pPr marL="685800" marR="0" lvl="1" indent="-228600" algn="l" defTabSz="914400" rtl="0" eaLnBrk="1" fontAlgn="auto" latinLnBrk="0" hangingPunct="1">
              <a:lnSpc>
                <a:spcPct val="90000"/>
              </a:lnSpc>
              <a:spcAft>
                <a:spcPts val="0"/>
              </a:spcAft>
              <a:buClr>
                <a:prstClr val="black"/>
              </a:buClr>
              <a:buSzPct val="100000"/>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Host or hostess</a:t>
            </a:r>
          </a:p>
          <a:p>
            <a:pPr marL="685800" marR="0" lvl="1" indent="-228600" algn="l" defTabSz="914400" rtl="0" eaLnBrk="1" fontAlgn="auto" latinLnBrk="0" hangingPunct="1">
              <a:lnSpc>
                <a:spcPct val="90000"/>
              </a:lnSpc>
              <a:spcAft>
                <a:spcPts val="0"/>
              </a:spcAft>
              <a:buClr>
                <a:prstClr val="black"/>
              </a:buClr>
              <a:buSzPct val="100000"/>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Server</a:t>
            </a:r>
          </a:p>
          <a:p>
            <a:pPr marL="685800" marR="0" lvl="1" indent="-228600" algn="l" defTabSz="914400" rtl="0" eaLnBrk="1" fontAlgn="auto" latinLnBrk="0" hangingPunct="1">
              <a:lnSpc>
                <a:spcPct val="90000"/>
              </a:lnSpc>
              <a:spcAft>
                <a:spcPts val="0"/>
              </a:spcAft>
              <a:buClr>
                <a:prstClr val="black"/>
              </a:buClr>
              <a:buSzPct val="100000"/>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Runner/</a:t>
            </a:r>
            <a:r>
              <a:rPr kumimoji="0" lang="en-US" sz="2400" b="0" i="0" u="none" strike="noStrike" kern="1200" cap="none" spc="0" normalizeH="0" baseline="0" noProof="0" dirty="0" err="1">
                <a:ln>
                  <a:noFill/>
                </a:ln>
                <a:solidFill>
                  <a:prstClr val="black"/>
                </a:solidFill>
                <a:effectLst/>
                <a:uLnTx/>
                <a:uFillTx/>
                <a:latin typeface="Arial" panose="020B0604020202020204"/>
                <a:ea typeface="+mn-ea"/>
                <a:cs typeface="+mn-cs"/>
              </a:rPr>
              <a:t>buser</a:t>
            </a:r>
            <a:r>
              <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rPr>
              <a:t> (dining room attendant)</a:t>
            </a:r>
          </a:p>
          <a:p>
            <a:endParaRPr lang="en-US" sz="2400" b="0" dirty="0">
              <a:solidFill>
                <a:schemeClr val="tx1"/>
              </a:solidFill>
            </a:endParaRPr>
          </a:p>
        </p:txBody>
      </p:sp>
      <p:sp>
        <p:nvSpPr>
          <p:cNvPr id="4" name="Slide Number Placeholder 3">
            <a:extLst>
              <a:ext uri="{FF2B5EF4-FFF2-40B4-BE49-F238E27FC236}">
                <a16:creationId xmlns:a16="http://schemas.microsoft.com/office/drawing/2014/main" id="{FAFCA877-C279-6760-0C35-974B18DFF07A}"/>
              </a:ext>
            </a:extLst>
          </p:cNvPr>
          <p:cNvSpPr>
            <a:spLocks noGrp="1"/>
          </p:cNvSpPr>
          <p:nvPr>
            <p:ph type="sldNum" sz="quarter" idx="4"/>
          </p:nvPr>
        </p:nvSpPr>
        <p:spPr/>
        <p:txBody>
          <a:bodyPr/>
          <a:lstStyle/>
          <a:p>
            <a:fld id="{BF568A59-ACA4-4C70-9252-AAB755DA2F6B}" type="slidenum">
              <a:rPr lang="en-US" smtClean="0"/>
              <a:pPr/>
              <a:t>4</a:t>
            </a:fld>
            <a:endParaRPr lang="en-US"/>
          </a:p>
        </p:txBody>
      </p:sp>
    </p:spTree>
    <p:extLst>
      <p:ext uri="{BB962C8B-B14F-4D97-AF65-F5344CB8AC3E}">
        <p14:creationId xmlns:p14="http://schemas.microsoft.com/office/powerpoint/2010/main" val="2309681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CA6076-C448-258D-8E1E-CAAED880160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7EE50F7-6EF2-D42D-B551-947169684D75}"/>
              </a:ext>
            </a:extLst>
          </p:cNvPr>
          <p:cNvSpPr>
            <a:spLocks noGrp="1"/>
          </p:cNvSpPr>
          <p:nvPr>
            <p:ph type="title"/>
          </p:nvPr>
        </p:nvSpPr>
        <p:spPr/>
        <p:txBody>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5.1 Service Staff Roles and Responsibilities, Part 3</a:t>
            </a:r>
            <a:endParaRPr lang="en-US" dirty="0"/>
          </a:p>
        </p:txBody>
      </p:sp>
      <p:sp>
        <p:nvSpPr>
          <p:cNvPr id="6" name="Content Placeholder 5">
            <a:extLst>
              <a:ext uri="{FF2B5EF4-FFF2-40B4-BE49-F238E27FC236}">
                <a16:creationId xmlns:a16="http://schemas.microsoft.com/office/drawing/2014/main" id="{A0435F6C-A25F-9734-5F78-7AE76E995253}"/>
              </a:ext>
            </a:extLst>
          </p:cNvPr>
          <p:cNvSpPr>
            <a:spLocks noGrp="1"/>
          </p:cNvSpPr>
          <p:nvPr>
            <p:ph sz="half" idx="1"/>
          </p:nvPr>
        </p:nvSpPr>
        <p:spPr>
          <a:xfrm>
            <a:off x="612648" y="1554480"/>
            <a:ext cx="7114032" cy="4351020"/>
          </a:xfrm>
        </p:spPr>
        <p:txBody>
          <a:bodyPr>
            <a:normAutofit fontScale="40000" lnSpcReduction="20000"/>
          </a:bodyPr>
          <a:lstStyle/>
          <a:p>
            <a:r>
              <a:rPr lang="en-US" sz="7000" dirty="0"/>
              <a:t>Service Tools and Stations</a:t>
            </a:r>
          </a:p>
          <a:p>
            <a:pPr>
              <a:lnSpc>
                <a:spcPct val="110000"/>
              </a:lnSpc>
              <a:spcBef>
                <a:spcPts val="1200"/>
              </a:spcBef>
            </a:pPr>
            <a:r>
              <a:rPr lang="en-US" sz="6000" b="0" dirty="0">
                <a:solidFill>
                  <a:schemeClr val="tx1"/>
                </a:solidFill>
              </a:rPr>
              <a:t>In full-service restaurants, servers carry many different service tools and serving utensils. A few examples:</a:t>
            </a:r>
          </a:p>
          <a:p>
            <a:pPr marL="1143000" lvl="1" indent="-457200">
              <a:buClrTx/>
            </a:pPr>
            <a:r>
              <a:rPr lang="en-US" sz="6000" b="0" dirty="0">
                <a:solidFill>
                  <a:schemeClr val="tx1"/>
                </a:solidFill>
              </a:rPr>
              <a:t>Corkscrew</a:t>
            </a:r>
          </a:p>
          <a:p>
            <a:pPr marL="1143000" lvl="1" indent="-457200">
              <a:buClrTx/>
            </a:pPr>
            <a:r>
              <a:rPr lang="en-US" sz="6000" b="0" dirty="0" err="1">
                <a:solidFill>
                  <a:schemeClr val="tx1"/>
                </a:solidFill>
              </a:rPr>
              <a:t>Crumber</a:t>
            </a:r>
            <a:endParaRPr lang="en-US" sz="6000" b="0" dirty="0">
              <a:solidFill>
                <a:schemeClr val="tx1"/>
              </a:solidFill>
            </a:endParaRPr>
          </a:p>
          <a:p>
            <a:pPr marL="1143000" lvl="1" indent="-457200">
              <a:buClrTx/>
            </a:pPr>
            <a:r>
              <a:rPr lang="en-US" sz="6000" b="0" dirty="0">
                <a:solidFill>
                  <a:schemeClr val="tx1"/>
                </a:solidFill>
              </a:rPr>
              <a:t>Shell cracker</a:t>
            </a:r>
          </a:p>
          <a:p>
            <a:pPr marL="1143000" lvl="1" indent="-457200">
              <a:buClrTx/>
            </a:pPr>
            <a:r>
              <a:rPr lang="en-US" sz="6000" b="0" dirty="0">
                <a:solidFill>
                  <a:schemeClr val="tx1"/>
                </a:solidFill>
              </a:rPr>
              <a:t>Tongs</a:t>
            </a:r>
          </a:p>
          <a:p>
            <a:pPr>
              <a:lnSpc>
                <a:spcPct val="110000"/>
              </a:lnSpc>
              <a:spcBef>
                <a:spcPts val="600"/>
              </a:spcBef>
            </a:pPr>
            <a:r>
              <a:rPr lang="en-US" sz="6000" b="0" dirty="0">
                <a:solidFill>
                  <a:schemeClr val="tx1"/>
                </a:solidFill>
              </a:rPr>
              <a:t>Serving utensils are not used in many contemporary full-service restaurants because most items are arranged on individual plates before they are served.</a:t>
            </a:r>
            <a:endParaRPr lang="en-US" sz="6000" dirty="0"/>
          </a:p>
        </p:txBody>
      </p:sp>
      <p:pic>
        <p:nvPicPr>
          <p:cNvPr id="9" name="Picture Placeholder 8" descr="An employee using tongs to grab bread from a bread bowl.">
            <a:extLst>
              <a:ext uri="{FF2B5EF4-FFF2-40B4-BE49-F238E27FC236}">
                <a16:creationId xmlns:a16="http://schemas.microsoft.com/office/drawing/2014/main" id="{2A20E383-CCC1-CEAF-2BEA-EB80000CCC3D}"/>
              </a:ext>
            </a:extLst>
          </p:cNvPr>
          <p:cNvPicPr>
            <a:picLocks noGrp="1" noChangeAspect="1"/>
          </p:cNvPicPr>
          <p:nvPr>
            <p:ph type="pic" sz="quarter" idx="11"/>
          </p:nvPr>
        </p:nvPicPr>
        <p:blipFill>
          <a:blip r:embed="rId2" cstate="email">
            <a:extLst>
              <a:ext uri="{28A0092B-C50C-407E-A947-70E740481C1C}">
                <a14:useLocalDpi xmlns:a14="http://schemas.microsoft.com/office/drawing/2010/main"/>
              </a:ext>
            </a:extLst>
          </a:blip>
          <a:srcRect/>
          <a:stretch>
            <a:fillRect/>
          </a:stretch>
        </p:blipFill>
        <p:spPr/>
      </p:pic>
      <p:pic>
        <p:nvPicPr>
          <p:cNvPr id="11" name="Picture Placeholder 10" descr="Someone using a crumber to sweep crumbs off a white tabletop.">
            <a:extLst>
              <a:ext uri="{FF2B5EF4-FFF2-40B4-BE49-F238E27FC236}">
                <a16:creationId xmlns:a16="http://schemas.microsoft.com/office/drawing/2014/main" id="{B564D2E4-6589-DB86-FB56-1FB8A3B351B8}"/>
              </a:ext>
            </a:extLst>
          </p:cNvPr>
          <p:cNvPicPr>
            <a:picLocks noGrp="1" noChangeAspect="1"/>
          </p:cNvPicPr>
          <p:nvPr>
            <p:ph type="pic" sz="quarter" idx="13"/>
          </p:nvPr>
        </p:nvPicPr>
        <p:blipFill>
          <a:blip r:embed="rId3" cstate="email">
            <a:extLst>
              <a:ext uri="{28A0092B-C50C-407E-A947-70E740481C1C}">
                <a14:useLocalDpi xmlns:a14="http://schemas.microsoft.com/office/drawing/2010/main"/>
              </a:ext>
            </a:extLst>
          </a:blip>
          <a:srcRect/>
          <a:stretch>
            <a:fillRect/>
          </a:stretch>
        </p:blipFill>
        <p:spPr/>
      </p:pic>
      <p:sp>
        <p:nvSpPr>
          <p:cNvPr id="4" name="Slide Number Placeholder 3">
            <a:extLst>
              <a:ext uri="{FF2B5EF4-FFF2-40B4-BE49-F238E27FC236}">
                <a16:creationId xmlns:a16="http://schemas.microsoft.com/office/drawing/2014/main" id="{403416D4-3F7C-E49A-4FB7-F9954853CF53}"/>
              </a:ext>
            </a:extLst>
          </p:cNvPr>
          <p:cNvSpPr>
            <a:spLocks noGrp="1"/>
          </p:cNvSpPr>
          <p:nvPr>
            <p:ph type="sldNum" sz="quarter" idx="4"/>
          </p:nvPr>
        </p:nvSpPr>
        <p:spPr/>
        <p:txBody>
          <a:bodyPr/>
          <a:lstStyle/>
          <a:p>
            <a:fld id="{BF568A59-ACA4-4C70-9252-AAB755DA2F6B}" type="slidenum">
              <a:rPr lang="en-US" smtClean="0"/>
              <a:pPr/>
              <a:t>5</a:t>
            </a:fld>
            <a:endParaRPr lang="en-US"/>
          </a:p>
        </p:txBody>
      </p:sp>
    </p:spTree>
    <p:extLst>
      <p:ext uri="{BB962C8B-B14F-4D97-AF65-F5344CB8AC3E}">
        <p14:creationId xmlns:p14="http://schemas.microsoft.com/office/powerpoint/2010/main" val="2242390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F83977-06F1-D144-BA34-988CD5E64D0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C62B306-87AF-8698-73C7-FC6C871D393A}"/>
              </a:ext>
            </a:extLst>
          </p:cNvPr>
          <p:cNvSpPr>
            <a:spLocks noGrp="1"/>
          </p:cNvSpPr>
          <p:nvPr>
            <p:ph type="title"/>
          </p:nvPr>
        </p:nvSpPr>
        <p:spPr/>
        <p:txBody>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5.1 Service Staff Roles and Responsibilities, Part 4</a:t>
            </a:r>
            <a:endParaRPr lang="en-US" dirty="0"/>
          </a:p>
        </p:txBody>
      </p:sp>
      <p:sp>
        <p:nvSpPr>
          <p:cNvPr id="6" name="Content Placeholder 5">
            <a:extLst>
              <a:ext uri="{FF2B5EF4-FFF2-40B4-BE49-F238E27FC236}">
                <a16:creationId xmlns:a16="http://schemas.microsoft.com/office/drawing/2014/main" id="{D66BBB77-90E5-111E-6167-706803AFED83}"/>
              </a:ext>
            </a:extLst>
          </p:cNvPr>
          <p:cNvSpPr>
            <a:spLocks noGrp="1"/>
          </p:cNvSpPr>
          <p:nvPr>
            <p:ph sz="half" idx="1"/>
          </p:nvPr>
        </p:nvSpPr>
        <p:spPr/>
        <p:txBody>
          <a:bodyPr>
            <a:normAutofit/>
          </a:bodyPr>
          <a:lstStyle/>
          <a:p>
            <a:pPr marL="0" marR="0" lvl="0" indent="0" algn="l" defTabSz="914400" rtl="0" eaLnBrk="1" fontAlgn="auto" latinLnBrk="0" hangingPunct="1">
              <a:lnSpc>
                <a:spcPct val="90000"/>
              </a:lnSpc>
              <a:spcBef>
                <a:spcPts val="3600"/>
              </a:spcBef>
              <a:spcAft>
                <a:spcPts val="0"/>
              </a:spcAft>
              <a:buClr>
                <a:srgbClr val="183C8E"/>
              </a:buClr>
              <a:buSzPct val="100000"/>
              <a:buFontTx/>
              <a:buNone/>
              <a:tabLst/>
              <a:defRPr/>
            </a:pPr>
            <a:r>
              <a:rPr kumimoji="0" lang="en-US" sz="2800" b="1" i="0" u="none" strike="noStrike" kern="1200" cap="none" spc="-50" normalizeH="0" baseline="0" noProof="0" dirty="0">
                <a:ln>
                  <a:noFill/>
                </a:ln>
                <a:solidFill>
                  <a:srgbClr val="183C8E"/>
                </a:solidFill>
                <a:effectLst/>
                <a:uLnTx/>
                <a:uFillTx/>
                <a:latin typeface="Arial" panose="020B0604020202020204"/>
                <a:ea typeface="+mn-ea"/>
                <a:cs typeface="+mn-cs"/>
              </a:rPr>
              <a:t>Service Tools and Stations, cont.</a:t>
            </a:r>
          </a:p>
          <a:p>
            <a:r>
              <a:rPr lang="en-US" sz="2400" b="0" dirty="0">
                <a:solidFill>
                  <a:schemeClr val="tx1"/>
                </a:solidFill>
              </a:rPr>
              <a:t>A service station is an area in the front of the house where certain service items are stored, such as napkins, silverware, cups and saucers, condiments, menus, and water glasses. </a:t>
            </a:r>
          </a:p>
          <a:p>
            <a:r>
              <a:rPr lang="en-US" sz="2400" b="0" dirty="0">
                <a:solidFill>
                  <a:schemeClr val="tx1"/>
                </a:solidFill>
              </a:rPr>
              <a:t>Many restaurants also feature service stations that house the point-of-sale (POS) devices. </a:t>
            </a:r>
            <a:br>
              <a:rPr lang="en-US" dirty="0"/>
            </a:br>
            <a:endParaRPr lang="en-US" dirty="0"/>
          </a:p>
        </p:txBody>
      </p:sp>
      <p:pic>
        <p:nvPicPr>
          <p:cNvPr id="14" name="Picture Placeholder 13" descr="A point-of-sale system being used by an employee.">
            <a:extLst>
              <a:ext uri="{FF2B5EF4-FFF2-40B4-BE49-F238E27FC236}">
                <a16:creationId xmlns:a16="http://schemas.microsoft.com/office/drawing/2014/main" id="{6C3718BA-CC62-AFCF-DA73-28AFE9E0D808}"/>
              </a:ext>
            </a:extLst>
          </p:cNvPr>
          <p:cNvPicPr>
            <a:picLocks noGrp="1" noChangeAspect="1"/>
          </p:cNvPicPr>
          <p:nvPr>
            <p:ph type="pic" sz="quarter" idx="11"/>
          </p:nvPr>
        </p:nvPicPr>
        <p:blipFill>
          <a:blip r:embed="rId2" cstate="email">
            <a:extLst>
              <a:ext uri="{28A0092B-C50C-407E-A947-70E740481C1C}">
                <a14:useLocalDpi xmlns:a14="http://schemas.microsoft.com/office/drawing/2010/main"/>
              </a:ext>
            </a:extLst>
          </a:blip>
          <a:srcRect/>
          <a:stretch>
            <a:fillRect/>
          </a:stretch>
        </p:blipFill>
        <p:spPr/>
      </p:pic>
      <p:sp>
        <p:nvSpPr>
          <p:cNvPr id="4" name="Slide Number Placeholder 3">
            <a:extLst>
              <a:ext uri="{FF2B5EF4-FFF2-40B4-BE49-F238E27FC236}">
                <a16:creationId xmlns:a16="http://schemas.microsoft.com/office/drawing/2014/main" id="{AE2B2FE8-F4C9-22CE-A431-C49A9C27122A}"/>
              </a:ext>
            </a:extLst>
          </p:cNvPr>
          <p:cNvSpPr>
            <a:spLocks noGrp="1"/>
          </p:cNvSpPr>
          <p:nvPr>
            <p:ph type="sldNum" sz="quarter" idx="4"/>
          </p:nvPr>
        </p:nvSpPr>
        <p:spPr/>
        <p:txBody>
          <a:bodyPr/>
          <a:lstStyle/>
          <a:p>
            <a:fld id="{BF568A59-ACA4-4C70-9252-AAB755DA2F6B}" type="slidenum">
              <a:rPr lang="en-US" smtClean="0"/>
              <a:pPr/>
              <a:t>6</a:t>
            </a:fld>
            <a:endParaRPr lang="en-US"/>
          </a:p>
        </p:txBody>
      </p:sp>
    </p:spTree>
    <p:extLst>
      <p:ext uri="{BB962C8B-B14F-4D97-AF65-F5344CB8AC3E}">
        <p14:creationId xmlns:p14="http://schemas.microsoft.com/office/powerpoint/2010/main" val="2996118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913BE5-B144-6A1A-E2E1-7C0FFD36380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9E937FA-16AC-C6C0-F887-BAB8EDC6C612}"/>
              </a:ext>
            </a:extLst>
          </p:cNvPr>
          <p:cNvSpPr>
            <a:spLocks noGrp="1"/>
          </p:cNvSpPr>
          <p:nvPr>
            <p:ph type="title"/>
          </p:nvPr>
        </p:nvSpPr>
        <p:spPr/>
        <p:txBody>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5.1 Service Staff Roles and Responsibilities, Part 5</a:t>
            </a:r>
            <a:endParaRPr lang="en-US" dirty="0"/>
          </a:p>
        </p:txBody>
      </p:sp>
      <p:sp>
        <p:nvSpPr>
          <p:cNvPr id="6" name="Content Placeholder 5">
            <a:extLst>
              <a:ext uri="{FF2B5EF4-FFF2-40B4-BE49-F238E27FC236}">
                <a16:creationId xmlns:a16="http://schemas.microsoft.com/office/drawing/2014/main" id="{AC3EC917-F541-E10A-F8DB-A036CF881858}"/>
              </a:ext>
            </a:extLst>
          </p:cNvPr>
          <p:cNvSpPr>
            <a:spLocks noGrp="1"/>
          </p:cNvSpPr>
          <p:nvPr>
            <p:ph idx="1"/>
          </p:nvPr>
        </p:nvSpPr>
        <p:spPr/>
        <p:txBody>
          <a:bodyPr>
            <a:normAutofit/>
          </a:bodyPr>
          <a:lstStyle/>
          <a:p>
            <a:r>
              <a:rPr lang="en-US" dirty="0"/>
              <a:t>Reservations and Requests</a:t>
            </a:r>
          </a:p>
          <a:p>
            <a:r>
              <a:rPr lang="en-US" sz="2400" b="0" dirty="0">
                <a:solidFill>
                  <a:schemeClr val="tx1"/>
                </a:solidFill>
              </a:rPr>
              <a:t>Reservations must be recorded in one place and contain information to help FOH staff prepare for a guest’s visit.</a:t>
            </a:r>
          </a:p>
        </p:txBody>
      </p:sp>
      <p:sp>
        <p:nvSpPr>
          <p:cNvPr id="7" name="Content Placeholder 6">
            <a:extLst>
              <a:ext uri="{FF2B5EF4-FFF2-40B4-BE49-F238E27FC236}">
                <a16:creationId xmlns:a16="http://schemas.microsoft.com/office/drawing/2014/main" id="{4AF9A92A-75D4-974B-547F-705446CED83B}"/>
              </a:ext>
            </a:extLst>
          </p:cNvPr>
          <p:cNvSpPr>
            <a:spLocks noGrp="1"/>
          </p:cNvSpPr>
          <p:nvPr>
            <p:ph idx="10"/>
          </p:nvPr>
        </p:nvSpPr>
        <p:spPr/>
        <p:txBody>
          <a:bodyPr>
            <a:normAutofit lnSpcReduction="10000"/>
          </a:bodyPr>
          <a:lstStyle/>
          <a:p>
            <a:pPr marL="0" marR="0" lvl="0" indent="0" algn="l" defTabSz="914400" rtl="0" eaLnBrk="1" fontAlgn="auto" latinLnBrk="0" hangingPunct="1">
              <a:lnSpc>
                <a:spcPct val="100000"/>
              </a:lnSpc>
              <a:spcBef>
                <a:spcPts val="3600"/>
              </a:spcBef>
              <a:spcAft>
                <a:spcPts val="0"/>
              </a:spcAft>
              <a:buClr>
                <a:srgbClr val="183C8E"/>
              </a:buClr>
              <a:buSzPct val="100000"/>
              <a:buFontTx/>
              <a:buNone/>
              <a:tabLst/>
              <a:defRPr/>
            </a:pPr>
            <a:r>
              <a:rPr kumimoji="0" lang="en-US" sz="2400" b="0" i="0" u="none" strike="noStrike" kern="1200" cap="none" spc="-50" normalizeH="0" baseline="0" noProof="0" dirty="0">
                <a:ln>
                  <a:noFill/>
                </a:ln>
                <a:solidFill>
                  <a:prstClr val="black"/>
                </a:solidFill>
                <a:effectLst/>
                <a:uLnTx/>
                <a:uFillTx/>
                <a:latin typeface="Arial" panose="020B0604020202020204"/>
                <a:ea typeface="+mn-ea"/>
                <a:cs typeface="+mn-cs"/>
              </a:rPr>
              <a:t>Reservation software prompts FOH staff to record the following information:</a:t>
            </a:r>
          </a:p>
          <a:p>
            <a:pPr lvl="1"/>
            <a:endParaRPr lang="en-US" dirty="0"/>
          </a:p>
          <a:p>
            <a:pPr lvl="1"/>
            <a:r>
              <a:rPr lang="en-US" dirty="0"/>
              <a:t>Guest name</a:t>
            </a:r>
          </a:p>
          <a:p>
            <a:pPr lvl="1"/>
            <a:r>
              <a:rPr lang="en-US" dirty="0"/>
              <a:t>Guest contact information</a:t>
            </a:r>
          </a:p>
          <a:p>
            <a:pPr lvl="1"/>
            <a:r>
              <a:rPr lang="en-US" dirty="0"/>
              <a:t>Date and time of arrival</a:t>
            </a:r>
          </a:p>
          <a:p>
            <a:pPr lvl="1"/>
            <a:r>
              <a:rPr lang="en-US" dirty="0"/>
              <a:t>Number of people in the party</a:t>
            </a:r>
          </a:p>
          <a:p>
            <a:pPr lvl="1"/>
            <a:r>
              <a:rPr lang="en-US" dirty="0"/>
              <a:t>Any special needs or requests the guest might have</a:t>
            </a:r>
          </a:p>
        </p:txBody>
      </p:sp>
      <p:sp>
        <p:nvSpPr>
          <p:cNvPr id="4" name="Slide Number Placeholder 3">
            <a:extLst>
              <a:ext uri="{FF2B5EF4-FFF2-40B4-BE49-F238E27FC236}">
                <a16:creationId xmlns:a16="http://schemas.microsoft.com/office/drawing/2014/main" id="{FD0CBDAC-91FD-B4B6-B1CB-2E84406ECB34}"/>
              </a:ext>
            </a:extLst>
          </p:cNvPr>
          <p:cNvSpPr>
            <a:spLocks noGrp="1"/>
          </p:cNvSpPr>
          <p:nvPr>
            <p:ph type="sldNum" sz="quarter" idx="4"/>
          </p:nvPr>
        </p:nvSpPr>
        <p:spPr/>
        <p:txBody>
          <a:bodyPr/>
          <a:lstStyle/>
          <a:p>
            <a:fld id="{BF568A59-ACA4-4C70-9252-AAB755DA2F6B}" type="slidenum">
              <a:rPr lang="en-US" smtClean="0"/>
              <a:pPr/>
              <a:t>7</a:t>
            </a:fld>
            <a:endParaRPr lang="en-US"/>
          </a:p>
        </p:txBody>
      </p:sp>
    </p:spTree>
    <p:extLst>
      <p:ext uri="{BB962C8B-B14F-4D97-AF65-F5344CB8AC3E}">
        <p14:creationId xmlns:p14="http://schemas.microsoft.com/office/powerpoint/2010/main" val="767819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B0CE65-9DB6-FD49-EC00-07690D10B75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9995624-BDC1-22A6-16B9-11A67E573EE6}"/>
              </a:ext>
            </a:extLst>
          </p:cNvPr>
          <p:cNvSpPr>
            <a:spLocks noGrp="1"/>
          </p:cNvSpPr>
          <p:nvPr>
            <p:ph type="title"/>
          </p:nvPr>
        </p:nvSpPr>
        <p:spPr/>
        <p:txBody>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5.1 Service Staff Roles and Responsibilities, Part 6</a:t>
            </a:r>
            <a:endParaRPr lang="en-US" dirty="0"/>
          </a:p>
        </p:txBody>
      </p:sp>
      <p:sp>
        <p:nvSpPr>
          <p:cNvPr id="6" name="Content Placeholder 5">
            <a:extLst>
              <a:ext uri="{FF2B5EF4-FFF2-40B4-BE49-F238E27FC236}">
                <a16:creationId xmlns:a16="http://schemas.microsoft.com/office/drawing/2014/main" id="{AA42FC00-1F1B-12F4-DD0A-BD936543194C}"/>
              </a:ext>
            </a:extLst>
          </p:cNvPr>
          <p:cNvSpPr>
            <a:spLocks noGrp="1"/>
          </p:cNvSpPr>
          <p:nvPr>
            <p:ph idx="1"/>
          </p:nvPr>
        </p:nvSpPr>
        <p:spPr/>
        <p:txBody>
          <a:bodyPr>
            <a:normAutofit/>
          </a:bodyPr>
          <a:lstStyle/>
          <a:p>
            <a:r>
              <a:rPr lang="en-US" dirty="0"/>
              <a:t>Greeting Guests and Taking Orders</a:t>
            </a:r>
          </a:p>
          <a:p>
            <a:r>
              <a:rPr lang="en-US" sz="2400" b="0" dirty="0">
                <a:solidFill>
                  <a:schemeClr val="tx1"/>
                </a:solidFill>
              </a:rPr>
              <a:t>Guests are greeted by a host or hostess, who provides the first impression—in appearance, friendliness, and attentiveness.</a:t>
            </a:r>
          </a:p>
          <a:p>
            <a:r>
              <a:rPr lang="en-US" sz="2400" b="0" dirty="0">
                <a:solidFill>
                  <a:schemeClr val="tx1"/>
                </a:solidFill>
              </a:rPr>
              <a:t>In a full-service operation without a host or hostess, these tasks fall to the server or floor manager.</a:t>
            </a:r>
          </a:p>
        </p:txBody>
      </p:sp>
      <p:sp>
        <p:nvSpPr>
          <p:cNvPr id="4" name="Slide Number Placeholder 3">
            <a:extLst>
              <a:ext uri="{FF2B5EF4-FFF2-40B4-BE49-F238E27FC236}">
                <a16:creationId xmlns:a16="http://schemas.microsoft.com/office/drawing/2014/main" id="{F0C4DC67-E221-6FEC-896D-F59FAC854E3E}"/>
              </a:ext>
            </a:extLst>
          </p:cNvPr>
          <p:cNvSpPr>
            <a:spLocks noGrp="1"/>
          </p:cNvSpPr>
          <p:nvPr>
            <p:ph type="sldNum" sz="quarter" idx="4"/>
          </p:nvPr>
        </p:nvSpPr>
        <p:spPr/>
        <p:txBody>
          <a:bodyPr/>
          <a:lstStyle/>
          <a:p>
            <a:fld id="{BF568A59-ACA4-4C70-9252-AAB755DA2F6B}" type="slidenum">
              <a:rPr lang="en-US" smtClean="0"/>
              <a:pPr/>
              <a:t>8</a:t>
            </a:fld>
            <a:endParaRPr lang="en-US"/>
          </a:p>
        </p:txBody>
      </p:sp>
    </p:spTree>
    <p:extLst>
      <p:ext uri="{BB962C8B-B14F-4D97-AF65-F5344CB8AC3E}">
        <p14:creationId xmlns:p14="http://schemas.microsoft.com/office/powerpoint/2010/main" val="12098395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715E1D-CB6B-1936-F126-66A801919C7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038CB9B-E87F-90A7-529B-9791A0922BC2}"/>
              </a:ext>
            </a:extLst>
          </p:cNvPr>
          <p:cNvSpPr>
            <a:spLocks noGrp="1"/>
          </p:cNvSpPr>
          <p:nvPr>
            <p:ph type="title"/>
          </p:nvPr>
        </p:nvSpPr>
        <p:spPr>
          <a:xfrm>
            <a:off x="152400" y="93774"/>
            <a:ext cx="11887200" cy="549276"/>
          </a:xfrm>
        </p:spPr>
        <p:txBody>
          <a:bodyPr/>
          <a:lstStyle/>
          <a:p>
            <a:r>
              <a:rPr kumimoji="0" lang="en-US" sz="3200" b="1" i="0" u="none" strike="noStrike" kern="1200" cap="none" spc="-50" normalizeH="0" baseline="0" noProof="0" dirty="0">
                <a:ln>
                  <a:noFill/>
                </a:ln>
                <a:solidFill>
                  <a:prstClr val="white"/>
                </a:solidFill>
                <a:effectLst/>
                <a:uLnTx/>
                <a:uFillTx/>
                <a:latin typeface="Arial" panose="020B0604020202020204"/>
                <a:ea typeface="+mj-ea"/>
                <a:cs typeface="+mj-cs"/>
              </a:rPr>
              <a:t>5.1 Service Staff Roles and Responsibilities, Part 7</a:t>
            </a:r>
            <a:endParaRPr lang="en-US" dirty="0"/>
          </a:p>
        </p:txBody>
      </p:sp>
      <p:sp>
        <p:nvSpPr>
          <p:cNvPr id="6" name="Content Placeholder 5">
            <a:extLst>
              <a:ext uri="{FF2B5EF4-FFF2-40B4-BE49-F238E27FC236}">
                <a16:creationId xmlns:a16="http://schemas.microsoft.com/office/drawing/2014/main" id="{2C7372E1-C15C-B52A-009B-FB37485A7B1E}"/>
              </a:ext>
            </a:extLst>
          </p:cNvPr>
          <p:cNvSpPr>
            <a:spLocks noGrp="1"/>
          </p:cNvSpPr>
          <p:nvPr>
            <p:ph sz="half" idx="1"/>
          </p:nvPr>
        </p:nvSpPr>
        <p:spPr/>
        <p:txBody>
          <a:bodyPr>
            <a:normAutofit/>
          </a:bodyPr>
          <a:lstStyle/>
          <a:p>
            <a:r>
              <a:rPr lang="en-US" dirty="0"/>
              <a:t>Suggestive Selling</a:t>
            </a:r>
          </a:p>
          <a:p>
            <a:r>
              <a:rPr lang="en-US" sz="2400" b="0" dirty="0">
                <a:solidFill>
                  <a:schemeClr val="tx1"/>
                </a:solidFill>
              </a:rPr>
              <a:t>Suggestive selling involves recommending menu items to maximize guest satisfaction and increase the check.</a:t>
            </a:r>
          </a:p>
          <a:p>
            <a:r>
              <a:rPr lang="en-US" sz="2400" b="0" dirty="0">
                <a:solidFill>
                  <a:schemeClr val="tx1"/>
                </a:solidFill>
              </a:rPr>
              <a:t>The best sales tool for servers is an in-depth knowledge of the menu. </a:t>
            </a:r>
          </a:p>
        </p:txBody>
      </p:sp>
      <p:pic>
        <p:nvPicPr>
          <p:cNvPr id="8" name="Picture Placeholder 7" descr="A tray full of different dessert samples.">
            <a:extLst>
              <a:ext uri="{FF2B5EF4-FFF2-40B4-BE49-F238E27FC236}">
                <a16:creationId xmlns:a16="http://schemas.microsoft.com/office/drawing/2014/main" id="{47D5EB02-D733-1EFC-1232-6E239D410046}"/>
              </a:ext>
            </a:extLst>
          </p:cNvPr>
          <p:cNvPicPr>
            <a:picLocks noGrp="1" noChangeAspect="1"/>
          </p:cNvPicPr>
          <p:nvPr>
            <p:ph type="pic" sz="quarter" idx="11"/>
          </p:nvPr>
        </p:nvPicPr>
        <p:blipFill>
          <a:blip r:embed="rId2" cstate="email">
            <a:extLst>
              <a:ext uri="{28A0092B-C50C-407E-A947-70E740481C1C}">
                <a14:useLocalDpi xmlns:a14="http://schemas.microsoft.com/office/drawing/2010/main"/>
              </a:ext>
            </a:extLst>
          </a:blip>
          <a:srcRect/>
          <a:stretch>
            <a:fillRect/>
          </a:stretch>
        </p:blipFill>
        <p:spPr/>
      </p:pic>
      <p:sp>
        <p:nvSpPr>
          <p:cNvPr id="4" name="Slide Number Placeholder 3">
            <a:extLst>
              <a:ext uri="{FF2B5EF4-FFF2-40B4-BE49-F238E27FC236}">
                <a16:creationId xmlns:a16="http://schemas.microsoft.com/office/drawing/2014/main" id="{C39DF62C-8B14-542B-BACB-8451119E9027}"/>
              </a:ext>
            </a:extLst>
          </p:cNvPr>
          <p:cNvSpPr>
            <a:spLocks noGrp="1"/>
          </p:cNvSpPr>
          <p:nvPr>
            <p:ph type="sldNum" sz="quarter" idx="4"/>
          </p:nvPr>
        </p:nvSpPr>
        <p:spPr/>
        <p:txBody>
          <a:bodyPr/>
          <a:lstStyle/>
          <a:p>
            <a:fld id="{BF568A59-ACA4-4C70-9252-AAB755DA2F6B}" type="slidenum">
              <a:rPr lang="en-US" smtClean="0"/>
              <a:pPr/>
              <a:t>9</a:t>
            </a:fld>
            <a:endParaRPr lang="en-US" dirty="0"/>
          </a:p>
        </p:txBody>
      </p:sp>
    </p:spTree>
    <p:extLst>
      <p:ext uri="{BB962C8B-B14F-4D97-AF65-F5344CB8AC3E}">
        <p14:creationId xmlns:p14="http://schemas.microsoft.com/office/powerpoint/2010/main" val="185781575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DESIGN_ID_OFFICE THEME" val="ClGj4h4Y"/>
  <p:tag name="ARTICULATE_SLIDE_COUNT" val="3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oursebook_8E">
      <a:dk1>
        <a:sysClr val="windowText" lastClr="000000"/>
      </a:dk1>
      <a:lt1>
        <a:sysClr val="window" lastClr="FFFFFF"/>
      </a:lt1>
      <a:dk2>
        <a:srgbClr val="172745"/>
      </a:dk2>
      <a:lt2>
        <a:srgbClr val="DF9C35"/>
      </a:lt2>
      <a:accent1>
        <a:srgbClr val="562714"/>
      </a:accent1>
      <a:accent2>
        <a:srgbClr val="B8CBD5"/>
      </a:accent2>
      <a:accent3>
        <a:srgbClr val="EEF1F3"/>
      </a:accent3>
      <a:accent4>
        <a:srgbClr val="C9242D"/>
      </a:accent4>
      <a:accent5>
        <a:srgbClr val="2C9145"/>
      </a:accent5>
      <a:accent6>
        <a:srgbClr val="FFFF00"/>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ursebook_8E-TEMPLATE.potx" id="{FBCFE6BD-3E01-40BA-B4DB-1B6F1BA2244B}" vid="{635EFAEE-ADD9-479F-BC3C-10D32187225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1e57f12-5188-4ca9-bb27-51b387f24076" xsi:nil="true"/>
    <lcf76f155ced4ddcb4097134ff3c332f xmlns="670ae7cf-2779-4335-b55d-ddf3266fd9bb">
      <Terms xmlns="http://schemas.microsoft.com/office/infopath/2007/PartnerControls"/>
    </lcf76f155ced4ddcb4097134ff3c332f>
    <MediaLengthInSeconds xmlns="670ae7cf-2779-4335-b55d-ddf3266fd9bb" xsi:nil="true"/>
    <SharedWithUsers xmlns="d9905d2b-a45b-4f19-8572-4568a650575a">
      <UserInfo>
        <DisplayName/>
        <AccountId xsi:nil="true"/>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035408FDB182F4C8BEA4A0943496152" ma:contentTypeVersion="18" ma:contentTypeDescription="Create a new document." ma:contentTypeScope="" ma:versionID="888336c611b08bd6f858006538edbec3">
  <xsd:schema xmlns:xsd="http://www.w3.org/2001/XMLSchema" xmlns:xs="http://www.w3.org/2001/XMLSchema" xmlns:p="http://schemas.microsoft.com/office/2006/metadata/properties" xmlns:ns2="670ae7cf-2779-4335-b55d-ddf3266fd9bb" xmlns:ns3="d9905d2b-a45b-4f19-8572-4568a650575a" xmlns:ns4="11e57f12-5188-4ca9-bb27-51b387f24076" targetNamespace="http://schemas.microsoft.com/office/2006/metadata/properties" ma:root="true" ma:fieldsID="9fd87cbd7e4dbfaf9e6ff275d77bbb22" ns2:_="" ns3:_="" ns4:_="">
    <xsd:import namespace="670ae7cf-2779-4335-b55d-ddf3266fd9bb"/>
    <xsd:import namespace="d9905d2b-a45b-4f19-8572-4568a650575a"/>
    <xsd:import namespace="11e57f12-5188-4ca9-bb27-51b387f2407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LengthInSeconds" minOccurs="0"/>
                <xsd:element ref="ns2:MediaServiceObjectDetectorVersions" minOccurs="0"/>
                <xsd:element ref="ns2:MediaServiceSearchProperties"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0ae7cf-2779-4335-b55d-ddf3266fd9b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367d2126-ad8a-4aba-bcf2-6f3dd268e3be"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9905d2b-a45b-4f19-8572-4568a65057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1e57f12-5188-4ca9-bb27-51b387f24076" elementFormDefault="qualified">
    <xsd:import namespace="http://schemas.microsoft.com/office/2006/documentManagement/types"/>
    <xsd:import namespace="http://schemas.microsoft.com/office/infopath/2007/PartnerControls"/>
    <xsd:element name="TaxCatchAll" ma:index="25" nillable="true" ma:displayName="Taxonomy Catch All Column" ma:hidden="true" ma:list="{2373cb57-bd60-4fc4-b16c-05ccdaae982a}" ma:internalName="TaxCatchAll" ma:showField="CatchAllData" ma:web="d9905d2b-a45b-4f19-8572-4568a65057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ECE456B-60B3-4065-8B18-701303040695}">
  <ds:schemaRefs>
    <ds:schemaRef ds:uri="http://purl.org/dc/dcmitype/"/>
    <ds:schemaRef ds:uri="http://www.w3.org/XML/1998/namespace"/>
    <ds:schemaRef ds:uri="http://purl.org/dc/elements/1.1/"/>
    <ds:schemaRef ds:uri="http://schemas.openxmlformats.org/package/2006/metadata/core-properties"/>
    <ds:schemaRef ds:uri="http://schemas.microsoft.com/office/infopath/2007/PartnerControls"/>
    <ds:schemaRef ds:uri="11e57f12-5188-4ca9-bb27-51b387f24076"/>
    <ds:schemaRef ds:uri="http://schemas.microsoft.com/office/2006/documentManagement/types"/>
    <ds:schemaRef ds:uri="d9905d2b-a45b-4f19-8572-4568a650575a"/>
    <ds:schemaRef ds:uri="670ae7cf-2779-4335-b55d-ddf3266fd9bb"/>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9A9C00A1-CC7E-4BED-88A5-6119C6F36455}">
  <ds:schemaRefs>
    <ds:schemaRef ds:uri="http://schemas.microsoft.com/sharepoint/v3/contenttype/forms"/>
  </ds:schemaRefs>
</ds:datastoreItem>
</file>

<file path=customXml/itemProps3.xml><?xml version="1.0" encoding="utf-8"?>
<ds:datastoreItem xmlns:ds="http://schemas.openxmlformats.org/officeDocument/2006/customXml" ds:itemID="{11E58A66-FC7D-41F2-A4F9-DCC47647E4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0ae7cf-2779-4335-b55d-ddf3266fd9bb"/>
    <ds:schemaRef ds:uri="d9905d2b-a45b-4f19-8572-4568a650575a"/>
    <ds:schemaRef ds:uri="11e57f12-5188-4ca9-bb27-51b387f2407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2321</TotalTime>
  <Words>1734</Words>
  <Application>Microsoft Office PowerPoint</Application>
  <PresentationFormat>Widescreen</PresentationFormat>
  <Paragraphs>194</Paragraphs>
  <Slides>31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31</vt:i4>
      </vt:variant>
    </vt:vector>
  </HeadingPairs>
  <TitlesOfParts>
    <vt:vector size="34" baseType="lpstr">
      <vt:lpstr>Arial</vt:lpstr>
      <vt:lpstr>Calibri</vt:lpstr>
      <vt:lpstr>Office Theme</vt:lpstr>
      <vt:lpstr>5</vt:lpstr>
      <vt:lpstr>Learning Objectives</vt:lpstr>
      <vt:lpstr>5.1 Service Staff Roles and Responsibilities, Part 1</vt:lpstr>
      <vt:lpstr>5.1 Service Staff Roles and Responsibilities, Part 2</vt:lpstr>
      <vt:lpstr>5.1 Service Staff Roles and Responsibilities, Part 3</vt:lpstr>
      <vt:lpstr>5.1 Service Staff Roles and Responsibilities, Part 4</vt:lpstr>
      <vt:lpstr>5.1 Service Staff Roles and Responsibilities, Part 5</vt:lpstr>
      <vt:lpstr>5.1 Service Staff Roles and Responsibilities, Part 6</vt:lpstr>
      <vt:lpstr>5.1 Service Staff Roles and Responsibilities, Part 7</vt:lpstr>
      <vt:lpstr>5.1 Service Staff Roles and Responsibilities, Part 8</vt:lpstr>
      <vt:lpstr>5.1 Knowledge Check</vt:lpstr>
      <vt:lpstr>5.2 Service Styles and Setups, Part 1</vt:lpstr>
      <vt:lpstr>5.2 Service Styles and Setups, Part 2</vt:lpstr>
      <vt:lpstr>5.2 Service Styles and Setups, Part 3</vt:lpstr>
      <vt:lpstr>5.2 Service Styles and Setups, Part 4</vt:lpstr>
      <vt:lpstr>5.2 Service Styles and Setups, Part 5</vt:lpstr>
      <vt:lpstr>5.2 Service Styles and Setups, Part 6</vt:lpstr>
      <vt:lpstr>5.2 Service Styles and Setups, Part 7</vt:lpstr>
      <vt:lpstr>5.2 Service Styles and Setups, Part 8</vt:lpstr>
      <vt:lpstr>5.2 Service Styles and Setups, Part 9</vt:lpstr>
      <vt:lpstr>5.2 Knowledge Check</vt:lpstr>
      <vt:lpstr>5.3 Beverage Service, Part 1</vt:lpstr>
      <vt:lpstr>5.3 Beverage Service, Part 2</vt:lpstr>
      <vt:lpstr>5.3 Beverage Service, Part 3</vt:lpstr>
      <vt:lpstr>5.3 Beverage Service, Part 4</vt:lpstr>
      <vt:lpstr>5.3 Beverage Service, Part 5</vt:lpstr>
      <vt:lpstr>5.3 Knowledge Check</vt:lpstr>
      <vt:lpstr>5.4 Processing Payments, Part 1</vt:lpstr>
      <vt:lpstr>5.4 Processing Payments, Part 2</vt:lpstr>
      <vt:lpstr>5.4 Knowledge Check</vt:lpstr>
      <vt:lpstr>Business Case Follow-Up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dc:title>
  <dc:creator>Julia Norma McKenna</dc:creator>
  <cp:lastModifiedBy>Courtney Hamm</cp:lastModifiedBy>
  <cp:revision>62</cp:revision>
  <dcterms:created xsi:type="dcterms:W3CDTF">2022-01-17T21:46:08Z</dcterms:created>
  <dcterms:modified xsi:type="dcterms:W3CDTF">2025-10-14T19:59:17Z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0x0101006035408FDB182F4C8BEA4A0943496152</vt:lpwstr>
  </property>
  <property fmtid="{D5CDD505-2E9C-101B-9397-08002B2CF9AE}" pid="3" name="xd_ProgID">
    <vt:lpwstr/>
  </property>
  <property fmtid="{D5CDD505-2E9C-101B-9397-08002B2CF9AE}" pid="4" name="MediaServiceImageTags">
    <vt:lpwstr/>
  </property>
  <property fmtid="{D5CDD505-2E9C-101B-9397-08002B2CF9AE}" pid="5" name="ComplianceAssetId">
    <vt:lpwstr/>
  </property>
  <property fmtid="{D5CDD505-2E9C-101B-9397-08002B2CF9AE}" pid="6" name="TemplateUrl">
    <vt:lpwstr/>
  </property>
  <property fmtid="{D5CDD505-2E9C-101B-9397-08002B2CF9AE}" pid="7" name="_ExtendedDescription">
    <vt:lpwstr/>
  </property>
  <property fmtid="{D5CDD505-2E9C-101B-9397-08002B2CF9AE}" pid="8" name="TriggerFlowInfo">
    <vt:lpwstr/>
  </property>
  <property fmtid="{D5CDD505-2E9C-101B-9397-08002B2CF9AE}" pid="9" name="xd_Signature">
    <vt:bool>false</vt:bool>
  </property>
  <property fmtid="{D5CDD505-2E9C-101B-9397-08002B2CF9AE}" pid="10" name="ArticulateGUID">
    <vt:lpwstr>C0A30B79-2ABD-41BD-8008-D147E18D31EF</vt:lpwstr>
  </property>
  <property fmtid="{D5CDD505-2E9C-101B-9397-08002B2CF9AE}" pid="11" name="ArticulatePath">
    <vt:lpwstr>https://nra-my.sharepoint.com/personal/tschlender_restaurant_org/Documents/ServSafe2022_Update_in_2023/Coursebook/PPTs/Coursebook_8E-Ch04_Powerpoint</vt:lpwstr>
  </property>
</Properties>
</file>