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notesSlides/notesSlide3.xml" ContentType="application/vnd.openxmlformats-officedocument.presentationml.notesSlide+xml"/>
  <Override PartName="/ppt/tags/tag10.xml" ContentType="application/vnd.openxmlformats-officedocument.presentationml.tags+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8.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69" r:id="rId5"/>
    <p:sldId id="290" r:id="rId6"/>
    <p:sldId id="291" r:id="rId7"/>
    <p:sldId id="292" r:id="rId8"/>
    <p:sldId id="300" r:id="rId9"/>
    <p:sldId id="307" r:id="rId10"/>
    <p:sldId id="315" r:id="rId11"/>
    <p:sldId id="321" r:id="rId12"/>
    <p:sldId id="320" r:id="rId13"/>
    <p:sldId id="323" r:id="rId14"/>
    <p:sldId id="319" r:id="rId15"/>
    <p:sldId id="293" r:id="rId16"/>
    <p:sldId id="294" r:id="rId17"/>
    <p:sldId id="301" r:id="rId18"/>
    <p:sldId id="302" r:id="rId19"/>
    <p:sldId id="303" r:id="rId20"/>
    <p:sldId id="308" r:id="rId21"/>
    <p:sldId id="325" r:id="rId22"/>
    <p:sldId id="326" r:id="rId23"/>
    <p:sldId id="304" r:id="rId24"/>
    <p:sldId id="328" r:id="rId25"/>
    <p:sldId id="327" r:id="rId26"/>
    <p:sldId id="309" r:id="rId27"/>
    <p:sldId id="295" r:id="rId28"/>
    <p:sldId id="298" r:id="rId29"/>
  </p:sldIdLst>
  <p:sldSz cx="12192000" cy="6858000"/>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53F1301-ACFD-139E-8970-9CE124E5C841}" name="Laura Chasen" initials="LC" userId="1587d1f1d94f8d23" providerId="Windows Live"/>
  <p188:author id="{8194B40F-3A77-BE79-CDB9-EF127E4C0F66}" name="Alyssa Beer" initials="AB" userId="S::abeer@restaurant.org::70d1b027-2e30-4425-a264-75cdd89f79d9" providerId="AD"/>
  <p188:author id="{309830C6-A990-7D5E-12B4-747FD93E9735}" name="laura.c@ktdplus.com" initials="la" userId="S::urn:spo:guest#laura.c@ktdplus.com::" providerId="AD"/>
  <p188:author id="{F0EA67CC-A179-385B-2732-BE6101A59F26}" name="Kimberley Grove" initials="KG" userId="Kimberley Grove" providerId="None"/>
  <p188:author id="{F51019E4-1678-D151-20AD-C9A3492C1DF1}" name="Julia Norma McKenna" initials="JNM" userId="S::mckenna9@uwm.edu::44715e86-cb5a-45b2-9cd7-b549a0dab851" providerId="AD"/>
  <p188:author id="{DD4E0EF7-30AE-DE43-8E62-5E23482BF830}" name="Todd Schlender" initials="TS" userId="S::TSchlender@restaurant.org::64f9bbbf-2722-4773-a1f1-fce13cc478f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C8E"/>
    <a:srgbClr val="F79854"/>
    <a:srgbClr val="88C6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BC257A-67CC-4F46-B84F-D956E883058F}" v="1" dt="2025-03-13T15:13:00.4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mberley Grove" userId="fb6ba74412b114ba" providerId="LiveId" clId="{1AED5971-2D1D-4E47-9D4A-1F7C73D63C15}"/>
    <pc:docChg chg="undo custSel modSld">
      <pc:chgData name="Kimberley Grove" userId="fb6ba74412b114ba" providerId="LiveId" clId="{1AED5971-2D1D-4E47-9D4A-1F7C73D63C15}" dt="2024-11-09T17:40:50.723" v="89" actId="6549"/>
      <pc:docMkLst>
        <pc:docMk/>
      </pc:docMkLst>
      <pc:sldChg chg="modSp">
        <pc:chgData name="Kimberley Grove" userId="fb6ba74412b114ba" providerId="LiveId" clId="{1AED5971-2D1D-4E47-9D4A-1F7C73D63C15}" dt="2024-11-09T15:45:24.865" v="43"/>
        <pc:sldMkLst>
          <pc:docMk/>
          <pc:sldMk cId="1784429329" sldId="290"/>
        </pc:sldMkLst>
      </pc:sldChg>
      <pc:sldChg chg="modSp mod">
        <pc:chgData name="Kimberley Grove" userId="fb6ba74412b114ba" providerId="LiveId" clId="{1AED5971-2D1D-4E47-9D4A-1F7C73D63C15}" dt="2024-11-09T15:47:21.621" v="55"/>
        <pc:sldMkLst>
          <pc:docMk/>
          <pc:sldMk cId="1857691380" sldId="294"/>
        </pc:sldMkLst>
      </pc:sldChg>
      <pc:sldChg chg="addSp modSp mod">
        <pc:chgData name="Kimberley Grove" userId="fb6ba74412b114ba" providerId="LiveId" clId="{1AED5971-2D1D-4E47-9D4A-1F7C73D63C15}" dt="2024-11-09T15:47:39.122" v="57"/>
        <pc:sldMkLst>
          <pc:docMk/>
          <pc:sldMk cId="2238338493" sldId="298"/>
        </pc:sldMkLst>
      </pc:sldChg>
      <pc:sldChg chg="modSp mod">
        <pc:chgData name="Kimberley Grove" userId="fb6ba74412b114ba" providerId="LiveId" clId="{1AED5971-2D1D-4E47-9D4A-1F7C73D63C15}" dt="2024-11-09T17:40:03.082" v="80" actId="6549"/>
        <pc:sldMkLst>
          <pc:docMk/>
          <pc:sldMk cId="3234292260" sldId="302"/>
        </pc:sldMkLst>
      </pc:sldChg>
      <pc:sldChg chg="modSp mod">
        <pc:chgData name="Kimberley Grove" userId="fb6ba74412b114ba" providerId="LiveId" clId="{1AED5971-2D1D-4E47-9D4A-1F7C73D63C15}" dt="2024-11-09T15:45:50.251" v="45"/>
        <pc:sldMkLst>
          <pc:docMk/>
          <pc:sldMk cId="3796740525" sldId="307"/>
        </pc:sldMkLst>
      </pc:sldChg>
      <pc:sldChg chg="modSp mod">
        <pc:chgData name="Kimberley Grove" userId="fb6ba74412b114ba" providerId="LiveId" clId="{1AED5971-2D1D-4E47-9D4A-1F7C73D63C15}" dt="2024-11-09T17:40:17.823" v="83" actId="6549"/>
        <pc:sldMkLst>
          <pc:docMk/>
          <pc:sldMk cId="3340232468" sldId="308"/>
        </pc:sldMkLst>
      </pc:sldChg>
      <pc:sldChg chg="modSp mod">
        <pc:chgData name="Kimberley Grove" userId="fb6ba74412b114ba" providerId="LiveId" clId="{1AED5971-2D1D-4E47-9D4A-1F7C73D63C15}" dt="2024-11-09T17:40:50.723" v="89" actId="6549"/>
        <pc:sldMkLst>
          <pc:docMk/>
          <pc:sldMk cId="2139380331" sldId="309"/>
        </pc:sldMkLst>
      </pc:sldChg>
      <pc:sldChg chg="modSp mod">
        <pc:chgData name="Kimberley Grove" userId="fb6ba74412b114ba" providerId="LiveId" clId="{1AED5971-2D1D-4E47-9D4A-1F7C73D63C15}" dt="2024-11-09T17:38:07.129" v="62" actId="6549"/>
        <pc:sldMkLst>
          <pc:docMk/>
          <pc:sldMk cId="1830479764" sldId="315"/>
        </pc:sldMkLst>
      </pc:sldChg>
      <pc:sldChg chg="modSp mod">
        <pc:chgData name="Kimberley Grove" userId="fb6ba74412b114ba" providerId="LiveId" clId="{1AED5971-2D1D-4E47-9D4A-1F7C73D63C15}" dt="2024-11-09T17:39:31.942" v="75" actId="14100"/>
        <pc:sldMkLst>
          <pc:docMk/>
          <pc:sldMk cId="3693870374" sldId="319"/>
        </pc:sldMkLst>
      </pc:sldChg>
      <pc:sldChg chg="modSp mod">
        <pc:chgData name="Kimberley Grove" userId="fb6ba74412b114ba" providerId="LiveId" clId="{1AED5971-2D1D-4E47-9D4A-1F7C73D63C15}" dt="2024-11-09T17:38:39.238" v="68" actId="255"/>
        <pc:sldMkLst>
          <pc:docMk/>
          <pc:sldMk cId="14966996" sldId="320"/>
        </pc:sldMkLst>
      </pc:sldChg>
      <pc:sldChg chg="modSp mod">
        <pc:chgData name="Kimberley Grove" userId="fb6ba74412b114ba" providerId="LiveId" clId="{1AED5971-2D1D-4E47-9D4A-1F7C73D63C15}" dt="2024-11-09T15:46:42.657" v="51"/>
        <pc:sldMkLst>
          <pc:docMk/>
          <pc:sldMk cId="2980230745" sldId="321"/>
        </pc:sldMkLst>
      </pc:sldChg>
      <pc:sldChg chg="modSp mod">
        <pc:chgData name="Kimberley Grove" userId="fb6ba74412b114ba" providerId="LiveId" clId="{1AED5971-2D1D-4E47-9D4A-1F7C73D63C15}" dt="2024-11-09T17:40:39.006" v="86" actId="6549"/>
        <pc:sldMkLst>
          <pc:docMk/>
          <pc:sldMk cId="2191126683" sldId="327"/>
        </pc:sldMkLst>
      </pc:sldChg>
    </pc:docChg>
  </pc:docChgLst>
  <pc:docChgLst>
    <pc:chgData name="Yana Keyzerman" userId="38500f83-9578-42ce-af12-927f3a1b9563" providerId="ADAL" clId="{D471653E-175A-42BB-ACBD-947C097A1E76}"/>
    <pc:docChg chg="custSel modSld modMainMaster">
      <pc:chgData name="Yana Keyzerman" userId="38500f83-9578-42ce-af12-927f3a1b9563" providerId="ADAL" clId="{D471653E-175A-42BB-ACBD-947C097A1E76}" dt="2025-03-10T19:09:19.721" v="55"/>
      <pc:docMkLst>
        <pc:docMk/>
      </pc:docMkLst>
      <pc:sldChg chg="modSp mod">
        <pc:chgData name="Yana Keyzerman" userId="38500f83-9578-42ce-af12-927f3a1b9563" providerId="ADAL" clId="{D471653E-175A-42BB-ACBD-947C097A1E76}" dt="2025-03-10T13:49:05.226" v="28" actId="12"/>
        <pc:sldMkLst>
          <pc:docMk/>
          <pc:sldMk cId="1784429329" sldId="290"/>
        </pc:sldMkLst>
        <pc:spChg chg="mod">
          <ac:chgData name="Yana Keyzerman" userId="38500f83-9578-42ce-af12-927f3a1b9563" providerId="ADAL" clId="{D471653E-175A-42BB-ACBD-947C097A1E76}" dt="2025-03-10T13:49:05.226" v="28" actId="12"/>
          <ac:spMkLst>
            <pc:docMk/>
            <pc:sldMk cId="1784429329" sldId="290"/>
            <ac:spMk id="3" creationId="{85F2A785-0BAD-4DC4-84FD-91C37505FCEA}"/>
          </ac:spMkLst>
        </pc:spChg>
      </pc:sldChg>
      <pc:sldChg chg="modSp mod">
        <pc:chgData name="Yana Keyzerman" userId="38500f83-9578-42ce-af12-927f3a1b9563" providerId="ADAL" clId="{D471653E-175A-42BB-ACBD-947C097A1E76}" dt="2025-03-10T13:54:29.712" v="48" actId="20577"/>
        <pc:sldMkLst>
          <pc:docMk/>
          <pc:sldMk cId="3796740525" sldId="307"/>
        </pc:sldMkLst>
        <pc:spChg chg="mod">
          <ac:chgData name="Yana Keyzerman" userId="38500f83-9578-42ce-af12-927f3a1b9563" providerId="ADAL" clId="{D471653E-175A-42BB-ACBD-947C097A1E76}" dt="2025-03-10T13:54:29.712" v="48" actId="20577"/>
          <ac:spMkLst>
            <pc:docMk/>
            <pc:sldMk cId="3796740525" sldId="307"/>
            <ac:spMk id="6" creationId="{A8B3DF5C-AEBE-7AA4-840D-6FE55F7B7BCB}"/>
          </ac:spMkLst>
        </pc:spChg>
      </pc:sldChg>
      <pc:sldChg chg="modSp mod">
        <pc:chgData name="Yana Keyzerman" userId="38500f83-9578-42ce-af12-927f3a1b9563" providerId="ADAL" clId="{D471653E-175A-42BB-ACBD-947C097A1E76}" dt="2025-03-10T13:53:24.066" v="46" actId="2711"/>
        <pc:sldMkLst>
          <pc:docMk/>
          <pc:sldMk cId="1830479764" sldId="315"/>
        </pc:sldMkLst>
        <pc:spChg chg="mod">
          <ac:chgData name="Yana Keyzerman" userId="38500f83-9578-42ce-af12-927f3a1b9563" providerId="ADAL" clId="{D471653E-175A-42BB-ACBD-947C097A1E76}" dt="2025-03-10T13:53:24.066" v="46" actId="2711"/>
          <ac:spMkLst>
            <pc:docMk/>
            <pc:sldMk cId="1830479764" sldId="315"/>
            <ac:spMk id="3" creationId="{5EDAC1BB-465E-2244-721C-093FBE853802}"/>
          </ac:spMkLst>
        </pc:spChg>
      </pc:sldChg>
      <pc:sldChg chg="modSp mod">
        <pc:chgData name="Yana Keyzerman" userId="38500f83-9578-42ce-af12-927f3a1b9563" providerId="ADAL" clId="{D471653E-175A-42BB-ACBD-947C097A1E76}" dt="2025-03-10T13:54:49.054" v="51" actId="20577"/>
        <pc:sldMkLst>
          <pc:docMk/>
          <pc:sldMk cId="2980230745" sldId="321"/>
        </pc:sldMkLst>
        <pc:spChg chg="mod">
          <ac:chgData name="Yana Keyzerman" userId="38500f83-9578-42ce-af12-927f3a1b9563" providerId="ADAL" clId="{D471653E-175A-42BB-ACBD-947C097A1E76}" dt="2025-03-10T13:54:49.054" v="51" actId="20577"/>
          <ac:spMkLst>
            <pc:docMk/>
            <pc:sldMk cId="2980230745" sldId="321"/>
            <ac:spMk id="6" creationId="{4DB0DDDC-B186-1EC8-1620-52CF900D852D}"/>
          </ac:spMkLst>
        </pc:spChg>
      </pc:sldChg>
      <pc:sldMasterChg chg="modSldLayout">
        <pc:chgData name="Yana Keyzerman" userId="38500f83-9578-42ce-af12-927f3a1b9563" providerId="ADAL" clId="{D471653E-175A-42BB-ACBD-947C097A1E76}" dt="2025-03-10T19:09:19.721" v="55"/>
        <pc:sldMasterMkLst>
          <pc:docMk/>
          <pc:sldMasterMk cId="3895539648" sldId="2147483648"/>
        </pc:sldMasterMkLst>
        <pc:sldLayoutChg chg="addSp delSp modSp mod">
          <pc:chgData name="Yana Keyzerman" userId="38500f83-9578-42ce-af12-927f3a1b9563" providerId="ADAL" clId="{D471653E-175A-42BB-ACBD-947C097A1E76}" dt="2025-03-10T19:09:19.721" v="55"/>
          <pc:sldLayoutMkLst>
            <pc:docMk/>
            <pc:sldMasterMk cId="3895539648" sldId="2147483648"/>
            <pc:sldLayoutMk cId="1904193154" sldId="2147483650"/>
          </pc:sldLayoutMkLst>
          <pc:spChg chg="add mod">
            <ac:chgData name="Yana Keyzerman" userId="38500f83-9578-42ce-af12-927f3a1b9563" providerId="ADAL" clId="{D471653E-175A-42BB-ACBD-947C097A1E76}" dt="2025-03-10T19:09:19.721" v="55"/>
            <ac:spMkLst>
              <pc:docMk/>
              <pc:sldMasterMk cId="3895539648" sldId="2147483648"/>
              <pc:sldLayoutMk cId="1904193154" sldId="2147483650"/>
              <ac:spMk id="4" creationId="{CFF9144D-C13D-DA32-A4C5-5BFA154306A5}"/>
            </ac:spMkLst>
          </pc:spChg>
          <pc:spChg chg="del">
            <ac:chgData name="Yana Keyzerman" userId="38500f83-9578-42ce-af12-927f3a1b9563" providerId="ADAL" clId="{D471653E-175A-42BB-ACBD-947C097A1E76}" dt="2025-03-10T19:09:19.058" v="54" actId="478"/>
            <ac:spMkLst>
              <pc:docMk/>
              <pc:sldMasterMk cId="3895539648" sldId="2147483648"/>
              <pc:sldLayoutMk cId="1904193154" sldId="2147483650"/>
              <ac:spMk id="16" creationId="{00000000-0000-0000-0000-000000000000}"/>
            </ac:spMkLst>
          </pc:spChg>
          <pc:picChg chg="add mod">
            <ac:chgData name="Yana Keyzerman" userId="38500f83-9578-42ce-af12-927f3a1b9563" providerId="ADAL" clId="{D471653E-175A-42BB-ACBD-947C097A1E76}" dt="2025-03-10T19:08:52.502" v="53"/>
            <ac:picMkLst>
              <pc:docMk/>
              <pc:sldMasterMk cId="3895539648" sldId="2147483648"/>
              <pc:sldLayoutMk cId="1904193154" sldId="2147483650"/>
              <ac:picMk id="3" creationId="{FFF88DC0-9E50-9D0C-5869-15A5984F1BAC}"/>
            </ac:picMkLst>
          </pc:picChg>
          <pc:picChg chg="del">
            <ac:chgData name="Yana Keyzerman" userId="38500f83-9578-42ce-af12-927f3a1b9563" providerId="ADAL" clId="{D471653E-175A-42BB-ACBD-947C097A1E76}" dt="2025-03-10T19:08:51.566" v="52" actId="478"/>
            <ac:picMkLst>
              <pc:docMk/>
              <pc:sldMasterMk cId="3895539648" sldId="2147483648"/>
              <pc:sldLayoutMk cId="1904193154" sldId="2147483650"/>
              <ac:picMk id="5" creationId="{6B6826F8-8724-C547-D4DC-AC3A5041E7A7}"/>
            </ac:picMkLst>
          </pc:picChg>
        </pc:sldLayoutChg>
      </pc:sldMasterChg>
    </pc:docChg>
  </pc:docChgLst>
  <pc:docChgLst>
    <pc:chgData name="Matthew Haas" userId="700aa1c5-fa11-4911-b2cc-ea30f7499a80" providerId="ADAL" clId="{DBBC257A-67CC-4F46-B84F-D956E883058F}"/>
    <pc:docChg chg="sldOrd">
      <pc:chgData name="Matthew Haas" userId="700aa1c5-fa11-4911-b2cc-ea30f7499a80" providerId="ADAL" clId="{DBBC257A-67CC-4F46-B84F-D956E883058F}" dt="2025-03-13T15:13:00.418" v="0" actId="20578"/>
      <pc:docMkLst>
        <pc:docMk/>
      </pc:docMkLst>
      <pc:sldChg chg="ord">
        <pc:chgData name="Matthew Haas" userId="700aa1c5-fa11-4911-b2cc-ea30f7499a80" providerId="ADAL" clId="{DBBC257A-67CC-4F46-B84F-D956E883058F}" dt="2025-03-13T15:13:00.418" v="0" actId="20578"/>
        <pc:sldMkLst>
          <pc:docMk/>
          <pc:sldMk cId="3919065111" sldId="269"/>
        </pc:sldMkLst>
      </pc:sldChg>
    </pc:docChg>
  </pc:docChgLst>
  <pc:docChgLst>
    <pc:chgData name="laura.c@ktdplus.com" userId="S::urn:spo:guest#laura.c@ktdplus.com::" providerId="AD" clId="Web-{BA443983-BB8B-65B7-7EF4-EC9567370519}"/>
    <pc:docChg chg="modSld">
      <pc:chgData name="laura.c@ktdplus.com" userId="S::urn:spo:guest#laura.c@ktdplus.com::" providerId="AD" clId="Web-{BA443983-BB8B-65B7-7EF4-EC9567370519}" dt="2024-11-09T05:15:57.039" v="2"/>
      <pc:docMkLst>
        <pc:docMk/>
      </pc:docMkLst>
      <pc:sldChg chg="addSp delSp modSp">
        <pc:chgData name="laura.c@ktdplus.com" userId="S::urn:spo:guest#laura.c@ktdplus.com::" providerId="AD" clId="Web-{BA443983-BB8B-65B7-7EF4-EC9567370519}" dt="2024-11-09T05:15:57.039" v="2"/>
        <pc:sldMkLst>
          <pc:docMk/>
          <pc:sldMk cId="3919065111" sldId="269"/>
        </pc:sldMkLst>
      </pc:sldChg>
    </pc:docChg>
  </pc:docChgLst>
  <pc:docChgLst>
    <pc:chgData name="Kimberley Grove" userId="fb6ba74412b114ba" providerId="LiveId" clId="{571689BA-5C51-414C-A05C-F5C863A2D424}"/>
    <pc:docChg chg="undo custSel delSld modSld">
      <pc:chgData name="Kimberley Grove" userId="fb6ba74412b114ba" providerId="LiveId" clId="{571689BA-5C51-414C-A05C-F5C863A2D424}" dt="2024-11-04T18:43:48.750" v="1499" actId="5793"/>
      <pc:docMkLst>
        <pc:docMk/>
      </pc:docMkLst>
      <pc:sldChg chg="addSp modSp mod">
        <pc:chgData name="Kimberley Grove" userId="fb6ba74412b114ba" providerId="LiveId" clId="{571689BA-5C51-414C-A05C-F5C863A2D424}" dt="2024-11-04T15:54:17.357" v="24" actId="255"/>
        <pc:sldMkLst>
          <pc:docMk/>
          <pc:sldMk cId="1784429329" sldId="290"/>
        </pc:sldMkLst>
      </pc:sldChg>
      <pc:sldChg chg="modSp mod">
        <pc:chgData name="Kimberley Grove" userId="fb6ba74412b114ba" providerId="LiveId" clId="{571689BA-5C51-414C-A05C-F5C863A2D424}" dt="2024-11-04T16:00:42.559" v="92" actId="20577"/>
        <pc:sldMkLst>
          <pc:docMk/>
          <pc:sldMk cId="1145629247" sldId="291"/>
        </pc:sldMkLst>
      </pc:sldChg>
      <pc:sldChg chg="modSp mod">
        <pc:chgData name="Kimberley Grove" userId="fb6ba74412b114ba" providerId="LiveId" clId="{571689BA-5C51-414C-A05C-F5C863A2D424}" dt="2024-11-04T16:05:53.998" v="123" actId="20577"/>
        <pc:sldMkLst>
          <pc:docMk/>
          <pc:sldMk cId="2309681552" sldId="292"/>
        </pc:sldMkLst>
      </pc:sldChg>
      <pc:sldChg chg="modSp mod">
        <pc:chgData name="Kimberley Grove" userId="fb6ba74412b114ba" providerId="LiveId" clId="{571689BA-5C51-414C-A05C-F5C863A2D424}" dt="2024-11-04T17:42:31.567" v="894"/>
        <pc:sldMkLst>
          <pc:docMk/>
          <pc:sldMk cId="1857691380" sldId="294"/>
        </pc:sldMkLst>
      </pc:sldChg>
      <pc:sldChg chg="modSp mod">
        <pc:chgData name="Kimberley Grove" userId="fb6ba74412b114ba" providerId="LiveId" clId="{571689BA-5C51-414C-A05C-F5C863A2D424}" dt="2024-11-04T16:05:59.883" v="127" actId="20577"/>
        <pc:sldMkLst>
          <pc:docMk/>
          <pc:sldMk cId="741009491" sldId="300"/>
        </pc:sldMkLst>
      </pc:sldChg>
      <pc:sldChg chg="delSp modSp mod modClrScheme chgLayout">
        <pc:chgData name="Kimberley Grove" userId="fb6ba74412b114ba" providerId="LiveId" clId="{571689BA-5C51-414C-A05C-F5C863A2D424}" dt="2024-11-04T17:58:59.770" v="1059" actId="255"/>
        <pc:sldMkLst>
          <pc:docMk/>
          <pc:sldMk cId="2904322198" sldId="301"/>
        </pc:sldMkLst>
      </pc:sldChg>
      <pc:sldChg chg="modSp mod">
        <pc:chgData name="Kimberley Grove" userId="fb6ba74412b114ba" providerId="LiveId" clId="{571689BA-5C51-414C-A05C-F5C863A2D424}" dt="2024-11-04T18:13:59.110" v="1266" actId="14100"/>
        <pc:sldMkLst>
          <pc:docMk/>
          <pc:sldMk cId="3234292260" sldId="302"/>
        </pc:sldMkLst>
      </pc:sldChg>
      <pc:sldChg chg="modSp mod">
        <pc:chgData name="Kimberley Grove" userId="fb6ba74412b114ba" providerId="LiveId" clId="{571689BA-5C51-414C-A05C-F5C863A2D424}" dt="2024-11-04T18:14:30.721" v="1267" actId="948"/>
        <pc:sldMkLst>
          <pc:docMk/>
          <pc:sldMk cId="3913281738" sldId="303"/>
        </pc:sldMkLst>
      </pc:sldChg>
      <pc:sldChg chg="modSp mod">
        <pc:chgData name="Kimberley Grove" userId="fb6ba74412b114ba" providerId="LiveId" clId="{571689BA-5C51-414C-A05C-F5C863A2D424}" dt="2024-11-04T18:19:26.730" v="1333" actId="207"/>
        <pc:sldMkLst>
          <pc:docMk/>
          <pc:sldMk cId="3648839945" sldId="304"/>
        </pc:sldMkLst>
      </pc:sldChg>
      <pc:sldChg chg="modSp mod">
        <pc:chgData name="Kimberley Grove" userId="fb6ba74412b114ba" providerId="LiveId" clId="{571689BA-5C51-414C-A05C-F5C863A2D424}" dt="2024-11-04T16:09:01.076" v="195" actId="6549"/>
        <pc:sldMkLst>
          <pc:docMk/>
          <pc:sldMk cId="3796740525" sldId="307"/>
        </pc:sldMkLst>
      </pc:sldChg>
      <pc:sldChg chg="delSp modSp mod">
        <pc:chgData name="Kimberley Grove" userId="fb6ba74412b114ba" providerId="LiveId" clId="{571689BA-5C51-414C-A05C-F5C863A2D424}" dt="2024-11-04T18:12:31.692" v="1262" actId="20577"/>
        <pc:sldMkLst>
          <pc:docMk/>
          <pc:sldMk cId="3340232468" sldId="308"/>
        </pc:sldMkLst>
      </pc:sldChg>
      <pc:sldChg chg="delSp modSp mod">
        <pc:chgData name="Kimberley Grove" userId="fb6ba74412b114ba" providerId="LiveId" clId="{571689BA-5C51-414C-A05C-F5C863A2D424}" dt="2024-11-04T18:32:52.478" v="1489" actId="11"/>
        <pc:sldMkLst>
          <pc:docMk/>
          <pc:sldMk cId="2139380331" sldId="309"/>
        </pc:sldMkLst>
      </pc:sldChg>
      <pc:sldChg chg="addSp delSp modSp mod modClrScheme chgLayout">
        <pc:chgData name="Kimberley Grove" userId="fb6ba74412b114ba" providerId="LiveId" clId="{571689BA-5C51-414C-A05C-F5C863A2D424}" dt="2024-11-04T18:43:48.750" v="1499" actId="5793"/>
        <pc:sldMkLst>
          <pc:docMk/>
          <pc:sldMk cId="1830479764" sldId="315"/>
        </pc:sldMkLst>
      </pc:sldChg>
      <pc:sldChg chg="modSp mod modCm">
        <pc:chgData name="Kimberley Grove" userId="fb6ba74412b114ba" providerId="LiveId" clId="{571689BA-5C51-414C-A05C-F5C863A2D424}" dt="2024-11-04T17:37:57.169" v="830" actId="20577"/>
        <pc:sldMkLst>
          <pc:docMk/>
          <pc:sldMk cId="3693870374" sldId="319"/>
        </pc:sldMkLst>
        <pc:extLst>
          <p:ext xmlns:p="http://schemas.openxmlformats.org/presentationml/2006/main" uri="{D6D511B9-2390-475A-947B-AFAB55BFBCF1}">
            <pc226:cmChg xmlns:pc226="http://schemas.microsoft.com/office/powerpoint/2022/06/main/command" chg="mod">
              <pc226:chgData name="Kimberley Grove" userId="fb6ba74412b114ba" providerId="LiveId" clId="{571689BA-5C51-414C-A05C-F5C863A2D424}" dt="2024-11-04T17:37:57.169" v="830" actId="20577"/>
              <pc2:cmMkLst xmlns:pc2="http://schemas.microsoft.com/office/powerpoint/2019/9/main/command">
                <pc:docMk/>
                <pc:sldMk cId="3693870374" sldId="319"/>
                <pc2:cmMk id="{44F4CCDE-5F7F-4CBA-8D93-9F87B971A373}"/>
              </pc2:cmMkLst>
            </pc226:cmChg>
          </p:ext>
        </pc:extLst>
      </pc:sldChg>
      <pc:sldChg chg="addSp delSp modSp mod chgLayout">
        <pc:chgData name="Kimberley Grove" userId="fb6ba74412b114ba" providerId="LiveId" clId="{571689BA-5C51-414C-A05C-F5C863A2D424}" dt="2024-11-04T17:07:43.194" v="467" actId="5793"/>
        <pc:sldMkLst>
          <pc:docMk/>
          <pc:sldMk cId="14966996" sldId="320"/>
        </pc:sldMkLst>
      </pc:sldChg>
      <pc:sldChg chg="delSp modSp mod">
        <pc:chgData name="Kimberley Grove" userId="fb6ba74412b114ba" providerId="LiveId" clId="{571689BA-5C51-414C-A05C-F5C863A2D424}" dt="2024-11-04T16:34:50.919" v="393" actId="255"/>
        <pc:sldMkLst>
          <pc:docMk/>
          <pc:sldMk cId="2980230745" sldId="321"/>
        </pc:sldMkLst>
      </pc:sldChg>
      <pc:sldChg chg="addSp delSp modSp del mod">
        <pc:chgData name="Kimberley Grove" userId="fb6ba74412b114ba" providerId="LiveId" clId="{571689BA-5C51-414C-A05C-F5C863A2D424}" dt="2024-11-04T17:08:00.126" v="468" actId="2696"/>
        <pc:sldMkLst>
          <pc:docMk/>
          <pc:sldMk cId="3651684780" sldId="322"/>
        </pc:sldMkLst>
      </pc:sldChg>
      <pc:sldChg chg="addSp delSp modSp mod chgLayout">
        <pc:chgData name="Kimberley Grove" userId="fb6ba74412b114ba" providerId="LiveId" clId="{571689BA-5C51-414C-A05C-F5C863A2D424}" dt="2024-11-04T17:18:26.368" v="645" actId="6549"/>
        <pc:sldMkLst>
          <pc:docMk/>
          <pc:sldMk cId="2912165337" sldId="323"/>
        </pc:sldMkLst>
      </pc:sldChg>
      <pc:sldChg chg="addSp delSp modSp del mod">
        <pc:chgData name="Kimberley Grove" userId="fb6ba74412b114ba" providerId="LiveId" clId="{571689BA-5C51-414C-A05C-F5C863A2D424}" dt="2024-11-04T17:14:36.963" v="555" actId="47"/>
        <pc:sldMkLst>
          <pc:docMk/>
          <pc:sldMk cId="1423390788" sldId="324"/>
        </pc:sldMkLst>
      </pc:sldChg>
      <pc:sldChg chg="modSp mod">
        <pc:chgData name="Kimberley Grove" userId="fb6ba74412b114ba" providerId="LiveId" clId="{571689BA-5C51-414C-A05C-F5C863A2D424}" dt="2024-11-04T18:18:46.015" v="1308" actId="20577"/>
        <pc:sldMkLst>
          <pc:docMk/>
          <pc:sldMk cId="365526215" sldId="326"/>
        </pc:sldMkLst>
      </pc:sldChg>
      <pc:sldChg chg="modSp mod">
        <pc:chgData name="Kimberley Grove" userId="fb6ba74412b114ba" providerId="LiveId" clId="{571689BA-5C51-414C-A05C-F5C863A2D424}" dt="2024-11-04T18:27:43.902" v="1460" actId="14100"/>
        <pc:sldMkLst>
          <pc:docMk/>
          <pc:sldMk cId="2191126683" sldId="327"/>
        </pc:sldMkLst>
      </pc:sldChg>
      <pc:sldChg chg="delSp modSp mod modClrScheme chgLayout">
        <pc:chgData name="Kimberley Grove" userId="fb6ba74412b114ba" providerId="LiveId" clId="{571689BA-5C51-414C-A05C-F5C863A2D424}" dt="2024-11-04T18:21:28.136" v="1358" actId="478"/>
        <pc:sldMkLst>
          <pc:docMk/>
          <pc:sldMk cId="2967887275" sldId="328"/>
        </pc:sldMkLst>
      </pc:sldChg>
    </pc:docChg>
  </pc:docChgLst>
  <pc:docChgLst>
    <pc:chgData name="laura.c@ktdplus.com" userId="S::urn:spo:guest#laura.c@ktdplus.com::" providerId="AD" clId="Web-{F0D72973-6239-A4C8-1E4C-BA8B5385360A}"/>
    <pc:docChg chg="mod modSld">
      <pc:chgData name="laura.c@ktdplus.com" userId="S::urn:spo:guest#laura.c@ktdplus.com::" providerId="AD" clId="Web-{F0D72973-6239-A4C8-1E4C-BA8B5385360A}" dt="2024-11-06T08:08:16.164" v="4"/>
      <pc:docMkLst>
        <pc:docMk/>
      </pc:docMkLst>
      <pc:sldChg chg="addSp delSp modSp">
        <pc:chgData name="laura.c@ktdplus.com" userId="S::urn:spo:guest#laura.c@ktdplus.com::" providerId="AD" clId="Web-{F0D72973-6239-A4C8-1E4C-BA8B5385360A}" dt="2024-11-06T08:07:57.632" v="3"/>
        <pc:sldMkLst>
          <pc:docMk/>
          <pc:sldMk cId="2139380331" sldId="30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2279C0-CB4F-400F-B97C-C319709EDC7B}"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429607-C4A6-4C2D-8D0F-A21533BAE4D7}" type="slidenum">
              <a:rPr lang="en-US" smtClean="0"/>
              <a:t>‹#›</a:t>
            </a:fld>
            <a:endParaRPr lang="en-US"/>
          </a:p>
        </p:txBody>
      </p:sp>
    </p:spTree>
    <p:extLst>
      <p:ext uri="{BB962C8B-B14F-4D97-AF65-F5344CB8AC3E}">
        <p14:creationId xmlns:p14="http://schemas.microsoft.com/office/powerpoint/2010/main" val="150784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C429607-C4A6-4C2D-8D0F-A21533BAE4D7}" type="slidenum">
              <a:rPr lang="en-US" smtClean="0"/>
              <a:t>1</a:t>
            </a:fld>
            <a:endParaRPr lang="en-US"/>
          </a:p>
        </p:txBody>
      </p:sp>
    </p:spTree>
    <p:extLst>
      <p:ext uri="{BB962C8B-B14F-4D97-AF65-F5344CB8AC3E}">
        <p14:creationId xmlns:p14="http://schemas.microsoft.com/office/powerpoint/2010/main" val="245485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C429607-C4A6-4C2D-8D0F-A21533BAE4D7}" type="slidenum">
              <a:rPr lang="en-US" smtClean="0"/>
              <a:t>6</a:t>
            </a:fld>
            <a:endParaRPr lang="en-US"/>
          </a:p>
        </p:txBody>
      </p:sp>
    </p:spTree>
    <p:extLst>
      <p:ext uri="{BB962C8B-B14F-4D97-AF65-F5344CB8AC3E}">
        <p14:creationId xmlns:p14="http://schemas.microsoft.com/office/powerpoint/2010/main" val="1844334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8028D-E9E4-F2A5-EA55-776901619A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79932F-5665-0FDB-E650-6BC60B1E2A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945C2A-5BEA-E602-0C2C-CB4B00E0F6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E9F6122-518E-F3A1-E89A-ABD46B938E99}"/>
              </a:ext>
            </a:extLst>
          </p:cNvPr>
          <p:cNvSpPr>
            <a:spLocks noGrp="1"/>
          </p:cNvSpPr>
          <p:nvPr>
            <p:ph type="sldNum" sz="quarter" idx="5"/>
          </p:nvPr>
        </p:nvSpPr>
        <p:spPr/>
        <p:txBody>
          <a:bodyPr/>
          <a:lstStyle/>
          <a:p>
            <a:fld id="{BC429607-C4A6-4C2D-8D0F-A21533BAE4D7}" type="slidenum">
              <a:rPr lang="en-US" smtClean="0"/>
              <a:t>7</a:t>
            </a:fld>
            <a:endParaRPr lang="en-US"/>
          </a:p>
        </p:txBody>
      </p:sp>
    </p:spTree>
    <p:extLst>
      <p:ext uri="{BB962C8B-B14F-4D97-AF65-F5344CB8AC3E}">
        <p14:creationId xmlns:p14="http://schemas.microsoft.com/office/powerpoint/2010/main" val="1981779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3B803-BF76-E4A5-8A1B-E87AB2B38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CFD8D5-5F7A-2311-6900-32165465DB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E534BA-E326-14AC-C964-74BBDD1E55E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D8AF8D0-C7C7-1FE0-65BF-E2266C8548E2}"/>
              </a:ext>
            </a:extLst>
          </p:cNvPr>
          <p:cNvSpPr>
            <a:spLocks noGrp="1"/>
          </p:cNvSpPr>
          <p:nvPr>
            <p:ph type="sldNum" sz="quarter" idx="5"/>
          </p:nvPr>
        </p:nvSpPr>
        <p:spPr/>
        <p:txBody>
          <a:bodyPr/>
          <a:lstStyle/>
          <a:p>
            <a:fld id="{BC429607-C4A6-4C2D-8D0F-A21533BAE4D7}" type="slidenum">
              <a:rPr lang="en-US" smtClean="0"/>
              <a:t>8</a:t>
            </a:fld>
            <a:endParaRPr lang="en-US"/>
          </a:p>
        </p:txBody>
      </p:sp>
    </p:spTree>
    <p:extLst>
      <p:ext uri="{BB962C8B-B14F-4D97-AF65-F5344CB8AC3E}">
        <p14:creationId xmlns:p14="http://schemas.microsoft.com/office/powerpoint/2010/main" val="4048507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A5400-9EE7-2E7A-4485-43EF84BA0D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46AEDB-4916-04FB-165B-AC50FC4739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78F885-ABEA-6B40-8704-E62FC9E75B7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7891F2B-E441-AEE7-8592-C7412F5A36C1}"/>
              </a:ext>
            </a:extLst>
          </p:cNvPr>
          <p:cNvSpPr>
            <a:spLocks noGrp="1"/>
          </p:cNvSpPr>
          <p:nvPr>
            <p:ph type="sldNum" sz="quarter" idx="5"/>
          </p:nvPr>
        </p:nvSpPr>
        <p:spPr/>
        <p:txBody>
          <a:bodyPr/>
          <a:lstStyle/>
          <a:p>
            <a:fld id="{BC429607-C4A6-4C2D-8D0F-A21533BAE4D7}" type="slidenum">
              <a:rPr lang="en-US" smtClean="0"/>
              <a:t>9</a:t>
            </a:fld>
            <a:endParaRPr lang="en-US"/>
          </a:p>
        </p:txBody>
      </p:sp>
    </p:spTree>
    <p:extLst>
      <p:ext uri="{BB962C8B-B14F-4D97-AF65-F5344CB8AC3E}">
        <p14:creationId xmlns:p14="http://schemas.microsoft.com/office/powerpoint/2010/main" val="2322941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D60F9-EBCB-6657-B29D-9FD281AE5D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F84BB2-A7F2-F572-8C54-6EC32401BC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6929E9-D62B-A13E-9A20-E6AC8AC576F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C263C26-3F3B-AF0D-069C-FB3AC30B910C}"/>
              </a:ext>
            </a:extLst>
          </p:cNvPr>
          <p:cNvSpPr>
            <a:spLocks noGrp="1"/>
          </p:cNvSpPr>
          <p:nvPr>
            <p:ph type="sldNum" sz="quarter" idx="5"/>
          </p:nvPr>
        </p:nvSpPr>
        <p:spPr/>
        <p:txBody>
          <a:bodyPr/>
          <a:lstStyle/>
          <a:p>
            <a:fld id="{BC429607-C4A6-4C2D-8D0F-A21533BAE4D7}" type="slidenum">
              <a:rPr lang="en-US" smtClean="0"/>
              <a:t>10</a:t>
            </a:fld>
            <a:endParaRPr lang="en-US"/>
          </a:p>
        </p:txBody>
      </p:sp>
    </p:spTree>
    <p:extLst>
      <p:ext uri="{BB962C8B-B14F-4D97-AF65-F5344CB8AC3E}">
        <p14:creationId xmlns:p14="http://schemas.microsoft.com/office/powerpoint/2010/main" val="2405688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CE526-1584-C6EC-9C26-4363E1B40C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059CFE-A145-069D-4406-1D810E14AA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591CFC-3214-53D3-E233-CE797AA53A7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394EE25-0EF7-C2E6-46AD-C1250D455CF2}"/>
              </a:ext>
            </a:extLst>
          </p:cNvPr>
          <p:cNvSpPr>
            <a:spLocks noGrp="1"/>
          </p:cNvSpPr>
          <p:nvPr>
            <p:ph type="sldNum" sz="quarter" idx="5"/>
          </p:nvPr>
        </p:nvSpPr>
        <p:spPr/>
        <p:txBody>
          <a:bodyPr/>
          <a:lstStyle/>
          <a:p>
            <a:fld id="{BC429607-C4A6-4C2D-8D0F-A21533BAE4D7}" type="slidenum">
              <a:rPr lang="en-US" smtClean="0"/>
              <a:t>11</a:t>
            </a:fld>
            <a:endParaRPr lang="en-US"/>
          </a:p>
        </p:txBody>
      </p:sp>
    </p:spTree>
    <p:extLst>
      <p:ext uri="{BB962C8B-B14F-4D97-AF65-F5344CB8AC3E}">
        <p14:creationId xmlns:p14="http://schemas.microsoft.com/office/powerpoint/2010/main" val="3595914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C429607-C4A6-4C2D-8D0F-A21533BAE4D7}" type="slidenum">
              <a:rPr lang="en-US" smtClean="0"/>
              <a:t>21</a:t>
            </a:fld>
            <a:endParaRPr lang="en-US"/>
          </a:p>
        </p:txBody>
      </p:sp>
    </p:spTree>
    <p:extLst>
      <p:ext uri="{BB962C8B-B14F-4D97-AF65-F5344CB8AC3E}">
        <p14:creationId xmlns:p14="http://schemas.microsoft.com/office/powerpoint/2010/main" val="1772110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C429607-C4A6-4C2D-8D0F-A21533BAE4D7}" type="slidenum">
              <a:rPr lang="en-US" smtClean="0"/>
              <a:t>25</a:t>
            </a:fld>
            <a:endParaRPr lang="en-US"/>
          </a:p>
        </p:txBody>
      </p:sp>
    </p:spTree>
    <p:extLst>
      <p:ext uri="{BB962C8B-B14F-4D97-AF65-F5344CB8AC3E}">
        <p14:creationId xmlns:p14="http://schemas.microsoft.com/office/powerpoint/2010/main" val="11155258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334125" y="914400"/>
            <a:ext cx="5699379" cy="1371600"/>
          </a:xfrm>
        </p:spPr>
        <p:txBody>
          <a:bodyPr lIns="182880" rIns="182880" anchor="t" anchorCtr="0">
            <a:noAutofit/>
          </a:bodyPr>
          <a:lstStyle>
            <a:lvl1pPr>
              <a:defRPr sz="9600" baseline="0">
                <a:solidFill>
                  <a:srgbClr val="183C8E"/>
                </a:solidFill>
              </a:defRPr>
            </a:lvl1pPr>
          </a:lstStyle>
          <a:p>
            <a:r>
              <a:rPr lang="en-US" err="1"/>
              <a:t>Ch</a:t>
            </a:r>
            <a:r>
              <a:rPr lang="en-US"/>
              <a:t>#</a:t>
            </a:r>
          </a:p>
        </p:txBody>
      </p:sp>
      <p:sp>
        <p:nvSpPr>
          <p:cNvPr id="7" name="Rectangle 6"/>
          <p:cNvSpPr/>
          <p:nvPr userDrawn="1"/>
        </p:nvSpPr>
        <p:spPr>
          <a:xfrm>
            <a:off x="6096000" y="5029199"/>
            <a:ext cx="6096000" cy="12609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p:cNvSpPr>
            <a:spLocks noGrp="1"/>
          </p:cNvSpPr>
          <p:nvPr>
            <p:ph type="pic" sz="quarter" idx="10"/>
          </p:nvPr>
        </p:nvSpPr>
        <p:spPr>
          <a:xfrm>
            <a:off x="0" y="0"/>
            <a:ext cx="6096000" cy="6858000"/>
          </a:xfrm>
        </p:spPr>
        <p:txBody>
          <a:bodyPr/>
          <a:lstStyle/>
          <a:p>
            <a:r>
              <a:rPr lang="en-US"/>
              <a:t>Click icon to add picture</a:t>
            </a:r>
          </a:p>
        </p:txBody>
      </p:sp>
      <p:sp>
        <p:nvSpPr>
          <p:cNvPr id="18" name="Rectangle 17"/>
          <p:cNvSpPr/>
          <p:nvPr userDrawn="1"/>
        </p:nvSpPr>
        <p:spPr>
          <a:xfrm>
            <a:off x="6330826" y="5120640"/>
            <a:ext cx="5702677" cy="1169551"/>
          </a:xfrm>
          <a:prstGeom prst="rect">
            <a:avLst/>
          </a:prstGeom>
        </p:spPr>
        <p:txBody>
          <a:bodyPr wrap="square" lIns="91440" rIns="91440">
            <a:spAutoFit/>
          </a:bodyPr>
          <a:lstStyle/>
          <a:p>
            <a:r>
              <a:rPr lang="en-US" sz="2600" b="1" spc="-50" baseline="0">
                <a:solidFill>
                  <a:schemeClr val="bg1"/>
                </a:solidFill>
                <a:latin typeface="+mj-lt"/>
              </a:rPr>
              <a:t>Foundations of Restaurant Management &amp; Culinary Arts</a:t>
            </a:r>
            <a:endParaRPr lang="en-US" sz="2600" b="1" spc="-50" baseline="0">
              <a:solidFill>
                <a:schemeClr val="bg2"/>
              </a:solidFill>
              <a:latin typeface="+mj-lt"/>
            </a:endParaRPr>
          </a:p>
          <a:p>
            <a:pPr algn="r"/>
            <a:r>
              <a:rPr lang="en-US" sz="1800" b="0">
                <a:solidFill>
                  <a:srgbClr val="88C654"/>
                </a:solidFill>
                <a:latin typeface="+mj-lt"/>
              </a:rPr>
              <a:t>3rd Edition</a:t>
            </a:r>
          </a:p>
        </p:txBody>
      </p:sp>
      <p:sp>
        <p:nvSpPr>
          <p:cNvPr id="21" name="Text Placeholder 20"/>
          <p:cNvSpPr>
            <a:spLocks noGrp="1"/>
          </p:cNvSpPr>
          <p:nvPr>
            <p:ph type="body" sz="quarter" idx="11" hasCustomPrompt="1"/>
          </p:nvPr>
        </p:nvSpPr>
        <p:spPr>
          <a:xfrm>
            <a:off x="6333873" y="2711450"/>
            <a:ext cx="5699378" cy="1908175"/>
          </a:xfrm>
        </p:spPr>
        <p:txBody>
          <a:bodyPr lIns="182880" rIns="182880">
            <a:normAutofit/>
          </a:bodyPr>
          <a:lstStyle>
            <a:lvl1pPr>
              <a:defRPr sz="3200" baseline="0">
                <a:solidFill>
                  <a:schemeClr val="tx1"/>
                </a:solidFill>
              </a:defRPr>
            </a:lvl1pPr>
            <a:lvl2pPr marL="457200" indent="0">
              <a:buNone/>
              <a:defRPr/>
            </a:lvl2pPr>
          </a:lstStyle>
          <a:p>
            <a:pPr lvl="0"/>
            <a:r>
              <a:rPr lang="en-US"/>
              <a:t>CLICK TO EDIT MASTER TEXT STYLES</a:t>
            </a:r>
          </a:p>
        </p:txBody>
      </p:sp>
      <p:pic>
        <p:nvPicPr>
          <p:cNvPr id="3" name="Picture 2" descr="A close-up of National Restaurant Association logo and ProStart logo&#10;">
            <a:extLst>
              <a:ext uri="{FF2B5EF4-FFF2-40B4-BE49-F238E27FC236}">
                <a16:creationId xmlns:a16="http://schemas.microsoft.com/office/drawing/2014/main" id="{FFF88DC0-9E50-9D0C-5869-15A5984F1BA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991593" y="0"/>
            <a:ext cx="3200407" cy="914402"/>
          </a:xfrm>
          <a:prstGeom prst="rect">
            <a:avLst/>
          </a:prstGeom>
        </p:spPr>
      </p:pic>
      <p:sp>
        <p:nvSpPr>
          <p:cNvPr id="4" name="Rectangle 3">
            <a:extLst>
              <a:ext uri="{FF2B5EF4-FFF2-40B4-BE49-F238E27FC236}">
                <a16:creationId xmlns:a16="http://schemas.microsoft.com/office/drawing/2014/main" id="{CFF9144D-C13D-DA32-A4C5-5BFA154306A5}"/>
              </a:ext>
            </a:extLst>
          </p:cNvPr>
          <p:cNvSpPr/>
          <p:nvPr userDrawn="1"/>
        </p:nvSpPr>
        <p:spPr>
          <a:xfrm>
            <a:off x="6333874" y="6364224"/>
            <a:ext cx="5699630" cy="369332"/>
          </a:xfrm>
          <a:prstGeom prst="rect">
            <a:avLst/>
          </a:prstGeom>
        </p:spPr>
        <p:txBody>
          <a:bodyPr wrap="square" lIns="182880" rIns="182880">
            <a:spAutoFit/>
          </a:bodyPr>
          <a:lstStyle/>
          <a:p>
            <a:r>
              <a:rPr lang="en-US" sz="600"/>
              <a:t>© 2010-2025 National Restaurant Association Educational Foundation (NRAEF). All rights reserved. NRAEF, ProStart, and related names and logos are registered trademarks of the NRAEF. National Restaurant Association (Association) and related names and logos are registered trademarks of the Association.  These marks may not be copied, reproduced, or otherwise used without the explicit written permission of the owner of each mark.</a:t>
            </a:r>
          </a:p>
        </p:txBody>
      </p:sp>
    </p:spTree>
    <p:custDataLst>
      <p:tags r:id="rId1"/>
    </p:custDataLst>
    <p:extLst>
      <p:ext uri="{BB962C8B-B14F-4D97-AF65-F5344CB8AC3E}">
        <p14:creationId xmlns:p14="http://schemas.microsoft.com/office/powerpoint/2010/main" val="1904193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6400800" y="3894137"/>
            <a:ext cx="3246120" cy="2011680"/>
          </a:xfrm>
          <a:ln>
            <a:solidFill>
              <a:schemeClr val="tx1"/>
            </a:solidFill>
          </a:ln>
        </p:spPr>
        <p:txBody>
          <a:bodyPr/>
          <a:lstStyle/>
          <a:p>
            <a:r>
              <a:rPr lang="en-US"/>
              <a:t>Click icon to add picture</a:t>
            </a:r>
          </a:p>
        </p:txBody>
      </p:sp>
      <p:sp>
        <p:nvSpPr>
          <p:cNvPr id="16" name="Picture Placeholder 11"/>
          <p:cNvSpPr>
            <a:spLocks noGrp="1"/>
          </p:cNvSpPr>
          <p:nvPr>
            <p:ph type="pic" sz="quarter" idx="17"/>
          </p:nvPr>
        </p:nvSpPr>
        <p:spPr>
          <a:xfrm>
            <a:off x="2542032" y="3894136"/>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6400800" y="1554481"/>
            <a:ext cx="3246120" cy="2011680"/>
          </a:xfrm>
          <a:ln>
            <a:solidFill>
              <a:schemeClr val="tx1"/>
            </a:solidFill>
          </a:ln>
        </p:spPr>
        <p:txBody>
          <a:bodyPr/>
          <a:lstStyle/>
          <a:p>
            <a:r>
              <a:rPr lang="en-US"/>
              <a:t>Click icon to add picture</a:t>
            </a:r>
          </a:p>
        </p:txBody>
      </p:sp>
      <p:sp>
        <p:nvSpPr>
          <p:cNvPr id="14" name="Picture Placeholder 11"/>
          <p:cNvSpPr>
            <a:spLocks noGrp="1"/>
          </p:cNvSpPr>
          <p:nvPr>
            <p:ph type="pic" sz="quarter" idx="16"/>
          </p:nvPr>
        </p:nvSpPr>
        <p:spPr>
          <a:xfrm>
            <a:off x="2542032" y="1554480"/>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243107297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Photos Only">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a:t>Click icon to add picture</a:t>
            </a:r>
          </a:p>
        </p:txBody>
      </p:sp>
      <p:sp>
        <p:nvSpPr>
          <p:cNvPr id="16" name="Picture Placeholder 11"/>
          <p:cNvSpPr>
            <a:spLocks noGrp="1"/>
          </p:cNvSpPr>
          <p:nvPr>
            <p:ph type="pic" sz="quarter" idx="17"/>
          </p:nvPr>
        </p:nvSpPr>
        <p:spPr>
          <a:xfrm>
            <a:off x="4480560" y="3894136"/>
            <a:ext cx="3246120" cy="2011680"/>
          </a:xfrm>
          <a:ln>
            <a:solidFill>
              <a:schemeClr val="tx1"/>
            </a:solidFill>
          </a:ln>
        </p:spPr>
        <p:txBody>
          <a:bodyPr/>
          <a:lstStyle/>
          <a:p>
            <a:r>
              <a:rPr lang="en-US"/>
              <a:t>Click icon to add picture</a:t>
            </a:r>
          </a:p>
        </p:txBody>
      </p:sp>
      <p:sp>
        <p:nvSpPr>
          <p:cNvPr id="13" name="Picture Placeholder 11"/>
          <p:cNvSpPr>
            <a:spLocks noGrp="1"/>
          </p:cNvSpPr>
          <p:nvPr>
            <p:ph type="pic" sz="quarter" idx="15"/>
          </p:nvPr>
        </p:nvSpPr>
        <p:spPr>
          <a:xfrm>
            <a:off x="612648" y="3894136"/>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a:t>Click icon to add picture</a:t>
            </a:r>
          </a:p>
        </p:txBody>
      </p:sp>
      <p:sp>
        <p:nvSpPr>
          <p:cNvPr id="14" name="Picture Placeholder 11"/>
          <p:cNvSpPr>
            <a:spLocks noGrp="1"/>
          </p:cNvSpPr>
          <p:nvPr>
            <p:ph type="pic" sz="quarter" idx="16"/>
          </p:nvPr>
        </p:nvSpPr>
        <p:spPr>
          <a:xfrm>
            <a:off x="4480560" y="1554480"/>
            <a:ext cx="3246120" cy="2011680"/>
          </a:xfrm>
          <a:ln>
            <a:solidFill>
              <a:schemeClr val="tx1"/>
            </a:solidFill>
          </a:ln>
        </p:spPr>
        <p:txBody>
          <a:bodyPr/>
          <a:lstStyle/>
          <a:p>
            <a:r>
              <a:rPr lang="en-US"/>
              <a:t>Click icon to add picture</a:t>
            </a:r>
          </a:p>
        </p:txBody>
      </p:sp>
      <p:sp>
        <p:nvSpPr>
          <p:cNvPr id="11" name="Picture Placeholder 11"/>
          <p:cNvSpPr>
            <a:spLocks noGrp="1"/>
          </p:cNvSpPr>
          <p:nvPr>
            <p:ph type="pic" sz="quarter" idx="14"/>
          </p:nvPr>
        </p:nvSpPr>
        <p:spPr>
          <a:xfrm>
            <a:off x="612648" y="1554480"/>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7"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7866124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Knowledge Check">
    <p:spTree>
      <p:nvGrpSpPr>
        <p:cNvPr id="1" name=""/>
        <p:cNvGrpSpPr/>
        <p:nvPr/>
      </p:nvGrpSpPr>
      <p:grpSpPr>
        <a:xfrm>
          <a:off x="0" y="0"/>
          <a:ext cx="0" cy="0"/>
          <a:chOff x="0" y="0"/>
          <a:chExt cx="0" cy="0"/>
        </a:xfrm>
      </p:grpSpPr>
      <p:sp>
        <p:nvSpPr>
          <p:cNvPr id="7" name="Rectangle 6"/>
          <p:cNvSpPr/>
          <p:nvPr userDrawn="1"/>
        </p:nvSpPr>
        <p:spPr>
          <a:xfrm>
            <a:off x="0" y="0"/>
            <a:ext cx="12192000" cy="6857999"/>
          </a:xfrm>
          <a:prstGeom prst="rect">
            <a:avLst/>
          </a:prstGeom>
          <a:solidFill>
            <a:srgbClr val="183C8E">
              <a:alpha val="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baseline="0">
                <a:solidFill>
                  <a:srgbClr val="183C8E"/>
                </a:solidFill>
              </a:defRPr>
            </a:lvl1pPr>
          </a:lstStyle>
          <a:p>
            <a:r>
              <a:rPr lang="en-US"/>
              <a:t>Knowledge Check</a:t>
            </a:r>
          </a:p>
        </p:txBody>
      </p:sp>
      <p:sp>
        <p:nvSpPr>
          <p:cNvPr id="3" name="Content Placeholder 2"/>
          <p:cNvSpPr>
            <a:spLocks noGrp="1"/>
          </p:cNvSpPr>
          <p:nvPr>
            <p:ph idx="1"/>
          </p:nvPr>
        </p:nvSpPr>
        <p:spPr/>
        <p:txBody>
          <a:bodyPr/>
          <a:lstStyle>
            <a:lvl1pPr marL="461963" indent="-461963">
              <a:buClr>
                <a:srgbClr val="183C8E"/>
              </a:buClr>
              <a:buFont typeface="+mj-lt"/>
              <a:buAutoNum type="arabicPeriod"/>
              <a:defRPr>
                <a:solidFill>
                  <a:srgbClr val="183C8E"/>
                </a:solidFill>
              </a:defRPr>
            </a:lvl1pPr>
            <a:lvl2pPr marL="457200" indent="0">
              <a:buClr>
                <a:schemeClr val="accent1"/>
              </a:buClr>
              <a:buFontTx/>
              <a:buNone/>
              <a:defRPr>
                <a:solidFill>
                  <a:srgbClr val="183C8E"/>
                </a:solidFill>
              </a:defRPr>
            </a:lvl2pPr>
            <a:lvl3pPr marL="1257300" indent="-342900">
              <a:buClr>
                <a:srgbClr val="183C8E"/>
              </a:buClr>
              <a:buFont typeface="Arial" panose="020B0604020202020204" pitchFamily="34" charset="0"/>
              <a:buChar char="•"/>
              <a:defRPr>
                <a:solidFill>
                  <a:srgbClr val="183C8E"/>
                </a:solidFill>
              </a:defRPr>
            </a:lvl3pPr>
            <a:lvl4pPr marL="1657350" indent="-285750">
              <a:buClr>
                <a:srgbClr val="183C8E"/>
              </a:buClr>
              <a:buFont typeface="Arial" panose="020B0604020202020204" pitchFamily="34" charset="0"/>
              <a:buChar char="•"/>
              <a:defRPr>
                <a:solidFill>
                  <a:srgbClr val="183C8E"/>
                </a:solidFill>
              </a:defRPr>
            </a:lvl4pPr>
            <a:lvl5pPr marL="2114550" indent="-285750">
              <a:buClr>
                <a:srgbClr val="183C8E"/>
              </a:buClr>
              <a:buFont typeface="Arial" panose="020B0604020202020204" pitchFamily="34" charset="0"/>
              <a:buChar char="•"/>
              <a:defRPr>
                <a:solidFill>
                  <a:srgbClr val="183C8E"/>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accent1"/>
                </a:solidFill>
              </a:defRPr>
            </a:lvl1pPr>
          </a:lstStyle>
          <a:p>
            <a:fld id="{BF568A59-ACA4-4C70-9252-AAB755DA2F6B}" type="slidenum">
              <a:rPr lang="en-US" smtClean="0"/>
              <a:pPr/>
              <a:t>‹#›</a:t>
            </a:fld>
            <a:endParaRPr lang="en-US"/>
          </a:p>
        </p:txBody>
      </p:sp>
      <p:sp>
        <p:nvSpPr>
          <p:cNvPr id="4" name="Rectangle 3">
            <a:extLst>
              <a:ext uri="{FF2B5EF4-FFF2-40B4-BE49-F238E27FC236}">
                <a16:creationId xmlns:a16="http://schemas.microsoft.com/office/drawing/2014/main" id="{07FCE294-87D4-CBD7-5DD0-1E803BCCDC4E}"/>
              </a:ext>
            </a:extLst>
          </p:cNvPr>
          <p:cNvSpPr/>
          <p:nvPr userDrawn="1"/>
        </p:nvSpPr>
        <p:spPr>
          <a:xfrm>
            <a:off x="1524" y="6172200"/>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245456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ssential Skills">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a:t>Essential Skills</a:t>
            </a:r>
          </a:p>
        </p:txBody>
      </p:sp>
      <p:sp>
        <p:nvSpPr>
          <p:cNvPr id="3" name="Content Placeholder 2"/>
          <p:cNvSpPr>
            <a:spLocks noGrp="1"/>
          </p:cNvSpPr>
          <p:nvPr>
            <p:ph idx="1"/>
          </p:nvPr>
        </p:nvSpPr>
        <p:spPr/>
        <p:txBody>
          <a:bodyPr/>
          <a:lstStyle>
            <a:lvl1pP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785035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ssential Photo">
    <p:bg>
      <p:bgPr>
        <a:solidFill>
          <a:schemeClr val="bg1">
            <a:lumMod val="95000"/>
          </a:schemeClr>
        </a:soli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2829768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ssential 2 Photos">
    <p:bg>
      <p:bgPr>
        <a:solidFill>
          <a:schemeClr val="bg1">
            <a:lumMod val="95000"/>
          </a:schemeClr>
        </a:solidFill>
        <a:effectLst/>
      </p:bgPr>
    </p:bg>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F798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p:txBody>
          <a:bodyPr/>
          <a:lstStyle>
            <a:lvl1pPr>
              <a:defRPr>
                <a:solidFill>
                  <a:schemeClr val="tx1"/>
                </a:solidFill>
              </a:defRPr>
            </a:lvl1pPr>
          </a:lstStyle>
          <a:p>
            <a:r>
              <a:rPr lang="en-US"/>
              <a:t>Essential Skills</a:t>
            </a:r>
          </a:p>
        </p:txBody>
      </p:sp>
      <p:sp>
        <p:nvSpPr>
          <p:cNvPr id="3" name="Content Placeholder 2"/>
          <p:cNvSpPr>
            <a:spLocks noGrp="1"/>
          </p:cNvSpPr>
          <p:nvPr>
            <p:ph sz="half" idx="1"/>
          </p:nvPr>
        </p:nvSpPr>
        <p:spPr>
          <a:xfrm>
            <a:off x="612648" y="1554480"/>
            <a:ext cx="7114032" cy="4351338"/>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15298251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usiness Case">
    <p:bg>
      <p:bgPr>
        <a:solidFill>
          <a:srgbClr val="183C8E">
            <a:alpha val="4000"/>
          </a:srgbClr>
        </a:solidFill>
        <a:effectLst/>
      </p:bgPr>
    </p:bg>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1524" y="914401"/>
            <a:ext cx="12188952" cy="18288"/>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lvl1pPr marL="514350" indent="-514350">
              <a:buClr>
                <a:schemeClr val="tx1"/>
              </a:buClr>
              <a:buFont typeface="+mj-lt"/>
              <a:buAutoNum type="arabicPeriod"/>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
        <p:nvSpPr>
          <p:cNvPr id="4" name="TextBox 3"/>
          <p:cNvSpPr txBox="1"/>
          <p:nvPr userDrawn="1"/>
        </p:nvSpPr>
        <p:spPr>
          <a:xfrm>
            <a:off x="155448" y="182880"/>
            <a:ext cx="7315200" cy="584775"/>
          </a:xfrm>
          <a:prstGeom prst="rect">
            <a:avLst/>
          </a:prstGeom>
          <a:noFill/>
        </p:spPr>
        <p:txBody>
          <a:bodyPr wrap="square" lIns="457200" rIns="548640" rtlCol="0">
            <a:spAutoFit/>
          </a:bodyPr>
          <a:lstStyle/>
          <a:p>
            <a:r>
              <a:rPr lang="en-US" sz="3200" b="1" spc="-50" baseline="0">
                <a:solidFill>
                  <a:srgbClr val="183C8E"/>
                </a:solidFill>
                <a:latin typeface="+mj-lt"/>
              </a:rPr>
              <a:t>Business Case Follow-Up</a:t>
            </a:r>
          </a:p>
        </p:txBody>
      </p:sp>
      <p:sp>
        <p:nvSpPr>
          <p:cNvPr id="2" name="Rectangle 1">
            <a:extLst>
              <a:ext uri="{FF2B5EF4-FFF2-40B4-BE49-F238E27FC236}">
                <a16:creationId xmlns:a16="http://schemas.microsoft.com/office/drawing/2014/main" id="{65EA7B6B-95E6-FED2-25BE-896F20D45DBC}"/>
              </a:ext>
            </a:extLst>
          </p:cNvPr>
          <p:cNvSpPr/>
          <p:nvPr userDrawn="1"/>
        </p:nvSpPr>
        <p:spPr>
          <a:xfrm>
            <a:off x="3048" y="987552"/>
            <a:ext cx="12188952" cy="9144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7407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8047964-5074-1DE6-AB98-FE4AA5746DAE}"/>
              </a:ext>
            </a:extLst>
          </p:cNvPr>
          <p:cNvSpPr>
            <a:spLocks noGrp="1"/>
          </p:cNvSpPr>
          <p:nvPr>
            <p:ph type="sldNum" sz="quarter" idx="10"/>
          </p:nvPr>
        </p:nvSpPr>
        <p:spPr/>
        <p:txBody>
          <a:bodyPr/>
          <a:lstStyle/>
          <a:p>
            <a:fld id="{BF568A59-ACA4-4C70-9252-AAB755DA2F6B}" type="slidenum">
              <a:rPr lang="en-US" smtClean="0"/>
              <a:pPr/>
              <a:t>‹#›</a:t>
            </a:fld>
            <a:endParaRPr lang="en-US"/>
          </a:p>
        </p:txBody>
      </p:sp>
      <p:sp>
        <p:nvSpPr>
          <p:cNvPr id="4" name="Content Placeholder 2">
            <a:extLst>
              <a:ext uri="{FF2B5EF4-FFF2-40B4-BE49-F238E27FC236}">
                <a16:creationId xmlns:a16="http://schemas.microsoft.com/office/drawing/2014/main" id="{14C24367-742F-8562-7B86-40C3EF155019}"/>
              </a:ext>
            </a:extLst>
          </p:cNvPr>
          <p:cNvSpPr>
            <a:spLocks noGrp="1"/>
          </p:cNvSpPr>
          <p:nvPr>
            <p:ph idx="1" hasCustomPrompt="1"/>
          </p:nvPr>
        </p:nvSpPr>
        <p:spPr>
          <a:xfrm>
            <a:off x="609600" y="552893"/>
            <a:ext cx="10972800" cy="5352925"/>
          </a:xfrm>
          <a:prstGeom prst="roundRect">
            <a:avLst>
              <a:gd name="adj" fmla="val 7137"/>
            </a:avLst>
          </a:prstGeom>
          <a:ln w="25400">
            <a:solidFill>
              <a:srgbClr val="183C8E"/>
            </a:solidFill>
          </a:ln>
        </p:spPr>
        <p:txBody>
          <a:bodyPr/>
          <a:lstStyle>
            <a:lvl1pPr>
              <a:spcAft>
                <a:spcPts val="1200"/>
              </a:spcAft>
              <a:defRPr>
                <a:solidFill>
                  <a:srgbClr val="183C8E"/>
                </a:solidFill>
              </a:defRPr>
            </a:lvl1pPr>
            <a:lvl2pPr>
              <a:buClr>
                <a:srgbClr val="183C8E"/>
              </a:buClr>
              <a:defRPr>
                <a:solidFill>
                  <a:srgbClr val="183C8E"/>
                </a:solidFill>
              </a:defRPr>
            </a:lvl2pPr>
            <a:lvl3pPr>
              <a:buClr>
                <a:srgbClr val="183C8E"/>
              </a:buClr>
              <a:defRPr>
                <a:solidFill>
                  <a:srgbClr val="183C8E"/>
                </a:solidFill>
              </a:defRPr>
            </a:lvl3pPr>
            <a:lvl4pPr>
              <a:buClr>
                <a:srgbClr val="183C8E"/>
              </a:buClr>
              <a:defRPr>
                <a:solidFill>
                  <a:srgbClr val="183C8E"/>
                </a:solidFill>
              </a:defRPr>
            </a:lvl4pPr>
            <a:lvl5pPr>
              <a:buClr>
                <a:srgbClr val="183C8E"/>
              </a:buClr>
              <a:defRPr>
                <a:solidFill>
                  <a:srgbClr val="183C8E"/>
                </a:solidFill>
              </a:defRPr>
            </a:lvl5pPr>
          </a:lstStyle>
          <a:p>
            <a:pPr lvl="0"/>
            <a:r>
              <a:rPr lang="en-US"/>
              <a:t>Learning Objectives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408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183C8E"/>
                </a:solidFill>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456669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Text Half">
    <p:spTree>
      <p:nvGrpSpPr>
        <p:cNvPr id="1" name=""/>
        <p:cNvGrpSpPr/>
        <p:nvPr/>
      </p:nvGrpSpPr>
      <p:grpSpPr>
        <a:xfrm>
          <a:off x="0" y="0"/>
          <a:ext cx="0" cy="0"/>
          <a:chOff x="0" y="0"/>
          <a:chExt cx="0" cy="0"/>
        </a:xfrm>
      </p:grpSpPr>
      <p:sp>
        <p:nvSpPr>
          <p:cNvPr id="7" name="Rectangle 6"/>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554480"/>
            <a:ext cx="518464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p:cNvSpPr>
            <a:spLocks noGrp="1"/>
          </p:cNvSpPr>
          <p:nvPr>
            <p:ph idx="10"/>
          </p:nvPr>
        </p:nvSpPr>
        <p:spPr>
          <a:xfrm>
            <a:off x="6400800" y="1554480"/>
            <a:ext cx="518464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635881027"/>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Photo Half">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8793469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Photo Vertical">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06483324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2 Photos">
    <p:spTree>
      <p:nvGrpSpPr>
        <p:cNvPr id="1" name=""/>
        <p:cNvGrpSpPr/>
        <p:nvPr/>
      </p:nvGrpSpPr>
      <p:grpSpPr>
        <a:xfrm>
          <a:off x="0" y="0"/>
          <a:ext cx="0" cy="0"/>
          <a:chOff x="0" y="0"/>
          <a:chExt cx="0" cy="0"/>
        </a:xfrm>
      </p:grpSpPr>
      <p:sp>
        <p:nvSpPr>
          <p:cNvPr id="15" name="Picture Placeholder 11"/>
          <p:cNvSpPr>
            <a:spLocks noGrp="1"/>
          </p:cNvSpPr>
          <p:nvPr>
            <p:ph type="pic" sz="quarter" idx="13"/>
          </p:nvPr>
        </p:nvSpPr>
        <p:spPr>
          <a:xfrm>
            <a:off x="8321040" y="3894137"/>
            <a:ext cx="3246120" cy="2011680"/>
          </a:xfrm>
          <a:ln>
            <a:solidFill>
              <a:schemeClr val="tx1"/>
            </a:solidFill>
          </a:ln>
        </p:spPr>
        <p:txBody>
          <a:bodyPr/>
          <a:lstStyle/>
          <a:p>
            <a:r>
              <a:rPr lang="en-US"/>
              <a:t>Click icon to add picture</a:t>
            </a:r>
          </a:p>
        </p:txBody>
      </p:sp>
      <p:sp>
        <p:nvSpPr>
          <p:cNvPr id="12" name="Picture Placeholder 11"/>
          <p:cNvSpPr>
            <a:spLocks noGrp="1"/>
          </p:cNvSpPr>
          <p:nvPr>
            <p:ph type="pic" sz="quarter" idx="11"/>
          </p:nvPr>
        </p:nvSpPr>
        <p:spPr>
          <a:xfrm>
            <a:off x="8321040" y="1554481"/>
            <a:ext cx="3246120" cy="2011680"/>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2648" y="1554480"/>
            <a:ext cx="711403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2765341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6400800" y="1554480"/>
            <a:ext cx="5181600" cy="4351337"/>
          </a:xfrm>
          <a:ln>
            <a:solidFill>
              <a:schemeClr val="tx1"/>
            </a:solidFill>
          </a:ln>
        </p:spPr>
        <p:txBody>
          <a:bodyPr/>
          <a:lstStyle/>
          <a:p>
            <a:r>
              <a:rPr lang="en-US"/>
              <a:t>Click icon to add picture</a:t>
            </a:r>
          </a:p>
        </p:txBody>
      </p:sp>
      <p:sp>
        <p:nvSpPr>
          <p:cNvPr id="11" name="Picture Placeholder 11"/>
          <p:cNvSpPr>
            <a:spLocks noGrp="1"/>
          </p:cNvSpPr>
          <p:nvPr>
            <p:ph type="pic" sz="quarter" idx="12"/>
          </p:nvPr>
        </p:nvSpPr>
        <p:spPr>
          <a:xfrm>
            <a:off x="612648" y="1554479"/>
            <a:ext cx="518160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3"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4661062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Photos Only">
    <p:spTree>
      <p:nvGrpSpPr>
        <p:cNvPr id="1" name=""/>
        <p:cNvGrpSpPr/>
        <p:nvPr/>
      </p:nvGrpSpPr>
      <p:grpSpPr>
        <a:xfrm>
          <a:off x="0" y="0"/>
          <a:ext cx="0" cy="0"/>
          <a:chOff x="0" y="0"/>
          <a:chExt cx="0" cy="0"/>
        </a:xfrm>
      </p:grpSpPr>
      <p:sp>
        <p:nvSpPr>
          <p:cNvPr id="12" name="Picture Placeholder 11"/>
          <p:cNvSpPr>
            <a:spLocks noGrp="1"/>
          </p:cNvSpPr>
          <p:nvPr>
            <p:ph type="pic" sz="quarter" idx="11"/>
          </p:nvPr>
        </p:nvSpPr>
        <p:spPr>
          <a:xfrm>
            <a:off x="8321040" y="1554480"/>
            <a:ext cx="3246120" cy="4351337"/>
          </a:xfrm>
          <a:ln>
            <a:solidFill>
              <a:schemeClr val="tx1"/>
            </a:solidFill>
          </a:ln>
        </p:spPr>
        <p:txBody>
          <a:bodyPr/>
          <a:lstStyle/>
          <a:p>
            <a:r>
              <a:rPr lang="en-US"/>
              <a:t>Click icon to add picture</a:t>
            </a:r>
          </a:p>
        </p:txBody>
      </p:sp>
      <p:sp>
        <p:nvSpPr>
          <p:cNvPr id="13" name="Picture Placeholder 11"/>
          <p:cNvSpPr>
            <a:spLocks noGrp="1"/>
          </p:cNvSpPr>
          <p:nvPr>
            <p:ph type="pic" sz="quarter" idx="13"/>
          </p:nvPr>
        </p:nvSpPr>
        <p:spPr>
          <a:xfrm>
            <a:off x="4480560" y="1554479"/>
            <a:ext cx="3246120" cy="4351337"/>
          </a:xfrm>
          <a:ln>
            <a:solidFill>
              <a:schemeClr val="tx1"/>
            </a:solidFill>
          </a:ln>
        </p:spPr>
        <p:txBody>
          <a:bodyPr/>
          <a:lstStyle/>
          <a:p>
            <a:r>
              <a:rPr lang="en-US"/>
              <a:t>Click icon to add picture</a:t>
            </a:r>
          </a:p>
        </p:txBody>
      </p:sp>
      <p:sp>
        <p:nvSpPr>
          <p:cNvPr id="11" name="Picture Placeholder 11"/>
          <p:cNvSpPr>
            <a:spLocks noGrp="1"/>
          </p:cNvSpPr>
          <p:nvPr>
            <p:ph type="pic" sz="quarter" idx="12"/>
          </p:nvPr>
        </p:nvSpPr>
        <p:spPr>
          <a:xfrm>
            <a:off x="612648" y="1554479"/>
            <a:ext cx="3246120" cy="4351337"/>
          </a:xfrm>
          <a:ln>
            <a:solidFill>
              <a:schemeClr val="tx1"/>
            </a:solidFill>
          </a:ln>
        </p:spPr>
        <p:txBody>
          <a:bodyPr/>
          <a:lstStyle/>
          <a:p>
            <a:r>
              <a:rPr lang="en-US"/>
              <a:t>Click icon to add picture</a:t>
            </a:r>
          </a:p>
        </p:txBody>
      </p:sp>
      <p:sp>
        <p:nvSpPr>
          <p:cNvPr id="8" name="Rectangle 7"/>
          <p:cNvSpPr/>
          <p:nvPr userDrawn="1"/>
        </p:nvSpPr>
        <p:spPr>
          <a:xfrm>
            <a:off x="0" y="1"/>
            <a:ext cx="12192000" cy="914400"/>
          </a:xfrm>
          <a:prstGeom prst="rect">
            <a:avLst/>
          </a:prstGeom>
          <a:solidFill>
            <a:srgbClr val="183C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14"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195849539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182880"/>
            <a:ext cx="11887200" cy="549276"/>
          </a:xfrm>
          <a:prstGeom prst="rect">
            <a:avLst/>
          </a:prstGeom>
        </p:spPr>
        <p:txBody>
          <a:bodyPr vert="horz" lIns="457200" tIns="45720" rIns="45720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554480"/>
            <a:ext cx="10972800" cy="4351338"/>
          </a:xfrm>
          <a:prstGeom prst="rect">
            <a:avLst/>
          </a:prstGeom>
        </p:spPr>
        <p:txBody>
          <a:bodyPr vert="horz" lIns="457200" tIns="45720" rIns="45720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lide Number Placeholder 10"/>
          <p:cNvSpPr>
            <a:spLocks noGrp="1"/>
          </p:cNvSpPr>
          <p:nvPr>
            <p:ph type="sldNum" sz="quarter" idx="4"/>
          </p:nvPr>
        </p:nvSpPr>
        <p:spPr>
          <a:xfrm>
            <a:off x="609600" y="6356350"/>
            <a:ext cx="2743200" cy="365125"/>
          </a:xfrm>
          <a:prstGeom prst="rect">
            <a:avLst/>
          </a:prstGeom>
        </p:spPr>
        <p:txBody>
          <a:bodyPr vert="horz" lIns="91440" tIns="45720" rIns="91440" bIns="45720" rtlCol="0" anchor="ctr"/>
          <a:lstStyle>
            <a:lvl1pPr algn="l">
              <a:defRPr sz="1200">
                <a:solidFill>
                  <a:schemeClr val="tx1"/>
                </a:solidFill>
              </a:defRPr>
            </a:lvl1pPr>
          </a:lstStyle>
          <a:p>
            <a:fld id="{BF568A59-ACA4-4C70-9252-AAB755DA2F6B}" type="slidenum">
              <a:rPr lang="en-US" smtClean="0"/>
              <a:pPr/>
              <a:t>‹#›</a:t>
            </a:fld>
            <a:endParaRPr lang="en-US"/>
          </a:p>
        </p:txBody>
      </p:sp>
    </p:spTree>
    <p:extLst>
      <p:ext uri="{BB962C8B-B14F-4D97-AF65-F5344CB8AC3E}">
        <p14:creationId xmlns:p14="http://schemas.microsoft.com/office/powerpoint/2010/main" val="3895539648"/>
      </p:ext>
    </p:extLst>
  </p:cSld>
  <p:clrMap bg1="lt1" tx1="dk1" bg2="lt2" tx2="dk2" accent1="accent1" accent2="accent2" accent3="accent3" accent4="accent4" accent5="accent5" accent6="accent6" hlink="hlink" folHlink="folHlink"/>
  <p:sldLayoutIdLst>
    <p:sldLayoutId id="2147483650" r:id="rId1"/>
    <p:sldLayoutId id="2147483673" r:id="rId2"/>
    <p:sldLayoutId id="2147483670" r:id="rId3"/>
    <p:sldLayoutId id="2147483662" r:id="rId4"/>
    <p:sldLayoutId id="2147483652" r:id="rId5"/>
    <p:sldLayoutId id="2147483660" r:id="rId6"/>
    <p:sldLayoutId id="2147483663" r:id="rId7"/>
    <p:sldLayoutId id="2147483666" r:id="rId8"/>
    <p:sldLayoutId id="2147483667" r:id="rId9"/>
    <p:sldLayoutId id="2147483665" r:id="rId10"/>
    <p:sldLayoutId id="2147483664" r:id="rId11"/>
    <p:sldLayoutId id="2147483668" r:id="rId12"/>
    <p:sldLayoutId id="2147483674" r:id="rId13"/>
    <p:sldLayoutId id="2147483675" r:id="rId14"/>
    <p:sldLayoutId id="2147483676" r:id="rId15"/>
    <p:sldLayoutId id="2147483672" r:id="rId16"/>
  </p:sldLayoutIdLst>
  <p:hf hdr="0" ftr="0" dt="0"/>
  <p:txStyles>
    <p:titleStyle>
      <a:lvl1pPr algn="l" defTabSz="914400" rtl="0" eaLnBrk="1" latinLnBrk="0" hangingPunct="1">
        <a:lnSpc>
          <a:spcPct val="90000"/>
        </a:lnSpc>
        <a:spcBef>
          <a:spcPct val="0"/>
        </a:spcBef>
        <a:buNone/>
        <a:defRPr sz="3200" b="1" kern="1200" spc="-50" baseline="0">
          <a:solidFill>
            <a:schemeClr val="bg1"/>
          </a:solidFill>
          <a:latin typeface="+mj-lt"/>
          <a:ea typeface="+mj-ea"/>
          <a:cs typeface="+mj-cs"/>
        </a:defRPr>
      </a:lvl1pPr>
    </p:titleStyle>
    <p:bodyStyle>
      <a:lvl1pPr marL="0" indent="0" algn="l" defTabSz="914400" rtl="0" eaLnBrk="1" latinLnBrk="0" hangingPunct="1">
        <a:lnSpc>
          <a:spcPct val="90000"/>
        </a:lnSpc>
        <a:spcBef>
          <a:spcPts val="3600"/>
        </a:spcBef>
        <a:buClr>
          <a:schemeClr val="bg2"/>
        </a:buClr>
        <a:buSzPct val="100000"/>
        <a:buFont typeface="Arial" panose="020B0604020202020204" pitchFamily="34" charset="0"/>
        <a:buNone/>
        <a:defRPr sz="2800" b="1" kern="1200" spc="-50" baseline="0">
          <a:solidFill>
            <a:srgbClr val="183C8E"/>
          </a:solidFill>
          <a:latin typeface="+mn-lt"/>
          <a:ea typeface="+mn-ea"/>
          <a:cs typeface="+mn-cs"/>
        </a:defRPr>
      </a:lvl1pPr>
      <a:lvl2pPr marL="6858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600"/>
        </a:spcBef>
        <a:buClr>
          <a:schemeClr val="tx1"/>
        </a:buClr>
        <a:buSzPct val="100000"/>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12.xml"/><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5.xml"/><Relationship Id="rId1" Type="http://schemas.openxmlformats.org/officeDocument/2006/relationships/tags" Target="../tags/tag1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5.xml"/><Relationship Id="rId1" Type="http://schemas.openxmlformats.org/officeDocument/2006/relationships/tags" Target="../tags/tag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6.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8.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10.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2</a:t>
            </a:r>
          </a:p>
        </p:txBody>
      </p:sp>
      <p:sp>
        <p:nvSpPr>
          <p:cNvPr id="7" name="Text Placeholder 6"/>
          <p:cNvSpPr>
            <a:spLocks noGrp="1"/>
          </p:cNvSpPr>
          <p:nvPr>
            <p:ph type="body" sz="quarter" idx="11"/>
          </p:nvPr>
        </p:nvSpPr>
        <p:spPr/>
        <p:txBody>
          <a:bodyPr/>
          <a:lstStyle/>
          <a:p>
            <a:r>
              <a:rPr lang="en-US"/>
              <a:t>Career Opportunities</a:t>
            </a:r>
          </a:p>
        </p:txBody>
      </p:sp>
      <p:pic>
        <p:nvPicPr>
          <p:cNvPr id="4" name="Picture Placeholder 3" descr="An employee hanging an open sign in a restaurant window.">
            <a:extLst>
              <a:ext uri="{FF2B5EF4-FFF2-40B4-BE49-F238E27FC236}">
                <a16:creationId xmlns:a16="http://schemas.microsoft.com/office/drawing/2014/main" id="{371CA628-DDA3-7A24-D1E4-F28D0BDC767C}"/>
              </a:ext>
            </a:extLst>
          </p:cNvPr>
          <p:cNvPicPr>
            <a:picLocks noGrp="1" noChangeAspect="1"/>
          </p:cNvPicPr>
          <p:nvPr>
            <p:ph type="pic" sz="quarter" idx="10"/>
          </p:nvPr>
        </p:nvPicPr>
        <p:blipFill>
          <a:blip r:embed="rId4" cstate="email">
            <a:extLst>
              <a:ext uri="{28A0092B-C50C-407E-A947-70E740481C1C}">
                <a14:useLocalDpi xmlns:a14="http://schemas.microsoft.com/office/drawing/2010/main"/>
              </a:ext>
            </a:extLst>
          </a:blip>
          <a:srcRect/>
          <a:stretch/>
        </p:blipFill>
        <p:spPr/>
      </p:pic>
    </p:spTree>
    <p:custDataLst>
      <p:tags r:id="rId1"/>
    </p:custDataLst>
    <p:extLst>
      <p:ext uri="{BB962C8B-B14F-4D97-AF65-F5344CB8AC3E}">
        <p14:creationId xmlns:p14="http://schemas.microsoft.com/office/powerpoint/2010/main" val="3919065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C1ACE-B519-2EA3-2233-7D3B7BC2262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1241F2B-5534-62F5-8E3D-6D8866705A94}"/>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2.1 Foodservice Careers, Part 8</a:t>
            </a:r>
            <a:endParaRPr lang="en-US"/>
          </a:p>
        </p:txBody>
      </p:sp>
      <p:sp>
        <p:nvSpPr>
          <p:cNvPr id="2" name="Content Placeholder 1">
            <a:extLst>
              <a:ext uri="{FF2B5EF4-FFF2-40B4-BE49-F238E27FC236}">
                <a16:creationId xmlns:a16="http://schemas.microsoft.com/office/drawing/2014/main" id="{D77B2690-F0B6-F866-E786-28CC4BAF6264}"/>
              </a:ext>
            </a:extLst>
          </p:cNvPr>
          <p:cNvSpPr>
            <a:spLocks noGrp="1"/>
          </p:cNvSpPr>
          <p:nvPr>
            <p:ph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a:ln>
                  <a:noFill/>
                </a:ln>
                <a:solidFill>
                  <a:srgbClr val="183C8E"/>
                </a:solidFill>
                <a:effectLst/>
                <a:uLnTx/>
                <a:uFillTx/>
                <a:latin typeface="Arial" panose="020B0604020202020204"/>
                <a:ea typeface="+mn-ea"/>
                <a:cs typeface="+mn-cs"/>
              </a:rPr>
              <a:t>Restaurant Management and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a:ln>
                <a:noFill/>
              </a:ln>
              <a:solidFill>
                <a:srgbClr val="183C8E"/>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Typical restaurant management and support jobs:</a:t>
            </a:r>
          </a:p>
          <a:p>
            <a:pPr marL="1143000" lvl="1" indent="-457200">
              <a:lnSpc>
                <a:spcPct val="100000"/>
              </a:lnSpc>
              <a:buClrTx/>
              <a:defRPr/>
            </a:pPr>
            <a:r>
              <a:rPr kumimoji="0" lang="en-US" b="0" i="0" u="none" strike="noStrike" kern="1200" cap="none" spc="-50" normalizeH="0" baseline="0" noProof="0">
                <a:ln>
                  <a:noFill/>
                </a:ln>
                <a:solidFill>
                  <a:prstClr val="black"/>
                </a:solidFill>
                <a:effectLst/>
                <a:uLnTx/>
                <a:uFillTx/>
                <a:latin typeface="Arial" panose="020B0604020202020204"/>
                <a:ea typeface="+mn-ea"/>
                <a:cs typeface="+mn-cs"/>
              </a:rPr>
              <a:t>Owner-operator and entrepreneur</a:t>
            </a:r>
          </a:p>
          <a:p>
            <a:pPr marL="1143000" lvl="1" indent="-457200">
              <a:lnSpc>
                <a:spcPct val="100000"/>
              </a:lnSpc>
              <a:buClrTx/>
              <a:defRPr/>
            </a:pPr>
            <a:r>
              <a:rPr kumimoji="0" lang="en-US" b="0" i="0" u="none" strike="noStrike" kern="1200" cap="none" spc="-50" normalizeH="0" baseline="0" noProof="0">
                <a:ln>
                  <a:noFill/>
                </a:ln>
                <a:solidFill>
                  <a:prstClr val="black"/>
                </a:solidFill>
                <a:effectLst/>
                <a:uLnTx/>
                <a:uFillTx/>
                <a:latin typeface="Arial" panose="020B0604020202020204"/>
                <a:ea typeface="+mn-ea"/>
                <a:cs typeface="+mn-cs"/>
              </a:rPr>
              <a:t>District manager</a:t>
            </a:r>
          </a:p>
          <a:p>
            <a:pPr marL="1143000" lvl="1" indent="-457200">
              <a:lnSpc>
                <a:spcPct val="100000"/>
              </a:lnSpc>
              <a:buClrTx/>
              <a:defRPr/>
            </a:pPr>
            <a:r>
              <a:rPr kumimoji="0" lang="en-US" b="0" i="0" u="none" strike="noStrike" kern="1200" cap="none" spc="-50" normalizeH="0" baseline="0" noProof="0">
                <a:ln>
                  <a:noFill/>
                </a:ln>
                <a:solidFill>
                  <a:prstClr val="black"/>
                </a:solidFill>
                <a:effectLst/>
                <a:uLnTx/>
                <a:uFillTx/>
                <a:latin typeface="Arial" panose="020B0604020202020204"/>
                <a:ea typeface="+mn-ea"/>
                <a:cs typeface="+mn-cs"/>
              </a:rPr>
              <a:t>Multi-unit manager</a:t>
            </a:r>
          </a:p>
          <a:p>
            <a:pPr marL="1143000" lvl="1" indent="-457200">
              <a:lnSpc>
                <a:spcPct val="100000"/>
              </a:lnSpc>
              <a:buClrTx/>
              <a:defRPr/>
            </a:pPr>
            <a:r>
              <a:rPr kumimoji="0" lang="en-US" b="0" i="0" u="none" strike="noStrike" kern="1200" cap="none" spc="-50" normalizeH="0" baseline="0" noProof="0">
                <a:ln>
                  <a:noFill/>
                </a:ln>
                <a:solidFill>
                  <a:prstClr val="black"/>
                </a:solidFill>
                <a:effectLst/>
                <a:uLnTx/>
                <a:uFillTx/>
                <a:latin typeface="Arial" panose="020B0604020202020204"/>
                <a:ea typeface="+mn-ea"/>
                <a:cs typeface="+mn-cs"/>
              </a:rPr>
              <a:t>General manager</a:t>
            </a:r>
            <a:endParaRPr lang="en-US"/>
          </a:p>
        </p:txBody>
      </p:sp>
      <p:sp>
        <p:nvSpPr>
          <p:cNvPr id="7" name="Content Placeholder 6">
            <a:extLst>
              <a:ext uri="{FF2B5EF4-FFF2-40B4-BE49-F238E27FC236}">
                <a16:creationId xmlns:a16="http://schemas.microsoft.com/office/drawing/2014/main" id="{4E519262-20FA-7886-4E87-9F696C554AB3}"/>
              </a:ext>
            </a:extLst>
          </p:cNvPr>
          <p:cNvSpPr>
            <a:spLocks noGrp="1"/>
          </p:cNvSpPr>
          <p:nvPr>
            <p:ph idx="10"/>
          </p:nvPr>
        </p:nvSpPr>
        <p:spPr>
          <a:xfrm>
            <a:off x="6397752" y="1265488"/>
            <a:ext cx="5184648" cy="4640330"/>
          </a:xfrm>
        </p:spPr>
        <p:txBody>
          <a:bodyPr>
            <a:noAutofit/>
          </a:bodyPr>
          <a:lstStyle/>
          <a:p>
            <a:pPr marL="457200" indent="-457200">
              <a:lnSpc>
                <a:spcPct val="100000"/>
              </a:lnSpc>
              <a:spcBef>
                <a:spcPts val="600"/>
              </a:spcBef>
              <a:buClrTx/>
              <a:buFont typeface="Arial" panose="020B0604020202020204" pitchFamily="34" charset="0"/>
              <a:buChar char="•"/>
            </a:pPr>
            <a:r>
              <a:rPr lang="en-US" sz="2400" b="0">
                <a:solidFill>
                  <a:schemeClr val="tx1"/>
                </a:solidFill>
              </a:rPr>
              <a:t>Manager</a:t>
            </a:r>
          </a:p>
          <a:p>
            <a:pPr marL="457200" indent="-457200">
              <a:lnSpc>
                <a:spcPct val="100000"/>
              </a:lnSpc>
              <a:spcBef>
                <a:spcPts val="600"/>
              </a:spcBef>
              <a:buClrTx/>
              <a:buFont typeface="Arial" panose="020B0604020202020204" pitchFamily="34" charset="0"/>
              <a:buChar char="•"/>
            </a:pPr>
            <a:r>
              <a:rPr lang="en-US" sz="2400" b="0">
                <a:solidFill>
                  <a:schemeClr val="tx1"/>
                </a:solidFill>
              </a:rPr>
              <a:t>Assistant manager</a:t>
            </a:r>
          </a:p>
          <a:p>
            <a:pPr marL="457200" indent="-457200">
              <a:lnSpc>
                <a:spcPct val="100000"/>
              </a:lnSpc>
              <a:spcBef>
                <a:spcPts val="600"/>
              </a:spcBef>
              <a:buClrTx/>
              <a:buFont typeface="Arial" panose="020B0604020202020204" pitchFamily="34" charset="0"/>
              <a:buChar char="•"/>
            </a:pPr>
            <a:r>
              <a:rPr lang="en-US" sz="2400" b="0">
                <a:solidFill>
                  <a:schemeClr val="tx1"/>
                </a:solidFill>
              </a:rPr>
              <a:t>Purchasing manager/buyer</a:t>
            </a:r>
          </a:p>
          <a:p>
            <a:pPr marL="457200" indent="-457200">
              <a:lnSpc>
                <a:spcPct val="100000"/>
              </a:lnSpc>
              <a:spcBef>
                <a:spcPts val="600"/>
              </a:spcBef>
              <a:buClrTx/>
              <a:buFont typeface="Arial" panose="020B0604020202020204" pitchFamily="34" charset="0"/>
              <a:buChar char="•"/>
            </a:pPr>
            <a:r>
              <a:rPr lang="en-US" sz="2400" b="0">
                <a:solidFill>
                  <a:schemeClr val="tx1"/>
                </a:solidFill>
              </a:rPr>
              <a:t>Receiving and storing</a:t>
            </a:r>
          </a:p>
          <a:p>
            <a:pPr marL="457200" indent="-457200">
              <a:lnSpc>
                <a:spcPct val="100000"/>
              </a:lnSpc>
              <a:spcBef>
                <a:spcPts val="600"/>
              </a:spcBef>
              <a:buClrTx/>
              <a:buFont typeface="Arial" panose="020B0604020202020204" pitchFamily="34" charset="0"/>
              <a:buChar char="•"/>
            </a:pPr>
            <a:r>
              <a:rPr lang="en-US" sz="2400" b="0">
                <a:solidFill>
                  <a:schemeClr val="tx1"/>
                </a:solidFill>
              </a:rPr>
              <a:t>Inventory manager</a:t>
            </a:r>
          </a:p>
          <a:p>
            <a:pPr marL="457200" indent="-457200">
              <a:lnSpc>
                <a:spcPct val="100000"/>
              </a:lnSpc>
              <a:spcBef>
                <a:spcPts val="600"/>
              </a:spcBef>
              <a:buClrTx/>
              <a:buFont typeface="Arial" panose="020B0604020202020204" pitchFamily="34" charset="0"/>
              <a:buChar char="•"/>
            </a:pPr>
            <a:r>
              <a:rPr lang="en-US" sz="2400" b="0">
                <a:solidFill>
                  <a:schemeClr val="tx1"/>
                </a:solidFill>
              </a:rPr>
              <a:t>Bookkeeping and accounting</a:t>
            </a:r>
          </a:p>
          <a:p>
            <a:pPr marL="457200" indent="-457200">
              <a:lnSpc>
                <a:spcPct val="100000"/>
              </a:lnSpc>
              <a:spcBef>
                <a:spcPts val="600"/>
              </a:spcBef>
              <a:buClrTx/>
              <a:buFont typeface="Arial" panose="020B0604020202020204" pitchFamily="34" charset="0"/>
              <a:buChar char="•"/>
            </a:pPr>
            <a:r>
              <a:rPr lang="en-US" sz="2400" b="0">
                <a:solidFill>
                  <a:schemeClr val="tx1"/>
                </a:solidFill>
              </a:rPr>
              <a:t>Information technology</a:t>
            </a:r>
          </a:p>
          <a:p>
            <a:pPr marL="457200" indent="-457200">
              <a:lnSpc>
                <a:spcPct val="100000"/>
              </a:lnSpc>
              <a:spcBef>
                <a:spcPts val="600"/>
              </a:spcBef>
              <a:buClrTx/>
              <a:buFont typeface="Arial" panose="020B0604020202020204" pitchFamily="34" charset="0"/>
              <a:buChar char="•"/>
            </a:pPr>
            <a:r>
              <a:rPr lang="en-US" sz="2400" b="0">
                <a:solidFill>
                  <a:schemeClr val="tx1"/>
                </a:solidFill>
              </a:rPr>
              <a:t>Marketing and sales professionals</a:t>
            </a:r>
          </a:p>
          <a:p>
            <a:pPr marL="457200" indent="-457200">
              <a:lnSpc>
                <a:spcPct val="100000"/>
              </a:lnSpc>
              <a:spcBef>
                <a:spcPts val="600"/>
              </a:spcBef>
              <a:buClrTx/>
              <a:buFont typeface="Arial" panose="020B0604020202020204" pitchFamily="34" charset="0"/>
              <a:buChar char="•"/>
            </a:pPr>
            <a:r>
              <a:rPr lang="en-US" sz="2400" b="0">
                <a:solidFill>
                  <a:schemeClr val="tx1"/>
                </a:solidFill>
              </a:rPr>
              <a:t>Human resources</a:t>
            </a:r>
          </a:p>
          <a:p>
            <a:pPr marL="457200" indent="-457200">
              <a:lnSpc>
                <a:spcPct val="100000"/>
              </a:lnSpc>
              <a:spcBef>
                <a:spcPts val="600"/>
              </a:spcBef>
              <a:buClrTx/>
              <a:buFont typeface="Arial" panose="020B0604020202020204" pitchFamily="34" charset="0"/>
              <a:buChar char="•"/>
            </a:pPr>
            <a:endParaRPr lang="en-US" sz="2400">
              <a:solidFill>
                <a:schemeClr val="tx1"/>
              </a:solidFill>
            </a:endParaRPr>
          </a:p>
        </p:txBody>
      </p:sp>
      <p:sp>
        <p:nvSpPr>
          <p:cNvPr id="4" name="Slide Number Placeholder 3">
            <a:extLst>
              <a:ext uri="{FF2B5EF4-FFF2-40B4-BE49-F238E27FC236}">
                <a16:creationId xmlns:a16="http://schemas.microsoft.com/office/drawing/2014/main" id="{146CA458-3891-FC2B-11C3-46B621839B59}"/>
              </a:ext>
            </a:extLst>
          </p:cNvPr>
          <p:cNvSpPr>
            <a:spLocks noGrp="1"/>
          </p:cNvSpPr>
          <p:nvPr>
            <p:ph type="sldNum" sz="quarter" idx="4"/>
          </p:nvPr>
        </p:nvSpPr>
        <p:spPr/>
        <p:txBody>
          <a:bodyPr/>
          <a:lstStyle/>
          <a:p>
            <a:fld id="{BF568A59-ACA4-4C70-9252-AAB755DA2F6B}" type="slidenum">
              <a:rPr lang="en-US" smtClean="0"/>
              <a:pPr/>
              <a:t>10</a:t>
            </a:fld>
            <a:endParaRPr lang="en-US"/>
          </a:p>
        </p:txBody>
      </p:sp>
    </p:spTree>
    <p:extLst>
      <p:ext uri="{BB962C8B-B14F-4D97-AF65-F5344CB8AC3E}">
        <p14:creationId xmlns:p14="http://schemas.microsoft.com/office/powerpoint/2010/main" val="2912165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40F5E-4D34-BE86-5689-08BB27916B0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1EC966-A98A-A283-DD06-A36F4F07C2F1}"/>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2.1 Foodservice Careers, Part 9</a:t>
            </a:r>
            <a:endParaRPr lang="en-US"/>
          </a:p>
        </p:txBody>
      </p:sp>
      <p:sp>
        <p:nvSpPr>
          <p:cNvPr id="6" name="Content Placeholder 5">
            <a:extLst>
              <a:ext uri="{FF2B5EF4-FFF2-40B4-BE49-F238E27FC236}">
                <a16:creationId xmlns:a16="http://schemas.microsoft.com/office/drawing/2014/main" id="{CB49648C-3207-A041-D819-4F50ECEA17B4}"/>
              </a:ext>
            </a:extLst>
          </p:cNvPr>
          <p:cNvSpPr>
            <a:spLocks noGrp="1"/>
          </p:cNvSpPr>
          <p:nvPr>
            <p:ph sz="half" idx="1"/>
          </p:nvPr>
        </p:nvSpPr>
        <p:spPr>
          <a:xfrm>
            <a:off x="612648" y="1554480"/>
            <a:ext cx="5360640" cy="4351336"/>
          </a:xfrm>
        </p:spPr>
        <p:txBody>
          <a:bodyPr>
            <a:normAutofit fontScale="25000" lnSpcReduction="20000"/>
          </a:bodyPr>
          <a:lstStyle/>
          <a:p>
            <a:r>
              <a:rPr lang="en-US" sz="11200"/>
              <a:t>Restaurant Management and Support, cont.</a:t>
            </a:r>
          </a:p>
          <a:p>
            <a:pPr>
              <a:lnSpc>
                <a:spcPct val="110000"/>
              </a:lnSpc>
              <a:spcBef>
                <a:spcPts val="600"/>
              </a:spcBef>
              <a:buClrTx/>
            </a:pPr>
            <a:r>
              <a:rPr lang="en-US" sz="9600" b="0">
                <a:solidFill>
                  <a:schemeClr val="tx1"/>
                </a:solidFill>
              </a:rPr>
              <a:t>In some operations, many support functions are performed by a manager or owner. </a:t>
            </a:r>
          </a:p>
          <a:p>
            <a:pPr>
              <a:lnSpc>
                <a:spcPct val="110000"/>
              </a:lnSpc>
              <a:spcBef>
                <a:spcPts val="600"/>
              </a:spcBef>
              <a:buClrTx/>
            </a:pPr>
            <a:r>
              <a:rPr lang="en-US" sz="9600" b="0">
                <a:solidFill>
                  <a:schemeClr val="tx1"/>
                </a:solidFill>
              </a:rPr>
              <a:t>Larger organizations may employ a </a:t>
            </a:r>
            <a:r>
              <a:rPr lang="en-US" sz="9600" b="0" err="1">
                <a:solidFill>
                  <a:schemeClr val="tx1"/>
                </a:solidFill>
              </a:rPr>
              <a:t>broadliner</a:t>
            </a:r>
            <a:r>
              <a:rPr lang="en-US" sz="9600" b="0">
                <a:solidFill>
                  <a:schemeClr val="tx1"/>
                </a:solidFill>
              </a:rPr>
              <a:t> such as  Sysco, US Foods, and Gordon Food Services. Companies such as Automatic Data Processing (ADP) and Paychex can provide human resources support and compliance services.</a:t>
            </a:r>
            <a:br>
              <a:rPr lang="en-US" sz="9600"/>
            </a:br>
            <a:endParaRPr lang="en-US" sz="9600"/>
          </a:p>
        </p:txBody>
      </p:sp>
      <p:pic>
        <p:nvPicPr>
          <p:cNvPr id="7" name="Picture Placeholder 6" descr="A manager inside a café looking at a tablet.">
            <a:extLst>
              <a:ext uri="{FF2B5EF4-FFF2-40B4-BE49-F238E27FC236}">
                <a16:creationId xmlns:a16="http://schemas.microsoft.com/office/drawing/2014/main" id="{A3F77693-5B2E-E231-3A3E-98EF6E16A691}"/>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CDDF8A7E-7E8B-657D-B023-97BDFA785809}"/>
              </a:ext>
            </a:extLst>
          </p:cNvPr>
          <p:cNvSpPr>
            <a:spLocks noGrp="1"/>
          </p:cNvSpPr>
          <p:nvPr>
            <p:ph type="sldNum" sz="quarter" idx="4"/>
          </p:nvPr>
        </p:nvSpPr>
        <p:spPr/>
        <p:txBody>
          <a:bodyPr/>
          <a:lstStyle/>
          <a:p>
            <a:fld id="{BF568A59-ACA4-4C70-9252-AAB755DA2F6B}" type="slidenum">
              <a:rPr lang="en-US" smtClean="0"/>
              <a:pPr/>
              <a:t>11</a:t>
            </a:fld>
            <a:endParaRPr lang="en-US"/>
          </a:p>
        </p:txBody>
      </p:sp>
    </p:spTree>
    <p:custDataLst>
      <p:tags r:id="rId1"/>
    </p:custDataLst>
    <p:extLst>
      <p:ext uri="{BB962C8B-B14F-4D97-AF65-F5344CB8AC3E}">
        <p14:creationId xmlns:p14="http://schemas.microsoft.com/office/powerpoint/2010/main" val="36938703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DEA6C4A-B111-AA58-A669-6D41B2F6419A}"/>
              </a:ext>
            </a:extLst>
          </p:cNvPr>
          <p:cNvSpPr>
            <a:spLocks noGrp="1"/>
          </p:cNvSpPr>
          <p:nvPr>
            <p:ph type="title"/>
          </p:nvPr>
        </p:nvSpPr>
        <p:spPr/>
        <p:txBody>
          <a:bodyPr/>
          <a:lstStyle/>
          <a:p>
            <a:r>
              <a:rPr lang="en-US"/>
              <a:t>2.1 Knowledge Check</a:t>
            </a:r>
          </a:p>
        </p:txBody>
      </p:sp>
      <p:sp>
        <p:nvSpPr>
          <p:cNvPr id="6" name="Content Placeholder 5">
            <a:extLst>
              <a:ext uri="{FF2B5EF4-FFF2-40B4-BE49-F238E27FC236}">
                <a16:creationId xmlns:a16="http://schemas.microsoft.com/office/drawing/2014/main" id="{036C479F-8BFF-7D0D-FEDD-47128CED67E6}"/>
              </a:ext>
            </a:extLst>
          </p:cNvPr>
          <p:cNvSpPr>
            <a:spLocks noGrp="1"/>
          </p:cNvSpPr>
          <p:nvPr>
            <p:ph idx="1"/>
          </p:nvPr>
        </p:nvSpPr>
        <p:spPr/>
        <p:txBody>
          <a:bodyPr>
            <a:normAutofit lnSpcReduction="10000"/>
          </a:bodyPr>
          <a:lstStyle/>
          <a:p>
            <a:r>
              <a:rPr lang="en-US"/>
              <a:t>Why are entry-level positions so important in the restaurant and foodservice industry? </a:t>
            </a:r>
          </a:p>
          <a:p>
            <a:r>
              <a:rPr lang="en-US"/>
              <a:t>What makes back-of-the-house employees, who rarely have contact with guests, so important to those guests? </a:t>
            </a:r>
          </a:p>
          <a:p>
            <a:r>
              <a:rPr lang="en-US"/>
              <a:t>How does the role of the front-of-the-house host/hostess compare with that of a </a:t>
            </a:r>
            <a:r>
              <a:rPr lang="en-US" err="1"/>
              <a:t>buser</a:t>
            </a:r>
            <a:r>
              <a:rPr lang="en-US"/>
              <a:t>?</a:t>
            </a:r>
          </a:p>
          <a:p>
            <a:r>
              <a:rPr lang="en-US"/>
              <a:t>What is the role of a restaurant general manager? </a:t>
            </a:r>
            <a:br>
              <a:rPr lang="en-US"/>
            </a:br>
            <a:endParaRPr lang="en-US"/>
          </a:p>
        </p:txBody>
      </p:sp>
      <p:sp>
        <p:nvSpPr>
          <p:cNvPr id="4" name="Slide Number Placeholder 3">
            <a:extLst>
              <a:ext uri="{FF2B5EF4-FFF2-40B4-BE49-F238E27FC236}">
                <a16:creationId xmlns:a16="http://schemas.microsoft.com/office/drawing/2014/main" id="{1922F671-9999-C6B6-FF85-623BF638A426}"/>
              </a:ext>
            </a:extLst>
          </p:cNvPr>
          <p:cNvSpPr>
            <a:spLocks noGrp="1"/>
          </p:cNvSpPr>
          <p:nvPr>
            <p:ph type="sldNum" sz="quarter" idx="4"/>
          </p:nvPr>
        </p:nvSpPr>
        <p:spPr/>
        <p:txBody>
          <a:bodyPr/>
          <a:lstStyle/>
          <a:p>
            <a:fld id="{BF568A59-ACA4-4C70-9252-AAB755DA2F6B}" type="slidenum">
              <a:rPr lang="en-US" smtClean="0"/>
              <a:pPr/>
              <a:t>12</a:t>
            </a:fld>
            <a:endParaRPr lang="en-US"/>
          </a:p>
        </p:txBody>
      </p:sp>
    </p:spTree>
    <p:extLst>
      <p:ext uri="{BB962C8B-B14F-4D97-AF65-F5344CB8AC3E}">
        <p14:creationId xmlns:p14="http://schemas.microsoft.com/office/powerpoint/2010/main" val="1563834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4843942-6D69-0457-CAAF-B058CD35F512}"/>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2.2 Career Skills Needed for a Successful Career, Part 1</a:t>
            </a:r>
            <a:endParaRPr lang="en-US"/>
          </a:p>
        </p:txBody>
      </p:sp>
      <p:sp>
        <p:nvSpPr>
          <p:cNvPr id="6" name="Content Placeholder 5">
            <a:extLst>
              <a:ext uri="{FF2B5EF4-FFF2-40B4-BE49-F238E27FC236}">
                <a16:creationId xmlns:a16="http://schemas.microsoft.com/office/drawing/2014/main" id="{293F6569-F8F7-C450-DCCD-2518AC414056}"/>
              </a:ext>
            </a:extLst>
          </p:cNvPr>
          <p:cNvSpPr>
            <a:spLocks noGrp="1"/>
          </p:cNvSpPr>
          <p:nvPr>
            <p:ph sz="half" idx="1"/>
          </p:nvPr>
        </p:nvSpPr>
        <p:spPr/>
        <p:txBody>
          <a:bodyPr>
            <a:normAutofit/>
          </a:bodyPr>
          <a:lstStyle/>
          <a:p>
            <a:pPr>
              <a:lnSpc>
                <a:spcPct val="100000"/>
              </a:lnSpc>
              <a:spcBef>
                <a:spcPts val="600"/>
              </a:spcBef>
            </a:pPr>
            <a:r>
              <a:rPr lang="en-US"/>
              <a:t>Overview</a:t>
            </a:r>
            <a:br>
              <a:rPr lang="en-US"/>
            </a:br>
            <a:endParaRPr lang="en-US"/>
          </a:p>
          <a:p>
            <a:pPr marL="1028700" lvl="1" indent="-342900">
              <a:lnSpc>
                <a:spcPct val="100000"/>
              </a:lnSpc>
              <a:buClrTx/>
            </a:pPr>
            <a:r>
              <a:rPr lang="en-US" b="0">
                <a:solidFill>
                  <a:schemeClr val="tx1"/>
                </a:solidFill>
              </a:rPr>
              <a:t>Identifying the key skills</a:t>
            </a:r>
          </a:p>
          <a:p>
            <a:pPr marL="1028700" lvl="1" indent="-342900">
              <a:lnSpc>
                <a:spcPct val="100000"/>
              </a:lnSpc>
              <a:buClrTx/>
            </a:pPr>
            <a:r>
              <a:rPr lang="en-US" b="0">
                <a:solidFill>
                  <a:schemeClr val="tx1"/>
                </a:solidFill>
              </a:rPr>
              <a:t>Developing the skills</a:t>
            </a:r>
          </a:p>
        </p:txBody>
      </p:sp>
      <p:pic>
        <p:nvPicPr>
          <p:cNvPr id="14" name="Picture Placeholder 13" descr="A chef mentoring younger apprentices in the kitchen.">
            <a:extLst>
              <a:ext uri="{FF2B5EF4-FFF2-40B4-BE49-F238E27FC236}">
                <a16:creationId xmlns:a16="http://schemas.microsoft.com/office/drawing/2014/main" id="{FBF8E7BD-441B-367F-D95D-5CCEA1643849}"/>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p:blipFill>
        <p:spPr/>
      </p:pic>
      <p:sp>
        <p:nvSpPr>
          <p:cNvPr id="4" name="Slide Number Placeholder 3">
            <a:extLst>
              <a:ext uri="{FF2B5EF4-FFF2-40B4-BE49-F238E27FC236}">
                <a16:creationId xmlns:a16="http://schemas.microsoft.com/office/drawing/2014/main" id="{BB79B2F1-555A-64A7-5288-FAC9D8861C30}"/>
              </a:ext>
            </a:extLst>
          </p:cNvPr>
          <p:cNvSpPr>
            <a:spLocks noGrp="1"/>
          </p:cNvSpPr>
          <p:nvPr>
            <p:ph type="sldNum" sz="quarter" idx="4"/>
          </p:nvPr>
        </p:nvSpPr>
        <p:spPr/>
        <p:txBody>
          <a:bodyPr/>
          <a:lstStyle/>
          <a:p>
            <a:fld id="{BF568A59-ACA4-4C70-9252-AAB755DA2F6B}" type="slidenum">
              <a:rPr lang="en-US" smtClean="0"/>
              <a:pPr/>
              <a:t>13</a:t>
            </a:fld>
            <a:endParaRPr lang="en-US"/>
          </a:p>
        </p:txBody>
      </p:sp>
    </p:spTree>
    <p:custDataLst>
      <p:tags r:id="rId1"/>
    </p:custDataLst>
    <p:extLst>
      <p:ext uri="{BB962C8B-B14F-4D97-AF65-F5344CB8AC3E}">
        <p14:creationId xmlns:p14="http://schemas.microsoft.com/office/powerpoint/2010/main" val="1857691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476DA-ED2F-BA88-6356-161BC64DE7F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391631F-4D15-AE4E-688D-6C9019BFD37A}"/>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2.2 Career Skills Needed for a Successful Career, Part 2</a:t>
            </a:r>
            <a:endParaRPr lang="en-US"/>
          </a:p>
        </p:txBody>
      </p:sp>
      <p:sp>
        <p:nvSpPr>
          <p:cNvPr id="7" name="Content Placeholder 6">
            <a:extLst>
              <a:ext uri="{FF2B5EF4-FFF2-40B4-BE49-F238E27FC236}">
                <a16:creationId xmlns:a16="http://schemas.microsoft.com/office/drawing/2014/main" id="{F328F087-786C-DA96-3FC8-BE4EC29039B2}"/>
              </a:ext>
            </a:extLst>
          </p:cNvPr>
          <p:cNvSpPr>
            <a:spLocks noGrp="1"/>
          </p:cNvSpPr>
          <p:nvPr>
            <p:ph idx="1"/>
          </p:nvPr>
        </p:nvSpPr>
        <p:spPr/>
        <p:txBody>
          <a:bodyPr>
            <a:normAutofit/>
          </a:bodyPr>
          <a:lstStyle/>
          <a:p>
            <a:pPr marL="457200" lvl="1" indent="0">
              <a:buNone/>
            </a:pPr>
            <a:br>
              <a:rPr lang="en-US"/>
            </a:br>
            <a:r>
              <a:rPr lang="en-US" sz="2800" b="1">
                <a:solidFill>
                  <a:srgbClr val="183C8E"/>
                </a:solidFill>
              </a:rPr>
              <a:t>Identifying the Key Skills</a:t>
            </a:r>
          </a:p>
          <a:p>
            <a:pPr marL="457200" lvl="1" indent="0">
              <a:buNone/>
            </a:pPr>
            <a:endParaRPr lang="en-US" sz="2800" b="1">
              <a:solidFill>
                <a:srgbClr val="183C8E"/>
              </a:solidFill>
            </a:endParaRPr>
          </a:p>
          <a:p>
            <a:pPr lvl="2"/>
            <a:r>
              <a:rPr lang="en-US" sz="2400"/>
              <a:t>Hard skills: Based on facts and the ability to do certain tasks well </a:t>
            </a:r>
          </a:p>
          <a:p>
            <a:pPr lvl="2"/>
            <a:r>
              <a:rPr lang="en-US" sz="2400"/>
              <a:t>Soft skills (or interpersonal skills): Based on dealing well with people</a:t>
            </a:r>
          </a:p>
          <a:p>
            <a:pPr lvl="2"/>
            <a:r>
              <a:rPr lang="en-US" sz="2400"/>
              <a:t>Emotional intelligence: Understanding human emotions and how they affect behavior</a:t>
            </a:r>
          </a:p>
          <a:p>
            <a:pPr marL="457200" lvl="1" indent="0">
              <a:buNone/>
            </a:pPr>
            <a:endParaRPr lang="en-US" sz="2600"/>
          </a:p>
        </p:txBody>
      </p:sp>
      <p:sp>
        <p:nvSpPr>
          <p:cNvPr id="2" name="Slide Number Placeholder 1">
            <a:extLst>
              <a:ext uri="{FF2B5EF4-FFF2-40B4-BE49-F238E27FC236}">
                <a16:creationId xmlns:a16="http://schemas.microsoft.com/office/drawing/2014/main" id="{4CBB3F5C-B4C6-2FFC-EA53-4AA77757197F}"/>
              </a:ext>
            </a:extLst>
          </p:cNvPr>
          <p:cNvSpPr>
            <a:spLocks noGrp="1"/>
          </p:cNvSpPr>
          <p:nvPr>
            <p:ph type="sldNum" sz="quarter" idx="4"/>
          </p:nvPr>
        </p:nvSpPr>
        <p:spPr/>
        <p:txBody>
          <a:bodyPr/>
          <a:lstStyle/>
          <a:p>
            <a:fld id="{BF568A59-ACA4-4C70-9252-AAB755DA2F6B}" type="slidenum">
              <a:rPr lang="en-US" smtClean="0"/>
              <a:pPr/>
              <a:t>14</a:t>
            </a:fld>
            <a:endParaRPr lang="en-US"/>
          </a:p>
        </p:txBody>
      </p:sp>
    </p:spTree>
    <p:extLst>
      <p:ext uri="{BB962C8B-B14F-4D97-AF65-F5344CB8AC3E}">
        <p14:creationId xmlns:p14="http://schemas.microsoft.com/office/powerpoint/2010/main" val="2904322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61665-5DB5-F34A-5AE2-C1F099BC620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8C2882C-71FF-BA03-5C59-EA5078761A55}"/>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2.2 Career Skills Needed for a Successful Career, Part 3</a:t>
            </a:r>
            <a:endParaRPr lang="en-US"/>
          </a:p>
        </p:txBody>
      </p:sp>
      <p:sp>
        <p:nvSpPr>
          <p:cNvPr id="7" name="Content Placeholder 6">
            <a:extLst>
              <a:ext uri="{FF2B5EF4-FFF2-40B4-BE49-F238E27FC236}">
                <a16:creationId xmlns:a16="http://schemas.microsoft.com/office/drawing/2014/main" id="{1CBFF437-8F31-E720-55FA-3766EB38FD1D}"/>
              </a:ext>
            </a:extLst>
          </p:cNvPr>
          <p:cNvSpPr>
            <a:spLocks noGrp="1"/>
          </p:cNvSpPr>
          <p:nvPr>
            <p:ph sz="half" idx="1"/>
          </p:nvPr>
        </p:nvSpPr>
        <p:spPr>
          <a:xfrm>
            <a:off x="609600" y="1413865"/>
            <a:ext cx="7114032" cy="4820680"/>
          </a:xfrm>
        </p:spPr>
        <p:txBody>
          <a:bodyPr>
            <a:normAutofit fontScale="25000" lnSpcReduction="20000"/>
          </a:bodyPr>
          <a:lstStyle/>
          <a:p>
            <a:r>
              <a:rPr lang="en-US" sz="11200"/>
              <a:t>Identifying the Key Skills, cont.</a:t>
            </a:r>
          </a:p>
          <a:p>
            <a:pPr>
              <a:lnSpc>
                <a:spcPct val="120000"/>
              </a:lnSpc>
              <a:spcAft>
                <a:spcPts val="600"/>
              </a:spcAft>
            </a:pPr>
            <a:r>
              <a:rPr lang="en-US" sz="9600" b="0">
                <a:solidFill>
                  <a:schemeClr val="tx1"/>
                </a:solidFill>
              </a:rPr>
              <a:t>Common job skills and traits important in the restaurant and foodservice industry:</a:t>
            </a:r>
          </a:p>
          <a:p>
            <a:pPr marL="1051560" lvl="1" indent="-365760">
              <a:buClrTx/>
            </a:pPr>
            <a:r>
              <a:rPr lang="en-US" sz="9600" b="0">
                <a:solidFill>
                  <a:schemeClr val="tx1"/>
                </a:solidFill>
              </a:rPr>
              <a:t>Positive attitude</a:t>
            </a:r>
          </a:p>
          <a:p>
            <a:pPr marL="1051560" lvl="1" indent="-365760">
              <a:lnSpc>
                <a:spcPct val="120000"/>
              </a:lnSpc>
              <a:spcBef>
                <a:spcPts val="0"/>
              </a:spcBef>
              <a:buClrTx/>
            </a:pPr>
            <a:r>
              <a:rPr lang="en-US" sz="9600" b="0">
                <a:solidFill>
                  <a:schemeClr val="tx1"/>
                </a:solidFill>
              </a:rPr>
              <a:t>Good communication</a:t>
            </a:r>
          </a:p>
          <a:p>
            <a:pPr marL="1051560" lvl="1" indent="-365760">
              <a:lnSpc>
                <a:spcPct val="120000"/>
              </a:lnSpc>
              <a:spcBef>
                <a:spcPts val="0"/>
              </a:spcBef>
              <a:buClrTx/>
            </a:pPr>
            <a:r>
              <a:rPr lang="en-US" sz="9600" b="0">
                <a:solidFill>
                  <a:schemeClr val="tx1"/>
                </a:solidFill>
              </a:rPr>
              <a:t>Team player</a:t>
            </a:r>
          </a:p>
          <a:p>
            <a:pPr marL="1051560" lvl="1" indent="-365760">
              <a:lnSpc>
                <a:spcPct val="120000"/>
              </a:lnSpc>
              <a:spcBef>
                <a:spcPts val="0"/>
              </a:spcBef>
              <a:buClrTx/>
            </a:pPr>
            <a:r>
              <a:rPr lang="en-US" sz="9600" b="0">
                <a:solidFill>
                  <a:schemeClr val="tx1"/>
                </a:solidFill>
              </a:rPr>
              <a:t>Willingness to learn</a:t>
            </a:r>
          </a:p>
          <a:p>
            <a:pPr marL="1051560" lvl="1" indent="-365760">
              <a:lnSpc>
                <a:spcPct val="120000"/>
              </a:lnSpc>
              <a:spcBef>
                <a:spcPts val="0"/>
              </a:spcBef>
              <a:buClrTx/>
            </a:pPr>
            <a:r>
              <a:rPr lang="en-US" sz="9600" b="0">
                <a:solidFill>
                  <a:schemeClr val="tx1"/>
                </a:solidFill>
              </a:rPr>
              <a:t>Technology skills</a:t>
            </a:r>
          </a:p>
          <a:p>
            <a:pPr marL="1051560" lvl="1" indent="-365760">
              <a:lnSpc>
                <a:spcPct val="120000"/>
              </a:lnSpc>
              <a:spcBef>
                <a:spcPts val="0"/>
              </a:spcBef>
              <a:buClrTx/>
            </a:pPr>
            <a:r>
              <a:rPr lang="en-US" sz="9600" b="0">
                <a:solidFill>
                  <a:schemeClr val="tx1"/>
                </a:solidFill>
              </a:rPr>
              <a:t>Math skills</a:t>
            </a:r>
          </a:p>
          <a:p>
            <a:pPr marL="1051560" lvl="1" indent="-365760">
              <a:lnSpc>
                <a:spcPct val="120000"/>
              </a:lnSpc>
              <a:spcBef>
                <a:spcPts val="0"/>
              </a:spcBef>
              <a:buClrTx/>
            </a:pPr>
            <a:r>
              <a:rPr lang="en-US" sz="9600" b="0">
                <a:solidFill>
                  <a:schemeClr val="tx1"/>
                </a:solidFill>
              </a:rPr>
              <a:t>Analyzing and problem-solving skills</a:t>
            </a:r>
          </a:p>
          <a:p>
            <a:pPr marL="1051560" lvl="1" indent="-365760">
              <a:lnSpc>
                <a:spcPct val="120000"/>
              </a:lnSpc>
              <a:spcBef>
                <a:spcPts val="0"/>
              </a:spcBef>
              <a:buClrTx/>
            </a:pPr>
            <a:r>
              <a:rPr lang="en-US" sz="9600" b="0">
                <a:solidFill>
                  <a:schemeClr val="tx1"/>
                </a:solidFill>
              </a:rPr>
              <a:t>Food safety knowledge</a:t>
            </a:r>
          </a:p>
          <a:p>
            <a:pPr marL="1051560" lvl="1" indent="-365760">
              <a:lnSpc>
                <a:spcPct val="120000"/>
              </a:lnSpc>
              <a:spcBef>
                <a:spcPts val="0"/>
              </a:spcBef>
              <a:buClrTx/>
            </a:pPr>
            <a:r>
              <a:rPr lang="en-US" sz="9600" b="0">
                <a:solidFill>
                  <a:schemeClr val="tx1"/>
                </a:solidFill>
              </a:rPr>
              <a:t>Product knowledge</a:t>
            </a:r>
          </a:p>
          <a:p>
            <a:pPr marL="1143000" indent="-1143000">
              <a:buFont typeface="Arial" panose="020B0604020202020204" pitchFamily="34" charset="0"/>
              <a:buChar char="•"/>
            </a:pPr>
            <a:endParaRPr lang="en-US" sz="11200">
              <a:solidFill>
                <a:schemeClr val="tx1"/>
              </a:solidFill>
            </a:endParaRPr>
          </a:p>
          <a:p>
            <a:pPr marL="457200" lvl="1" indent="0">
              <a:buNone/>
            </a:pPr>
            <a:endParaRPr lang="en-US"/>
          </a:p>
          <a:p>
            <a:endParaRPr lang="en-US"/>
          </a:p>
          <a:p>
            <a:br>
              <a:rPr lang="en-US"/>
            </a:br>
            <a:endParaRPr lang="en-US"/>
          </a:p>
          <a:p>
            <a:pPr marL="457200" lvl="1" indent="0">
              <a:buNone/>
            </a:pPr>
            <a:endParaRPr lang="en-US" i="1"/>
          </a:p>
        </p:txBody>
      </p:sp>
      <p:sp>
        <p:nvSpPr>
          <p:cNvPr id="2" name="Slide Number Placeholder 1">
            <a:extLst>
              <a:ext uri="{FF2B5EF4-FFF2-40B4-BE49-F238E27FC236}">
                <a16:creationId xmlns:a16="http://schemas.microsoft.com/office/drawing/2014/main" id="{6ACD8EEC-FD4E-DA0E-2C20-660A953B12D3}"/>
              </a:ext>
            </a:extLst>
          </p:cNvPr>
          <p:cNvSpPr>
            <a:spLocks noGrp="1"/>
          </p:cNvSpPr>
          <p:nvPr>
            <p:ph type="sldNum" sz="quarter" idx="4"/>
          </p:nvPr>
        </p:nvSpPr>
        <p:spPr/>
        <p:txBody>
          <a:bodyPr/>
          <a:lstStyle/>
          <a:p>
            <a:fld id="{BF568A59-ACA4-4C70-9252-AAB755DA2F6B}" type="slidenum">
              <a:rPr lang="en-US" smtClean="0"/>
              <a:pPr/>
              <a:t>15</a:t>
            </a:fld>
            <a:endParaRPr lang="en-US"/>
          </a:p>
        </p:txBody>
      </p:sp>
      <p:pic>
        <p:nvPicPr>
          <p:cNvPr id="17" name="Picture Placeholder 16" descr="A smiling employee setting a table ahead of service.">
            <a:extLst>
              <a:ext uri="{FF2B5EF4-FFF2-40B4-BE49-F238E27FC236}">
                <a16:creationId xmlns:a16="http://schemas.microsoft.com/office/drawing/2014/main" id="{F67FD6C1-51A4-C992-E1EB-16807B767769}"/>
              </a:ext>
            </a:extLst>
          </p:cNvPr>
          <p:cNvPicPr>
            <a:picLocks noGrp="1" noChangeAspect="1"/>
          </p:cNvPicPr>
          <p:nvPr>
            <p:ph type="pic" sz="quarter" idx="11"/>
          </p:nvPr>
        </p:nvPicPr>
        <p:blipFill>
          <a:blip r:embed="rId2"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3234292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37FA4-C7B3-C871-449F-9A97063A366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538213F-7FAE-4AA6-4AC8-04496942B70A}"/>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2.2 Career Skills Needed for a Successful Career, Part 4</a:t>
            </a:r>
            <a:endParaRPr lang="en-US"/>
          </a:p>
        </p:txBody>
      </p:sp>
      <p:sp>
        <p:nvSpPr>
          <p:cNvPr id="7" name="Content Placeholder 6">
            <a:extLst>
              <a:ext uri="{FF2B5EF4-FFF2-40B4-BE49-F238E27FC236}">
                <a16:creationId xmlns:a16="http://schemas.microsoft.com/office/drawing/2014/main" id="{68F45724-CB76-8675-ECC6-19ED585A7D4A}"/>
              </a:ext>
            </a:extLst>
          </p:cNvPr>
          <p:cNvSpPr>
            <a:spLocks noGrp="1"/>
          </p:cNvSpPr>
          <p:nvPr>
            <p:ph idx="1"/>
          </p:nvPr>
        </p:nvSpPr>
        <p:spPr/>
        <p:txBody>
          <a:bodyPr>
            <a:normAutofit/>
          </a:bodyPr>
          <a:lstStyle/>
          <a:p>
            <a:pPr>
              <a:spcBef>
                <a:spcPts val="1200"/>
              </a:spcBef>
            </a:pPr>
            <a:r>
              <a:rPr lang="en-US"/>
              <a:t>Developing the Skills</a:t>
            </a:r>
          </a:p>
          <a:p>
            <a:pPr>
              <a:lnSpc>
                <a:spcPct val="100000"/>
              </a:lnSpc>
              <a:spcAft>
                <a:spcPts val="1200"/>
              </a:spcAft>
            </a:pPr>
            <a:r>
              <a:rPr lang="en-US" sz="2400" b="0">
                <a:solidFill>
                  <a:schemeClr val="tx1"/>
                </a:solidFill>
              </a:rPr>
              <a:t>No matter what career you pursue, you can develop your skills now by:</a:t>
            </a:r>
          </a:p>
          <a:p>
            <a:pPr marL="457200" lvl="3">
              <a:buClr>
                <a:prstClr val="black"/>
              </a:buClr>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Committing to do your best.</a:t>
            </a:r>
          </a:p>
          <a:p>
            <a:pPr marL="457200" lvl="3">
              <a:buClr>
                <a:prstClr val="black"/>
              </a:buClr>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Working part-time in the industry while in school.</a:t>
            </a:r>
          </a:p>
          <a:p>
            <a:pPr marL="457200" lvl="3">
              <a:buClr>
                <a:prstClr val="black"/>
              </a:buClr>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Accepting challenges in school.</a:t>
            </a:r>
            <a:endParaRPr lang="en-US" sz="2400" b="0">
              <a:solidFill>
                <a:schemeClr val="tx1"/>
              </a:solidFill>
            </a:endParaRPr>
          </a:p>
        </p:txBody>
      </p:sp>
      <p:sp>
        <p:nvSpPr>
          <p:cNvPr id="3" name="Content Placeholder 2">
            <a:extLst>
              <a:ext uri="{FF2B5EF4-FFF2-40B4-BE49-F238E27FC236}">
                <a16:creationId xmlns:a16="http://schemas.microsoft.com/office/drawing/2014/main" id="{A1BB854E-A063-1A8B-DE87-37FE14117712}"/>
              </a:ext>
            </a:extLst>
          </p:cNvPr>
          <p:cNvSpPr>
            <a:spLocks noGrp="1"/>
          </p:cNvSpPr>
          <p:nvPr>
            <p:ph idx="10"/>
          </p:nvPr>
        </p:nvSpPr>
        <p:spPr>
          <a:xfrm>
            <a:off x="6465960" y="2082139"/>
            <a:ext cx="5184648" cy="3598047"/>
          </a:xfrm>
        </p:spPr>
        <p:txBody>
          <a:bodyPr>
            <a:normAutofit lnSpcReduction="10000"/>
          </a:bodyPr>
          <a:lstStyle/>
          <a:p>
            <a:pPr marL="457200" lvl="3"/>
            <a:r>
              <a:rPr lang="en-US" sz="2400"/>
              <a:t>Working to learn new skills.</a:t>
            </a:r>
          </a:p>
          <a:p>
            <a:pPr marL="457200" lvl="3"/>
            <a:r>
              <a:rPr lang="en-US" sz="2400"/>
              <a:t>Being active in clubs and activities.</a:t>
            </a:r>
          </a:p>
          <a:p>
            <a:pPr marL="457200" lvl="3"/>
            <a:r>
              <a:rPr lang="en-US" sz="2400"/>
              <a:t>Volunteering in the community. </a:t>
            </a:r>
          </a:p>
          <a:p>
            <a:pPr marL="457200" lvl="3"/>
            <a:r>
              <a:rPr lang="en-US" sz="2400"/>
              <a:t>Researching the industry.</a:t>
            </a:r>
          </a:p>
          <a:p>
            <a:pPr marL="457200" lvl="3"/>
            <a:r>
              <a:rPr lang="en-US" sz="2400"/>
              <a:t>Building technological skills.</a:t>
            </a:r>
          </a:p>
          <a:p>
            <a:pPr marL="457200" lvl="3"/>
            <a:r>
              <a:rPr lang="en-US" sz="2400"/>
              <a:t>Grabbing opportunities to improve your learning and work habits. </a:t>
            </a:r>
          </a:p>
        </p:txBody>
      </p:sp>
      <p:sp>
        <p:nvSpPr>
          <p:cNvPr id="2" name="Slide Number Placeholder 1">
            <a:extLst>
              <a:ext uri="{FF2B5EF4-FFF2-40B4-BE49-F238E27FC236}">
                <a16:creationId xmlns:a16="http://schemas.microsoft.com/office/drawing/2014/main" id="{C44A088C-ABAC-1091-F568-F6FE5214A305}"/>
              </a:ext>
            </a:extLst>
          </p:cNvPr>
          <p:cNvSpPr>
            <a:spLocks noGrp="1"/>
          </p:cNvSpPr>
          <p:nvPr>
            <p:ph type="sldNum" sz="quarter" idx="4"/>
          </p:nvPr>
        </p:nvSpPr>
        <p:spPr/>
        <p:txBody>
          <a:bodyPr/>
          <a:lstStyle/>
          <a:p>
            <a:fld id="{BF568A59-ACA4-4C70-9252-AAB755DA2F6B}" type="slidenum">
              <a:rPr lang="en-US" smtClean="0"/>
              <a:pPr/>
              <a:t>16</a:t>
            </a:fld>
            <a:endParaRPr lang="en-US"/>
          </a:p>
        </p:txBody>
      </p:sp>
    </p:spTree>
    <p:extLst>
      <p:ext uri="{BB962C8B-B14F-4D97-AF65-F5344CB8AC3E}">
        <p14:creationId xmlns:p14="http://schemas.microsoft.com/office/powerpoint/2010/main" val="391328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EAD88F-9F55-F15C-B4AB-36693314435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FC5B37F-3587-9BB1-7683-DB4ADDFEE67F}"/>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2.2 Career Skills Needed for a Successful Career, Part 5</a:t>
            </a:r>
            <a:endParaRPr lang="en-US"/>
          </a:p>
        </p:txBody>
      </p:sp>
      <p:sp>
        <p:nvSpPr>
          <p:cNvPr id="7" name="Content Placeholder 6">
            <a:extLst>
              <a:ext uri="{FF2B5EF4-FFF2-40B4-BE49-F238E27FC236}">
                <a16:creationId xmlns:a16="http://schemas.microsoft.com/office/drawing/2014/main" id="{633137AB-3298-5E3D-7FE2-B75139B7B65E}"/>
              </a:ext>
            </a:extLst>
          </p:cNvPr>
          <p:cNvSpPr>
            <a:spLocks noGrp="1"/>
          </p:cNvSpPr>
          <p:nvPr>
            <p:ph sz="half" idx="1"/>
          </p:nvPr>
        </p:nvSpPr>
        <p:spPr/>
        <p:txBody>
          <a:bodyPr>
            <a:normAutofit/>
          </a:bodyPr>
          <a:lstStyle/>
          <a:p>
            <a:endParaRPr lang="en-US" b="0">
              <a:solidFill>
                <a:schemeClr val="tx1"/>
              </a:solidFill>
            </a:endParaRPr>
          </a:p>
          <a:p>
            <a:r>
              <a:rPr lang="en-US"/>
              <a:t>Developing the Skills, cont.</a:t>
            </a:r>
          </a:p>
          <a:p>
            <a:r>
              <a:rPr lang="en-US" sz="2400" b="0">
                <a:solidFill>
                  <a:schemeClr val="tx1"/>
                </a:solidFill>
              </a:rPr>
              <a:t>A mentor is someone who advises and guides you along your career path. </a:t>
            </a:r>
          </a:p>
        </p:txBody>
      </p:sp>
      <p:sp>
        <p:nvSpPr>
          <p:cNvPr id="2" name="Slide Number Placeholder 1">
            <a:extLst>
              <a:ext uri="{FF2B5EF4-FFF2-40B4-BE49-F238E27FC236}">
                <a16:creationId xmlns:a16="http://schemas.microsoft.com/office/drawing/2014/main" id="{10172CC7-2BA0-B440-E5F7-DB002E960A19}"/>
              </a:ext>
            </a:extLst>
          </p:cNvPr>
          <p:cNvSpPr>
            <a:spLocks noGrp="1"/>
          </p:cNvSpPr>
          <p:nvPr>
            <p:ph type="sldNum" sz="quarter" idx="4"/>
          </p:nvPr>
        </p:nvSpPr>
        <p:spPr/>
        <p:txBody>
          <a:bodyPr/>
          <a:lstStyle/>
          <a:p>
            <a:fld id="{BF568A59-ACA4-4C70-9252-AAB755DA2F6B}" type="slidenum">
              <a:rPr lang="en-US" smtClean="0"/>
              <a:pPr/>
              <a:t>17</a:t>
            </a:fld>
            <a:endParaRPr lang="en-US"/>
          </a:p>
        </p:txBody>
      </p:sp>
      <p:pic>
        <p:nvPicPr>
          <p:cNvPr id="12" name="Picture Placeholder 11" descr="A chef mentoring a younger apprentice in the kitchen.">
            <a:extLst>
              <a:ext uri="{FF2B5EF4-FFF2-40B4-BE49-F238E27FC236}">
                <a16:creationId xmlns:a16="http://schemas.microsoft.com/office/drawing/2014/main" id="{71693DC8-2F2E-C284-4515-45D3DDBDE50F}"/>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Tree>
    <p:custDataLst>
      <p:tags r:id="rId1"/>
    </p:custDataLst>
    <p:extLst>
      <p:ext uri="{BB962C8B-B14F-4D97-AF65-F5344CB8AC3E}">
        <p14:creationId xmlns:p14="http://schemas.microsoft.com/office/powerpoint/2010/main" val="3340232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7BAE8E-4E4E-74B0-2841-63BCAFB9F20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74048C-78C6-EB16-83EF-307CDD92FBBB}"/>
              </a:ext>
            </a:extLst>
          </p:cNvPr>
          <p:cNvSpPr>
            <a:spLocks noGrp="1"/>
          </p:cNvSpPr>
          <p:nvPr>
            <p:ph type="title"/>
          </p:nvPr>
        </p:nvSpPr>
        <p:spPr/>
        <p:txBody>
          <a:bodyPr/>
          <a:lstStyle/>
          <a:p>
            <a:r>
              <a:rPr lang="en-US"/>
              <a:t>2.2 Knowledge Check</a:t>
            </a:r>
          </a:p>
        </p:txBody>
      </p:sp>
      <p:sp>
        <p:nvSpPr>
          <p:cNvPr id="6" name="Content Placeholder 5">
            <a:extLst>
              <a:ext uri="{FF2B5EF4-FFF2-40B4-BE49-F238E27FC236}">
                <a16:creationId xmlns:a16="http://schemas.microsoft.com/office/drawing/2014/main" id="{C2EB6198-1542-2A9E-3F8D-A576B89BA490}"/>
              </a:ext>
            </a:extLst>
          </p:cNvPr>
          <p:cNvSpPr>
            <a:spLocks noGrp="1"/>
          </p:cNvSpPr>
          <p:nvPr>
            <p:ph idx="1"/>
          </p:nvPr>
        </p:nvSpPr>
        <p:spPr/>
        <p:txBody>
          <a:bodyPr>
            <a:normAutofit/>
          </a:bodyPr>
          <a:lstStyle/>
          <a:p>
            <a:r>
              <a:rPr lang="en-US"/>
              <a:t>Why are math skills considered important in the restaurant and foodservice industry? </a:t>
            </a:r>
          </a:p>
          <a:p>
            <a:r>
              <a:rPr lang="en-US"/>
              <a:t>When is the right time to begin to learn the skills you need in the foodservice industry? </a:t>
            </a:r>
          </a:p>
          <a:p>
            <a:r>
              <a:rPr lang="en-US"/>
              <a:t>What kind of person makes a good mentor? </a:t>
            </a:r>
            <a:br>
              <a:rPr lang="en-US"/>
            </a:br>
            <a:endParaRPr lang="en-US"/>
          </a:p>
        </p:txBody>
      </p:sp>
      <p:sp>
        <p:nvSpPr>
          <p:cNvPr id="4" name="Slide Number Placeholder 3">
            <a:extLst>
              <a:ext uri="{FF2B5EF4-FFF2-40B4-BE49-F238E27FC236}">
                <a16:creationId xmlns:a16="http://schemas.microsoft.com/office/drawing/2014/main" id="{656D98CC-E968-9316-B9ED-1B25B521A6E6}"/>
              </a:ext>
            </a:extLst>
          </p:cNvPr>
          <p:cNvSpPr>
            <a:spLocks noGrp="1"/>
          </p:cNvSpPr>
          <p:nvPr>
            <p:ph type="sldNum" sz="quarter" idx="4"/>
          </p:nvPr>
        </p:nvSpPr>
        <p:spPr/>
        <p:txBody>
          <a:bodyPr/>
          <a:lstStyle/>
          <a:p>
            <a:fld id="{BF568A59-ACA4-4C70-9252-AAB755DA2F6B}" type="slidenum">
              <a:rPr lang="en-US" smtClean="0"/>
              <a:pPr/>
              <a:t>18</a:t>
            </a:fld>
            <a:endParaRPr lang="en-US"/>
          </a:p>
        </p:txBody>
      </p:sp>
    </p:spTree>
    <p:extLst>
      <p:ext uri="{BB962C8B-B14F-4D97-AF65-F5344CB8AC3E}">
        <p14:creationId xmlns:p14="http://schemas.microsoft.com/office/powerpoint/2010/main" val="2847453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26E75-731F-6F75-6A1A-FB7E5D4147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4ECFB0E-4090-A3AE-7332-73247971833B}"/>
              </a:ext>
            </a:extLst>
          </p:cNvPr>
          <p:cNvSpPr>
            <a:spLocks noGrp="1"/>
          </p:cNvSpPr>
          <p:nvPr>
            <p:ph type="title"/>
          </p:nvPr>
        </p:nvSpPr>
        <p:spPr/>
        <p:txBody>
          <a:bodyPr>
            <a:normAutofit/>
          </a:bodyPr>
          <a:lstStyle/>
          <a:p>
            <a:r>
              <a:rPr lang="en-US"/>
              <a:t>2.3 Staying Educated and Involved, Part 1</a:t>
            </a:r>
          </a:p>
        </p:txBody>
      </p:sp>
      <p:sp>
        <p:nvSpPr>
          <p:cNvPr id="6" name="Content Placeholder 5">
            <a:extLst>
              <a:ext uri="{FF2B5EF4-FFF2-40B4-BE49-F238E27FC236}">
                <a16:creationId xmlns:a16="http://schemas.microsoft.com/office/drawing/2014/main" id="{B1875A32-E40E-C8CC-AA95-A2E7DF49ADF4}"/>
              </a:ext>
            </a:extLst>
          </p:cNvPr>
          <p:cNvSpPr>
            <a:spLocks noGrp="1"/>
          </p:cNvSpPr>
          <p:nvPr>
            <p:ph sz="half" idx="1"/>
          </p:nvPr>
        </p:nvSpPr>
        <p:spPr/>
        <p:txBody>
          <a:bodyPr>
            <a:normAutofit/>
          </a:bodyPr>
          <a:lstStyle/>
          <a:p>
            <a:br>
              <a:rPr lang="en-US"/>
            </a:br>
            <a:br>
              <a:rPr lang="en-US"/>
            </a:br>
            <a:r>
              <a:rPr lang="en-US"/>
              <a:t>Overview</a:t>
            </a:r>
          </a:p>
          <a:p>
            <a:pPr marL="1028700" lvl="1" indent="-342900">
              <a:lnSpc>
                <a:spcPct val="100000"/>
              </a:lnSpc>
              <a:buClrTx/>
            </a:pPr>
            <a:r>
              <a:rPr lang="en-US" b="0">
                <a:solidFill>
                  <a:schemeClr val="tx1"/>
                </a:solidFill>
              </a:rPr>
              <a:t>Continuous learning</a:t>
            </a:r>
          </a:p>
          <a:p>
            <a:pPr marL="1028700" lvl="1" indent="-342900">
              <a:lnSpc>
                <a:spcPct val="100000"/>
              </a:lnSpc>
              <a:buClrTx/>
            </a:pPr>
            <a:r>
              <a:rPr lang="en-US" b="0">
                <a:solidFill>
                  <a:schemeClr val="tx1"/>
                </a:solidFill>
              </a:rPr>
              <a:t>Networking</a:t>
            </a:r>
          </a:p>
        </p:txBody>
      </p:sp>
      <p:sp>
        <p:nvSpPr>
          <p:cNvPr id="4" name="Slide Number Placeholder 3">
            <a:extLst>
              <a:ext uri="{FF2B5EF4-FFF2-40B4-BE49-F238E27FC236}">
                <a16:creationId xmlns:a16="http://schemas.microsoft.com/office/drawing/2014/main" id="{AAB99FCC-D678-082D-D1D3-6696F9ED2AFB}"/>
              </a:ext>
            </a:extLst>
          </p:cNvPr>
          <p:cNvSpPr>
            <a:spLocks noGrp="1"/>
          </p:cNvSpPr>
          <p:nvPr>
            <p:ph type="sldNum" sz="quarter" idx="4"/>
          </p:nvPr>
        </p:nvSpPr>
        <p:spPr/>
        <p:txBody>
          <a:bodyPr/>
          <a:lstStyle/>
          <a:p>
            <a:fld id="{BF568A59-ACA4-4C70-9252-AAB755DA2F6B}" type="slidenum">
              <a:rPr lang="en-US" smtClean="0"/>
              <a:pPr/>
              <a:t>19</a:t>
            </a:fld>
            <a:endParaRPr lang="en-US"/>
          </a:p>
        </p:txBody>
      </p:sp>
      <p:pic>
        <p:nvPicPr>
          <p:cNvPr id="8" name="Picture Placeholder 7" descr="A younger employee learning from a mentor in a kitchen.">
            <a:extLst>
              <a:ext uri="{FF2B5EF4-FFF2-40B4-BE49-F238E27FC236}">
                <a16:creationId xmlns:a16="http://schemas.microsoft.com/office/drawing/2014/main" id="{628038D0-8952-9ACB-8E2B-A007A3CE7EC3}"/>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p:blipFill>
        <p:spPr/>
      </p:pic>
    </p:spTree>
    <p:custDataLst>
      <p:tags r:id="rId1"/>
    </p:custDataLst>
    <p:extLst>
      <p:ext uri="{BB962C8B-B14F-4D97-AF65-F5344CB8AC3E}">
        <p14:creationId xmlns:p14="http://schemas.microsoft.com/office/powerpoint/2010/main" val="365526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5EE387-1A00-C122-298E-39E16B1502C6}"/>
              </a:ext>
            </a:extLst>
          </p:cNvPr>
          <p:cNvSpPr>
            <a:spLocks noGrp="1"/>
          </p:cNvSpPr>
          <p:nvPr>
            <p:ph type="title" idx="4294967295"/>
          </p:nvPr>
        </p:nvSpPr>
        <p:spPr/>
        <p:txBody>
          <a:bodyPr>
            <a:normAutofit/>
          </a:bodyPr>
          <a:lstStyle/>
          <a:p>
            <a:pPr lvl="0">
              <a:spcBef>
                <a:spcPts val="3600"/>
              </a:spcBef>
              <a:spcAft>
                <a:spcPts val="1200"/>
              </a:spcAft>
            </a:pPr>
            <a:r>
              <a:rPr lang="en-US" sz="2800">
                <a:solidFill>
                  <a:srgbClr val="183C8E"/>
                </a:solidFill>
                <a:ea typeface="+mn-ea"/>
                <a:cs typeface="+mn-cs"/>
              </a:rPr>
              <a:t>Learning </a:t>
            </a:r>
            <a:r>
              <a:rPr lang="en-US">
                <a:solidFill>
                  <a:srgbClr val="183C8E"/>
                </a:solidFill>
                <a:ea typeface="+mn-ea"/>
                <a:cs typeface="+mn-cs"/>
              </a:rPr>
              <a:t>Objectives</a:t>
            </a:r>
            <a:endParaRPr lang="en-US"/>
          </a:p>
        </p:txBody>
      </p:sp>
      <p:sp>
        <p:nvSpPr>
          <p:cNvPr id="3" name="Content Placeholder 2">
            <a:extLst>
              <a:ext uri="{FF2B5EF4-FFF2-40B4-BE49-F238E27FC236}">
                <a16:creationId xmlns:a16="http://schemas.microsoft.com/office/drawing/2014/main" id="{85F2A785-0BAD-4DC4-84FD-91C37505FCEA}"/>
              </a:ext>
            </a:extLst>
          </p:cNvPr>
          <p:cNvSpPr>
            <a:spLocks noGrp="1"/>
          </p:cNvSpPr>
          <p:nvPr>
            <p:ph idx="1"/>
          </p:nvPr>
        </p:nvSpPr>
        <p:spPr>
          <a:xfrm>
            <a:off x="508000" y="867790"/>
            <a:ext cx="10972800" cy="5352925"/>
          </a:xfrm>
        </p:spPr>
        <p:txBody>
          <a:bodyPr>
            <a:normAutofit/>
          </a:bodyPr>
          <a:lstStyle/>
          <a:p>
            <a:pPr marL="914400" lvl="1" indent="-457200">
              <a:buFont typeface="+mj-lt"/>
              <a:buAutoNum type="arabicPeriod"/>
            </a:pPr>
            <a:r>
              <a:rPr lang="en-US"/>
              <a:t>Explain the importance of entry-level jobs to people interested in the foodservice industry. </a:t>
            </a:r>
          </a:p>
          <a:p>
            <a:pPr marL="914400" lvl="1" indent="-457200">
              <a:buFont typeface="+mj-lt"/>
              <a:buAutoNum type="arabicPeriod"/>
            </a:pPr>
            <a:r>
              <a:rPr lang="en-US"/>
              <a:t>List and describe the roles of typical back-of-house staff and front-of-house staff. </a:t>
            </a:r>
          </a:p>
          <a:p>
            <a:pPr marL="914400" lvl="1" indent="-457200">
              <a:buFont typeface="+mj-lt"/>
              <a:buAutoNum type="arabicPeriod"/>
            </a:pPr>
            <a:r>
              <a:rPr lang="en-US"/>
              <a:t>List and describe the roles of typical restaurant management and support staff. </a:t>
            </a:r>
          </a:p>
          <a:p>
            <a:pPr marL="914400" lvl="1" indent="-457200">
              <a:buFont typeface="+mj-lt"/>
              <a:buAutoNum type="arabicPeriod"/>
            </a:pPr>
            <a:r>
              <a:rPr lang="en-US"/>
              <a:t>Describe the nine common job skills important in the restaurant and foodservice industry. </a:t>
            </a:r>
          </a:p>
          <a:p>
            <a:pPr marL="914400" lvl="1" indent="-457200">
              <a:buFont typeface="+mj-lt"/>
              <a:buAutoNum type="arabicPeriod"/>
            </a:pPr>
            <a:r>
              <a:rPr lang="en-US"/>
              <a:t>Explain the value of working with a mentor to develop career skills. </a:t>
            </a:r>
          </a:p>
          <a:p>
            <a:pPr marL="914400" lvl="1" indent="-457200">
              <a:buFont typeface="+mj-lt"/>
              <a:buAutoNum type="arabicPeriod"/>
            </a:pPr>
            <a:r>
              <a:rPr lang="en-US"/>
              <a:t>List common ways of working on your professional development. </a:t>
            </a:r>
          </a:p>
          <a:p>
            <a:pPr marL="914400" lvl="1" indent="-457200">
              <a:buFont typeface="+mj-lt"/>
              <a:buAutoNum type="arabicPeriod"/>
            </a:pPr>
            <a:r>
              <a:rPr lang="en-US"/>
              <a:t>Describe how professionals network and why it is important.</a:t>
            </a:r>
          </a:p>
        </p:txBody>
      </p:sp>
      <p:sp>
        <p:nvSpPr>
          <p:cNvPr id="2" name="Slide Number Placeholder 1">
            <a:extLst>
              <a:ext uri="{FF2B5EF4-FFF2-40B4-BE49-F238E27FC236}">
                <a16:creationId xmlns:a16="http://schemas.microsoft.com/office/drawing/2014/main" id="{2FA79437-9AE9-34D5-985E-640A869367E1}"/>
              </a:ext>
            </a:extLst>
          </p:cNvPr>
          <p:cNvSpPr>
            <a:spLocks noGrp="1"/>
          </p:cNvSpPr>
          <p:nvPr>
            <p:ph type="sldNum" sz="quarter" idx="10"/>
          </p:nvPr>
        </p:nvSpPr>
        <p:spPr/>
        <p:txBody>
          <a:bodyPr/>
          <a:lstStyle/>
          <a:p>
            <a:fld id="{BF568A59-ACA4-4C70-9252-AAB755DA2F6B}" type="slidenum">
              <a:rPr lang="en-US" smtClean="0"/>
              <a:pPr/>
              <a:t>2</a:t>
            </a:fld>
            <a:endParaRPr lang="en-US"/>
          </a:p>
        </p:txBody>
      </p:sp>
    </p:spTree>
    <p:custDataLst>
      <p:tags r:id="rId1"/>
    </p:custDataLst>
    <p:extLst>
      <p:ext uri="{BB962C8B-B14F-4D97-AF65-F5344CB8AC3E}">
        <p14:creationId xmlns:p14="http://schemas.microsoft.com/office/powerpoint/2010/main" val="1784429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E9BCA-987D-1FFF-57BA-FA673E1FB0D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2CF35AA-185C-2948-CC45-6FCF43C5FD4F}"/>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2.3 Staying Educated and Involved, Part 2</a:t>
            </a:r>
            <a:endParaRPr lang="en-US"/>
          </a:p>
        </p:txBody>
      </p:sp>
      <p:sp>
        <p:nvSpPr>
          <p:cNvPr id="7" name="Content Placeholder 6">
            <a:extLst>
              <a:ext uri="{FF2B5EF4-FFF2-40B4-BE49-F238E27FC236}">
                <a16:creationId xmlns:a16="http://schemas.microsoft.com/office/drawing/2014/main" id="{B0A1A42B-BCAE-6D57-01AB-B7DE3E69A960}"/>
              </a:ext>
            </a:extLst>
          </p:cNvPr>
          <p:cNvSpPr>
            <a:spLocks noGrp="1"/>
          </p:cNvSpPr>
          <p:nvPr>
            <p:ph idx="1"/>
          </p:nvPr>
        </p:nvSpPr>
        <p:spPr/>
        <p:txBody>
          <a:bodyPr/>
          <a:lstStyle/>
          <a:p>
            <a:r>
              <a:rPr lang="en-US"/>
              <a:t>Continuous Learning</a:t>
            </a:r>
          </a:p>
          <a:p>
            <a:r>
              <a:rPr lang="en-US" sz="2400" b="0">
                <a:solidFill>
                  <a:schemeClr val="tx1"/>
                </a:solidFill>
              </a:rPr>
              <a:t>Opportunities for continuous learning in the foodservice industry include:  </a:t>
            </a:r>
            <a:br>
              <a:rPr lang="en-US" sz="2400" b="0">
                <a:solidFill>
                  <a:schemeClr val="tx1"/>
                </a:solidFill>
              </a:rPr>
            </a:br>
            <a:endParaRPr lang="en-US" sz="2400" b="0">
              <a:solidFill>
                <a:schemeClr val="tx1"/>
              </a:solidFill>
            </a:endParaRPr>
          </a:p>
          <a:p>
            <a:pPr lvl="1"/>
            <a:r>
              <a:rPr lang="en-US"/>
              <a:t>Industry publications</a:t>
            </a:r>
          </a:p>
          <a:p>
            <a:pPr lvl="1"/>
            <a:r>
              <a:rPr lang="en-US"/>
              <a:t>Professional organizations</a:t>
            </a:r>
          </a:p>
          <a:p>
            <a:pPr lvl="1"/>
            <a:r>
              <a:rPr lang="en-US"/>
              <a:t>Certifications</a:t>
            </a:r>
          </a:p>
          <a:p>
            <a:pPr lvl="1"/>
            <a:r>
              <a:rPr lang="en-US"/>
              <a:t>Continuing education</a:t>
            </a:r>
          </a:p>
          <a:p>
            <a:endParaRPr lang="en-US"/>
          </a:p>
          <a:p>
            <a:pPr lvl="1"/>
            <a:endParaRPr lang="en-US" i="1"/>
          </a:p>
        </p:txBody>
      </p:sp>
      <p:sp>
        <p:nvSpPr>
          <p:cNvPr id="2" name="Slide Number Placeholder 1">
            <a:extLst>
              <a:ext uri="{FF2B5EF4-FFF2-40B4-BE49-F238E27FC236}">
                <a16:creationId xmlns:a16="http://schemas.microsoft.com/office/drawing/2014/main" id="{B6C3E354-C9F7-4F96-8688-B8B59A0FA181}"/>
              </a:ext>
            </a:extLst>
          </p:cNvPr>
          <p:cNvSpPr>
            <a:spLocks noGrp="1"/>
          </p:cNvSpPr>
          <p:nvPr>
            <p:ph type="sldNum" sz="quarter" idx="4"/>
          </p:nvPr>
        </p:nvSpPr>
        <p:spPr/>
        <p:txBody>
          <a:bodyPr/>
          <a:lstStyle/>
          <a:p>
            <a:fld id="{BF568A59-ACA4-4C70-9252-AAB755DA2F6B}" type="slidenum">
              <a:rPr lang="en-US" smtClean="0"/>
              <a:pPr/>
              <a:t>20</a:t>
            </a:fld>
            <a:endParaRPr lang="en-US"/>
          </a:p>
        </p:txBody>
      </p:sp>
    </p:spTree>
    <p:custDataLst>
      <p:tags r:id="rId1"/>
    </p:custDataLst>
    <p:extLst>
      <p:ext uri="{BB962C8B-B14F-4D97-AF65-F5344CB8AC3E}">
        <p14:creationId xmlns:p14="http://schemas.microsoft.com/office/powerpoint/2010/main" val="3648839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7B5BB-690B-4FCA-E837-032DC5EA679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C300305-EB5A-F316-9093-3A72982D44C7}"/>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2.3 Staying Educated and Involved, Part 3</a:t>
            </a:r>
            <a:endParaRPr lang="en-US"/>
          </a:p>
        </p:txBody>
      </p:sp>
      <p:sp>
        <p:nvSpPr>
          <p:cNvPr id="7" name="Content Placeholder 6">
            <a:extLst>
              <a:ext uri="{FF2B5EF4-FFF2-40B4-BE49-F238E27FC236}">
                <a16:creationId xmlns:a16="http://schemas.microsoft.com/office/drawing/2014/main" id="{E2091900-E818-FA4A-F5AC-2C69F0F93536}"/>
              </a:ext>
            </a:extLst>
          </p:cNvPr>
          <p:cNvSpPr>
            <a:spLocks noGrp="1"/>
          </p:cNvSpPr>
          <p:nvPr>
            <p:ph idx="1"/>
          </p:nvPr>
        </p:nvSpPr>
        <p:spPr/>
        <p:txBody>
          <a:bodyPr vert="horz" lIns="457200" tIns="45720" rIns="457200" bIns="45720" rtlCol="0" anchor="t">
            <a:normAutofit/>
          </a:bodyPr>
          <a:lstStyle/>
          <a:p>
            <a:r>
              <a:rPr lang="en-US"/>
              <a:t>Networking</a:t>
            </a:r>
          </a:p>
          <a:p>
            <a:r>
              <a:rPr lang="en-US" sz="2400" b="0">
                <a:solidFill>
                  <a:schemeClr val="tx1"/>
                </a:solidFill>
              </a:rPr>
              <a:t>Networking is the process of connecting with people and building relationships. </a:t>
            </a:r>
          </a:p>
          <a:p>
            <a:pPr marL="0" marR="0" lvl="0" indent="0" algn="l" defTabSz="914400" rtl="0" eaLnBrk="1" fontAlgn="auto" latinLnBrk="0" hangingPunct="1">
              <a:lnSpc>
                <a:spcPct val="90000"/>
              </a:lnSpc>
              <a:spcBef>
                <a:spcPts val="3600"/>
              </a:spcBef>
              <a:spcAft>
                <a:spcPts val="0"/>
              </a:spcAft>
              <a:buClr>
                <a:srgbClr val="DF9C35"/>
              </a:buClr>
              <a:buSzPct val="100000"/>
              <a:buFont typeface="Arial" panose="020B0604020202020204" pitchFamily="34" charset="0"/>
              <a:buNone/>
              <a:tabLst/>
              <a:defRPr/>
            </a:pPr>
            <a:r>
              <a:rPr kumimoji="0" lang="en-US" sz="2400" b="0" i="0" u="none" strike="noStrike" kern="1200" cap="none" spc="-50" normalizeH="0" baseline="0" noProof="0">
                <a:ln>
                  <a:noFill/>
                </a:ln>
                <a:solidFill>
                  <a:prstClr val="black"/>
                </a:solidFill>
                <a:effectLst/>
                <a:uLnTx/>
                <a:uFillTx/>
                <a:latin typeface="Arial" panose="020B0604020202020204"/>
                <a:ea typeface="+mn-lt"/>
                <a:cs typeface="Arial" panose="020B0604020202020204"/>
              </a:rPr>
              <a:t>These relationships can lead to career advancement, information about industry updates, and greater knowledge and skills. </a:t>
            </a:r>
            <a:endParaRPr kumimoji="0" lang="en-US" sz="2400" b="0" i="0" u="none" strike="noStrike" kern="1200" cap="none" spc="-50" normalizeH="0" baseline="0" noProof="0">
              <a:ln>
                <a:noFill/>
              </a:ln>
              <a:solidFill>
                <a:prstClr val="black"/>
              </a:solidFill>
              <a:effectLst/>
              <a:uLnTx/>
              <a:uFillTx/>
              <a:latin typeface="Arial" panose="020B0604020202020204"/>
              <a:ea typeface="+mn-ea"/>
              <a:cs typeface="Arial"/>
            </a:endParaRPr>
          </a:p>
          <a:p>
            <a:endParaRPr lang="en-US" sz="2400" b="0">
              <a:solidFill>
                <a:schemeClr val="tx1"/>
              </a:solidFill>
            </a:endParaRPr>
          </a:p>
          <a:p>
            <a:endParaRPr lang="en-US"/>
          </a:p>
          <a:p>
            <a:pPr lvl="1"/>
            <a:endParaRPr lang="en-US" i="1"/>
          </a:p>
        </p:txBody>
      </p:sp>
      <p:sp>
        <p:nvSpPr>
          <p:cNvPr id="2" name="Slide Number Placeholder 1">
            <a:extLst>
              <a:ext uri="{FF2B5EF4-FFF2-40B4-BE49-F238E27FC236}">
                <a16:creationId xmlns:a16="http://schemas.microsoft.com/office/drawing/2014/main" id="{7A3D1E75-D59E-6EF5-517A-112981312F11}"/>
              </a:ext>
            </a:extLst>
          </p:cNvPr>
          <p:cNvSpPr>
            <a:spLocks noGrp="1"/>
          </p:cNvSpPr>
          <p:nvPr>
            <p:ph type="sldNum" sz="quarter" idx="4"/>
          </p:nvPr>
        </p:nvSpPr>
        <p:spPr/>
        <p:txBody>
          <a:bodyPr/>
          <a:lstStyle/>
          <a:p>
            <a:fld id="{BF568A59-ACA4-4C70-9252-AAB755DA2F6B}" type="slidenum">
              <a:rPr lang="en-US" smtClean="0"/>
              <a:pPr/>
              <a:t>21</a:t>
            </a:fld>
            <a:endParaRPr lang="en-US"/>
          </a:p>
        </p:txBody>
      </p:sp>
    </p:spTree>
    <p:custDataLst>
      <p:tags r:id="rId1"/>
    </p:custDataLst>
    <p:extLst>
      <p:ext uri="{BB962C8B-B14F-4D97-AF65-F5344CB8AC3E}">
        <p14:creationId xmlns:p14="http://schemas.microsoft.com/office/powerpoint/2010/main" val="2967887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4CAAC-AB48-6866-1DB2-C926267D8F4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064856B-5946-D161-145D-9FE7373E6C06}"/>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2.3 Staying Educated and Involved, Part 4</a:t>
            </a:r>
            <a:endParaRPr lang="en-US"/>
          </a:p>
        </p:txBody>
      </p:sp>
      <p:sp>
        <p:nvSpPr>
          <p:cNvPr id="7" name="Content Placeholder 6">
            <a:extLst>
              <a:ext uri="{FF2B5EF4-FFF2-40B4-BE49-F238E27FC236}">
                <a16:creationId xmlns:a16="http://schemas.microsoft.com/office/drawing/2014/main" id="{80A8ED61-8A0C-BBF6-8FF4-9E93C6145A89}"/>
              </a:ext>
            </a:extLst>
          </p:cNvPr>
          <p:cNvSpPr>
            <a:spLocks noGrp="1"/>
          </p:cNvSpPr>
          <p:nvPr>
            <p:ph idx="1"/>
          </p:nvPr>
        </p:nvSpPr>
        <p:spPr>
          <a:xfrm>
            <a:off x="609600" y="1554480"/>
            <a:ext cx="5184648" cy="4537562"/>
          </a:xfrm>
        </p:spPr>
        <p:txBody>
          <a:bodyPr>
            <a:normAutofit fontScale="25000" lnSpcReduction="20000"/>
          </a:bodyPr>
          <a:lstStyle/>
          <a:p>
            <a:r>
              <a:rPr lang="en-US" sz="11200"/>
              <a:t>Networking, cont.</a:t>
            </a:r>
          </a:p>
          <a:p>
            <a:r>
              <a:rPr lang="en-US" sz="9600" b="0">
                <a:solidFill>
                  <a:schemeClr val="tx1"/>
                </a:solidFill>
              </a:rPr>
              <a:t>How do you network?  </a:t>
            </a:r>
            <a:br>
              <a:rPr lang="en-US" sz="9600"/>
            </a:br>
            <a:endParaRPr lang="en-US" sz="9600"/>
          </a:p>
          <a:p>
            <a:pPr lvl="1"/>
            <a:r>
              <a:rPr lang="en-US" sz="9600"/>
              <a:t>Attend industry conferences</a:t>
            </a:r>
          </a:p>
          <a:p>
            <a:pPr lvl="1"/>
            <a:r>
              <a:rPr lang="en-US" sz="9600"/>
              <a:t>Participate in online professional development sites</a:t>
            </a:r>
          </a:p>
          <a:p>
            <a:pPr lvl="1"/>
            <a:r>
              <a:rPr lang="en-US" sz="9600"/>
              <a:t>Build relationships with chefs and managers you work with</a:t>
            </a:r>
          </a:p>
          <a:p>
            <a:pPr lvl="1"/>
            <a:r>
              <a:rPr lang="en-US" sz="9600"/>
              <a:t>Internships</a:t>
            </a:r>
          </a:p>
          <a:p>
            <a:pPr lvl="1"/>
            <a:r>
              <a:rPr lang="en-US" sz="9600"/>
              <a:t>Enter culinary and management competitions</a:t>
            </a:r>
          </a:p>
          <a:p>
            <a:pPr lvl="1"/>
            <a:endParaRPr lang="en-US" i="1"/>
          </a:p>
        </p:txBody>
      </p:sp>
      <p:sp>
        <p:nvSpPr>
          <p:cNvPr id="11" name="Content Placeholder 10">
            <a:extLst>
              <a:ext uri="{FF2B5EF4-FFF2-40B4-BE49-F238E27FC236}">
                <a16:creationId xmlns:a16="http://schemas.microsoft.com/office/drawing/2014/main" id="{9AA30855-0CED-74D5-8C57-DFF6DF54CC5A}"/>
              </a:ext>
            </a:extLst>
          </p:cNvPr>
          <p:cNvSpPr>
            <a:spLocks noGrp="1"/>
          </p:cNvSpPr>
          <p:nvPr>
            <p:ph idx="10"/>
          </p:nvPr>
        </p:nvSpPr>
        <p:spPr/>
        <p:txBody>
          <a:bodyPr>
            <a:normAutofit/>
          </a:bodyPr>
          <a:lstStyle/>
          <a:p>
            <a:r>
              <a:rPr lang="en-US" sz="2400" b="0">
                <a:solidFill>
                  <a:schemeClr val="tx1"/>
                </a:solidFill>
              </a:rPr>
              <a:t>What else can you do?</a:t>
            </a:r>
            <a:br>
              <a:rPr lang="en-US" sz="2400"/>
            </a:br>
            <a:endParaRPr lang="en-US" sz="2400"/>
          </a:p>
          <a:p>
            <a:pPr lvl="1"/>
            <a:r>
              <a:rPr lang="en-US"/>
              <a:t>Community events: career days, forums, charity events, and service projects</a:t>
            </a:r>
          </a:p>
          <a:p>
            <a:pPr lvl="1"/>
            <a:r>
              <a:rPr lang="en-US"/>
              <a:t>Restaurant association events</a:t>
            </a:r>
          </a:p>
          <a:p>
            <a:endParaRPr lang="en-US"/>
          </a:p>
        </p:txBody>
      </p:sp>
      <p:sp>
        <p:nvSpPr>
          <p:cNvPr id="2" name="Slide Number Placeholder 1">
            <a:extLst>
              <a:ext uri="{FF2B5EF4-FFF2-40B4-BE49-F238E27FC236}">
                <a16:creationId xmlns:a16="http://schemas.microsoft.com/office/drawing/2014/main" id="{31DBFBAF-D0D5-9B0E-F9DB-89910016B353}"/>
              </a:ext>
            </a:extLst>
          </p:cNvPr>
          <p:cNvSpPr>
            <a:spLocks noGrp="1"/>
          </p:cNvSpPr>
          <p:nvPr>
            <p:ph type="sldNum" sz="quarter" idx="4"/>
          </p:nvPr>
        </p:nvSpPr>
        <p:spPr/>
        <p:txBody>
          <a:bodyPr/>
          <a:lstStyle/>
          <a:p>
            <a:fld id="{BF568A59-ACA4-4C70-9252-AAB755DA2F6B}" type="slidenum">
              <a:rPr lang="en-US" smtClean="0"/>
              <a:pPr/>
              <a:t>22</a:t>
            </a:fld>
            <a:endParaRPr lang="en-US"/>
          </a:p>
        </p:txBody>
      </p:sp>
    </p:spTree>
    <p:extLst>
      <p:ext uri="{BB962C8B-B14F-4D97-AF65-F5344CB8AC3E}">
        <p14:creationId xmlns:p14="http://schemas.microsoft.com/office/powerpoint/2010/main" val="2191126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2EFF9-414D-EC2D-292B-869E8F51A72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AD7C625-47B5-C27C-42DE-1910E8133BF3}"/>
              </a:ext>
            </a:extLst>
          </p:cNvPr>
          <p:cNvSpPr>
            <a:spLocks noGrp="1"/>
          </p:cNvSpPr>
          <p:nvPr>
            <p:ph type="title"/>
          </p:nvPr>
        </p:nvSpPr>
        <p:spPr/>
        <p:txBody>
          <a:bodyPr>
            <a:normAutofit/>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2.3 Staying Educated and Involved, Part 5</a:t>
            </a:r>
            <a:endParaRPr lang="en-US"/>
          </a:p>
        </p:txBody>
      </p:sp>
      <p:sp>
        <p:nvSpPr>
          <p:cNvPr id="7" name="Content Placeholder 6">
            <a:extLst>
              <a:ext uri="{FF2B5EF4-FFF2-40B4-BE49-F238E27FC236}">
                <a16:creationId xmlns:a16="http://schemas.microsoft.com/office/drawing/2014/main" id="{D2B1BD5D-A418-A604-4AEA-4775A12AA421}"/>
              </a:ext>
            </a:extLst>
          </p:cNvPr>
          <p:cNvSpPr>
            <a:spLocks noGrp="1"/>
          </p:cNvSpPr>
          <p:nvPr>
            <p:ph sz="half" idx="1"/>
          </p:nvPr>
        </p:nvSpPr>
        <p:spPr/>
        <p:txBody>
          <a:bodyPr/>
          <a:lstStyle/>
          <a:p>
            <a:r>
              <a:rPr lang="en-US"/>
              <a:t>Networking, cont.</a:t>
            </a:r>
          </a:p>
          <a:p>
            <a:r>
              <a:rPr lang="en-US" sz="2400" b="0">
                <a:solidFill>
                  <a:schemeClr val="tx1"/>
                </a:solidFill>
              </a:rPr>
              <a:t>Networking relationships must work two ways:</a:t>
            </a:r>
          </a:p>
          <a:p>
            <a:pPr marL="914400" lvl="1" indent="-457200">
              <a:buFont typeface="+mj-lt"/>
              <a:buAutoNum type="arabicPeriod"/>
            </a:pPr>
            <a:r>
              <a:rPr lang="en-US"/>
              <a:t>You benefit from individuals in your network.</a:t>
            </a:r>
          </a:p>
          <a:p>
            <a:pPr marL="914400" lvl="1" indent="-457200">
              <a:buFont typeface="+mj-lt"/>
              <a:buAutoNum type="arabicPeriod"/>
            </a:pPr>
            <a:r>
              <a:rPr lang="en-US"/>
              <a:t>They benefit from you. </a:t>
            </a:r>
          </a:p>
          <a:p>
            <a:endParaRPr lang="en-US"/>
          </a:p>
        </p:txBody>
      </p:sp>
      <p:sp>
        <p:nvSpPr>
          <p:cNvPr id="2" name="Slide Number Placeholder 1">
            <a:extLst>
              <a:ext uri="{FF2B5EF4-FFF2-40B4-BE49-F238E27FC236}">
                <a16:creationId xmlns:a16="http://schemas.microsoft.com/office/drawing/2014/main" id="{62EF8E83-A94E-84B9-14F5-C02984CE6680}"/>
              </a:ext>
            </a:extLst>
          </p:cNvPr>
          <p:cNvSpPr>
            <a:spLocks noGrp="1"/>
          </p:cNvSpPr>
          <p:nvPr>
            <p:ph type="sldNum" sz="quarter" idx="4"/>
          </p:nvPr>
        </p:nvSpPr>
        <p:spPr/>
        <p:txBody>
          <a:bodyPr/>
          <a:lstStyle/>
          <a:p>
            <a:fld id="{BF568A59-ACA4-4C70-9252-AAB755DA2F6B}" type="slidenum">
              <a:rPr lang="en-US" smtClean="0"/>
              <a:pPr/>
              <a:t>23</a:t>
            </a:fld>
            <a:endParaRPr lang="en-US"/>
          </a:p>
        </p:txBody>
      </p:sp>
      <p:pic>
        <p:nvPicPr>
          <p:cNvPr id="5" name="Picture Placeholder 4" descr="A younger employee learning from a mentor in a kitchen.">
            <a:extLst>
              <a:ext uri="{FF2B5EF4-FFF2-40B4-BE49-F238E27FC236}">
                <a16:creationId xmlns:a16="http://schemas.microsoft.com/office/drawing/2014/main" id="{BE34D299-63DE-59B0-3392-72CE283E31D4}"/>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p:blipFill>
        <p:spPr/>
      </p:pic>
    </p:spTree>
    <p:custDataLst>
      <p:tags r:id="rId1"/>
    </p:custDataLst>
    <p:extLst>
      <p:ext uri="{BB962C8B-B14F-4D97-AF65-F5344CB8AC3E}">
        <p14:creationId xmlns:p14="http://schemas.microsoft.com/office/powerpoint/2010/main" val="2139380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56D336-1947-7503-2A41-928FCBA4B7D7}"/>
              </a:ext>
            </a:extLst>
          </p:cNvPr>
          <p:cNvSpPr>
            <a:spLocks noGrp="1"/>
          </p:cNvSpPr>
          <p:nvPr>
            <p:ph type="title"/>
          </p:nvPr>
        </p:nvSpPr>
        <p:spPr/>
        <p:txBody>
          <a:bodyPr/>
          <a:lstStyle/>
          <a:p>
            <a:r>
              <a:rPr lang="en-US"/>
              <a:t>2.3 Knowledge Check</a:t>
            </a:r>
          </a:p>
        </p:txBody>
      </p:sp>
      <p:sp>
        <p:nvSpPr>
          <p:cNvPr id="6" name="Content Placeholder 5">
            <a:extLst>
              <a:ext uri="{FF2B5EF4-FFF2-40B4-BE49-F238E27FC236}">
                <a16:creationId xmlns:a16="http://schemas.microsoft.com/office/drawing/2014/main" id="{E0B82B8E-7385-64C5-A238-8EA4336859DC}"/>
              </a:ext>
            </a:extLst>
          </p:cNvPr>
          <p:cNvSpPr>
            <a:spLocks noGrp="1"/>
          </p:cNvSpPr>
          <p:nvPr>
            <p:ph idx="1"/>
          </p:nvPr>
        </p:nvSpPr>
        <p:spPr/>
        <p:txBody>
          <a:bodyPr>
            <a:normAutofit/>
          </a:bodyPr>
          <a:lstStyle/>
          <a:p>
            <a:r>
              <a:rPr lang="en-US"/>
              <a:t>Why is professional development important? </a:t>
            </a:r>
          </a:p>
          <a:p>
            <a:r>
              <a:rPr lang="en-US"/>
              <a:t>What does a certification show a potential employer?</a:t>
            </a:r>
          </a:p>
          <a:p>
            <a:r>
              <a:rPr lang="en-US"/>
              <a:t>What are the benefits of networking? </a:t>
            </a:r>
          </a:p>
        </p:txBody>
      </p:sp>
      <p:sp>
        <p:nvSpPr>
          <p:cNvPr id="4" name="Slide Number Placeholder 3">
            <a:extLst>
              <a:ext uri="{FF2B5EF4-FFF2-40B4-BE49-F238E27FC236}">
                <a16:creationId xmlns:a16="http://schemas.microsoft.com/office/drawing/2014/main" id="{0B03C5C6-4AB0-E99B-6FA0-4A6BA58AA4B9}"/>
              </a:ext>
            </a:extLst>
          </p:cNvPr>
          <p:cNvSpPr>
            <a:spLocks noGrp="1"/>
          </p:cNvSpPr>
          <p:nvPr>
            <p:ph type="sldNum" sz="quarter" idx="4"/>
          </p:nvPr>
        </p:nvSpPr>
        <p:spPr/>
        <p:txBody>
          <a:bodyPr/>
          <a:lstStyle/>
          <a:p>
            <a:fld id="{BF568A59-ACA4-4C70-9252-AAB755DA2F6B}" type="slidenum">
              <a:rPr lang="en-US" smtClean="0"/>
              <a:pPr/>
              <a:t>24</a:t>
            </a:fld>
            <a:endParaRPr lang="en-US"/>
          </a:p>
        </p:txBody>
      </p:sp>
    </p:spTree>
    <p:extLst>
      <p:ext uri="{BB962C8B-B14F-4D97-AF65-F5344CB8AC3E}">
        <p14:creationId xmlns:p14="http://schemas.microsoft.com/office/powerpoint/2010/main" val="1940089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0D424-5842-AD35-574C-13C51B1F3AA2}"/>
              </a:ext>
            </a:extLst>
          </p:cNvPr>
          <p:cNvSpPr>
            <a:spLocks noGrp="1"/>
          </p:cNvSpPr>
          <p:nvPr>
            <p:ph type="title" idx="4294967295"/>
          </p:nvPr>
        </p:nvSpPr>
        <p:spPr>
          <a:xfrm>
            <a:off x="152400" y="-549276"/>
            <a:ext cx="11887200" cy="549276"/>
          </a:xfrm>
        </p:spPr>
        <p:txBody>
          <a:bodyPr vert="horz" lIns="457200" tIns="45720" rIns="457200" bIns="45720" rtlCol="0" anchor="b">
            <a:normAutofit/>
          </a:bodyPr>
          <a:lstStyle/>
          <a:p>
            <a:r>
              <a:rPr lang="en-US"/>
              <a:t>Business Case Follow-Up</a:t>
            </a:r>
          </a:p>
        </p:txBody>
      </p:sp>
      <p:sp>
        <p:nvSpPr>
          <p:cNvPr id="5" name="Content Placeholder 4">
            <a:extLst>
              <a:ext uri="{FF2B5EF4-FFF2-40B4-BE49-F238E27FC236}">
                <a16:creationId xmlns:a16="http://schemas.microsoft.com/office/drawing/2014/main" id="{C2167780-9895-9B1E-E327-EF5A4A9FBC5C}"/>
              </a:ext>
            </a:extLst>
          </p:cNvPr>
          <p:cNvSpPr>
            <a:spLocks noGrp="1"/>
          </p:cNvSpPr>
          <p:nvPr>
            <p:ph idx="1"/>
          </p:nvPr>
        </p:nvSpPr>
        <p:spPr/>
        <p:txBody>
          <a:bodyPr>
            <a:normAutofit/>
          </a:bodyPr>
          <a:lstStyle/>
          <a:p>
            <a:r>
              <a:rPr lang="en-US"/>
              <a:t>How would you compare Medina’s career path with the career paths of other restaurant managers? </a:t>
            </a:r>
          </a:p>
          <a:p>
            <a:r>
              <a:rPr lang="en-US"/>
              <a:t>Now that Medina is a manager at Salvatore’s, what are some ways that she can continue her professional development? </a:t>
            </a:r>
          </a:p>
        </p:txBody>
      </p:sp>
      <p:sp>
        <p:nvSpPr>
          <p:cNvPr id="4" name="Slide Number Placeholder 3">
            <a:extLst>
              <a:ext uri="{FF2B5EF4-FFF2-40B4-BE49-F238E27FC236}">
                <a16:creationId xmlns:a16="http://schemas.microsoft.com/office/drawing/2014/main" id="{7886D0D7-6FBE-3C3D-D8C6-252E321491F2}"/>
              </a:ext>
            </a:extLst>
          </p:cNvPr>
          <p:cNvSpPr>
            <a:spLocks noGrp="1"/>
          </p:cNvSpPr>
          <p:nvPr>
            <p:ph type="sldNum" sz="quarter" idx="4"/>
          </p:nvPr>
        </p:nvSpPr>
        <p:spPr/>
        <p:txBody>
          <a:bodyPr/>
          <a:lstStyle/>
          <a:p>
            <a:fld id="{BF568A59-ACA4-4C70-9252-AAB755DA2F6B}" type="slidenum">
              <a:rPr lang="en-US" smtClean="0"/>
              <a:pPr/>
              <a:t>25</a:t>
            </a:fld>
            <a:endParaRPr lang="en-US"/>
          </a:p>
        </p:txBody>
      </p:sp>
    </p:spTree>
    <p:custDataLst>
      <p:tags r:id="rId1"/>
    </p:custDataLst>
    <p:extLst>
      <p:ext uri="{BB962C8B-B14F-4D97-AF65-F5344CB8AC3E}">
        <p14:creationId xmlns:p14="http://schemas.microsoft.com/office/powerpoint/2010/main" val="2238338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EE0CAD-F0F2-40ED-A2A5-3FA94983C05A}"/>
              </a:ext>
            </a:extLst>
          </p:cNvPr>
          <p:cNvSpPr>
            <a:spLocks noGrp="1"/>
          </p:cNvSpPr>
          <p:nvPr>
            <p:ph type="title"/>
          </p:nvPr>
        </p:nvSpPr>
        <p:spPr/>
        <p:txBody>
          <a:bodyPr>
            <a:normAutofit/>
          </a:bodyPr>
          <a:lstStyle/>
          <a:p>
            <a:r>
              <a:rPr lang="en-US"/>
              <a:t>2.1 Foodservice Careers, Part 1</a:t>
            </a:r>
          </a:p>
        </p:txBody>
      </p:sp>
      <p:sp>
        <p:nvSpPr>
          <p:cNvPr id="7" name="Content Placeholder 6" descr="A smiling hostess standing at her post with menus in her hand.">
            <a:extLst>
              <a:ext uri="{FF2B5EF4-FFF2-40B4-BE49-F238E27FC236}">
                <a16:creationId xmlns:a16="http://schemas.microsoft.com/office/drawing/2014/main" id="{3828BE3A-ED5E-35FE-9746-E5AA211DD989}"/>
              </a:ext>
            </a:extLst>
          </p:cNvPr>
          <p:cNvSpPr>
            <a:spLocks noGrp="1"/>
          </p:cNvSpPr>
          <p:nvPr>
            <p:ph sz="half" idx="1"/>
          </p:nvPr>
        </p:nvSpPr>
        <p:spPr/>
        <p:txBody>
          <a:bodyPr/>
          <a:lstStyle/>
          <a:p>
            <a:r>
              <a:rPr lang="en-US"/>
              <a:t>Overview</a:t>
            </a:r>
          </a:p>
          <a:p>
            <a:pPr lvl="1"/>
            <a:r>
              <a:rPr lang="en-US"/>
              <a:t>Entry-level jobs</a:t>
            </a:r>
          </a:p>
          <a:p>
            <a:pPr lvl="1"/>
            <a:r>
              <a:rPr lang="en-US"/>
              <a:t>Industry job categories:</a:t>
            </a:r>
          </a:p>
          <a:p>
            <a:pPr lvl="2">
              <a:buFont typeface="Courier New" panose="02070309020205020404" pitchFamily="49" charset="0"/>
              <a:buChar char="o"/>
            </a:pPr>
            <a:r>
              <a:rPr lang="en-US" sz="2400"/>
              <a:t>Back-of-the-house</a:t>
            </a:r>
          </a:p>
          <a:p>
            <a:pPr lvl="2">
              <a:buFont typeface="Courier New" panose="02070309020205020404" pitchFamily="49" charset="0"/>
              <a:buChar char="o"/>
            </a:pPr>
            <a:r>
              <a:rPr lang="en-US" sz="2400"/>
              <a:t>Front-of-the-house</a:t>
            </a:r>
          </a:p>
          <a:p>
            <a:pPr lvl="2">
              <a:buFont typeface="Courier New" panose="02070309020205020404" pitchFamily="49" charset="0"/>
              <a:buChar char="o"/>
            </a:pPr>
            <a:r>
              <a:rPr lang="en-US" sz="2400"/>
              <a:t>Restaurant management and support</a:t>
            </a:r>
          </a:p>
          <a:p>
            <a:pPr lvl="1"/>
            <a:endParaRPr lang="en-US"/>
          </a:p>
        </p:txBody>
      </p:sp>
      <p:sp>
        <p:nvSpPr>
          <p:cNvPr id="2" name="Slide Number Placeholder 1">
            <a:extLst>
              <a:ext uri="{FF2B5EF4-FFF2-40B4-BE49-F238E27FC236}">
                <a16:creationId xmlns:a16="http://schemas.microsoft.com/office/drawing/2014/main" id="{A172E040-97CB-E1B9-5A50-B86D06E24D67}"/>
              </a:ext>
            </a:extLst>
          </p:cNvPr>
          <p:cNvSpPr>
            <a:spLocks noGrp="1"/>
          </p:cNvSpPr>
          <p:nvPr>
            <p:ph type="sldNum" sz="quarter" idx="4"/>
          </p:nvPr>
        </p:nvSpPr>
        <p:spPr/>
        <p:txBody>
          <a:bodyPr/>
          <a:lstStyle/>
          <a:p>
            <a:fld id="{BF568A59-ACA4-4C70-9252-AAB755DA2F6B}" type="slidenum">
              <a:rPr lang="en-US" smtClean="0"/>
              <a:pPr/>
              <a:t>3</a:t>
            </a:fld>
            <a:endParaRPr lang="en-US"/>
          </a:p>
        </p:txBody>
      </p:sp>
      <p:pic>
        <p:nvPicPr>
          <p:cNvPr id="8" name="Picture Placeholder 7" descr="A smiling hostess standing at her post with menus in her hand.">
            <a:extLst>
              <a:ext uri="{FF2B5EF4-FFF2-40B4-BE49-F238E27FC236}">
                <a16:creationId xmlns:a16="http://schemas.microsoft.com/office/drawing/2014/main" id="{BB0A0BAA-A5C0-3585-3700-CCBDE2E25A86}"/>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spTree>
    <p:custDataLst>
      <p:tags r:id="rId1"/>
    </p:custDataLst>
    <p:extLst>
      <p:ext uri="{BB962C8B-B14F-4D97-AF65-F5344CB8AC3E}">
        <p14:creationId xmlns:p14="http://schemas.microsoft.com/office/powerpoint/2010/main" val="1145629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3A94B90-989E-C620-1F8B-BBDA8189D04B}"/>
              </a:ext>
            </a:extLst>
          </p:cNvPr>
          <p:cNvSpPr>
            <a:spLocks noGrp="1"/>
          </p:cNvSpPr>
          <p:nvPr>
            <p:ph type="title"/>
          </p:nvPr>
        </p:nvSpPr>
        <p:spPr/>
        <p:txBody>
          <a:bodyPr/>
          <a:lstStyle/>
          <a:p>
            <a:r>
              <a:rPr lang="en-US"/>
              <a:t>2.1 Foodservice Careers, Part 2</a:t>
            </a:r>
          </a:p>
        </p:txBody>
      </p:sp>
      <p:sp>
        <p:nvSpPr>
          <p:cNvPr id="6" name="Content Placeholder 5">
            <a:extLst>
              <a:ext uri="{FF2B5EF4-FFF2-40B4-BE49-F238E27FC236}">
                <a16:creationId xmlns:a16="http://schemas.microsoft.com/office/drawing/2014/main" id="{A1E59E95-A84C-DFC9-6012-5A15213B2670}"/>
              </a:ext>
            </a:extLst>
          </p:cNvPr>
          <p:cNvSpPr>
            <a:spLocks noGrp="1"/>
          </p:cNvSpPr>
          <p:nvPr>
            <p:ph idx="1"/>
          </p:nvPr>
        </p:nvSpPr>
        <p:spPr/>
        <p:txBody>
          <a:bodyPr>
            <a:normAutofit/>
          </a:bodyPr>
          <a:lstStyle/>
          <a:p>
            <a:r>
              <a:rPr lang="en-US"/>
              <a:t>Entry-Level Jobs</a:t>
            </a:r>
          </a:p>
          <a:p>
            <a:r>
              <a:rPr lang="en-US" sz="2400" b="0">
                <a:solidFill>
                  <a:schemeClr val="tx1"/>
                </a:solidFill>
              </a:rPr>
              <a:t>An</a:t>
            </a:r>
            <a:r>
              <a:rPr lang="en-US" sz="2400">
                <a:solidFill>
                  <a:schemeClr val="tx1"/>
                </a:solidFill>
              </a:rPr>
              <a:t> </a:t>
            </a:r>
            <a:r>
              <a:rPr lang="en-US" sz="2400" b="0">
                <a:solidFill>
                  <a:schemeClr val="tx1"/>
                </a:solidFill>
              </a:rPr>
              <a:t>entry-level job requires little or no experience. Foodservice offers many entry-level positions:</a:t>
            </a:r>
          </a:p>
          <a:p>
            <a:pPr marL="1143000" lvl="1" indent="-457200">
              <a:buClrTx/>
            </a:pPr>
            <a:r>
              <a:rPr lang="en-US" b="0">
                <a:solidFill>
                  <a:schemeClr val="tx1"/>
                </a:solidFill>
              </a:rPr>
              <a:t>90 percent of restaurant managers started in entry-level positions.</a:t>
            </a:r>
          </a:p>
          <a:p>
            <a:pPr marL="1143000" lvl="1" indent="-457200">
              <a:buClrTx/>
            </a:pPr>
            <a:r>
              <a:rPr lang="en-US" b="0">
                <a:solidFill>
                  <a:schemeClr val="tx1"/>
                </a:solidFill>
              </a:rPr>
              <a:t>80 percent of restaurant owners started in entry-level positions. </a:t>
            </a:r>
          </a:p>
          <a:p>
            <a:pPr marL="1143000" lvl="1" indent="-457200">
              <a:buClrTx/>
            </a:pPr>
            <a:r>
              <a:rPr lang="en-US" b="0">
                <a:solidFill>
                  <a:schemeClr val="tx1"/>
                </a:solidFill>
              </a:rPr>
              <a:t>The U.S. Bureau of Labor Statistics notes that most chefs and head cooks start in the kitchen in other roles, such as line cook. </a:t>
            </a:r>
            <a:br>
              <a:rPr lang="en-US" b="0">
                <a:solidFill>
                  <a:schemeClr val="tx1"/>
                </a:solidFill>
              </a:rPr>
            </a:br>
            <a:br>
              <a:rPr lang="en-US" b="0"/>
            </a:br>
            <a:endParaRPr lang="en-US"/>
          </a:p>
        </p:txBody>
      </p:sp>
      <p:sp>
        <p:nvSpPr>
          <p:cNvPr id="4" name="Slide Number Placeholder 3">
            <a:extLst>
              <a:ext uri="{FF2B5EF4-FFF2-40B4-BE49-F238E27FC236}">
                <a16:creationId xmlns:a16="http://schemas.microsoft.com/office/drawing/2014/main" id="{FAFCA877-C279-6760-0C35-974B18DFF07A}"/>
              </a:ext>
            </a:extLst>
          </p:cNvPr>
          <p:cNvSpPr>
            <a:spLocks noGrp="1"/>
          </p:cNvSpPr>
          <p:nvPr>
            <p:ph type="sldNum" sz="quarter" idx="4"/>
          </p:nvPr>
        </p:nvSpPr>
        <p:spPr/>
        <p:txBody>
          <a:bodyPr/>
          <a:lstStyle/>
          <a:p>
            <a:fld id="{BF568A59-ACA4-4C70-9252-AAB755DA2F6B}" type="slidenum">
              <a:rPr lang="en-US" smtClean="0"/>
              <a:pPr/>
              <a:t>4</a:t>
            </a:fld>
            <a:endParaRPr lang="en-US"/>
          </a:p>
        </p:txBody>
      </p:sp>
    </p:spTree>
    <p:custDataLst>
      <p:tags r:id="rId1"/>
    </p:custDataLst>
    <p:extLst>
      <p:ext uri="{BB962C8B-B14F-4D97-AF65-F5344CB8AC3E}">
        <p14:creationId xmlns:p14="http://schemas.microsoft.com/office/powerpoint/2010/main" val="230968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63CD3-2FE2-AE77-D38C-A444A326047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E3E8E39-D09E-139D-88C3-21464C8417DE}"/>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2.1 Foodservice Careers, Part 3</a:t>
            </a:r>
            <a:endParaRPr lang="en-US"/>
          </a:p>
        </p:txBody>
      </p:sp>
      <p:sp>
        <p:nvSpPr>
          <p:cNvPr id="6" name="Content Placeholder 5">
            <a:extLst>
              <a:ext uri="{FF2B5EF4-FFF2-40B4-BE49-F238E27FC236}">
                <a16:creationId xmlns:a16="http://schemas.microsoft.com/office/drawing/2014/main" id="{A6278548-E143-F8E1-E728-735F59E06F47}"/>
              </a:ext>
            </a:extLst>
          </p:cNvPr>
          <p:cNvSpPr>
            <a:spLocks noGrp="1"/>
          </p:cNvSpPr>
          <p:nvPr>
            <p:ph idx="1"/>
          </p:nvPr>
        </p:nvSpPr>
        <p:spPr/>
        <p:txBody>
          <a:bodyPr>
            <a:normAutofit fontScale="25000" lnSpcReduction="20000"/>
          </a:bodyPr>
          <a:lstStyle/>
          <a:p>
            <a:r>
              <a:rPr lang="en-US" sz="11200"/>
              <a:t>Industry Job Categories</a:t>
            </a:r>
          </a:p>
          <a:p>
            <a:r>
              <a:rPr lang="en-US" sz="9600" b="0">
                <a:solidFill>
                  <a:schemeClr val="tx1"/>
                </a:solidFill>
              </a:rPr>
              <a:t>Three main categories for restaurant and foodservice jobs:</a:t>
            </a:r>
          </a:p>
          <a:p>
            <a:pPr marL="1143000" lvl="1" indent="-457200">
              <a:buClrTx/>
            </a:pPr>
            <a:r>
              <a:rPr lang="en-US" sz="9600" b="0">
                <a:solidFill>
                  <a:schemeClr val="tx1"/>
                </a:solidFill>
              </a:rPr>
              <a:t>Back-of-the-house</a:t>
            </a:r>
          </a:p>
          <a:p>
            <a:pPr marL="1143000" lvl="1" indent="-457200">
              <a:buClrTx/>
            </a:pPr>
            <a:r>
              <a:rPr lang="en-US" sz="9600" b="0">
                <a:solidFill>
                  <a:schemeClr val="tx1"/>
                </a:solidFill>
              </a:rPr>
              <a:t>Front-of-the-house</a:t>
            </a:r>
          </a:p>
          <a:p>
            <a:pPr marL="1143000" lvl="1" indent="-457200">
              <a:buClrTx/>
            </a:pPr>
            <a:r>
              <a:rPr lang="en-US" sz="9600" b="0">
                <a:solidFill>
                  <a:schemeClr val="tx1"/>
                </a:solidFill>
              </a:rPr>
              <a:t>Restaurant management and support</a:t>
            </a:r>
          </a:p>
          <a:p>
            <a:endParaRPr lang="en-US"/>
          </a:p>
          <a:p>
            <a:r>
              <a:rPr lang="en-US"/>
              <a:t> </a:t>
            </a:r>
          </a:p>
          <a:p>
            <a:endParaRPr lang="en-US"/>
          </a:p>
          <a:p>
            <a:br>
              <a:rPr lang="en-US"/>
            </a:br>
            <a:br>
              <a:rPr lang="en-US"/>
            </a:br>
            <a:br>
              <a:rPr lang="en-US"/>
            </a:br>
            <a:br>
              <a:rPr lang="en-US"/>
            </a:br>
            <a:endParaRPr lang="en-US"/>
          </a:p>
        </p:txBody>
      </p:sp>
      <p:sp>
        <p:nvSpPr>
          <p:cNvPr id="4" name="Slide Number Placeholder 3">
            <a:extLst>
              <a:ext uri="{FF2B5EF4-FFF2-40B4-BE49-F238E27FC236}">
                <a16:creationId xmlns:a16="http://schemas.microsoft.com/office/drawing/2014/main" id="{4477150B-C728-9F02-65EE-433E7B94B32C}"/>
              </a:ext>
            </a:extLst>
          </p:cNvPr>
          <p:cNvSpPr>
            <a:spLocks noGrp="1"/>
          </p:cNvSpPr>
          <p:nvPr>
            <p:ph type="sldNum" sz="quarter" idx="4"/>
          </p:nvPr>
        </p:nvSpPr>
        <p:spPr/>
        <p:txBody>
          <a:bodyPr/>
          <a:lstStyle/>
          <a:p>
            <a:fld id="{BF568A59-ACA4-4C70-9252-AAB755DA2F6B}" type="slidenum">
              <a:rPr lang="en-US" smtClean="0"/>
              <a:pPr/>
              <a:t>5</a:t>
            </a:fld>
            <a:endParaRPr lang="en-US"/>
          </a:p>
        </p:txBody>
      </p:sp>
    </p:spTree>
    <p:custDataLst>
      <p:tags r:id="rId1"/>
    </p:custDataLst>
    <p:extLst>
      <p:ext uri="{BB962C8B-B14F-4D97-AF65-F5344CB8AC3E}">
        <p14:creationId xmlns:p14="http://schemas.microsoft.com/office/powerpoint/2010/main" val="741009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3D7BD-85E0-D301-F10F-781951D5065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4E6CD70-A134-38D8-5993-CB8B31503ED4}"/>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2.1 Foodservice Careers, Part 4</a:t>
            </a:r>
            <a:endParaRPr lang="en-US"/>
          </a:p>
        </p:txBody>
      </p:sp>
      <p:sp>
        <p:nvSpPr>
          <p:cNvPr id="6" name="Content Placeholder 5">
            <a:extLst>
              <a:ext uri="{FF2B5EF4-FFF2-40B4-BE49-F238E27FC236}">
                <a16:creationId xmlns:a16="http://schemas.microsoft.com/office/drawing/2014/main" id="{A8B3DF5C-AEBE-7AA4-840D-6FE55F7B7BCB}"/>
              </a:ext>
            </a:extLst>
          </p:cNvPr>
          <p:cNvSpPr>
            <a:spLocks noGrp="1"/>
          </p:cNvSpPr>
          <p:nvPr>
            <p:ph sz="half" idx="1"/>
          </p:nvPr>
        </p:nvSpPr>
        <p:spPr/>
        <p:txBody>
          <a:bodyPr>
            <a:normAutofit fontScale="25000" lnSpcReduction="20000"/>
          </a:bodyPr>
          <a:lstStyle/>
          <a:p>
            <a:r>
              <a:rPr lang="en-US" sz="11200"/>
              <a:t>Back-of-the-House</a:t>
            </a:r>
          </a:p>
          <a:p>
            <a:pPr>
              <a:lnSpc>
                <a:spcPct val="110000"/>
              </a:lnSpc>
              <a:spcBef>
                <a:spcPts val="600"/>
              </a:spcBef>
            </a:pPr>
            <a:endParaRPr lang="en-US" sz="9600" b="0">
              <a:solidFill>
                <a:schemeClr val="tx1"/>
              </a:solidFill>
            </a:endParaRPr>
          </a:p>
          <a:p>
            <a:pPr>
              <a:lnSpc>
                <a:spcPct val="110000"/>
              </a:lnSpc>
              <a:spcBef>
                <a:spcPts val="600"/>
              </a:spcBef>
            </a:pPr>
            <a:r>
              <a:rPr lang="en-US" sz="9600" b="0">
                <a:solidFill>
                  <a:schemeClr val="tx1"/>
                </a:solidFill>
              </a:rPr>
              <a:t>Back-of-the-house employees usually work in the background, outside of a restaurant’s public space. In the kitchen, they often:</a:t>
            </a:r>
          </a:p>
          <a:p>
            <a:pPr marL="1143000" lvl="1" indent="-457200">
              <a:lnSpc>
                <a:spcPct val="110000"/>
              </a:lnSpc>
              <a:buClrTx/>
            </a:pPr>
            <a:r>
              <a:rPr lang="en-US" sz="9600" b="0">
                <a:solidFill>
                  <a:schemeClr val="tx1"/>
                </a:solidFill>
              </a:rPr>
              <a:t>Receive, store, prepare, and cook food</a:t>
            </a:r>
          </a:p>
          <a:p>
            <a:pPr marL="1143000" lvl="1" indent="-457200">
              <a:lnSpc>
                <a:spcPct val="110000"/>
              </a:lnSpc>
              <a:buClrTx/>
            </a:pPr>
            <a:r>
              <a:rPr lang="en-US" sz="9600" b="0">
                <a:solidFill>
                  <a:schemeClr val="tx1"/>
                </a:solidFill>
              </a:rPr>
              <a:t>Manage the kitchen and equipment </a:t>
            </a:r>
            <a:br>
              <a:rPr lang="en-US" sz="9200" b="0">
                <a:solidFill>
                  <a:schemeClr val="tx1"/>
                </a:solidFill>
              </a:rPr>
            </a:br>
            <a:endParaRPr lang="en-US" sz="9200">
              <a:solidFill>
                <a:schemeClr val="tx1"/>
              </a:solidFill>
            </a:endParaRPr>
          </a:p>
          <a:p>
            <a:endParaRPr lang="en-US"/>
          </a:p>
          <a:p>
            <a:br>
              <a:rPr lang="en-US"/>
            </a:br>
            <a:br>
              <a:rPr lang="en-US"/>
            </a:br>
            <a:br>
              <a:rPr lang="en-US"/>
            </a:br>
            <a:br>
              <a:rPr lang="en-US"/>
            </a:br>
            <a:endParaRPr lang="en-US"/>
          </a:p>
        </p:txBody>
      </p:sp>
      <p:pic>
        <p:nvPicPr>
          <p:cNvPr id="20" name="Picture Placeholder 19" descr="A back-of-house employee washing dishes.">
            <a:extLst>
              <a:ext uri="{FF2B5EF4-FFF2-40B4-BE49-F238E27FC236}">
                <a16:creationId xmlns:a16="http://schemas.microsoft.com/office/drawing/2014/main" id="{19E4CE0B-9473-BBB4-A296-65EC5731855D}"/>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a:xfrm>
            <a:off x="8333232" y="1554481"/>
            <a:ext cx="3246120" cy="4351337"/>
          </a:xfrm>
        </p:spPr>
      </p:pic>
      <p:sp>
        <p:nvSpPr>
          <p:cNvPr id="4" name="Slide Number Placeholder 3">
            <a:extLst>
              <a:ext uri="{FF2B5EF4-FFF2-40B4-BE49-F238E27FC236}">
                <a16:creationId xmlns:a16="http://schemas.microsoft.com/office/drawing/2014/main" id="{ADFFE1B2-FA87-67B8-ACDD-39A3E07D739F}"/>
              </a:ext>
            </a:extLst>
          </p:cNvPr>
          <p:cNvSpPr>
            <a:spLocks noGrp="1"/>
          </p:cNvSpPr>
          <p:nvPr>
            <p:ph type="sldNum" sz="quarter" idx="4"/>
          </p:nvPr>
        </p:nvSpPr>
        <p:spPr/>
        <p:txBody>
          <a:bodyPr/>
          <a:lstStyle/>
          <a:p>
            <a:fld id="{BF568A59-ACA4-4C70-9252-AAB755DA2F6B}" type="slidenum">
              <a:rPr lang="en-US" smtClean="0"/>
              <a:pPr/>
              <a:t>6</a:t>
            </a:fld>
            <a:endParaRPr lang="en-US"/>
          </a:p>
        </p:txBody>
      </p:sp>
    </p:spTree>
    <p:custDataLst>
      <p:tags r:id="rId1"/>
    </p:custDataLst>
    <p:extLst>
      <p:ext uri="{BB962C8B-B14F-4D97-AF65-F5344CB8AC3E}">
        <p14:creationId xmlns:p14="http://schemas.microsoft.com/office/powerpoint/2010/main" val="3796740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623A7-23EA-C96C-54AD-BB37EDB40D5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7E5CD87-D383-352C-598E-19B8F23130E0}"/>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2.1 Foodservice Careers, Part 5</a:t>
            </a:r>
            <a:endParaRPr lang="en-US"/>
          </a:p>
        </p:txBody>
      </p:sp>
      <p:sp>
        <p:nvSpPr>
          <p:cNvPr id="3" name="Content Placeholder 2">
            <a:extLst>
              <a:ext uri="{FF2B5EF4-FFF2-40B4-BE49-F238E27FC236}">
                <a16:creationId xmlns:a16="http://schemas.microsoft.com/office/drawing/2014/main" id="{5EDAC1BB-465E-2244-721C-093FBE853802}"/>
              </a:ext>
            </a:extLst>
          </p:cNvPr>
          <p:cNvSpPr>
            <a:spLocks noGrp="1"/>
          </p:cNvSpPr>
          <p:nvPr>
            <p:ph idx="1"/>
          </p:nvPr>
        </p:nvSpPr>
        <p:spPr/>
        <p:txBody>
          <a:bodyPr/>
          <a:lstStyle/>
          <a:p>
            <a:r>
              <a:rPr lang="en-US"/>
              <a:t>Back-of-the-House, cont.</a:t>
            </a:r>
          </a:p>
          <a:p>
            <a:pPr marL="0" marR="0" lvl="0" indent="0" algn="l" defTabSz="914400" rtl="0" eaLnBrk="1" fontAlgn="auto" latinLnBrk="0" hangingPunct="1">
              <a:lnSpc>
                <a:spcPct val="100000"/>
              </a:lnSpc>
              <a:spcBef>
                <a:spcPts val="600"/>
              </a:spcBef>
              <a:spcAft>
                <a:spcPts val="0"/>
              </a:spcAft>
              <a:buClrTx/>
              <a:buSzPct val="100000"/>
              <a:buFont typeface="Arial" panose="020B0604020202020204" pitchFamily="34" charset="0"/>
              <a:buNone/>
              <a:tabLst/>
              <a:defRPr/>
            </a:pPr>
            <a:endParaRPr kumimoji="0" lang="en-US" sz="2400" b="0" i="0" u="none" strike="noStrike" kern="1200" cap="none" spc="-50" normalizeH="0" baseline="0" noProof="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600"/>
              </a:spcBef>
              <a:spcAft>
                <a:spcPts val="0"/>
              </a:spcAft>
              <a:buClrTx/>
              <a:buSzPct val="100000"/>
              <a:buFont typeface="Arial" panose="020B0604020202020204" pitchFamily="34" charset="0"/>
              <a:buNone/>
              <a:tabLst/>
              <a:defRPr/>
            </a:pPr>
            <a:r>
              <a:rPr kumimoji="0" lang="en-US" sz="2400" b="0" i="0" u="none" strike="noStrike" kern="1200" cap="none" spc="-50" normalizeH="0" baseline="0" noProof="0">
                <a:ln>
                  <a:noFill/>
                </a:ln>
                <a:solidFill>
                  <a:prstClr val="black"/>
                </a:solidFill>
                <a:effectLst/>
                <a:uLnTx/>
                <a:uFillTx/>
                <a:latin typeface="Arial" panose="020B0604020202020204" pitchFamily="34" charset="0"/>
                <a:cs typeface="Arial" panose="020B0604020202020204" pitchFamily="34" charset="0"/>
              </a:rPr>
              <a:t>Typical back-of-the-house jobs:</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Dishwasher</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Kitchen manager</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0" normalizeH="0" baseline="0" noProof="0">
                <a:ln>
                  <a:noFill/>
                </a:ln>
                <a:solidFill>
                  <a:prstClr val="black"/>
                </a:solidFill>
                <a:effectLst/>
                <a:uLnTx/>
                <a:uFillTx/>
                <a:latin typeface="Arial" panose="020B0604020202020204"/>
                <a:ea typeface="+mn-ea"/>
                <a:cs typeface="+mn-cs"/>
              </a:rPr>
              <a:t>Expediter</a:t>
            </a:r>
            <a:endParaRPr lang="en-US"/>
          </a:p>
        </p:txBody>
      </p:sp>
      <p:sp>
        <p:nvSpPr>
          <p:cNvPr id="7" name="Content Placeholder 6">
            <a:extLst>
              <a:ext uri="{FF2B5EF4-FFF2-40B4-BE49-F238E27FC236}">
                <a16:creationId xmlns:a16="http://schemas.microsoft.com/office/drawing/2014/main" id="{0449C3F2-439D-7F11-2DC7-A0773B805A61}"/>
              </a:ext>
            </a:extLst>
          </p:cNvPr>
          <p:cNvSpPr>
            <a:spLocks noGrp="1"/>
          </p:cNvSpPr>
          <p:nvPr>
            <p:ph idx="10"/>
          </p:nvPr>
        </p:nvSpPr>
        <p:spPr>
          <a:xfrm>
            <a:off x="6397752" y="926033"/>
            <a:ext cx="5184648" cy="5005933"/>
          </a:xfrm>
        </p:spPr>
        <p:txBody>
          <a:bodyPr>
            <a:noAutofit/>
          </a:bodyPr>
          <a:lstStyle/>
          <a:p>
            <a:pPr marL="457200" indent="-457200">
              <a:lnSpc>
                <a:spcPct val="100000"/>
              </a:lnSpc>
              <a:spcBef>
                <a:spcPts val="600"/>
              </a:spcBef>
              <a:buClrTx/>
              <a:buFont typeface="Arial" panose="020B0604020202020204" pitchFamily="34" charset="0"/>
              <a:buChar char="•"/>
            </a:pPr>
            <a:endParaRPr lang="en-US" sz="2400" b="0">
              <a:solidFill>
                <a:schemeClr val="tx1"/>
              </a:solidFill>
            </a:endParaRPr>
          </a:p>
          <a:p>
            <a:pPr lvl="1" indent="0">
              <a:lnSpc>
                <a:spcPct val="100000"/>
              </a:lnSpc>
              <a:buClrTx/>
              <a:buNone/>
            </a:pPr>
            <a:endParaRPr lang="en-US" b="0">
              <a:solidFill>
                <a:schemeClr val="tx1"/>
              </a:solidFill>
            </a:endParaRPr>
          </a:p>
          <a:p>
            <a:pPr lvl="1" indent="0">
              <a:lnSpc>
                <a:spcPct val="100000"/>
              </a:lnSpc>
              <a:buClrTx/>
              <a:buNone/>
            </a:pPr>
            <a:endParaRPr lang="en-US"/>
          </a:p>
          <a:p>
            <a:pPr marL="1143000" lvl="1" indent="-457200">
              <a:lnSpc>
                <a:spcPct val="100000"/>
              </a:lnSpc>
              <a:buClrTx/>
            </a:pPr>
            <a:r>
              <a:rPr lang="en-US" b="0">
                <a:solidFill>
                  <a:schemeClr val="tx1"/>
                </a:solidFill>
              </a:rPr>
              <a:t>Prep cook</a:t>
            </a:r>
          </a:p>
          <a:p>
            <a:pPr marL="1143000" lvl="1" indent="-457200">
              <a:lnSpc>
                <a:spcPct val="100000"/>
              </a:lnSpc>
              <a:buClrTx/>
            </a:pPr>
            <a:r>
              <a:rPr lang="en-US" b="0">
                <a:solidFill>
                  <a:schemeClr val="tx1"/>
                </a:solidFill>
              </a:rPr>
              <a:t>Station cook/line cook</a:t>
            </a:r>
          </a:p>
          <a:p>
            <a:pPr marL="1143000" lvl="1" indent="-457200">
              <a:lnSpc>
                <a:spcPct val="100000"/>
              </a:lnSpc>
              <a:buClrTx/>
            </a:pPr>
            <a:r>
              <a:rPr lang="en-US" b="0">
                <a:solidFill>
                  <a:schemeClr val="tx1"/>
                </a:solidFill>
              </a:rPr>
              <a:t>Banquet chef</a:t>
            </a:r>
          </a:p>
          <a:p>
            <a:pPr marL="1143000" lvl="1" indent="-457200">
              <a:lnSpc>
                <a:spcPct val="100000"/>
              </a:lnSpc>
              <a:buClrTx/>
            </a:pPr>
            <a:r>
              <a:rPr lang="en-US" b="0">
                <a:solidFill>
                  <a:schemeClr val="tx1"/>
                </a:solidFill>
              </a:rPr>
              <a:t>Sous chef</a:t>
            </a:r>
          </a:p>
          <a:p>
            <a:pPr marL="1143000" lvl="1" indent="-457200">
              <a:lnSpc>
                <a:spcPct val="100000"/>
              </a:lnSpc>
              <a:buClrTx/>
            </a:pPr>
            <a:r>
              <a:rPr lang="en-US" b="0">
                <a:solidFill>
                  <a:schemeClr val="tx1"/>
                </a:solidFill>
              </a:rPr>
              <a:t>Chef</a:t>
            </a:r>
          </a:p>
        </p:txBody>
      </p:sp>
      <p:sp>
        <p:nvSpPr>
          <p:cNvPr id="4" name="Slide Number Placeholder 3">
            <a:extLst>
              <a:ext uri="{FF2B5EF4-FFF2-40B4-BE49-F238E27FC236}">
                <a16:creationId xmlns:a16="http://schemas.microsoft.com/office/drawing/2014/main" id="{B676D06C-9C12-6F49-B917-8EA95D2DFCFD}"/>
              </a:ext>
            </a:extLst>
          </p:cNvPr>
          <p:cNvSpPr>
            <a:spLocks noGrp="1"/>
          </p:cNvSpPr>
          <p:nvPr>
            <p:ph type="sldNum" sz="quarter" idx="4"/>
          </p:nvPr>
        </p:nvSpPr>
        <p:spPr/>
        <p:txBody>
          <a:bodyPr/>
          <a:lstStyle/>
          <a:p>
            <a:fld id="{BF568A59-ACA4-4C70-9252-AAB755DA2F6B}" type="slidenum">
              <a:rPr lang="en-US" smtClean="0"/>
              <a:pPr/>
              <a:t>7</a:t>
            </a:fld>
            <a:endParaRPr lang="en-US"/>
          </a:p>
        </p:txBody>
      </p:sp>
    </p:spTree>
    <p:custDataLst>
      <p:tags r:id="rId1"/>
    </p:custDataLst>
    <p:extLst>
      <p:ext uri="{BB962C8B-B14F-4D97-AF65-F5344CB8AC3E}">
        <p14:creationId xmlns:p14="http://schemas.microsoft.com/office/powerpoint/2010/main" val="1830479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77E81-D845-5C57-D820-E37A1C16108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90EB3F-958F-B19E-BDE7-72F4BA94D4C9}"/>
              </a:ext>
            </a:extLst>
          </p:cNvPr>
          <p:cNvSpPr>
            <a:spLocks noGrp="1"/>
          </p:cNvSpPr>
          <p:nvPr>
            <p:ph type="title"/>
          </p:nvPr>
        </p:nvSpPr>
        <p:spPr/>
        <p:txBody>
          <a:bodyPr/>
          <a:lstStyle/>
          <a:p>
            <a:r>
              <a:rPr kumimoji="0" lang="en-US" sz="3200" b="1" i="0" u="none" strike="noStrike" kern="1200" cap="none" spc="-50" normalizeH="0" baseline="0" noProof="0">
                <a:ln>
                  <a:noFill/>
                </a:ln>
                <a:solidFill>
                  <a:prstClr val="white"/>
                </a:solidFill>
                <a:effectLst/>
                <a:uLnTx/>
                <a:uFillTx/>
                <a:latin typeface="Arial" panose="020B0604020202020204"/>
                <a:ea typeface="+mj-ea"/>
                <a:cs typeface="+mj-cs"/>
              </a:rPr>
              <a:t>2.1 Foodservice Careers, Part 6</a:t>
            </a:r>
            <a:endParaRPr lang="en-US"/>
          </a:p>
        </p:txBody>
      </p:sp>
      <p:sp>
        <p:nvSpPr>
          <p:cNvPr id="6" name="Content Placeholder 5">
            <a:extLst>
              <a:ext uri="{FF2B5EF4-FFF2-40B4-BE49-F238E27FC236}">
                <a16:creationId xmlns:a16="http://schemas.microsoft.com/office/drawing/2014/main" id="{4DB0DDDC-B186-1EC8-1620-52CF900D852D}"/>
              </a:ext>
            </a:extLst>
          </p:cNvPr>
          <p:cNvSpPr>
            <a:spLocks noGrp="1"/>
          </p:cNvSpPr>
          <p:nvPr>
            <p:ph sz="half" idx="1"/>
          </p:nvPr>
        </p:nvSpPr>
        <p:spPr/>
        <p:txBody>
          <a:bodyPr>
            <a:normAutofit fontScale="32500" lnSpcReduction="20000"/>
          </a:bodyPr>
          <a:lstStyle/>
          <a:p>
            <a:br>
              <a:rPr lang="en-US" sz="3000"/>
            </a:br>
            <a:br>
              <a:rPr lang="en-US" sz="7000"/>
            </a:br>
            <a:r>
              <a:rPr lang="en-US" sz="8600"/>
              <a:t>Front-of-the-House</a:t>
            </a:r>
          </a:p>
          <a:p>
            <a:pPr>
              <a:lnSpc>
                <a:spcPct val="110000"/>
              </a:lnSpc>
              <a:spcBef>
                <a:spcPts val="600"/>
              </a:spcBef>
            </a:pPr>
            <a:endParaRPr lang="en-US" sz="7400" b="0">
              <a:solidFill>
                <a:schemeClr val="tx1"/>
              </a:solidFill>
            </a:endParaRPr>
          </a:p>
          <a:p>
            <a:pPr>
              <a:lnSpc>
                <a:spcPct val="110000"/>
              </a:lnSpc>
              <a:spcBef>
                <a:spcPts val="600"/>
              </a:spcBef>
            </a:pPr>
            <a:r>
              <a:rPr lang="en-US" sz="7400" b="0">
                <a:solidFill>
                  <a:schemeClr val="tx1"/>
                </a:solidFill>
              </a:rPr>
              <a:t>Front-of-the-house</a:t>
            </a:r>
            <a:r>
              <a:rPr lang="en-US" sz="7400">
                <a:solidFill>
                  <a:schemeClr val="tx1"/>
                </a:solidFill>
              </a:rPr>
              <a:t> </a:t>
            </a:r>
            <a:r>
              <a:rPr lang="en-US" sz="7400" b="0">
                <a:solidFill>
                  <a:schemeClr val="tx1"/>
                </a:solidFill>
              </a:rPr>
              <a:t>employees work directly with guests. In general, they:</a:t>
            </a:r>
          </a:p>
          <a:p>
            <a:pPr marL="1143000" lvl="1" indent="-457200">
              <a:lnSpc>
                <a:spcPct val="110000"/>
              </a:lnSpc>
              <a:buClrTx/>
            </a:pPr>
            <a:r>
              <a:rPr lang="en-US" sz="7400" b="0">
                <a:solidFill>
                  <a:schemeClr val="tx1"/>
                </a:solidFill>
              </a:rPr>
              <a:t>Sell food and drinks</a:t>
            </a:r>
          </a:p>
          <a:p>
            <a:pPr marL="1143000" lvl="1" indent="-457200">
              <a:lnSpc>
                <a:spcPct val="110000"/>
              </a:lnSpc>
              <a:buClrTx/>
            </a:pPr>
            <a:r>
              <a:rPr lang="en-US" sz="7400" b="0">
                <a:solidFill>
                  <a:schemeClr val="tx1"/>
                </a:solidFill>
              </a:rPr>
              <a:t>Keep guests happy</a:t>
            </a:r>
          </a:p>
          <a:p>
            <a:br>
              <a:rPr lang="en-US"/>
            </a:br>
            <a:br>
              <a:rPr lang="en-US"/>
            </a:br>
            <a:br>
              <a:rPr lang="en-US"/>
            </a:br>
            <a:br>
              <a:rPr lang="en-US"/>
            </a:br>
            <a:endParaRPr lang="en-US"/>
          </a:p>
        </p:txBody>
      </p:sp>
      <p:pic>
        <p:nvPicPr>
          <p:cNvPr id="7" name="Picture Placeholder 6" descr="A server placing a dish of food in front of a guest.">
            <a:extLst>
              <a:ext uri="{FF2B5EF4-FFF2-40B4-BE49-F238E27FC236}">
                <a16:creationId xmlns:a16="http://schemas.microsoft.com/office/drawing/2014/main" id="{BE029417-5B6B-0E86-18DF-69BA8B94CDA2}"/>
              </a:ext>
            </a:extLst>
          </p:cNvPr>
          <p:cNvPicPr>
            <a:picLocks noGrp="1" noChangeAspect="1"/>
          </p:cNvPicPr>
          <p:nvPr>
            <p:ph type="pic" sz="quarter" idx="11"/>
          </p:nvPr>
        </p:nvPicPr>
        <p:blipFill>
          <a:blip r:embed="rId4" cstate="email">
            <a:extLst>
              <a:ext uri="{28A0092B-C50C-407E-A947-70E740481C1C}">
                <a14:useLocalDpi xmlns:a14="http://schemas.microsoft.com/office/drawing/2010/main"/>
              </a:ext>
            </a:extLst>
          </a:blip>
          <a:srcRect/>
          <a:stretch>
            <a:fillRect/>
          </a:stretch>
        </p:blipFill>
        <p:spPr/>
      </p:pic>
      <p:sp>
        <p:nvSpPr>
          <p:cNvPr id="4" name="Slide Number Placeholder 3">
            <a:extLst>
              <a:ext uri="{FF2B5EF4-FFF2-40B4-BE49-F238E27FC236}">
                <a16:creationId xmlns:a16="http://schemas.microsoft.com/office/drawing/2014/main" id="{2BE9D9CA-0BAF-1F8E-D519-1E5F3B5656A7}"/>
              </a:ext>
            </a:extLst>
          </p:cNvPr>
          <p:cNvSpPr>
            <a:spLocks noGrp="1"/>
          </p:cNvSpPr>
          <p:nvPr>
            <p:ph type="sldNum" sz="quarter" idx="4"/>
          </p:nvPr>
        </p:nvSpPr>
        <p:spPr/>
        <p:txBody>
          <a:bodyPr/>
          <a:lstStyle/>
          <a:p>
            <a:fld id="{BF568A59-ACA4-4C70-9252-AAB755DA2F6B}" type="slidenum">
              <a:rPr lang="en-US" smtClean="0"/>
              <a:pPr/>
              <a:t>8</a:t>
            </a:fld>
            <a:endParaRPr lang="en-US"/>
          </a:p>
        </p:txBody>
      </p:sp>
    </p:spTree>
    <p:custDataLst>
      <p:tags r:id="rId1"/>
    </p:custDataLst>
    <p:extLst>
      <p:ext uri="{BB962C8B-B14F-4D97-AF65-F5344CB8AC3E}">
        <p14:creationId xmlns:p14="http://schemas.microsoft.com/office/powerpoint/2010/main" val="2980230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5B2DF-D8E7-AFB9-7C38-A0E2545D3DB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78513A-7444-0AF0-699C-CBB438A79CBF}"/>
              </a:ext>
            </a:extLst>
          </p:cNvPr>
          <p:cNvSpPr>
            <a:spLocks noGrp="1"/>
          </p:cNvSpPr>
          <p:nvPr>
            <p:ph type="title"/>
          </p:nvPr>
        </p:nvSpPr>
        <p:spPr/>
        <p:txBody>
          <a:bodyPr/>
          <a:lstStyle/>
          <a:p>
            <a:r>
              <a:rPr lang="en-US"/>
              <a:t>2.1 Foodservice Careers, Part 7</a:t>
            </a:r>
          </a:p>
        </p:txBody>
      </p:sp>
      <p:sp>
        <p:nvSpPr>
          <p:cNvPr id="2" name="Content Placeholder 1">
            <a:extLst>
              <a:ext uri="{FF2B5EF4-FFF2-40B4-BE49-F238E27FC236}">
                <a16:creationId xmlns:a16="http://schemas.microsoft.com/office/drawing/2014/main" id="{2A7C7CCE-ADFE-C8FB-36B0-8D2F5A5F21D2}"/>
              </a:ext>
            </a:extLst>
          </p:cNvPr>
          <p:cNvSpPr>
            <a:spLocks noGrp="1"/>
          </p:cNvSpPr>
          <p:nvPr>
            <p:ph idx="1"/>
          </p:nvPr>
        </p:nvSpPr>
        <p:spPr/>
        <p:txBody>
          <a:bodyPr>
            <a:normAutofit fontScale="92500" lnSpcReduction="10000"/>
          </a:bodyPr>
          <a:lstStyle/>
          <a:p>
            <a:r>
              <a:rPr lang="en-US" sz="3000"/>
              <a:t>Front-of-the-House, cont.</a:t>
            </a:r>
          </a:p>
          <a:p>
            <a:pPr marL="0" marR="0" lvl="0" indent="0" algn="l" defTabSz="914400" rtl="0" eaLnBrk="1" fontAlgn="auto" latinLnBrk="0" hangingPunct="1">
              <a:lnSpc>
                <a:spcPct val="90000"/>
              </a:lnSpc>
              <a:spcBef>
                <a:spcPts val="3600"/>
              </a:spcBef>
              <a:spcAft>
                <a:spcPts val="0"/>
              </a:spcAft>
              <a:buClrTx/>
              <a:buSzPct val="100000"/>
              <a:buFont typeface="Arial" panose="020B0604020202020204" pitchFamily="34" charset="0"/>
              <a:buNone/>
              <a:tabLst/>
              <a:defRPr/>
            </a:pPr>
            <a:r>
              <a:rPr kumimoji="0" lang="en-US" sz="2600" b="0" i="0" u="none" strike="noStrike" kern="1200" cap="none" spc="-50" normalizeH="0" baseline="0" noProof="0">
                <a:ln>
                  <a:noFill/>
                </a:ln>
                <a:solidFill>
                  <a:prstClr val="black"/>
                </a:solidFill>
                <a:effectLst/>
                <a:uLnTx/>
                <a:uFillTx/>
                <a:latin typeface="Arial" panose="020B0604020202020204"/>
                <a:ea typeface="+mn-ea"/>
                <a:cs typeface="+mn-cs"/>
              </a:rPr>
              <a:t>Typical front-of-the-house jobs:</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Host/hostess</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Cashier</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Server</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Quick-service counter server</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Buser</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Runners</a:t>
            </a:r>
          </a:p>
          <a:p>
            <a:pPr marL="1143000" marR="0" lvl="1"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600" b="0" i="0" u="none" strike="noStrike" kern="1200" cap="none" spc="0" normalizeH="0" baseline="0" noProof="0">
                <a:ln>
                  <a:noFill/>
                </a:ln>
                <a:solidFill>
                  <a:prstClr val="black"/>
                </a:solidFill>
                <a:effectLst/>
                <a:uLnTx/>
                <a:uFillTx/>
                <a:latin typeface="Arial" panose="020B0604020202020204"/>
                <a:ea typeface="+mn-ea"/>
                <a:cs typeface="+mn-cs"/>
              </a:rPr>
              <a:t>Headwaiter/maître d’</a:t>
            </a:r>
          </a:p>
          <a:p>
            <a:endParaRPr lang="en-US"/>
          </a:p>
        </p:txBody>
      </p:sp>
      <p:sp>
        <p:nvSpPr>
          <p:cNvPr id="7" name="Content Placeholder 6">
            <a:extLst>
              <a:ext uri="{FF2B5EF4-FFF2-40B4-BE49-F238E27FC236}">
                <a16:creationId xmlns:a16="http://schemas.microsoft.com/office/drawing/2014/main" id="{D9BD7FF8-90B5-4D4C-EC1E-95FA279D4290}"/>
              </a:ext>
            </a:extLst>
          </p:cNvPr>
          <p:cNvSpPr>
            <a:spLocks noGrp="1"/>
          </p:cNvSpPr>
          <p:nvPr>
            <p:ph idx="10"/>
          </p:nvPr>
        </p:nvSpPr>
        <p:spPr/>
        <p:txBody>
          <a:bodyPr>
            <a:noAutofit/>
          </a:bodyPr>
          <a:lstStyle/>
          <a:p>
            <a:pPr marR="0" lvl="0" algn="l" defTabSz="914400" rtl="0" eaLnBrk="1" fontAlgn="auto" latinLnBrk="0" hangingPunct="1">
              <a:lnSpc>
                <a:spcPct val="100000"/>
              </a:lnSpc>
              <a:spcBef>
                <a:spcPts val="600"/>
              </a:spcBef>
              <a:spcAft>
                <a:spcPts val="0"/>
              </a:spcAft>
              <a:buClrTx/>
              <a:buSzPct val="100000"/>
              <a:tabLst/>
              <a:defRPr/>
            </a:pPr>
            <a:endParaRPr kumimoji="0" lang="en-US" sz="2400" b="0" i="0" u="none" strike="noStrike" kern="1200" cap="none" spc="-50" normalizeH="0" baseline="0" noProof="0">
              <a:ln>
                <a:noFill/>
              </a:ln>
              <a:solidFill>
                <a:schemeClr val="tx1"/>
              </a:solidFill>
              <a:effectLst/>
              <a:uLnTx/>
              <a:uFillTx/>
              <a:latin typeface="Arial" panose="020B0604020202020204"/>
              <a:ea typeface="+mn-ea"/>
              <a:cs typeface="+mn-cs"/>
            </a:endParaRP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Captain</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Front waiter</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Back waiter</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Floor manager/supervisor</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Bartender</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Barback</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Barista</a:t>
            </a:r>
          </a:p>
          <a:p>
            <a:pPr marL="457200" marR="0" lvl="0" indent="-457200" algn="l" defTabSz="914400" rtl="0" eaLnBrk="1" fontAlgn="auto" latinLnBrk="0" hangingPunct="1">
              <a:lnSpc>
                <a:spcPct val="100000"/>
              </a:lnSpc>
              <a:spcBef>
                <a:spcPts val="600"/>
              </a:spcBef>
              <a:spcAft>
                <a:spcPts val="0"/>
              </a:spcAft>
              <a:buClrTx/>
              <a:buSzPct val="100000"/>
              <a:buFont typeface="Arial" panose="020B0604020202020204" pitchFamily="34" charset="0"/>
              <a:buChar char="•"/>
              <a:tabLst/>
              <a:defRPr/>
            </a:pPr>
            <a:r>
              <a:rPr kumimoji="0" lang="en-US" sz="2400" b="0" i="0" u="none" strike="noStrike" kern="1200" cap="none" spc="-50" normalizeH="0" baseline="0" noProof="0">
                <a:ln>
                  <a:noFill/>
                </a:ln>
                <a:solidFill>
                  <a:schemeClr val="tx1"/>
                </a:solidFill>
                <a:effectLst/>
                <a:uLnTx/>
                <a:uFillTx/>
                <a:latin typeface="Arial" panose="020B0604020202020204"/>
                <a:ea typeface="+mn-ea"/>
                <a:cs typeface="+mn-cs"/>
              </a:rPr>
              <a:t>Wine steward/sommelier</a:t>
            </a:r>
          </a:p>
          <a:p>
            <a:pPr marL="457200" indent="-457200">
              <a:buFont typeface="Arial" panose="020B0604020202020204" pitchFamily="34" charset="0"/>
              <a:buChar char="•"/>
            </a:pPr>
            <a:endParaRPr lang="en-US" sz="2400">
              <a:solidFill>
                <a:schemeClr val="tx1"/>
              </a:solidFill>
            </a:endParaRPr>
          </a:p>
        </p:txBody>
      </p:sp>
      <p:sp>
        <p:nvSpPr>
          <p:cNvPr id="4" name="Slide Number Placeholder 3">
            <a:extLst>
              <a:ext uri="{FF2B5EF4-FFF2-40B4-BE49-F238E27FC236}">
                <a16:creationId xmlns:a16="http://schemas.microsoft.com/office/drawing/2014/main" id="{1B14E2E4-3444-1E7E-67B2-93508DF5000B}"/>
              </a:ext>
            </a:extLst>
          </p:cNvPr>
          <p:cNvSpPr>
            <a:spLocks noGrp="1"/>
          </p:cNvSpPr>
          <p:nvPr>
            <p:ph type="sldNum" sz="quarter" idx="4"/>
          </p:nvPr>
        </p:nvSpPr>
        <p:spPr/>
        <p:txBody>
          <a:bodyPr/>
          <a:lstStyle/>
          <a:p>
            <a:fld id="{BF568A59-ACA4-4C70-9252-AAB755DA2F6B}" type="slidenum">
              <a:rPr lang="en-US" smtClean="0"/>
              <a:pPr/>
              <a:t>9</a:t>
            </a:fld>
            <a:endParaRPr lang="en-US"/>
          </a:p>
        </p:txBody>
      </p:sp>
    </p:spTree>
    <p:custDataLst>
      <p:tags r:id="rId1"/>
    </p:custDataLst>
    <p:extLst>
      <p:ext uri="{BB962C8B-B14F-4D97-AF65-F5344CB8AC3E}">
        <p14:creationId xmlns:p14="http://schemas.microsoft.com/office/powerpoint/2010/main" val="149669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5"/>
  <p:tag name="ARTICULATE_PROJECT_OPEN" val="0"/>
  <p:tag name="ARTICULATE_DESIGN_ID_OFFICE THEME" val="1TiYxxaF"/>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oursebook_8E">
      <a:dk1>
        <a:sysClr val="windowText" lastClr="000000"/>
      </a:dk1>
      <a:lt1>
        <a:sysClr val="window" lastClr="FFFFFF"/>
      </a:lt1>
      <a:dk2>
        <a:srgbClr val="172745"/>
      </a:dk2>
      <a:lt2>
        <a:srgbClr val="DF9C35"/>
      </a:lt2>
      <a:accent1>
        <a:srgbClr val="562714"/>
      </a:accent1>
      <a:accent2>
        <a:srgbClr val="B8CBD5"/>
      </a:accent2>
      <a:accent3>
        <a:srgbClr val="EEF1F3"/>
      </a:accent3>
      <a:accent4>
        <a:srgbClr val="C9242D"/>
      </a:accent4>
      <a:accent5>
        <a:srgbClr val="2C9145"/>
      </a:accent5>
      <a:accent6>
        <a:srgbClr val="FFFF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ursebook_8E-TEMPLATE.potx" id="{FBCFE6BD-3E01-40BA-B4DB-1B6F1BA2244B}" vid="{635EFAEE-ADD9-479F-BC3C-10D32187225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1e57f12-5188-4ca9-bb27-51b387f24076" xsi:nil="true"/>
    <lcf76f155ced4ddcb4097134ff3c332f xmlns="670ae7cf-2779-4335-b55d-ddf3266fd9bb">
      <Terms xmlns="http://schemas.microsoft.com/office/infopath/2007/PartnerControls"/>
    </lcf76f155ced4ddcb4097134ff3c332f>
    <MediaLengthInSeconds xmlns="670ae7cf-2779-4335-b55d-ddf3266fd9bb" xsi:nil="true"/>
    <SharedWithUsers xmlns="d9905d2b-a45b-4f19-8572-4568a650575a">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35408FDB182F4C8BEA4A0943496152" ma:contentTypeVersion="18" ma:contentTypeDescription="Create a new document." ma:contentTypeScope="" ma:versionID="888336c611b08bd6f858006538edbec3">
  <xsd:schema xmlns:xsd="http://www.w3.org/2001/XMLSchema" xmlns:xs="http://www.w3.org/2001/XMLSchema" xmlns:p="http://schemas.microsoft.com/office/2006/metadata/properties" xmlns:ns2="670ae7cf-2779-4335-b55d-ddf3266fd9bb" xmlns:ns3="d9905d2b-a45b-4f19-8572-4568a650575a" xmlns:ns4="11e57f12-5188-4ca9-bb27-51b387f24076" targetNamespace="http://schemas.microsoft.com/office/2006/metadata/properties" ma:root="true" ma:fieldsID="9fd87cbd7e4dbfaf9e6ff275d77bbb22" ns2:_="" ns3:_="" ns4:_="">
    <xsd:import namespace="670ae7cf-2779-4335-b55d-ddf3266fd9bb"/>
    <xsd:import namespace="d9905d2b-a45b-4f19-8572-4568a650575a"/>
    <xsd:import namespace="11e57f12-5188-4ca9-bb27-51b387f2407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ae7cf-2779-4335-b55d-ddf3266fd9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67d2126-ad8a-4aba-bcf2-6f3dd268e3b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9905d2b-a45b-4f19-8572-4568a65057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1e57f12-5188-4ca9-bb27-51b387f24076"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2373cb57-bd60-4fc4-b16c-05ccdaae982a}" ma:internalName="TaxCatchAll" ma:showField="CatchAllData" ma:web="d9905d2b-a45b-4f19-8572-4568a65057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CE456B-60B3-4065-8B18-701303040695}">
  <ds:schemaRefs>
    <ds:schemaRef ds:uri="11e57f12-5188-4ca9-bb27-51b387f24076"/>
    <ds:schemaRef ds:uri="670ae7cf-2779-4335-b55d-ddf3266fd9bb"/>
    <ds:schemaRef ds:uri="d9905d2b-a45b-4f19-8572-4568a650575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A9C00A1-CC7E-4BED-88A5-6119C6F36455}">
  <ds:schemaRefs>
    <ds:schemaRef ds:uri="http://schemas.microsoft.com/sharepoint/v3/contenttype/forms"/>
  </ds:schemaRefs>
</ds:datastoreItem>
</file>

<file path=customXml/itemProps3.xml><?xml version="1.0" encoding="utf-8"?>
<ds:datastoreItem xmlns:ds="http://schemas.openxmlformats.org/officeDocument/2006/customXml" ds:itemID="{49A9DD01-C45A-4D35-B59A-8A8141105AC8}">
  <ds:schemaRefs>
    <ds:schemaRef ds:uri="11e57f12-5188-4ca9-bb27-51b387f24076"/>
    <ds:schemaRef ds:uri="670ae7cf-2779-4335-b55d-ddf3266fd9bb"/>
    <ds:schemaRef ds:uri="d9905d2b-a45b-4f19-8572-4568a65057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1113</Words>
  <Application>Microsoft Office PowerPoint</Application>
  <PresentationFormat>Widescreen</PresentationFormat>
  <Paragraphs>226</Paragraphs>
  <Slides>25</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Courier New</vt:lpstr>
      <vt:lpstr>Office Theme</vt:lpstr>
      <vt:lpstr>2</vt:lpstr>
      <vt:lpstr>Learning Objectives</vt:lpstr>
      <vt:lpstr>2.1 Foodservice Careers, Part 1</vt:lpstr>
      <vt:lpstr>2.1 Foodservice Careers, Part 2</vt:lpstr>
      <vt:lpstr>2.1 Foodservice Careers, Part 3</vt:lpstr>
      <vt:lpstr>2.1 Foodservice Careers, Part 4</vt:lpstr>
      <vt:lpstr>2.1 Foodservice Careers, Part 5</vt:lpstr>
      <vt:lpstr>2.1 Foodservice Careers, Part 6</vt:lpstr>
      <vt:lpstr>2.1 Foodservice Careers, Part 7</vt:lpstr>
      <vt:lpstr>2.1 Foodservice Careers, Part 8</vt:lpstr>
      <vt:lpstr>2.1 Foodservice Careers, Part 9</vt:lpstr>
      <vt:lpstr>2.1 Knowledge Check</vt:lpstr>
      <vt:lpstr>2.2 Career Skills Needed for a Successful Career, Part 1</vt:lpstr>
      <vt:lpstr>2.2 Career Skills Needed for a Successful Career, Part 2</vt:lpstr>
      <vt:lpstr>2.2 Career Skills Needed for a Successful Career, Part 3</vt:lpstr>
      <vt:lpstr>2.2 Career Skills Needed for a Successful Career, Part 4</vt:lpstr>
      <vt:lpstr>2.2 Career Skills Needed for a Successful Career, Part 5</vt:lpstr>
      <vt:lpstr>2.2 Knowledge Check</vt:lpstr>
      <vt:lpstr>2.3 Staying Educated and Involved, Part 1</vt:lpstr>
      <vt:lpstr>2.3 Staying Educated and Involved, Part 2</vt:lpstr>
      <vt:lpstr>2.3 Staying Educated and Involved, Part 3</vt:lpstr>
      <vt:lpstr>2.3 Staying Educated and Involved, Part 4</vt:lpstr>
      <vt:lpstr>2.3 Staying Educated and Involved, Part 5</vt:lpstr>
      <vt:lpstr>2.3 Knowledge Check</vt:lpstr>
      <vt:lpstr>Business Case Follow-Up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dc:title>
  <dc:creator>Julia Norma McKenna</dc:creator>
  <cp:lastModifiedBy>Courtney Hamm</cp:lastModifiedBy>
  <cp:revision>2</cp:revision>
  <dcterms:created xsi:type="dcterms:W3CDTF">2022-01-17T21:46:08Z</dcterms:created>
  <dcterms:modified xsi:type="dcterms:W3CDTF">2025-10-14T18:26:07Z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0x0101006035408FDB182F4C8BEA4A0943496152</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y fmtid="{D5CDD505-2E9C-101B-9397-08002B2CF9AE}" pid="10" name="ArticulateGUID">
    <vt:lpwstr>C0A30B79-2ABD-41BD-8008-D147E18D31EF</vt:lpwstr>
  </property>
  <property fmtid="{D5CDD505-2E9C-101B-9397-08002B2CF9AE}" pid="11" name="ArticulatePath">
    <vt:lpwstr>https://nra-my.sharepoint.com/personal/tschlender_restaurant_org/Documents/ServSafe2022_Update_in_2023/Coursebook/PPTs/Coursebook_8E-Ch04_Powerpoint</vt:lpwstr>
  </property>
</Properties>
</file>