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9" r:id="rId5"/>
    <p:sldId id="290" r:id="rId6"/>
    <p:sldId id="291" r:id="rId7"/>
    <p:sldId id="292" r:id="rId8"/>
    <p:sldId id="300" r:id="rId9"/>
    <p:sldId id="307" r:id="rId10"/>
    <p:sldId id="293" r:id="rId11"/>
    <p:sldId id="294" r:id="rId12"/>
    <p:sldId id="301" r:id="rId13"/>
    <p:sldId id="302" r:id="rId14"/>
    <p:sldId id="303" r:id="rId15"/>
    <p:sldId id="308" r:id="rId16"/>
    <p:sldId id="304" r:id="rId17"/>
    <p:sldId id="309" r:id="rId18"/>
    <p:sldId id="295" r:id="rId19"/>
    <p:sldId id="296" r:id="rId20"/>
    <p:sldId id="305" r:id="rId21"/>
    <p:sldId id="310" r:id="rId22"/>
    <p:sldId id="306" r:id="rId23"/>
    <p:sldId id="313" r:id="rId24"/>
    <p:sldId id="312" r:id="rId25"/>
    <p:sldId id="314" r:id="rId26"/>
    <p:sldId id="297" r:id="rId27"/>
    <p:sldId id="29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3F1301-ACFD-139E-8970-9CE124E5C841}" name="Laura Chasen" initials="LC" userId="1587d1f1d94f8d23" providerId="Windows Live"/>
  <p188:author id="{8194B40F-3A77-BE79-CDB9-EF127E4C0F66}" name="Alyssa Beer" initials="AB" userId="S::abeer@restaurant.org::70d1b027-2e30-4425-a264-75cdd89f79d9" providerId="AD"/>
  <p188:author id="{6623C33A-7235-D585-6158-4C482A6E24DB}" name="Yana Keyzerman" initials="YK" userId="S::ykeyzerman@restaurant.org::38500f83-9578-42ce-af12-927f3a1b9563" providerId="AD"/>
  <p188:author id="{F0EA67CC-A179-385B-2732-BE6101A59F26}" name="Kimberley Grove" initials="KG" userId="Kimberley Grove" providerId="None"/>
  <p188:author id="{F51019E4-1678-D151-20AD-C9A3492C1DF1}" name="Julia Norma McKenna" initials="JNM" userId="S::mckenna9@uwm.edu::44715e86-cb5a-45b2-9cd7-b549a0dab8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C8E"/>
    <a:srgbClr val="F79854"/>
    <a:srgbClr val="88C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4FEDB-5593-4CCF-9904-7400C227607D}" v="4" dt="2025-03-10T19:09:54.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88" autoAdjust="0"/>
    <p:restoredTop sz="86467" autoAdjust="0"/>
  </p:normalViewPr>
  <p:slideViewPr>
    <p:cSldViewPr snapToGrid="0">
      <p:cViewPr varScale="1">
        <p:scale>
          <a:sx n="80" d="100"/>
          <a:sy n="80" d="100"/>
        </p:scale>
        <p:origin x="446" y="58"/>
      </p:cViewPr>
      <p:guideLst/>
    </p:cSldViewPr>
  </p:slideViewPr>
  <p:outlineViewPr>
    <p:cViewPr>
      <p:scale>
        <a:sx n="33" d="100"/>
        <a:sy n="33" d="100"/>
      </p:scale>
      <p:origin x="0" y="-172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ey Grove" userId="fb6ba74412b114ba" providerId="LiveId" clId="{E2D01AB9-CC01-4673-998B-9B00720C6D00}"/>
    <pc:docChg chg="undo custSel modSld">
      <pc:chgData name="Kimberley Grove" userId="fb6ba74412b114ba" providerId="LiveId" clId="{E2D01AB9-CC01-4673-998B-9B00720C6D00}" dt="2024-11-09T17:36:04.463" v="83" actId="14100"/>
      <pc:docMkLst>
        <pc:docMk/>
      </pc:docMkLst>
      <pc:sldChg chg="modSp mod">
        <pc:chgData name="Kimberley Grove" userId="fb6ba74412b114ba" providerId="LiveId" clId="{E2D01AB9-CC01-4673-998B-9B00720C6D00}" dt="2024-11-09T17:28:57.154" v="16" actId="948"/>
        <pc:sldMkLst>
          <pc:docMk/>
          <pc:sldMk cId="1188867647" sldId="296"/>
        </pc:sldMkLst>
      </pc:sldChg>
      <pc:sldChg chg="modSp mod">
        <pc:chgData name="Kimberley Grove" userId="fb6ba74412b114ba" providerId="LiveId" clId="{E2D01AB9-CC01-4673-998B-9B00720C6D00}" dt="2024-11-09T17:25:17.303" v="5" actId="27636"/>
        <pc:sldMkLst>
          <pc:docMk/>
          <pc:sldMk cId="741009491" sldId="300"/>
        </pc:sldMkLst>
      </pc:sldChg>
      <pc:sldChg chg="modSp mod">
        <pc:chgData name="Kimberley Grove" userId="fb6ba74412b114ba" providerId="LiveId" clId="{E2D01AB9-CC01-4673-998B-9B00720C6D00}" dt="2024-11-09T17:27:57.183" v="15" actId="14100"/>
        <pc:sldMkLst>
          <pc:docMk/>
          <pc:sldMk cId="3234292260" sldId="302"/>
        </pc:sldMkLst>
      </pc:sldChg>
      <pc:sldChg chg="modSp mod">
        <pc:chgData name="Kimberley Grove" userId="fb6ba74412b114ba" providerId="LiveId" clId="{E2D01AB9-CC01-4673-998B-9B00720C6D00}" dt="2024-11-09T17:31:36.584" v="58" actId="255"/>
        <pc:sldMkLst>
          <pc:docMk/>
          <pc:sldMk cId="533460899" sldId="305"/>
        </pc:sldMkLst>
      </pc:sldChg>
      <pc:sldChg chg="modSp mod">
        <pc:chgData name="Kimberley Grove" userId="fb6ba74412b114ba" providerId="LiveId" clId="{E2D01AB9-CC01-4673-998B-9B00720C6D00}" dt="2024-11-09T17:25:48.590" v="9" actId="255"/>
        <pc:sldMkLst>
          <pc:docMk/>
          <pc:sldMk cId="3796740525" sldId="307"/>
        </pc:sldMkLst>
      </pc:sldChg>
      <pc:sldChg chg="modSp mod">
        <pc:chgData name="Kimberley Grove" userId="fb6ba74412b114ba" providerId="LiveId" clId="{E2D01AB9-CC01-4673-998B-9B00720C6D00}" dt="2024-11-09T17:33:48.164" v="64" actId="27636"/>
        <pc:sldMkLst>
          <pc:docMk/>
          <pc:sldMk cId="3340232468" sldId="308"/>
        </pc:sldMkLst>
      </pc:sldChg>
      <pc:sldChg chg="modSp mod">
        <pc:chgData name="Kimberley Grove" userId="fb6ba74412b114ba" providerId="LiveId" clId="{E2D01AB9-CC01-4673-998B-9B00720C6D00}" dt="2024-11-09T17:36:04.463" v="83" actId="14100"/>
        <pc:sldMkLst>
          <pc:docMk/>
          <pc:sldMk cId="3924528715" sldId="310"/>
        </pc:sldMkLst>
      </pc:sldChg>
    </pc:docChg>
  </pc:docChgLst>
  <pc:docChgLst>
    <pc:chgData name="Yana Keyzerman" userId="38500f83-9578-42ce-af12-927f3a1b9563" providerId="ADAL" clId="{8B54FEDB-5593-4CCF-9904-7400C227607D}"/>
    <pc:docChg chg="custSel modSld modMainMaster">
      <pc:chgData name="Yana Keyzerman" userId="38500f83-9578-42ce-af12-927f3a1b9563" providerId="ADAL" clId="{8B54FEDB-5593-4CCF-9904-7400C227607D}" dt="2025-03-10T19:09:54.827" v="46"/>
      <pc:docMkLst>
        <pc:docMk/>
      </pc:docMkLst>
      <pc:sldChg chg="modSp mod">
        <pc:chgData name="Yana Keyzerman" userId="38500f83-9578-42ce-af12-927f3a1b9563" providerId="ADAL" clId="{8B54FEDB-5593-4CCF-9904-7400C227607D}" dt="2025-03-10T13:50:44.337" v="41" actId="12"/>
        <pc:sldMkLst>
          <pc:docMk/>
          <pc:sldMk cId="1784429329" sldId="290"/>
        </pc:sldMkLst>
        <pc:spChg chg="mod">
          <ac:chgData name="Yana Keyzerman" userId="38500f83-9578-42ce-af12-927f3a1b9563" providerId="ADAL" clId="{8B54FEDB-5593-4CCF-9904-7400C227607D}" dt="2025-03-10T13:50:44.337" v="41" actId="12"/>
          <ac:spMkLst>
            <pc:docMk/>
            <pc:sldMk cId="1784429329" sldId="290"/>
            <ac:spMk id="3" creationId="{85F2A785-0BAD-4DC4-84FD-91C37505FCEA}"/>
          </ac:spMkLst>
        </pc:spChg>
      </pc:sldChg>
      <pc:sldChg chg="modSp mod">
        <pc:chgData name="Yana Keyzerman" userId="38500f83-9578-42ce-af12-927f3a1b9563" providerId="ADAL" clId="{8B54FEDB-5593-4CCF-9904-7400C227607D}" dt="2025-03-10T13:45:24.957" v="16" actId="20577"/>
        <pc:sldMkLst>
          <pc:docMk/>
          <pc:sldMk cId="533460899" sldId="305"/>
        </pc:sldMkLst>
        <pc:spChg chg="mod">
          <ac:chgData name="Yana Keyzerman" userId="38500f83-9578-42ce-af12-927f3a1b9563" providerId="ADAL" clId="{8B54FEDB-5593-4CCF-9904-7400C227607D}" dt="2025-03-10T13:45:24.957" v="16" actId="20577"/>
          <ac:spMkLst>
            <pc:docMk/>
            <pc:sldMk cId="533460899" sldId="305"/>
            <ac:spMk id="5" creationId="{C774EA35-E0FE-0B1C-D2AB-D879E7F54DE3}"/>
          </ac:spMkLst>
        </pc:spChg>
      </pc:sldChg>
      <pc:sldMasterChg chg="modSldLayout">
        <pc:chgData name="Yana Keyzerman" userId="38500f83-9578-42ce-af12-927f3a1b9563" providerId="ADAL" clId="{8B54FEDB-5593-4CCF-9904-7400C227607D}" dt="2025-03-10T19:09:54.827" v="46"/>
        <pc:sldMasterMkLst>
          <pc:docMk/>
          <pc:sldMasterMk cId="3895539648" sldId="2147483648"/>
        </pc:sldMasterMkLst>
        <pc:sldLayoutChg chg="addSp delSp modSp mod">
          <pc:chgData name="Yana Keyzerman" userId="38500f83-9578-42ce-af12-927f3a1b9563" providerId="ADAL" clId="{8B54FEDB-5593-4CCF-9904-7400C227607D}" dt="2025-03-10T19:09:54.827" v="46"/>
          <pc:sldLayoutMkLst>
            <pc:docMk/>
            <pc:sldMasterMk cId="3895539648" sldId="2147483648"/>
            <pc:sldLayoutMk cId="1904193154" sldId="2147483650"/>
          </pc:sldLayoutMkLst>
          <pc:spChg chg="add mod">
            <ac:chgData name="Yana Keyzerman" userId="38500f83-9578-42ce-af12-927f3a1b9563" providerId="ADAL" clId="{8B54FEDB-5593-4CCF-9904-7400C227607D}" dt="2025-03-10T19:09:54.827" v="46"/>
            <ac:spMkLst>
              <pc:docMk/>
              <pc:sldMasterMk cId="3895539648" sldId="2147483648"/>
              <pc:sldLayoutMk cId="1904193154" sldId="2147483650"/>
              <ac:spMk id="3" creationId="{2CEC6841-27B9-3AD6-0470-F3AB7E186B06}"/>
            </ac:spMkLst>
          </pc:spChg>
          <pc:spChg chg="del">
            <ac:chgData name="Yana Keyzerman" userId="38500f83-9578-42ce-af12-927f3a1b9563" providerId="ADAL" clId="{8B54FEDB-5593-4CCF-9904-7400C227607D}" dt="2025-03-10T19:09:54.175" v="45" actId="478"/>
            <ac:spMkLst>
              <pc:docMk/>
              <pc:sldMasterMk cId="3895539648" sldId="2147483648"/>
              <pc:sldLayoutMk cId="1904193154" sldId="2147483650"/>
              <ac:spMk id="16" creationId="{00000000-0000-0000-0000-000000000000}"/>
            </ac:spMkLst>
          </pc:spChg>
          <pc:picChg chg="add mod">
            <ac:chgData name="Yana Keyzerman" userId="38500f83-9578-42ce-af12-927f3a1b9563" providerId="ADAL" clId="{8B54FEDB-5593-4CCF-9904-7400C227607D}" dt="2025-03-10T19:08:16.965" v="42"/>
            <ac:picMkLst>
              <pc:docMk/>
              <pc:sldMasterMk cId="3895539648" sldId="2147483648"/>
              <pc:sldLayoutMk cId="1904193154" sldId="2147483650"/>
              <ac:picMk id="3" creationId="{73C4DDA9-C8F4-FE39-6C77-8CA974A6B08A}"/>
            </ac:picMkLst>
          </pc:picChg>
          <pc:picChg chg="add mod">
            <ac:chgData name="Yana Keyzerman" userId="38500f83-9578-42ce-af12-927f3a1b9563" providerId="ADAL" clId="{8B54FEDB-5593-4CCF-9904-7400C227607D}" dt="2025-03-10T19:08:25.079" v="44"/>
            <ac:picMkLst>
              <pc:docMk/>
              <pc:sldMasterMk cId="3895539648" sldId="2147483648"/>
              <pc:sldLayoutMk cId="1904193154" sldId="2147483650"/>
              <ac:picMk id="4" creationId="{5916BF3F-4E92-DAC3-BC32-A9A0BAF9EE1C}"/>
            </ac:picMkLst>
          </pc:picChg>
          <pc:picChg chg="del">
            <ac:chgData name="Yana Keyzerman" userId="38500f83-9578-42ce-af12-927f3a1b9563" providerId="ADAL" clId="{8B54FEDB-5593-4CCF-9904-7400C227607D}" dt="2025-03-10T19:08:23.454" v="43" actId="478"/>
            <ac:picMkLst>
              <pc:docMk/>
              <pc:sldMasterMk cId="3895539648" sldId="2147483648"/>
              <pc:sldLayoutMk cId="1904193154" sldId="2147483650"/>
              <ac:picMk id="5" creationId="{6B6826F8-8724-C547-D4DC-AC3A5041E7A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279C0-CB4F-400F-B97C-C319709EDC7B}"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29607-C4A6-4C2D-8D0F-A21533BAE4D7}" type="slidenum">
              <a:rPr lang="en-US" smtClean="0"/>
              <a:t>‹#›</a:t>
            </a:fld>
            <a:endParaRPr lang="en-US"/>
          </a:p>
        </p:txBody>
      </p:sp>
    </p:spTree>
    <p:extLst>
      <p:ext uri="{BB962C8B-B14F-4D97-AF65-F5344CB8AC3E}">
        <p14:creationId xmlns:p14="http://schemas.microsoft.com/office/powerpoint/2010/main" val="150784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9607-C4A6-4C2D-8D0F-A21533BAE4D7}" type="slidenum">
              <a:rPr lang="en-US" smtClean="0"/>
              <a:t>6</a:t>
            </a:fld>
            <a:endParaRPr lang="en-US"/>
          </a:p>
        </p:txBody>
      </p:sp>
    </p:spTree>
    <p:extLst>
      <p:ext uri="{BB962C8B-B14F-4D97-AF65-F5344CB8AC3E}">
        <p14:creationId xmlns:p14="http://schemas.microsoft.com/office/powerpoint/2010/main" val="1844334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9607-C4A6-4C2D-8D0F-A21533BAE4D7}" type="slidenum">
              <a:rPr lang="en-US" smtClean="0"/>
              <a:t>24</a:t>
            </a:fld>
            <a:endParaRPr lang="en-US"/>
          </a:p>
        </p:txBody>
      </p:sp>
    </p:spTree>
    <p:extLst>
      <p:ext uri="{BB962C8B-B14F-4D97-AF65-F5344CB8AC3E}">
        <p14:creationId xmlns:p14="http://schemas.microsoft.com/office/powerpoint/2010/main" val="1115525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4125" y="914400"/>
            <a:ext cx="5699379" cy="1371600"/>
          </a:xfrm>
        </p:spPr>
        <p:txBody>
          <a:bodyPr lIns="182880" rIns="182880" anchor="t" anchorCtr="0">
            <a:noAutofit/>
          </a:bodyPr>
          <a:lstStyle>
            <a:lvl1pPr>
              <a:defRPr sz="9600" baseline="0">
                <a:solidFill>
                  <a:srgbClr val="183C8E"/>
                </a:solidFill>
              </a:defRPr>
            </a:lvl1pPr>
          </a:lstStyle>
          <a:p>
            <a:r>
              <a:rPr lang="en-US" dirty="0" err="1"/>
              <a:t>Ch</a:t>
            </a:r>
            <a:r>
              <a:rPr lang="en-US" dirty="0"/>
              <a:t>#</a:t>
            </a:r>
          </a:p>
        </p:txBody>
      </p:sp>
      <p:sp>
        <p:nvSpPr>
          <p:cNvPr id="7" name="Rectangle 6"/>
          <p:cNvSpPr/>
          <p:nvPr userDrawn="1"/>
        </p:nvSpPr>
        <p:spPr>
          <a:xfrm>
            <a:off x="6096000" y="5029199"/>
            <a:ext cx="6096000" cy="12609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p:cNvSpPr>
            <a:spLocks noGrp="1"/>
          </p:cNvSpPr>
          <p:nvPr>
            <p:ph type="pic" sz="quarter" idx="10"/>
          </p:nvPr>
        </p:nvSpPr>
        <p:spPr>
          <a:xfrm>
            <a:off x="0" y="0"/>
            <a:ext cx="6096000" cy="6858000"/>
          </a:xfrm>
        </p:spPr>
        <p:txBody>
          <a:bodyPr/>
          <a:lstStyle/>
          <a:p>
            <a:r>
              <a:rPr lang="en-US"/>
              <a:t>Click icon to add picture</a:t>
            </a:r>
            <a:endParaRPr lang="en-US" dirty="0"/>
          </a:p>
        </p:txBody>
      </p:sp>
      <p:sp>
        <p:nvSpPr>
          <p:cNvPr id="18" name="Rectangle 17"/>
          <p:cNvSpPr/>
          <p:nvPr userDrawn="1"/>
        </p:nvSpPr>
        <p:spPr>
          <a:xfrm>
            <a:off x="6330826" y="5120640"/>
            <a:ext cx="5702677" cy="1169551"/>
          </a:xfrm>
          <a:prstGeom prst="rect">
            <a:avLst/>
          </a:prstGeom>
        </p:spPr>
        <p:txBody>
          <a:bodyPr wrap="square" lIns="91440" rIns="91440">
            <a:spAutoFit/>
          </a:bodyPr>
          <a:lstStyle/>
          <a:p>
            <a:r>
              <a:rPr lang="en-US" sz="2600" b="1" spc="-50" baseline="0" dirty="0">
                <a:solidFill>
                  <a:schemeClr val="bg1"/>
                </a:solidFill>
                <a:latin typeface="+mj-lt"/>
              </a:rPr>
              <a:t>Foundations of Restaurant Management &amp; Culinary Arts</a:t>
            </a:r>
            <a:endParaRPr lang="en-US" sz="2600" b="1" spc="-50" baseline="0" dirty="0">
              <a:solidFill>
                <a:schemeClr val="bg2"/>
              </a:solidFill>
              <a:latin typeface="+mj-lt"/>
            </a:endParaRPr>
          </a:p>
          <a:p>
            <a:pPr algn="r"/>
            <a:r>
              <a:rPr lang="en-US" sz="1800" b="0" dirty="0">
                <a:solidFill>
                  <a:srgbClr val="88C654"/>
                </a:solidFill>
                <a:latin typeface="+mj-lt"/>
              </a:rPr>
              <a:t>3rd Edition</a:t>
            </a:r>
          </a:p>
        </p:txBody>
      </p:sp>
      <p:sp>
        <p:nvSpPr>
          <p:cNvPr id="21" name="Text Placeholder 20"/>
          <p:cNvSpPr>
            <a:spLocks noGrp="1"/>
          </p:cNvSpPr>
          <p:nvPr>
            <p:ph type="body" sz="quarter" idx="11" hasCustomPrompt="1"/>
          </p:nvPr>
        </p:nvSpPr>
        <p:spPr>
          <a:xfrm>
            <a:off x="6333873" y="2711450"/>
            <a:ext cx="5699378" cy="1908175"/>
          </a:xfrm>
        </p:spPr>
        <p:txBody>
          <a:bodyPr lIns="182880" rIns="182880">
            <a:normAutofit/>
          </a:bodyPr>
          <a:lstStyle>
            <a:lvl1pPr>
              <a:defRPr sz="3200" baseline="0">
                <a:solidFill>
                  <a:schemeClr val="tx1"/>
                </a:solidFill>
              </a:defRPr>
            </a:lvl1pPr>
            <a:lvl2pPr marL="457200" indent="0">
              <a:buNone/>
              <a:defRPr/>
            </a:lvl2pPr>
          </a:lstStyle>
          <a:p>
            <a:pPr lvl="0"/>
            <a:r>
              <a:rPr lang="en-US" dirty="0"/>
              <a:t>CLICK TO EDIT MASTER TEXT STYLES</a:t>
            </a:r>
          </a:p>
        </p:txBody>
      </p:sp>
      <p:pic>
        <p:nvPicPr>
          <p:cNvPr id="4" name="Picture 3" descr="A close-up of National Restaurant Association logo and ProStart logo&#10;">
            <a:extLst>
              <a:ext uri="{FF2B5EF4-FFF2-40B4-BE49-F238E27FC236}">
                <a16:creationId xmlns:a16="http://schemas.microsoft.com/office/drawing/2014/main" id="{5916BF3F-4E92-DAC3-BC32-A9A0BAF9EE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1593" y="0"/>
            <a:ext cx="3200407" cy="914402"/>
          </a:xfrm>
          <a:prstGeom prst="rect">
            <a:avLst/>
          </a:prstGeom>
        </p:spPr>
      </p:pic>
      <p:sp>
        <p:nvSpPr>
          <p:cNvPr id="3" name="Rectangle 2">
            <a:extLst>
              <a:ext uri="{FF2B5EF4-FFF2-40B4-BE49-F238E27FC236}">
                <a16:creationId xmlns:a16="http://schemas.microsoft.com/office/drawing/2014/main" id="{2CEC6841-27B9-3AD6-0470-F3AB7E186B06}"/>
              </a:ext>
            </a:extLst>
          </p:cNvPr>
          <p:cNvSpPr/>
          <p:nvPr userDrawn="1"/>
        </p:nvSpPr>
        <p:spPr>
          <a:xfrm>
            <a:off x="6333874" y="6364224"/>
            <a:ext cx="5699630" cy="369332"/>
          </a:xfrm>
          <a:prstGeom prst="rect">
            <a:avLst/>
          </a:prstGeom>
        </p:spPr>
        <p:txBody>
          <a:bodyPr wrap="square" lIns="182880" rIns="182880">
            <a:spAutoFit/>
          </a:bodyPr>
          <a:lstStyle/>
          <a:p>
            <a:r>
              <a:rPr lang="en-US" sz="600" dirty="0"/>
              <a:t>© 2010-2025 National Restaurant Association Educational Foundation (NRAEF). All rights reserved. NRAEF, ProStart, and related names and logos are registered trademarks of the NRAEF. National Restaurant Association (Association) and related names and logos are registered trademarks of the Association.  These marks may not be copied, reproduced, or otherwise used without the explicit written permission of the owner of each mark.</a:t>
            </a:r>
          </a:p>
        </p:txBody>
      </p:sp>
    </p:spTree>
    <p:custDataLst>
      <p:tags r:id="rId1"/>
    </p:custDataLst>
    <p:extLst>
      <p:ext uri="{BB962C8B-B14F-4D97-AF65-F5344CB8AC3E}">
        <p14:creationId xmlns:p14="http://schemas.microsoft.com/office/powerpoint/2010/main" val="190419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Photos Only">
    <p:spTree>
      <p:nvGrpSpPr>
        <p:cNvPr id="1" name=""/>
        <p:cNvGrpSpPr/>
        <p:nvPr/>
      </p:nvGrpSpPr>
      <p:grpSpPr>
        <a:xfrm>
          <a:off x="0" y="0"/>
          <a:ext cx="0" cy="0"/>
          <a:chOff x="0" y="0"/>
          <a:chExt cx="0" cy="0"/>
        </a:xfrm>
      </p:grpSpPr>
      <p:sp>
        <p:nvSpPr>
          <p:cNvPr id="15" name="Picture Placeholder 11"/>
          <p:cNvSpPr>
            <a:spLocks noGrp="1"/>
          </p:cNvSpPr>
          <p:nvPr>
            <p:ph type="pic" sz="quarter" idx="13"/>
          </p:nvPr>
        </p:nvSpPr>
        <p:spPr>
          <a:xfrm>
            <a:off x="6400800" y="3894137"/>
            <a:ext cx="3246120" cy="2011680"/>
          </a:xfrm>
          <a:ln>
            <a:solidFill>
              <a:schemeClr val="tx1"/>
            </a:solidFill>
          </a:ln>
        </p:spPr>
        <p:txBody>
          <a:bodyPr/>
          <a:lstStyle/>
          <a:p>
            <a:r>
              <a:rPr lang="en-US" dirty="0"/>
              <a:t>Click icon to add picture</a:t>
            </a:r>
          </a:p>
        </p:txBody>
      </p:sp>
      <p:sp>
        <p:nvSpPr>
          <p:cNvPr id="16" name="Picture Placeholder 11"/>
          <p:cNvSpPr>
            <a:spLocks noGrp="1"/>
          </p:cNvSpPr>
          <p:nvPr>
            <p:ph type="pic" sz="quarter" idx="17"/>
          </p:nvPr>
        </p:nvSpPr>
        <p:spPr>
          <a:xfrm>
            <a:off x="2542032" y="3894136"/>
            <a:ext cx="3246120" cy="2011680"/>
          </a:xfrm>
          <a:ln>
            <a:solidFill>
              <a:schemeClr val="tx1"/>
            </a:solidFill>
          </a:ln>
        </p:spPr>
        <p:txBody>
          <a:bodyPr/>
          <a:lstStyle/>
          <a:p>
            <a:r>
              <a:rPr lang="en-US" dirty="0"/>
              <a:t>Click icon to add picture</a:t>
            </a:r>
          </a:p>
        </p:txBody>
      </p:sp>
      <p:sp>
        <p:nvSpPr>
          <p:cNvPr id="12" name="Picture Placeholder 11"/>
          <p:cNvSpPr>
            <a:spLocks noGrp="1"/>
          </p:cNvSpPr>
          <p:nvPr>
            <p:ph type="pic" sz="quarter" idx="11"/>
          </p:nvPr>
        </p:nvSpPr>
        <p:spPr>
          <a:xfrm>
            <a:off x="6400800" y="1554481"/>
            <a:ext cx="3246120" cy="2011680"/>
          </a:xfrm>
          <a:ln>
            <a:solidFill>
              <a:schemeClr val="tx1"/>
            </a:solidFill>
          </a:ln>
        </p:spPr>
        <p:txBody>
          <a:bodyPr/>
          <a:lstStyle/>
          <a:p>
            <a:r>
              <a:rPr lang="en-US"/>
              <a:t>Click icon to add picture</a:t>
            </a:r>
          </a:p>
        </p:txBody>
      </p:sp>
      <p:sp>
        <p:nvSpPr>
          <p:cNvPr id="14" name="Picture Placeholder 11"/>
          <p:cNvSpPr>
            <a:spLocks noGrp="1"/>
          </p:cNvSpPr>
          <p:nvPr>
            <p:ph type="pic" sz="quarter" idx="16"/>
          </p:nvPr>
        </p:nvSpPr>
        <p:spPr>
          <a:xfrm>
            <a:off x="2542032" y="1554480"/>
            <a:ext cx="3246120" cy="2011680"/>
          </a:xfrm>
          <a:ln>
            <a:solidFill>
              <a:schemeClr val="tx1"/>
            </a:solidFill>
          </a:ln>
        </p:spPr>
        <p:txBody>
          <a:bodyPr/>
          <a:lstStyle/>
          <a:p>
            <a:r>
              <a:rPr lang="en-US"/>
              <a:t>Click icon to add picture</a:t>
            </a:r>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17"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243107297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hotos Only">
    <p:spTree>
      <p:nvGrpSpPr>
        <p:cNvPr id="1" name=""/>
        <p:cNvGrpSpPr/>
        <p:nvPr/>
      </p:nvGrpSpPr>
      <p:grpSpPr>
        <a:xfrm>
          <a:off x="0" y="0"/>
          <a:ext cx="0" cy="0"/>
          <a:chOff x="0" y="0"/>
          <a:chExt cx="0" cy="0"/>
        </a:xfrm>
      </p:grpSpPr>
      <p:sp>
        <p:nvSpPr>
          <p:cNvPr id="15" name="Picture Placeholder 11"/>
          <p:cNvSpPr>
            <a:spLocks noGrp="1"/>
          </p:cNvSpPr>
          <p:nvPr>
            <p:ph type="pic" sz="quarter" idx="13"/>
          </p:nvPr>
        </p:nvSpPr>
        <p:spPr>
          <a:xfrm>
            <a:off x="8321040" y="3894137"/>
            <a:ext cx="3246120" cy="2011680"/>
          </a:xfrm>
          <a:ln>
            <a:solidFill>
              <a:schemeClr val="tx1"/>
            </a:solidFill>
          </a:ln>
        </p:spPr>
        <p:txBody>
          <a:bodyPr/>
          <a:lstStyle/>
          <a:p>
            <a:r>
              <a:rPr lang="en-US" dirty="0"/>
              <a:t>Click icon to add picture</a:t>
            </a:r>
          </a:p>
        </p:txBody>
      </p:sp>
      <p:sp>
        <p:nvSpPr>
          <p:cNvPr id="16" name="Picture Placeholder 11"/>
          <p:cNvSpPr>
            <a:spLocks noGrp="1"/>
          </p:cNvSpPr>
          <p:nvPr>
            <p:ph type="pic" sz="quarter" idx="17"/>
          </p:nvPr>
        </p:nvSpPr>
        <p:spPr>
          <a:xfrm>
            <a:off x="4480560" y="3894136"/>
            <a:ext cx="3246120" cy="2011680"/>
          </a:xfrm>
          <a:ln>
            <a:solidFill>
              <a:schemeClr val="tx1"/>
            </a:solidFill>
          </a:ln>
        </p:spPr>
        <p:txBody>
          <a:bodyPr/>
          <a:lstStyle/>
          <a:p>
            <a:r>
              <a:rPr lang="en-US" dirty="0"/>
              <a:t>Click icon to add picture</a:t>
            </a:r>
          </a:p>
        </p:txBody>
      </p:sp>
      <p:sp>
        <p:nvSpPr>
          <p:cNvPr id="13" name="Picture Placeholder 11"/>
          <p:cNvSpPr>
            <a:spLocks noGrp="1"/>
          </p:cNvSpPr>
          <p:nvPr>
            <p:ph type="pic" sz="quarter" idx="15"/>
          </p:nvPr>
        </p:nvSpPr>
        <p:spPr>
          <a:xfrm>
            <a:off x="612648" y="3894136"/>
            <a:ext cx="3246120" cy="2011680"/>
          </a:xfrm>
          <a:ln>
            <a:solidFill>
              <a:schemeClr val="tx1"/>
            </a:solidFill>
          </a:ln>
        </p:spPr>
        <p:txBody>
          <a:bodyPr/>
          <a:lstStyle/>
          <a:p>
            <a:r>
              <a:rPr lang="en-US" dirty="0"/>
              <a:t>Click icon to add picture</a:t>
            </a:r>
          </a:p>
        </p:txBody>
      </p:sp>
      <p:sp>
        <p:nvSpPr>
          <p:cNvPr id="12" name="Picture Placeholder 11"/>
          <p:cNvSpPr>
            <a:spLocks noGrp="1"/>
          </p:cNvSpPr>
          <p:nvPr>
            <p:ph type="pic" sz="quarter" idx="11"/>
          </p:nvPr>
        </p:nvSpPr>
        <p:spPr>
          <a:xfrm>
            <a:off x="8321040" y="1554481"/>
            <a:ext cx="3246120" cy="2011680"/>
          </a:xfrm>
          <a:ln>
            <a:solidFill>
              <a:schemeClr val="tx1"/>
            </a:solidFill>
          </a:ln>
        </p:spPr>
        <p:txBody>
          <a:bodyPr/>
          <a:lstStyle/>
          <a:p>
            <a:r>
              <a:rPr lang="en-US" dirty="0"/>
              <a:t>Click icon to add picture</a:t>
            </a:r>
          </a:p>
        </p:txBody>
      </p:sp>
      <p:sp>
        <p:nvSpPr>
          <p:cNvPr id="14" name="Picture Placeholder 11"/>
          <p:cNvSpPr>
            <a:spLocks noGrp="1"/>
          </p:cNvSpPr>
          <p:nvPr>
            <p:ph type="pic" sz="quarter" idx="16"/>
          </p:nvPr>
        </p:nvSpPr>
        <p:spPr>
          <a:xfrm>
            <a:off x="4480560" y="1554480"/>
            <a:ext cx="3246120" cy="2011680"/>
          </a:xfrm>
          <a:ln>
            <a:solidFill>
              <a:schemeClr val="tx1"/>
            </a:solidFill>
          </a:ln>
        </p:spPr>
        <p:txBody>
          <a:bodyPr/>
          <a:lstStyle/>
          <a:p>
            <a:r>
              <a:rPr lang="en-US" dirty="0"/>
              <a:t>Click icon to add picture</a:t>
            </a:r>
          </a:p>
        </p:txBody>
      </p:sp>
      <p:sp>
        <p:nvSpPr>
          <p:cNvPr id="11" name="Picture Placeholder 11"/>
          <p:cNvSpPr>
            <a:spLocks noGrp="1"/>
          </p:cNvSpPr>
          <p:nvPr>
            <p:ph type="pic" sz="quarter" idx="14"/>
          </p:nvPr>
        </p:nvSpPr>
        <p:spPr>
          <a:xfrm>
            <a:off x="612648" y="1554480"/>
            <a:ext cx="3246120" cy="2011680"/>
          </a:xfrm>
          <a:ln>
            <a:solidFill>
              <a:schemeClr val="tx1"/>
            </a:solidFill>
          </a:ln>
        </p:spPr>
        <p:txBody>
          <a:bodyPr/>
          <a:lstStyle/>
          <a:p>
            <a:r>
              <a:rPr lang="en-US" dirty="0"/>
              <a:t>Click icon to add picture</a:t>
            </a:r>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17"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307866124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Knowledge Check">
    <p:spTree>
      <p:nvGrpSpPr>
        <p:cNvPr id="1" name=""/>
        <p:cNvGrpSpPr/>
        <p:nvPr/>
      </p:nvGrpSpPr>
      <p:grpSpPr>
        <a:xfrm>
          <a:off x="0" y="0"/>
          <a:ext cx="0" cy="0"/>
          <a:chOff x="0" y="0"/>
          <a:chExt cx="0" cy="0"/>
        </a:xfrm>
      </p:grpSpPr>
      <p:sp>
        <p:nvSpPr>
          <p:cNvPr id="7" name="Rectangle 6"/>
          <p:cNvSpPr/>
          <p:nvPr userDrawn="1"/>
        </p:nvSpPr>
        <p:spPr>
          <a:xfrm>
            <a:off x="0" y="0"/>
            <a:ext cx="12192000" cy="6857999"/>
          </a:xfrm>
          <a:prstGeom prst="rect">
            <a:avLst/>
          </a:prstGeom>
          <a:solidFill>
            <a:srgbClr val="183C8E">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aseline="0">
                <a:solidFill>
                  <a:srgbClr val="183C8E"/>
                </a:solidFill>
              </a:defRPr>
            </a:lvl1pPr>
          </a:lstStyle>
          <a:p>
            <a:r>
              <a:rPr lang="en-US" dirty="0"/>
              <a:t>Knowledge Check</a:t>
            </a:r>
          </a:p>
        </p:txBody>
      </p:sp>
      <p:sp>
        <p:nvSpPr>
          <p:cNvPr id="3" name="Content Placeholder 2"/>
          <p:cNvSpPr>
            <a:spLocks noGrp="1"/>
          </p:cNvSpPr>
          <p:nvPr>
            <p:ph idx="1"/>
          </p:nvPr>
        </p:nvSpPr>
        <p:spPr/>
        <p:txBody>
          <a:bodyPr/>
          <a:lstStyle>
            <a:lvl1pPr marL="461963" indent="-461963">
              <a:buClr>
                <a:srgbClr val="183C8E"/>
              </a:buClr>
              <a:buFont typeface="+mj-lt"/>
              <a:buAutoNum type="arabicPeriod"/>
              <a:defRPr>
                <a:solidFill>
                  <a:srgbClr val="183C8E"/>
                </a:solidFill>
              </a:defRPr>
            </a:lvl1pPr>
            <a:lvl2pPr marL="457200" indent="0">
              <a:buClr>
                <a:schemeClr val="accent1"/>
              </a:buClr>
              <a:buFontTx/>
              <a:buNone/>
              <a:defRPr>
                <a:solidFill>
                  <a:srgbClr val="183C8E"/>
                </a:solidFill>
              </a:defRPr>
            </a:lvl2pPr>
            <a:lvl3pPr marL="1257300" indent="-342900">
              <a:buClr>
                <a:srgbClr val="183C8E"/>
              </a:buClr>
              <a:buFont typeface="Arial" panose="020B0604020202020204" pitchFamily="34" charset="0"/>
              <a:buChar char="•"/>
              <a:defRPr>
                <a:solidFill>
                  <a:srgbClr val="183C8E"/>
                </a:solidFill>
              </a:defRPr>
            </a:lvl3pPr>
            <a:lvl4pPr marL="1657350" indent="-285750">
              <a:buClr>
                <a:srgbClr val="183C8E"/>
              </a:buClr>
              <a:buFont typeface="Arial" panose="020B0604020202020204" pitchFamily="34" charset="0"/>
              <a:buChar char="•"/>
              <a:defRPr>
                <a:solidFill>
                  <a:srgbClr val="183C8E"/>
                </a:solidFill>
              </a:defRPr>
            </a:lvl4pPr>
            <a:lvl5pPr marL="2114550" indent="-285750">
              <a:buClr>
                <a:srgbClr val="183C8E"/>
              </a:buClr>
              <a:buFont typeface="Arial" panose="020B0604020202020204" pitchFamily="34" charset="0"/>
              <a:buChar char="•"/>
              <a:defRPr>
                <a:solidFill>
                  <a:srgbClr val="183C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fld id="{BF568A59-ACA4-4C70-9252-AAB755DA2F6B}" type="slidenum">
              <a:rPr lang="en-US" smtClean="0"/>
              <a:pPr/>
              <a:t>‹#›</a:t>
            </a:fld>
            <a:endParaRPr lang="en-US"/>
          </a:p>
        </p:txBody>
      </p:sp>
      <p:sp>
        <p:nvSpPr>
          <p:cNvPr id="4" name="Rectangle 3">
            <a:extLst>
              <a:ext uri="{FF2B5EF4-FFF2-40B4-BE49-F238E27FC236}">
                <a16:creationId xmlns:a16="http://schemas.microsoft.com/office/drawing/2014/main" id="{07FCE294-87D4-CBD7-5DD0-1E803BCCDC4E}"/>
              </a:ext>
            </a:extLst>
          </p:cNvPr>
          <p:cNvSpPr/>
          <p:nvPr userDrawn="1"/>
        </p:nvSpPr>
        <p:spPr>
          <a:xfrm>
            <a:off x="1524" y="6172200"/>
            <a:ext cx="12188952" cy="18288"/>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5456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ssential Skills">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914400"/>
          </a:xfrm>
          <a:prstGeom prst="rect">
            <a:avLst/>
          </a:prstGeom>
          <a:solidFill>
            <a:srgbClr val="F79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Essential Skills</a:t>
            </a:r>
          </a:p>
        </p:txBody>
      </p:sp>
      <p:sp>
        <p:nvSpPr>
          <p:cNvPr id="3" name="Content Placeholder 2"/>
          <p:cNvSpPr>
            <a:spLocks noGrp="1"/>
          </p:cNvSpPr>
          <p:nvPr>
            <p:ph idx="1"/>
          </p:nvPr>
        </p:nvSpPr>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7850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ssential Photo">
    <p:bg>
      <p:bgPr>
        <a:solidFill>
          <a:schemeClr val="bg1">
            <a:lumMod val="95000"/>
          </a:schemeClr>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8321040" y="1554480"/>
            <a:ext cx="3246120" cy="4351337"/>
          </a:xfrm>
          <a:ln>
            <a:solidFill>
              <a:schemeClr val="tx1"/>
            </a:solidFill>
          </a:ln>
        </p:spPr>
        <p:txBody>
          <a:bodyPr/>
          <a:lstStyle/>
          <a:p>
            <a:r>
              <a:rPr lang="en-US"/>
              <a:t>Click icon to add picture</a:t>
            </a:r>
            <a:endParaRPr lang="en-US" dirty="0"/>
          </a:p>
        </p:txBody>
      </p:sp>
      <p:sp>
        <p:nvSpPr>
          <p:cNvPr id="8" name="Rectangle 7"/>
          <p:cNvSpPr/>
          <p:nvPr userDrawn="1"/>
        </p:nvSpPr>
        <p:spPr>
          <a:xfrm>
            <a:off x="0" y="1"/>
            <a:ext cx="12192000" cy="914400"/>
          </a:xfrm>
          <a:prstGeom prst="rect">
            <a:avLst/>
          </a:prstGeom>
          <a:solidFill>
            <a:srgbClr val="F79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Essential Skills</a:t>
            </a:r>
          </a:p>
        </p:txBody>
      </p:sp>
      <p:sp>
        <p:nvSpPr>
          <p:cNvPr id="3" name="Content Placeholder 2"/>
          <p:cNvSpPr>
            <a:spLocks noGrp="1"/>
          </p:cNvSpPr>
          <p:nvPr>
            <p:ph sz="half" idx="1"/>
          </p:nvPr>
        </p:nvSpPr>
        <p:spPr>
          <a:xfrm>
            <a:off x="612648" y="1554480"/>
            <a:ext cx="7114032"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192829768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ssential 2 Photos">
    <p:bg>
      <p:bgPr>
        <a:solidFill>
          <a:schemeClr val="bg1">
            <a:lumMod val="95000"/>
          </a:schemeClr>
        </a:solidFill>
        <a:effectLst/>
      </p:bgPr>
    </p:bg>
    <p:spTree>
      <p:nvGrpSpPr>
        <p:cNvPr id="1" name=""/>
        <p:cNvGrpSpPr/>
        <p:nvPr/>
      </p:nvGrpSpPr>
      <p:grpSpPr>
        <a:xfrm>
          <a:off x="0" y="0"/>
          <a:ext cx="0" cy="0"/>
          <a:chOff x="0" y="0"/>
          <a:chExt cx="0" cy="0"/>
        </a:xfrm>
      </p:grpSpPr>
      <p:sp>
        <p:nvSpPr>
          <p:cNvPr id="15" name="Picture Placeholder 11"/>
          <p:cNvSpPr>
            <a:spLocks noGrp="1"/>
          </p:cNvSpPr>
          <p:nvPr>
            <p:ph type="pic" sz="quarter" idx="13"/>
          </p:nvPr>
        </p:nvSpPr>
        <p:spPr>
          <a:xfrm>
            <a:off x="8321040" y="3894137"/>
            <a:ext cx="3246120" cy="2011680"/>
          </a:xfrm>
          <a:ln>
            <a:solidFill>
              <a:schemeClr val="tx1"/>
            </a:solidFill>
          </a:ln>
        </p:spPr>
        <p:txBody>
          <a:bodyPr/>
          <a:lstStyle/>
          <a:p>
            <a:r>
              <a:rPr lang="en-US" dirty="0"/>
              <a:t>Click icon to add picture</a:t>
            </a:r>
          </a:p>
        </p:txBody>
      </p:sp>
      <p:sp>
        <p:nvSpPr>
          <p:cNvPr id="12" name="Picture Placeholder 11"/>
          <p:cNvSpPr>
            <a:spLocks noGrp="1"/>
          </p:cNvSpPr>
          <p:nvPr>
            <p:ph type="pic" sz="quarter" idx="11"/>
          </p:nvPr>
        </p:nvSpPr>
        <p:spPr>
          <a:xfrm>
            <a:off x="8321040" y="1554481"/>
            <a:ext cx="3246120" cy="2011680"/>
          </a:xfrm>
          <a:ln>
            <a:solidFill>
              <a:schemeClr val="tx1"/>
            </a:solidFill>
          </a:ln>
        </p:spPr>
        <p:txBody>
          <a:bodyPr/>
          <a:lstStyle/>
          <a:p>
            <a:r>
              <a:rPr lang="en-US" dirty="0"/>
              <a:t>Click icon to add picture</a:t>
            </a:r>
          </a:p>
        </p:txBody>
      </p:sp>
      <p:sp>
        <p:nvSpPr>
          <p:cNvPr id="8" name="Rectangle 7"/>
          <p:cNvSpPr/>
          <p:nvPr userDrawn="1"/>
        </p:nvSpPr>
        <p:spPr>
          <a:xfrm>
            <a:off x="0" y="1"/>
            <a:ext cx="12192000" cy="914400"/>
          </a:xfrm>
          <a:prstGeom prst="rect">
            <a:avLst/>
          </a:prstGeom>
          <a:solidFill>
            <a:srgbClr val="F79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Essential Skills</a:t>
            </a:r>
          </a:p>
        </p:txBody>
      </p:sp>
      <p:sp>
        <p:nvSpPr>
          <p:cNvPr id="3" name="Content Placeholder 2"/>
          <p:cNvSpPr>
            <a:spLocks noGrp="1"/>
          </p:cNvSpPr>
          <p:nvPr>
            <p:ph sz="half" idx="1"/>
          </p:nvPr>
        </p:nvSpPr>
        <p:spPr>
          <a:xfrm>
            <a:off x="612648" y="1554480"/>
            <a:ext cx="7114032"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315298251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siness Case">
    <p:bg>
      <p:bgPr>
        <a:solidFill>
          <a:srgbClr val="183C8E">
            <a:alpha val="4000"/>
          </a:srgbClr>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524" y="914401"/>
            <a:ext cx="12188952" cy="18288"/>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marL="514350" indent="-514350">
              <a:buClr>
                <a:schemeClr val="tx1"/>
              </a:buClr>
              <a:buFont typeface="+mj-lt"/>
              <a:buAutoNum type="arabicPeriod"/>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
        <p:nvSpPr>
          <p:cNvPr id="4" name="TextBox 3"/>
          <p:cNvSpPr txBox="1"/>
          <p:nvPr userDrawn="1"/>
        </p:nvSpPr>
        <p:spPr>
          <a:xfrm>
            <a:off x="155448" y="182880"/>
            <a:ext cx="7315200" cy="584775"/>
          </a:xfrm>
          <a:prstGeom prst="rect">
            <a:avLst/>
          </a:prstGeom>
          <a:noFill/>
        </p:spPr>
        <p:txBody>
          <a:bodyPr wrap="square" lIns="457200" rIns="548640" rtlCol="0">
            <a:spAutoFit/>
          </a:bodyPr>
          <a:lstStyle/>
          <a:p>
            <a:r>
              <a:rPr lang="en-US" sz="3200" b="1" spc="-50" baseline="0" dirty="0">
                <a:solidFill>
                  <a:srgbClr val="183C8E"/>
                </a:solidFill>
                <a:latin typeface="+mj-lt"/>
              </a:rPr>
              <a:t>Business Case Follow-Up</a:t>
            </a:r>
          </a:p>
        </p:txBody>
      </p:sp>
      <p:sp>
        <p:nvSpPr>
          <p:cNvPr id="2" name="Rectangle 1">
            <a:extLst>
              <a:ext uri="{FF2B5EF4-FFF2-40B4-BE49-F238E27FC236}">
                <a16:creationId xmlns:a16="http://schemas.microsoft.com/office/drawing/2014/main" id="{65EA7B6B-95E6-FED2-25BE-896F20D45DBC}"/>
              </a:ext>
            </a:extLst>
          </p:cNvPr>
          <p:cNvSpPr/>
          <p:nvPr userDrawn="1"/>
        </p:nvSpPr>
        <p:spPr>
          <a:xfrm>
            <a:off x="3048" y="987552"/>
            <a:ext cx="12188952" cy="9144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40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047964-5074-1DE6-AB98-FE4AA5746DAE}"/>
              </a:ext>
            </a:extLst>
          </p:cNvPr>
          <p:cNvSpPr>
            <a:spLocks noGrp="1"/>
          </p:cNvSpPr>
          <p:nvPr>
            <p:ph type="sldNum" sz="quarter" idx="10"/>
          </p:nvPr>
        </p:nvSpPr>
        <p:spPr/>
        <p:txBody>
          <a:bodyPr/>
          <a:lstStyle/>
          <a:p>
            <a:fld id="{BF568A59-ACA4-4C70-9252-AAB755DA2F6B}" type="slidenum">
              <a:rPr lang="en-US" smtClean="0"/>
              <a:pPr/>
              <a:t>‹#›</a:t>
            </a:fld>
            <a:endParaRPr lang="en-US"/>
          </a:p>
        </p:txBody>
      </p:sp>
      <p:sp>
        <p:nvSpPr>
          <p:cNvPr id="4" name="Content Placeholder 2">
            <a:extLst>
              <a:ext uri="{FF2B5EF4-FFF2-40B4-BE49-F238E27FC236}">
                <a16:creationId xmlns:a16="http://schemas.microsoft.com/office/drawing/2014/main" id="{14C24367-742F-8562-7B86-40C3EF155019}"/>
              </a:ext>
            </a:extLst>
          </p:cNvPr>
          <p:cNvSpPr>
            <a:spLocks noGrp="1"/>
          </p:cNvSpPr>
          <p:nvPr>
            <p:ph idx="1" hasCustomPrompt="1"/>
          </p:nvPr>
        </p:nvSpPr>
        <p:spPr>
          <a:xfrm>
            <a:off x="609600" y="552893"/>
            <a:ext cx="10972800" cy="5352925"/>
          </a:xfrm>
          <a:prstGeom prst="roundRect">
            <a:avLst>
              <a:gd name="adj" fmla="val 7137"/>
            </a:avLst>
          </a:prstGeom>
          <a:ln w="25400">
            <a:solidFill>
              <a:srgbClr val="183C8E"/>
            </a:solidFill>
          </a:ln>
        </p:spPr>
        <p:txBody>
          <a:bodyPr/>
          <a:lstStyle>
            <a:lvl1pPr>
              <a:spcAft>
                <a:spcPts val="1200"/>
              </a:spcAft>
              <a:defRPr>
                <a:solidFill>
                  <a:srgbClr val="183C8E"/>
                </a:solidFill>
              </a:defRPr>
            </a:lvl1pPr>
            <a:lvl2pPr>
              <a:buClr>
                <a:srgbClr val="183C8E"/>
              </a:buClr>
              <a:defRPr>
                <a:solidFill>
                  <a:srgbClr val="183C8E"/>
                </a:solidFill>
              </a:defRPr>
            </a:lvl2pPr>
            <a:lvl3pPr>
              <a:buClr>
                <a:srgbClr val="183C8E"/>
              </a:buClr>
              <a:defRPr>
                <a:solidFill>
                  <a:srgbClr val="183C8E"/>
                </a:solidFill>
              </a:defRPr>
            </a:lvl3pPr>
            <a:lvl4pPr>
              <a:buClr>
                <a:srgbClr val="183C8E"/>
              </a:buClr>
              <a:defRPr>
                <a:solidFill>
                  <a:srgbClr val="183C8E"/>
                </a:solidFill>
              </a:defRPr>
            </a:lvl4pPr>
            <a:lvl5pPr>
              <a:buClr>
                <a:srgbClr val="183C8E"/>
              </a:buClr>
              <a:defRPr>
                <a:solidFill>
                  <a:srgbClr val="183C8E"/>
                </a:solidFill>
              </a:defRPr>
            </a:lvl5pPr>
          </a:lstStyle>
          <a:p>
            <a:pPr lvl="0"/>
            <a:r>
              <a:rPr lang="en-US" dirty="0"/>
              <a:t>Learning Objectives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0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Rectangle 6"/>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183C8E"/>
                </a:solidFill>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45666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Text Half">
    <p:spTree>
      <p:nvGrpSpPr>
        <p:cNvPr id="1" name=""/>
        <p:cNvGrpSpPr/>
        <p:nvPr/>
      </p:nvGrpSpPr>
      <p:grpSpPr>
        <a:xfrm>
          <a:off x="0" y="0"/>
          <a:ext cx="0" cy="0"/>
          <a:chOff x="0" y="0"/>
          <a:chExt cx="0" cy="0"/>
        </a:xfrm>
      </p:grpSpPr>
      <p:sp>
        <p:nvSpPr>
          <p:cNvPr id="7" name="Rectangle 6"/>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554480"/>
            <a:ext cx="51846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0"/>
          </p:nvPr>
        </p:nvSpPr>
        <p:spPr>
          <a:xfrm>
            <a:off x="6400800" y="1554480"/>
            <a:ext cx="51846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163588102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hoto Half">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6400800" y="1554480"/>
            <a:ext cx="5181600" cy="4351337"/>
          </a:xfrm>
          <a:ln>
            <a:solidFill>
              <a:schemeClr val="tx1"/>
            </a:solidFill>
          </a:ln>
        </p:spPr>
        <p:txBody>
          <a:bodyPr/>
          <a:lstStyle/>
          <a:p>
            <a:r>
              <a:rPr lang="en-US"/>
              <a:t>Click icon to add picture</a:t>
            </a:r>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2648" y="15544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128793469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hoto Vertical">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8321040" y="1554480"/>
            <a:ext cx="3246120" cy="4351337"/>
          </a:xfrm>
          <a:ln>
            <a:solidFill>
              <a:schemeClr val="tx1"/>
            </a:solidFill>
          </a:ln>
        </p:spPr>
        <p:txBody>
          <a:bodyPr/>
          <a:lstStyle/>
          <a:p>
            <a:r>
              <a:rPr lang="en-US"/>
              <a:t>Click icon to add picture</a:t>
            </a:r>
            <a:endParaRPr lang="en-US" dirty="0"/>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2648" y="1554480"/>
            <a:ext cx="711403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30648332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 Photos">
    <p:spTree>
      <p:nvGrpSpPr>
        <p:cNvPr id="1" name=""/>
        <p:cNvGrpSpPr/>
        <p:nvPr/>
      </p:nvGrpSpPr>
      <p:grpSpPr>
        <a:xfrm>
          <a:off x="0" y="0"/>
          <a:ext cx="0" cy="0"/>
          <a:chOff x="0" y="0"/>
          <a:chExt cx="0" cy="0"/>
        </a:xfrm>
      </p:grpSpPr>
      <p:sp>
        <p:nvSpPr>
          <p:cNvPr id="15" name="Picture Placeholder 11"/>
          <p:cNvSpPr>
            <a:spLocks noGrp="1"/>
          </p:cNvSpPr>
          <p:nvPr>
            <p:ph type="pic" sz="quarter" idx="13"/>
          </p:nvPr>
        </p:nvSpPr>
        <p:spPr>
          <a:xfrm>
            <a:off x="8321040" y="3894137"/>
            <a:ext cx="3246120" cy="2011680"/>
          </a:xfrm>
          <a:ln>
            <a:solidFill>
              <a:schemeClr val="tx1"/>
            </a:solidFill>
          </a:ln>
        </p:spPr>
        <p:txBody>
          <a:bodyPr/>
          <a:lstStyle/>
          <a:p>
            <a:r>
              <a:rPr lang="en-US"/>
              <a:t>Click icon to add picture</a:t>
            </a:r>
          </a:p>
        </p:txBody>
      </p:sp>
      <p:sp>
        <p:nvSpPr>
          <p:cNvPr id="12" name="Picture Placeholder 11"/>
          <p:cNvSpPr>
            <a:spLocks noGrp="1"/>
          </p:cNvSpPr>
          <p:nvPr>
            <p:ph type="pic" sz="quarter" idx="11"/>
          </p:nvPr>
        </p:nvSpPr>
        <p:spPr>
          <a:xfrm>
            <a:off x="8321040" y="1554481"/>
            <a:ext cx="3246120" cy="2011680"/>
          </a:xfrm>
          <a:ln>
            <a:solidFill>
              <a:schemeClr val="tx1"/>
            </a:solidFill>
          </a:ln>
        </p:spPr>
        <p:txBody>
          <a:bodyPr/>
          <a:lstStyle/>
          <a:p>
            <a:r>
              <a:rPr lang="en-US"/>
              <a:t>Click icon to add picture</a:t>
            </a:r>
            <a:endParaRPr lang="en-US" dirty="0"/>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2648" y="1554480"/>
            <a:ext cx="711403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12765341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hotos Only">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6400800" y="1554480"/>
            <a:ext cx="5181600" cy="4351337"/>
          </a:xfrm>
          <a:ln>
            <a:solidFill>
              <a:schemeClr val="tx1"/>
            </a:solidFill>
          </a:ln>
        </p:spPr>
        <p:txBody>
          <a:bodyPr/>
          <a:lstStyle/>
          <a:p>
            <a:r>
              <a:rPr lang="en-US"/>
              <a:t>Click icon to add picture</a:t>
            </a:r>
          </a:p>
        </p:txBody>
      </p:sp>
      <p:sp>
        <p:nvSpPr>
          <p:cNvPr id="11" name="Picture Placeholder 11"/>
          <p:cNvSpPr>
            <a:spLocks noGrp="1"/>
          </p:cNvSpPr>
          <p:nvPr>
            <p:ph type="pic" sz="quarter" idx="12"/>
          </p:nvPr>
        </p:nvSpPr>
        <p:spPr>
          <a:xfrm>
            <a:off x="612648" y="1554479"/>
            <a:ext cx="5181600" cy="4351337"/>
          </a:xfrm>
          <a:ln>
            <a:solidFill>
              <a:schemeClr val="tx1"/>
            </a:solidFill>
          </a:ln>
        </p:spPr>
        <p:txBody>
          <a:bodyPr/>
          <a:lstStyle/>
          <a:p>
            <a:r>
              <a:rPr lang="en-US"/>
              <a:t>Click icon to add picture</a:t>
            </a:r>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13"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34661062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s Only">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8321040" y="1554480"/>
            <a:ext cx="3246120" cy="4351337"/>
          </a:xfrm>
          <a:ln>
            <a:solidFill>
              <a:schemeClr val="tx1"/>
            </a:solidFill>
          </a:ln>
        </p:spPr>
        <p:txBody>
          <a:bodyPr/>
          <a:lstStyle/>
          <a:p>
            <a:r>
              <a:rPr lang="en-US" dirty="0"/>
              <a:t>Click icon to add picture</a:t>
            </a:r>
          </a:p>
        </p:txBody>
      </p:sp>
      <p:sp>
        <p:nvSpPr>
          <p:cNvPr id="13" name="Picture Placeholder 11"/>
          <p:cNvSpPr>
            <a:spLocks noGrp="1"/>
          </p:cNvSpPr>
          <p:nvPr>
            <p:ph type="pic" sz="quarter" idx="13"/>
          </p:nvPr>
        </p:nvSpPr>
        <p:spPr>
          <a:xfrm>
            <a:off x="4480560" y="1554479"/>
            <a:ext cx="3246120" cy="4351337"/>
          </a:xfrm>
          <a:ln>
            <a:solidFill>
              <a:schemeClr val="tx1"/>
            </a:solidFill>
          </a:ln>
        </p:spPr>
        <p:txBody>
          <a:bodyPr/>
          <a:lstStyle/>
          <a:p>
            <a:r>
              <a:rPr lang="en-US" dirty="0"/>
              <a:t>Click icon to add picture</a:t>
            </a:r>
          </a:p>
        </p:txBody>
      </p:sp>
      <p:sp>
        <p:nvSpPr>
          <p:cNvPr id="11" name="Picture Placeholder 11"/>
          <p:cNvSpPr>
            <a:spLocks noGrp="1"/>
          </p:cNvSpPr>
          <p:nvPr>
            <p:ph type="pic" sz="quarter" idx="12"/>
          </p:nvPr>
        </p:nvSpPr>
        <p:spPr>
          <a:xfrm>
            <a:off x="612648" y="1554479"/>
            <a:ext cx="3246120" cy="4351337"/>
          </a:xfrm>
          <a:ln>
            <a:solidFill>
              <a:schemeClr val="tx1"/>
            </a:solidFill>
          </a:ln>
        </p:spPr>
        <p:txBody>
          <a:bodyPr/>
          <a:lstStyle/>
          <a:p>
            <a:r>
              <a:rPr lang="en-US" dirty="0"/>
              <a:t>Click icon to add picture</a:t>
            </a:r>
          </a:p>
        </p:txBody>
      </p:sp>
      <p:sp>
        <p:nvSpPr>
          <p:cNvPr id="8" name="Rectangle 7"/>
          <p:cNvSpPr/>
          <p:nvPr userDrawn="1"/>
        </p:nvSpPr>
        <p:spPr>
          <a:xfrm>
            <a:off x="0" y="1"/>
            <a:ext cx="12192000" cy="914400"/>
          </a:xfrm>
          <a:prstGeom prst="rect">
            <a:avLst/>
          </a:prstGeom>
          <a:solidFill>
            <a:srgbClr val="183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14"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195849539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82880"/>
            <a:ext cx="11887200" cy="549276"/>
          </a:xfrm>
          <a:prstGeom prst="rect">
            <a:avLst/>
          </a:prstGeom>
        </p:spPr>
        <p:txBody>
          <a:bodyPr vert="horz" lIns="457200" tIns="45720" rIns="45720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54480"/>
            <a:ext cx="10972800" cy="4351338"/>
          </a:xfrm>
          <a:prstGeom prst="rect">
            <a:avLst/>
          </a:prstGeom>
        </p:spPr>
        <p:txBody>
          <a:bodyPr vert="horz" lIns="457200" tIns="45720" rIns="45720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BF568A59-ACA4-4C70-9252-AAB755DA2F6B}" type="slidenum">
              <a:rPr lang="en-US" smtClean="0"/>
              <a:pPr/>
              <a:t>‹#›</a:t>
            </a:fld>
            <a:endParaRPr lang="en-US"/>
          </a:p>
        </p:txBody>
      </p:sp>
    </p:spTree>
    <p:extLst>
      <p:ext uri="{BB962C8B-B14F-4D97-AF65-F5344CB8AC3E}">
        <p14:creationId xmlns:p14="http://schemas.microsoft.com/office/powerpoint/2010/main" val="3895539648"/>
      </p:ext>
    </p:extLst>
  </p:cSld>
  <p:clrMap bg1="lt1" tx1="dk1" bg2="lt2" tx2="dk2" accent1="accent1" accent2="accent2" accent3="accent3" accent4="accent4" accent5="accent5" accent6="accent6" hlink="hlink" folHlink="folHlink"/>
  <p:sldLayoutIdLst>
    <p:sldLayoutId id="2147483650" r:id="rId1"/>
    <p:sldLayoutId id="2147483673" r:id="rId2"/>
    <p:sldLayoutId id="2147483670" r:id="rId3"/>
    <p:sldLayoutId id="2147483662" r:id="rId4"/>
    <p:sldLayoutId id="2147483652" r:id="rId5"/>
    <p:sldLayoutId id="2147483660" r:id="rId6"/>
    <p:sldLayoutId id="2147483663" r:id="rId7"/>
    <p:sldLayoutId id="2147483666" r:id="rId8"/>
    <p:sldLayoutId id="2147483667" r:id="rId9"/>
    <p:sldLayoutId id="2147483665" r:id="rId10"/>
    <p:sldLayoutId id="2147483664" r:id="rId11"/>
    <p:sldLayoutId id="2147483668" r:id="rId12"/>
    <p:sldLayoutId id="2147483674" r:id="rId13"/>
    <p:sldLayoutId id="2147483675" r:id="rId14"/>
    <p:sldLayoutId id="2147483676" r:id="rId15"/>
    <p:sldLayoutId id="2147483672" r:id="rId16"/>
  </p:sldLayoutIdLst>
  <p:hf hdr="0" ftr="0" dt="0"/>
  <p:txStyles>
    <p:titleStyle>
      <a:lvl1pPr algn="l" defTabSz="914400" rtl="0" eaLnBrk="1" latinLnBrk="0" hangingPunct="1">
        <a:lnSpc>
          <a:spcPct val="90000"/>
        </a:lnSpc>
        <a:spcBef>
          <a:spcPct val="0"/>
        </a:spcBef>
        <a:buNone/>
        <a:defRPr sz="3200" b="1" kern="1200" spc="-5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3600"/>
        </a:spcBef>
        <a:buClr>
          <a:schemeClr val="bg2"/>
        </a:buClr>
        <a:buSzPct val="100000"/>
        <a:buFont typeface="Arial" panose="020B0604020202020204" pitchFamily="34" charset="0"/>
        <a:buNone/>
        <a:defRPr sz="2800" b="1" kern="1200" spc="-50" baseline="0">
          <a:solidFill>
            <a:srgbClr val="183C8E"/>
          </a:solidFill>
          <a:latin typeface="+mn-lt"/>
          <a:ea typeface="+mn-ea"/>
          <a:cs typeface="+mn-cs"/>
        </a:defRPr>
      </a:lvl1pPr>
      <a:lvl2pPr marL="685800" indent="-228600" algn="l" defTabSz="914400" rtl="0" eaLnBrk="1" latinLnBrk="0" hangingPunct="1">
        <a:lnSpc>
          <a:spcPct val="90000"/>
        </a:lnSpc>
        <a:spcBef>
          <a:spcPts val="600"/>
        </a:spcBef>
        <a:buClr>
          <a:schemeClr val="tx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tx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Clr>
          <a:schemeClr val="tx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Clr>
          <a:schemeClr val="tx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p:txBody>
          <a:bodyPr/>
          <a:lstStyle/>
          <a:p>
            <a:r>
              <a:rPr lang="en-US" dirty="0"/>
              <a:t>1</a:t>
            </a:r>
          </a:p>
        </p:txBody>
      </p:sp>
      <p:sp>
        <p:nvSpPr>
          <p:cNvPr id="7" name="Text Placeholder 6">
            <a:extLst>
              <a:ext uri="{C183D7F6-B498-43B3-948B-1728B52AA6E4}">
                <adec:decorative xmlns:adec="http://schemas.microsoft.com/office/drawing/2017/decorative" val="0"/>
              </a:ext>
            </a:extLst>
          </p:cNvPr>
          <p:cNvSpPr>
            <a:spLocks noGrp="1"/>
          </p:cNvSpPr>
          <p:nvPr>
            <p:ph type="body" sz="quarter" idx="11"/>
          </p:nvPr>
        </p:nvSpPr>
        <p:spPr/>
        <p:txBody>
          <a:bodyPr/>
          <a:lstStyle/>
          <a:p>
            <a:r>
              <a:rPr lang="en-US" dirty="0"/>
              <a:t>WELCOME TO THE INDUSTRY</a:t>
            </a:r>
          </a:p>
        </p:txBody>
      </p:sp>
      <p:pic>
        <p:nvPicPr>
          <p:cNvPr id="8" name="Picture Placeholder 7" descr="Two chefs cooking on the line with sauté pans.">
            <a:extLst>
              <a:ext uri="{FF2B5EF4-FFF2-40B4-BE49-F238E27FC236}">
                <a16:creationId xmlns:a16="http://schemas.microsoft.com/office/drawing/2014/main" id="{4103479A-BD08-5F19-53D0-5412D227044D}"/>
              </a:ext>
              <a:ext uri="{C183D7F6-B498-43B3-948B-1728B52AA6E4}">
                <adec:decorative xmlns:adec="http://schemas.microsoft.com/office/drawing/2017/decorative" val="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370" r="20370"/>
          <a:stretch>
            <a:fillRect/>
          </a:stretch>
        </p:blipFill>
        <p:spPr>
          <a:xfrm>
            <a:off x="0" y="0"/>
            <a:ext cx="6096000" cy="6858000"/>
          </a:xfrm>
        </p:spPr>
      </p:pic>
    </p:spTree>
    <p:custDataLst>
      <p:tags r:id="rId1"/>
    </p:custDataLst>
    <p:extLst>
      <p:ext uri="{BB962C8B-B14F-4D97-AF65-F5344CB8AC3E}">
        <p14:creationId xmlns:p14="http://schemas.microsoft.com/office/powerpoint/2010/main" val="3919065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61665-5DB5-F34A-5AE2-C1F099BC62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8C2882C-71FF-BA03-5C59-EA5078761A55}"/>
              </a:ext>
            </a:extLst>
          </p:cNvPr>
          <p:cNvSpPr>
            <a:spLocks noGrp="1"/>
          </p:cNvSpPr>
          <p:nvPr>
            <p:ph type="title"/>
          </p:nvPr>
        </p:nvSpPr>
        <p:spPr/>
        <p:txBody>
          <a:bodyPr>
            <a:noAutofit/>
          </a:bodyPr>
          <a:lstStyle/>
          <a:p>
            <a:r>
              <a:rPr lang="en-US" dirty="0"/>
              <a:t>1.2 The History of the Restaurant and Foodservice Industry, Part 3</a:t>
            </a:r>
          </a:p>
        </p:txBody>
      </p:sp>
      <p:sp>
        <p:nvSpPr>
          <p:cNvPr id="7" name="Content Placeholder 6">
            <a:extLst>
              <a:ext uri="{FF2B5EF4-FFF2-40B4-BE49-F238E27FC236}">
                <a16:creationId xmlns:a16="http://schemas.microsoft.com/office/drawing/2014/main" id="{1CBFF437-8F31-E720-55FA-3766EB38FD1D}"/>
              </a:ext>
            </a:extLst>
          </p:cNvPr>
          <p:cNvSpPr>
            <a:spLocks noGrp="1"/>
          </p:cNvSpPr>
          <p:nvPr>
            <p:ph sz="half" idx="1"/>
          </p:nvPr>
        </p:nvSpPr>
        <p:spPr>
          <a:xfrm>
            <a:off x="612648" y="1554480"/>
            <a:ext cx="7114032" cy="4644439"/>
          </a:xfrm>
        </p:spPr>
        <p:txBody>
          <a:bodyPr>
            <a:normAutofit fontScale="25000" lnSpcReduction="20000"/>
          </a:bodyPr>
          <a:lstStyle/>
          <a:p>
            <a:pPr>
              <a:lnSpc>
                <a:spcPct val="110000"/>
              </a:lnSpc>
            </a:pPr>
            <a:r>
              <a:rPr lang="en-US" sz="11200" dirty="0"/>
              <a:t>Spices, Cafés, and Guilds—The Renaissance through the French Revolution</a:t>
            </a:r>
          </a:p>
          <a:p>
            <a:pPr>
              <a:lnSpc>
                <a:spcPct val="110000"/>
              </a:lnSpc>
              <a:spcBef>
                <a:spcPts val="1200"/>
              </a:spcBef>
            </a:pPr>
            <a:r>
              <a:rPr lang="en-US" sz="9600" b="0" dirty="0">
                <a:solidFill>
                  <a:schemeClr val="tx1"/>
                </a:solidFill>
              </a:rPr>
              <a:t>The popularization of spices and increased world travel shifted artistic and philosophical mindsets toward food, giving rise to the following: </a:t>
            </a:r>
          </a:p>
          <a:p>
            <a:pPr lvl="1">
              <a:lnSpc>
                <a:spcPct val="110000"/>
              </a:lnSpc>
            </a:pPr>
            <a:r>
              <a:rPr lang="en-US" sz="9600" dirty="0"/>
              <a:t>Epicurean lifestyles</a:t>
            </a:r>
          </a:p>
          <a:p>
            <a:pPr lvl="1">
              <a:lnSpc>
                <a:spcPct val="110000"/>
              </a:lnSpc>
            </a:pPr>
            <a:r>
              <a:rPr lang="en-US" sz="9600" dirty="0"/>
              <a:t>Haute cuisine</a:t>
            </a:r>
          </a:p>
          <a:p>
            <a:pPr lvl="1">
              <a:lnSpc>
                <a:spcPct val="110000"/>
              </a:lnSpc>
            </a:pPr>
            <a:r>
              <a:rPr lang="en-US" sz="9600" dirty="0"/>
              <a:t>Cafés</a:t>
            </a:r>
          </a:p>
          <a:p>
            <a:pPr lvl="1">
              <a:lnSpc>
                <a:spcPct val="110000"/>
              </a:lnSpc>
            </a:pPr>
            <a:r>
              <a:rPr lang="en-US" sz="9600" dirty="0"/>
              <a:t>Guilds</a:t>
            </a:r>
          </a:p>
          <a:p>
            <a:pPr lvl="1">
              <a:lnSpc>
                <a:spcPct val="110000"/>
              </a:lnSpc>
            </a:pPr>
            <a:r>
              <a:rPr lang="en-US" sz="9600" dirty="0" err="1"/>
              <a:t>Restorante</a:t>
            </a:r>
            <a:endParaRPr lang="en-US" sz="9600" dirty="0"/>
          </a:p>
          <a:p>
            <a:pPr marL="457200" lvl="1" indent="0">
              <a:buNone/>
            </a:pPr>
            <a:endParaRPr lang="en-US" dirty="0"/>
          </a:p>
          <a:p>
            <a:endParaRPr lang="en-US" dirty="0"/>
          </a:p>
          <a:p>
            <a:br>
              <a:rPr lang="en-US" dirty="0"/>
            </a:br>
            <a:endParaRPr lang="en-US" dirty="0"/>
          </a:p>
          <a:p>
            <a:pPr marL="457200" lvl="1" indent="0">
              <a:buNone/>
            </a:pPr>
            <a:endParaRPr lang="en-US" i="1" dirty="0"/>
          </a:p>
        </p:txBody>
      </p:sp>
      <p:pic>
        <p:nvPicPr>
          <p:cNvPr id="13" name="Picture Placeholder 12" descr="A lively European café during the Renaissance period.">
            <a:extLst>
              <a:ext uri="{FF2B5EF4-FFF2-40B4-BE49-F238E27FC236}">
                <a16:creationId xmlns:a16="http://schemas.microsoft.com/office/drawing/2014/main" id="{379EBA90-3E96-C5EA-A937-1AF461791B6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703" b="6703"/>
          <a:stretch>
            <a:fillRect/>
          </a:stretch>
        </p:blipFill>
        <p:spPr/>
      </p:pic>
      <p:sp>
        <p:nvSpPr>
          <p:cNvPr id="2" name="Slide Number Placeholder 1">
            <a:extLst>
              <a:ext uri="{FF2B5EF4-FFF2-40B4-BE49-F238E27FC236}">
                <a16:creationId xmlns:a16="http://schemas.microsoft.com/office/drawing/2014/main" id="{6ACD8EEC-FD4E-DA0E-2C20-660A953B12D3}"/>
              </a:ext>
            </a:extLst>
          </p:cNvPr>
          <p:cNvSpPr>
            <a:spLocks noGrp="1"/>
          </p:cNvSpPr>
          <p:nvPr>
            <p:ph type="sldNum" sz="quarter" idx="4"/>
          </p:nvPr>
        </p:nvSpPr>
        <p:spPr/>
        <p:txBody>
          <a:bodyPr/>
          <a:lstStyle/>
          <a:p>
            <a:fld id="{BF568A59-ACA4-4C70-9252-AAB755DA2F6B}" type="slidenum">
              <a:rPr lang="en-US" smtClean="0"/>
              <a:pPr/>
              <a:t>10</a:t>
            </a:fld>
            <a:endParaRPr lang="en-US"/>
          </a:p>
        </p:txBody>
      </p:sp>
    </p:spTree>
    <p:custDataLst>
      <p:tags r:id="rId1"/>
    </p:custDataLst>
    <p:extLst>
      <p:ext uri="{BB962C8B-B14F-4D97-AF65-F5344CB8AC3E}">
        <p14:creationId xmlns:p14="http://schemas.microsoft.com/office/powerpoint/2010/main" val="323429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37FA4-C7B3-C871-449F-9A97063A366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538213F-7FAE-4AA6-4AC8-04496942B70A}"/>
              </a:ext>
            </a:extLst>
          </p:cNvPr>
          <p:cNvSpPr>
            <a:spLocks noGrp="1"/>
          </p:cNvSpPr>
          <p:nvPr>
            <p:ph type="title"/>
          </p:nvPr>
        </p:nvSpPr>
        <p:spPr/>
        <p:txBody>
          <a:bodyPr>
            <a:noAutofit/>
          </a:bodyPr>
          <a:lstStyle/>
          <a:p>
            <a:r>
              <a:rPr lang="en-US" noProof="0" dirty="0"/>
              <a:t>1.2 The History of the Restaurant and Foodservice Industry, Part 4</a:t>
            </a:r>
            <a:endParaRPr lang="en-US" dirty="0"/>
          </a:p>
        </p:txBody>
      </p:sp>
      <p:sp>
        <p:nvSpPr>
          <p:cNvPr id="7" name="Content Placeholder 6">
            <a:extLst>
              <a:ext uri="{FF2B5EF4-FFF2-40B4-BE49-F238E27FC236}">
                <a16:creationId xmlns:a16="http://schemas.microsoft.com/office/drawing/2014/main" id="{68F45724-CB76-8675-ECC6-19ED585A7D4A}"/>
              </a:ext>
            </a:extLst>
          </p:cNvPr>
          <p:cNvSpPr>
            <a:spLocks noGrp="1"/>
          </p:cNvSpPr>
          <p:nvPr>
            <p:ph idx="1"/>
          </p:nvPr>
        </p:nvSpPr>
        <p:spPr/>
        <p:txBody>
          <a:bodyPr>
            <a:normAutofit/>
          </a:bodyPr>
          <a:lstStyle/>
          <a:p>
            <a:r>
              <a:rPr lang="en-US" dirty="0"/>
              <a:t>Inns—Colonial North America</a:t>
            </a:r>
          </a:p>
          <a:p>
            <a:pPr lvl="1"/>
            <a:endParaRPr lang="en-US" dirty="0"/>
          </a:p>
          <a:p>
            <a:pPr marL="457200" lvl="1" indent="0">
              <a:buNone/>
            </a:pPr>
            <a:r>
              <a:rPr lang="en-US" dirty="0"/>
              <a:t>The emergence of East Coast cities, spurred by immigration, led to the development of inns which:</a:t>
            </a:r>
          </a:p>
          <a:p>
            <a:pPr lvl="2"/>
            <a:r>
              <a:rPr lang="en-US" sz="2400" noProof="0" dirty="0"/>
              <a:t>Offered food and lodging</a:t>
            </a:r>
          </a:p>
          <a:p>
            <a:pPr lvl="2"/>
            <a:r>
              <a:rPr lang="en-US" sz="2400" noProof="0" dirty="0"/>
              <a:t>Had little care for meal preparation</a:t>
            </a:r>
          </a:p>
          <a:p>
            <a:endParaRPr lang="en-US" dirty="0"/>
          </a:p>
          <a:p>
            <a:pPr lvl="1"/>
            <a:endParaRPr lang="en-US" dirty="0"/>
          </a:p>
        </p:txBody>
      </p:sp>
      <p:sp>
        <p:nvSpPr>
          <p:cNvPr id="2" name="Slide Number Placeholder 1">
            <a:extLst>
              <a:ext uri="{FF2B5EF4-FFF2-40B4-BE49-F238E27FC236}">
                <a16:creationId xmlns:a16="http://schemas.microsoft.com/office/drawing/2014/main" id="{C44A088C-ABAC-1091-F568-F6FE5214A305}"/>
              </a:ext>
            </a:extLst>
          </p:cNvPr>
          <p:cNvSpPr>
            <a:spLocks noGrp="1"/>
          </p:cNvSpPr>
          <p:nvPr>
            <p:ph type="sldNum" sz="quarter" idx="4"/>
          </p:nvPr>
        </p:nvSpPr>
        <p:spPr/>
        <p:txBody>
          <a:bodyPr/>
          <a:lstStyle/>
          <a:p>
            <a:fld id="{BF568A59-ACA4-4C70-9252-AAB755DA2F6B}" type="slidenum">
              <a:rPr lang="en-US" smtClean="0"/>
              <a:pPr/>
              <a:t>11</a:t>
            </a:fld>
            <a:endParaRPr lang="en-US"/>
          </a:p>
        </p:txBody>
      </p:sp>
    </p:spTree>
    <p:custDataLst>
      <p:tags r:id="rId1"/>
    </p:custDataLst>
    <p:extLst>
      <p:ext uri="{BB962C8B-B14F-4D97-AF65-F5344CB8AC3E}">
        <p14:creationId xmlns:p14="http://schemas.microsoft.com/office/powerpoint/2010/main" val="391328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AD88F-9F55-F15C-B4AB-36693314435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C5B37F-3587-9BB1-7683-DB4ADDFEE67F}"/>
              </a:ext>
            </a:extLst>
          </p:cNvPr>
          <p:cNvSpPr>
            <a:spLocks noGrp="1"/>
          </p:cNvSpPr>
          <p:nvPr>
            <p:ph type="title"/>
          </p:nvPr>
        </p:nvSpPr>
        <p:spPr/>
        <p:txBody>
          <a:bodyPr>
            <a:noAutofit/>
          </a:bodyPr>
          <a:lstStyle/>
          <a:p>
            <a:r>
              <a:rPr kumimoji="0" lang="en-US" b="1" i="0" u="none" strike="noStrike" kern="1200" cap="none" spc="-50" normalizeH="0" baseline="0" noProof="0" dirty="0">
                <a:ln>
                  <a:noFill/>
                </a:ln>
                <a:solidFill>
                  <a:prstClr val="white"/>
                </a:solidFill>
                <a:effectLst/>
                <a:uLnTx/>
                <a:uFillTx/>
                <a:latin typeface="Arial" panose="020B0604020202020204"/>
                <a:ea typeface="+mj-ea"/>
                <a:cs typeface="+mj-cs"/>
              </a:rPr>
              <a:t>1.2 The History of the Restaurant and Foodservice Industry, Part 5</a:t>
            </a:r>
            <a:endParaRPr lang="en-US" dirty="0"/>
          </a:p>
        </p:txBody>
      </p:sp>
      <p:sp>
        <p:nvSpPr>
          <p:cNvPr id="7" name="Content Placeholder 6">
            <a:extLst>
              <a:ext uri="{FF2B5EF4-FFF2-40B4-BE49-F238E27FC236}">
                <a16:creationId xmlns:a16="http://schemas.microsoft.com/office/drawing/2014/main" id="{633137AB-3298-5E3D-7FE2-B75139B7B65E}"/>
              </a:ext>
            </a:extLst>
          </p:cNvPr>
          <p:cNvSpPr>
            <a:spLocks noGrp="1"/>
          </p:cNvSpPr>
          <p:nvPr>
            <p:ph sz="half" idx="1"/>
          </p:nvPr>
        </p:nvSpPr>
        <p:spPr/>
        <p:txBody>
          <a:bodyPr>
            <a:normAutofit fontScale="92500" lnSpcReduction="10000"/>
          </a:bodyPr>
          <a:lstStyle/>
          <a:p>
            <a:r>
              <a:rPr lang="en-US" dirty="0"/>
              <a:t>From Cafeterias to Elegance—The Late 1800s</a:t>
            </a:r>
          </a:p>
          <a:p>
            <a:pPr lvl="1">
              <a:lnSpc>
                <a:spcPct val="100000"/>
              </a:lnSpc>
            </a:pPr>
            <a:r>
              <a:rPr lang="en-US" sz="2600" dirty="0"/>
              <a:t>On the East Coast, high-class, multi-course restaurants emerged.</a:t>
            </a:r>
          </a:p>
          <a:p>
            <a:pPr lvl="1">
              <a:lnSpc>
                <a:spcPct val="100000"/>
              </a:lnSpc>
            </a:pPr>
            <a:r>
              <a:rPr lang="en-US" sz="2600" dirty="0"/>
              <a:t>In California, cafeteria-style allowed for quick service.</a:t>
            </a:r>
          </a:p>
          <a:p>
            <a:pPr lvl="1">
              <a:lnSpc>
                <a:spcPct val="100000"/>
              </a:lnSpc>
            </a:pPr>
            <a:r>
              <a:rPr lang="en-US" sz="2600" dirty="0"/>
              <a:t>Along railroads, entrepreneurs opened restaurants to serve passenger needs.  </a:t>
            </a:r>
            <a:endParaRPr lang="en-US" sz="2600" i="1" dirty="0"/>
          </a:p>
        </p:txBody>
      </p:sp>
      <p:pic>
        <p:nvPicPr>
          <p:cNvPr id="8" name="Picture Placeholder 7" descr="Outdoor entrance and sign for Delmonico's restaurant in New York.">
            <a:extLst>
              <a:ext uri="{FF2B5EF4-FFF2-40B4-BE49-F238E27FC236}">
                <a16:creationId xmlns:a16="http://schemas.microsoft.com/office/drawing/2014/main" id="{F8CFE169-9854-2A59-A835-F0490BDC15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2008" b="22008"/>
          <a:stretch>
            <a:fillRect/>
          </a:stretch>
        </p:blipFill>
        <p:spPr/>
      </p:pic>
      <p:sp>
        <p:nvSpPr>
          <p:cNvPr id="2" name="Slide Number Placeholder 1">
            <a:extLst>
              <a:ext uri="{FF2B5EF4-FFF2-40B4-BE49-F238E27FC236}">
                <a16:creationId xmlns:a16="http://schemas.microsoft.com/office/drawing/2014/main" id="{10172CC7-2BA0-B440-E5F7-DB002E960A19}"/>
              </a:ext>
            </a:extLst>
          </p:cNvPr>
          <p:cNvSpPr>
            <a:spLocks noGrp="1"/>
          </p:cNvSpPr>
          <p:nvPr>
            <p:ph type="sldNum" sz="quarter" idx="4"/>
          </p:nvPr>
        </p:nvSpPr>
        <p:spPr/>
        <p:txBody>
          <a:bodyPr/>
          <a:lstStyle/>
          <a:p>
            <a:fld id="{BF568A59-ACA4-4C70-9252-AAB755DA2F6B}" type="slidenum">
              <a:rPr lang="en-US" smtClean="0"/>
              <a:pPr/>
              <a:t>12</a:t>
            </a:fld>
            <a:endParaRPr lang="en-US"/>
          </a:p>
        </p:txBody>
      </p:sp>
    </p:spTree>
    <p:custDataLst>
      <p:tags r:id="rId1"/>
    </p:custDataLst>
    <p:extLst>
      <p:ext uri="{BB962C8B-B14F-4D97-AF65-F5344CB8AC3E}">
        <p14:creationId xmlns:p14="http://schemas.microsoft.com/office/powerpoint/2010/main" val="3340232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9BCA-987D-1FFF-57BA-FA673E1FB0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CF35AA-185C-2948-CC45-6FCF43C5FD4F}"/>
              </a:ext>
            </a:extLst>
          </p:cNvPr>
          <p:cNvSpPr>
            <a:spLocks noGrp="1"/>
          </p:cNvSpPr>
          <p:nvPr>
            <p:ph type="title"/>
          </p:nvPr>
        </p:nvSpPr>
        <p:spPr/>
        <p:txBody>
          <a:bodyPr>
            <a:noAutofit/>
          </a:bodyPr>
          <a:lstStyle/>
          <a:p>
            <a:r>
              <a:rPr kumimoji="0" lang="en-US" b="1" i="0" u="none" strike="noStrike" kern="1200" cap="none" spc="-50" normalizeH="0" baseline="0" noProof="0" dirty="0">
                <a:ln>
                  <a:noFill/>
                </a:ln>
                <a:solidFill>
                  <a:prstClr val="white"/>
                </a:solidFill>
                <a:effectLst/>
                <a:uLnTx/>
                <a:uFillTx/>
                <a:latin typeface="Arial" panose="020B0604020202020204"/>
                <a:ea typeface="+mj-ea"/>
                <a:cs typeface="+mj-cs"/>
              </a:rPr>
              <a:t>1.2 The History of the Restaurant and Foodservice Industry, Part 6</a:t>
            </a:r>
            <a:endParaRPr lang="en-US" dirty="0"/>
          </a:p>
        </p:txBody>
      </p:sp>
      <p:sp>
        <p:nvSpPr>
          <p:cNvPr id="7" name="Content Placeholder 6">
            <a:extLst>
              <a:ext uri="{FF2B5EF4-FFF2-40B4-BE49-F238E27FC236}">
                <a16:creationId xmlns:a16="http://schemas.microsoft.com/office/drawing/2014/main" id="{B0A1A42B-BCAE-6D57-01AB-B7DE3E69A960}"/>
              </a:ext>
            </a:extLst>
          </p:cNvPr>
          <p:cNvSpPr>
            <a:spLocks noGrp="1"/>
          </p:cNvSpPr>
          <p:nvPr>
            <p:ph idx="1"/>
          </p:nvPr>
        </p:nvSpPr>
        <p:spPr/>
        <p:txBody>
          <a:bodyPr/>
          <a:lstStyle/>
          <a:p>
            <a:r>
              <a:rPr lang="en-US" dirty="0"/>
              <a:t>The Twentieth Century</a:t>
            </a:r>
          </a:p>
          <a:p>
            <a:r>
              <a:rPr lang="en-US" sz="2400" b="0" dirty="0">
                <a:solidFill>
                  <a:schemeClr val="tx1"/>
                </a:solidFill>
              </a:rPr>
              <a:t>Modern restaurants emerged because of these factors:</a:t>
            </a:r>
          </a:p>
          <a:p>
            <a:pPr lvl="1"/>
            <a:r>
              <a:rPr lang="en-US" dirty="0"/>
              <a:t>High employment</a:t>
            </a:r>
          </a:p>
          <a:p>
            <a:pPr lvl="1"/>
            <a:r>
              <a:rPr lang="en-US" dirty="0"/>
              <a:t>Growing economy</a:t>
            </a:r>
          </a:p>
          <a:p>
            <a:pPr lvl="1"/>
            <a:r>
              <a:rPr lang="en-US" dirty="0"/>
              <a:t>More cars</a:t>
            </a:r>
          </a:p>
          <a:p>
            <a:endParaRPr lang="en-US" dirty="0"/>
          </a:p>
          <a:p>
            <a:pPr lvl="1"/>
            <a:endParaRPr lang="en-US" i="1" dirty="0"/>
          </a:p>
        </p:txBody>
      </p:sp>
      <p:pic>
        <p:nvPicPr>
          <p:cNvPr id="5" name="Content Placeholder 4" descr="A drive-through meal being served at a passenger-side window of a car.">
            <a:extLst>
              <a:ext uri="{FF2B5EF4-FFF2-40B4-BE49-F238E27FC236}">
                <a16:creationId xmlns:a16="http://schemas.microsoft.com/office/drawing/2014/main" id="{0F537BDD-33B1-0787-459C-027871B1177E}"/>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7164387" y="2510631"/>
            <a:ext cx="3657600" cy="2438400"/>
          </a:xfrm>
        </p:spPr>
      </p:pic>
      <p:sp>
        <p:nvSpPr>
          <p:cNvPr id="2" name="Slide Number Placeholder 1">
            <a:extLst>
              <a:ext uri="{FF2B5EF4-FFF2-40B4-BE49-F238E27FC236}">
                <a16:creationId xmlns:a16="http://schemas.microsoft.com/office/drawing/2014/main" id="{B6C3E354-C9F7-4F96-8688-B8B59A0FA181}"/>
              </a:ext>
            </a:extLst>
          </p:cNvPr>
          <p:cNvSpPr>
            <a:spLocks noGrp="1"/>
          </p:cNvSpPr>
          <p:nvPr>
            <p:ph type="sldNum" sz="quarter" idx="4"/>
          </p:nvPr>
        </p:nvSpPr>
        <p:spPr/>
        <p:txBody>
          <a:bodyPr/>
          <a:lstStyle/>
          <a:p>
            <a:fld id="{BF568A59-ACA4-4C70-9252-AAB755DA2F6B}" type="slidenum">
              <a:rPr lang="en-US" smtClean="0"/>
              <a:pPr/>
              <a:t>13</a:t>
            </a:fld>
            <a:endParaRPr lang="en-US"/>
          </a:p>
        </p:txBody>
      </p:sp>
    </p:spTree>
    <p:custDataLst>
      <p:tags r:id="rId1"/>
    </p:custDataLst>
    <p:extLst>
      <p:ext uri="{BB962C8B-B14F-4D97-AF65-F5344CB8AC3E}">
        <p14:creationId xmlns:p14="http://schemas.microsoft.com/office/powerpoint/2010/main" val="3648839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EFF9-414D-EC2D-292B-869E8F51A7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D7C625-47B5-C27C-42DE-1910E8133BF3}"/>
              </a:ext>
            </a:extLst>
          </p:cNvPr>
          <p:cNvSpPr>
            <a:spLocks noGrp="1"/>
          </p:cNvSpPr>
          <p:nvPr>
            <p:ph type="title"/>
          </p:nvPr>
        </p:nvSpPr>
        <p:spPr>
          <a:xfrm>
            <a:off x="152400" y="182880"/>
            <a:ext cx="11887200" cy="549276"/>
          </a:xfrm>
        </p:spPr>
        <p:txBody>
          <a:bodyPr>
            <a:noAutofit/>
          </a:bodyPr>
          <a:lstStyle/>
          <a:p>
            <a:r>
              <a:rPr lang="en-US" noProof="0" dirty="0"/>
              <a:t>1.2 The History of the Restaurant and Foodservice Industry, Part 7</a:t>
            </a:r>
            <a:endParaRPr lang="en-US" dirty="0"/>
          </a:p>
        </p:txBody>
      </p:sp>
      <p:sp>
        <p:nvSpPr>
          <p:cNvPr id="7" name="Content Placeholder 6">
            <a:extLst>
              <a:ext uri="{FF2B5EF4-FFF2-40B4-BE49-F238E27FC236}">
                <a16:creationId xmlns:a16="http://schemas.microsoft.com/office/drawing/2014/main" id="{D2B1BD5D-A418-A604-4AEA-4775A12AA421}"/>
              </a:ext>
            </a:extLst>
          </p:cNvPr>
          <p:cNvSpPr>
            <a:spLocks noGrp="1"/>
          </p:cNvSpPr>
          <p:nvPr>
            <p:ph idx="1"/>
          </p:nvPr>
        </p:nvSpPr>
        <p:spPr>
          <a:xfrm>
            <a:off x="609600" y="1554480"/>
            <a:ext cx="5184648" cy="4351338"/>
          </a:xfrm>
        </p:spPr>
        <p:txBody>
          <a:bodyPr>
            <a:normAutofit/>
          </a:bodyPr>
          <a:lstStyle/>
          <a:p>
            <a:r>
              <a:rPr lang="en-US" dirty="0"/>
              <a:t>The Global Industry—Today and Beyond</a:t>
            </a:r>
          </a:p>
          <a:p>
            <a:r>
              <a:rPr lang="en-US" sz="2400" b="0" dirty="0">
                <a:solidFill>
                  <a:schemeClr val="tx1"/>
                </a:solidFill>
              </a:rPr>
              <a:t>The global industry reflects:</a:t>
            </a:r>
          </a:p>
          <a:p>
            <a:pPr marL="1028700" lvl="1" indent="-342900">
              <a:buClrTx/>
            </a:pPr>
            <a:r>
              <a:rPr lang="en-US" b="0" dirty="0">
                <a:solidFill>
                  <a:schemeClr val="tx1"/>
                </a:solidFill>
              </a:rPr>
              <a:t>Expansion of national chain restaurants</a:t>
            </a:r>
          </a:p>
          <a:p>
            <a:pPr marL="1028700" lvl="1" indent="-342900">
              <a:buClrTx/>
            </a:pPr>
            <a:r>
              <a:rPr lang="en-US" b="0" dirty="0">
                <a:solidFill>
                  <a:schemeClr val="tx1"/>
                </a:solidFill>
              </a:rPr>
              <a:t>Local and sustainable options</a:t>
            </a:r>
          </a:p>
        </p:txBody>
      </p:sp>
      <p:sp>
        <p:nvSpPr>
          <p:cNvPr id="3" name="Content Placeholder 2">
            <a:extLst>
              <a:ext uri="{FF2B5EF4-FFF2-40B4-BE49-F238E27FC236}">
                <a16:creationId xmlns:a16="http://schemas.microsoft.com/office/drawing/2014/main" id="{6D418EB3-AE1B-A7C5-25FC-B3660E16ECB2}"/>
              </a:ext>
            </a:extLst>
          </p:cNvPr>
          <p:cNvSpPr>
            <a:spLocks noGrp="1"/>
          </p:cNvSpPr>
          <p:nvPr>
            <p:ph idx="10"/>
          </p:nvPr>
        </p:nvSpPr>
        <p:spPr>
          <a:xfrm>
            <a:off x="6400800" y="1554480"/>
            <a:ext cx="5184648" cy="4351338"/>
          </a:xfrm>
        </p:spPr>
        <p:txBody>
          <a:bodyPr>
            <a:normAutofit/>
          </a:bodyPr>
          <a:lstStyle/>
          <a:p>
            <a:r>
              <a:rPr lang="en-US" sz="2400" b="0" dirty="0">
                <a:solidFill>
                  <a:schemeClr val="tx1"/>
                </a:solidFill>
              </a:rPr>
              <a:t>Foodservice and restaurants:</a:t>
            </a:r>
          </a:p>
          <a:p>
            <a:pPr marL="1143000" lvl="1" indent="-457200"/>
            <a:r>
              <a:rPr lang="en-US" b="0" dirty="0">
                <a:solidFill>
                  <a:schemeClr val="tx1"/>
                </a:solidFill>
              </a:rPr>
              <a:t>Maintain tradition</a:t>
            </a:r>
          </a:p>
          <a:p>
            <a:pPr marL="1143000" lvl="1" indent="-457200"/>
            <a:r>
              <a:rPr lang="en-US" b="0" dirty="0">
                <a:solidFill>
                  <a:schemeClr val="tx1"/>
                </a:solidFill>
              </a:rPr>
              <a:t>Respond to societal changes</a:t>
            </a:r>
          </a:p>
          <a:p>
            <a:endParaRPr lang="en-US" dirty="0"/>
          </a:p>
          <a:p>
            <a:endParaRPr lang="en-US" dirty="0"/>
          </a:p>
        </p:txBody>
      </p:sp>
      <p:sp>
        <p:nvSpPr>
          <p:cNvPr id="2" name="Slide Number Placeholder 1">
            <a:extLst>
              <a:ext uri="{FF2B5EF4-FFF2-40B4-BE49-F238E27FC236}">
                <a16:creationId xmlns:a16="http://schemas.microsoft.com/office/drawing/2014/main" id="{62EF8E83-A94E-84B9-14F5-C02984CE6680}"/>
              </a:ext>
            </a:extLst>
          </p:cNvPr>
          <p:cNvSpPr>
            <a:spLocks noGrp="1"/>
          </p:cNvSpPr>
          <p:nvPr>
            <p:ph type="sldNum" sz="quarter" idx="4"/>
          </p:nvPr>
        </p:nvSpPr>
        <p:spPr>
          <a:xfrm>
            <a:off x="609600" y="6356350"/>
            <a:ext cx="2743200" cy="365125"/>
          </a:xfrm>
        </p:spPr>
        <p:txBody>
          <a:bodyPr/>
          <a:lstStyle/>
          <a:p>
            <a:fld id="{BF568A59-ACA4-4C70-9252-AAB755DA2F6B}" type="slidenum">
              <a:rPr lang="en-US" smtClean="0"/>
              <a:pPr/>
              <a:t>14</a:t>
            </a:fld>
            <a:endParaRPr lang="en-US"/>
          </a:p>
        </p:txBody>
      </p:sp>
    </p:spTree>
    <p:custDataLst>
      <p:tags r:id="rId1"/>
    </p:custDataLst>
    <p:extLst>
      <p:ext uri="{BB962C8B-B14F-4D97-AF65-F5344CB8AC3E}">
        <p14:creationId xmlns:p14="http://schemas.microsoft.com/office/powerpoint/2010/main" val="213938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56D336-1947-7503-2A41-928FCBA4B7D7}"/>
              </a:ext>
            </a:extLst>
          </p:cNvPr>
          <p:cNvSpPr>
            <a:spLocks noGrp="1"/>
          </p:cNvSpPr>
          <p:nvPr>
            <p:ph type="title"/>
          </p:nvPr>
        </p:nvSpPr>
        <p:spPr/>
        <p:txBody>
          <a:bodyPr/>
          <a:lstStyle/>
          <a:p>
            <a:r>
              <a:rPr lang="en-US" dirty="0"/>
              <a:t>1.2 Knowledge Check</a:t>
            </a:r>
          </a:p>
        </p:txBody>
      </p:sp>
      <p:sp>
        <p:nvSpPr>
          <p:cNvPr id="6" name="Content Placeholder 5">
            <a:extLst>
              <a:ext uri="{FF2B5EF4-FFF2-40B4-BE49-F238E27FC236}">
                <a16:creationId xmlns:a16="http://schemas.microsoft.com/office/drawing/2014/main" id="{E0B82B8E-7385-64C5-A238-8EA4336859DC}"/>
              </a:ext>
            </a:extLst>
          </p:cNvPr>
          <p:cNvSpPr>
            <a:spLocks noGrp="1"/>
          </p:cNvSpPr>
          <p:nvPr>
            <p:ph idx="1"/>
          </p:nvPr>
        </p:nvSpPr>
        <p:spPr/>
        <p:txBody>
          <a:bodyPr>
            <a:normAutofit/>
          </a:bodyPr>
          <a:lstStyle/>
          <a:p>
            <a:r>
              <a:rPr lang="en-US" dirty="0"/>
              <a:t>How did the introduction of Christianity to Germany lead to the start of farming?</a:t>
            </a:r>
          </a:p>
          <a:p>
            <a:r>
              <a:rPr lang="en-US" dirty="0"/>
              <a:t>How did the growth of international trade lead to the first café and the acceptance of eating in public?</a:t>
            </a:r>
          </a:p>
          <a:p>
            <a:r>
              <a:rPr lang="en-US" dirty="0"/>
              <a:t>What was the origin of the cafeteria?</a:t>
            </a:r>
          </a:p>
        </p:txBody>
      </p:sp>
      <p:sp>
        <p:nvSpPr>
          <p:cNvPr id="4" name="Slide Number Placeholder 3">
            <a:extLst>
              <a:ext uri="{FF2B5EF4-FFF2-40B4-BE49-F238E27FC236}">
                <a16:creationId xmlns:a16="http://schemas.microsoft.com/office/drawing/2014/main" id="{0B03C5C6-4AB0-E99B-6FA0-4A6BA58AA4B9}"/>
              </a:ext>
            </a:extLst>
          </p:cNvPr>
          <p:cNvSpPr>
            <a:spLocks noGrp="1"/>
          </p:cNvSpPr>
          <p:nvPr>
            <p:ph type="sldNum" sz="quarter" idx="4"/>
          </p:nvPr>
        </p:nvSpPr>
        <p:spPr/>
        <p:txBody>
          <a:bodyPr/>
          <a:lstStyle/>
          <a:p>
            <a:fld id="{BF568A59-ACA4-4C70-9252-AAB755DA2F6B}" type="slidenum">
              <a:rPr lang="en-US" smtClean="0"/>
              <a:pPr/>
              <a:t>15</a:t>
            </a:fld>
            <a:endParaRPr lang="en-US"/>
          </a:p>
        </p:txBody>
      </p:sp>
    </p:spTree>
    <p:custDataLst>
      <p:tags r:id="rId1"/>
    </p:custDataLst>
    <p:extLst>
      <p:ext uri="{BB962C8B-B14F-4D97-AF65-F5344CB8AC3E}">
        <p14:creationId xmlns:p14="http://schemas.microsoft.com/office/powerpoint/2010/main" val="1940089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14E6-85E4-9F62-0427-A1B387D7ACC7}"/>
              </a:ext>
            </a:extLst>
          </p:cNvPr>
          <p:cNvSpPr>
            <a:spLocks noGrp="1"/>
          </p:cNvSpPr>
          <p:nvPr>
            <p:ph type="title"/>
          </p:nvPr>
        </p:nvSpPr>
        <p:spPr>
          <a:xfrm>
            <a:off x="152400" y="182880"/>
            <a:ext cx="11887200" cy="549276"/>
          </a:xfrm>
        </p:spPr>
        <p:txBody>
          <a:bodyPr>
            <a:normAutofit/>
          </a:bodyPr>
          <a:lstStyle/>
          <a:p>
            <a:r>
              <a:rPr lang="en-US" dirty="0"/>
              <a:t>1.3 Entrepreneurs and Chefs in the Industry, Part 1</a:t>
            </a:r>
          </a:p>
        </p:txBody>
      </p:sp>
      <p:sp>
        <p:nvSpPr>
          <p:cNvPr id="5" name="Content Placeholder 4">
            <a:extLst>
              <a:ext uri="{FF2B5EF4-FFF2-40B4-BE49-F238E27FC236}">
                <a16:creationId xmlns:a16="http://schemas.microsoft.com/office/drawing/2014/main" id="{64D07493-E982-B899-67F9-B5A673F7EB52}"/>
              </a:ext>
            </a:extLst>
          </p:cNvPr>
          <p:cNvSpPr>
            <a:spLocks noGrp="1"/>
          </p:cNvSpPr>
          <p:nvPr>
            <p:ph sz="half" idx="1"/>
          </p:nvPr>
        </p:nvSpPr>
        <p:spPr>
          <a:xfrm>
            <a:off x="612648" y="1554480"/>
            <a:ext cx="7114032" cy="4351338"/>
          </a:xfrm>
        </p:spPr>
        <p:txBody>
          <a:bodyPr/>
          <a:lstStyle/>
          <a:p>
            <a:r>
              <a:rPr lang="en-US" dirty="0"/>
              <a:t>Overview</a:t>
            </a:r>
          </a:p>
          <a:p>
            <a:pPr lvl="1">
              <a:spcBef>
                <a:spcPts val="1200"/>
              </a:spcBef>
            </a:pPr>
            <a:r>
              <a:rPr lang="en-US" dirty="0"/>
              <a:t>The Role of Entrepreneurs</a:t>
            </a:r>
          </a:p>
          <a:p>
            <a:pPr lvl="1">
              <a:spcBef>
                <a:spcPts val="1200"/>
              </a:spcBef>
            </a:pPr>
            <a:r>
              <a:rPr lang="en-US" dirty="0"/>
              <a:t>The Role of Chefs</a:t>
            </a:r>
          </a:p>
          <a:p>
            <a:endParaRPr lang="en-US" dirty="0"/>
          </a:p>
        </p:txBody>
      </p:sp>
      <p:pic>
        <p:nvPicPr>
          <p:cNvPr id="8" name="Picture Placeholder 7" descr="Julia Child">
            <a:extLst>
              <a:ext uri="{FF2B5EF4-FFF2-40B4-BE49-F238E27FC236}">
                <a16:creationId xmlns:a16="http://schemas.microsoft.com/office/drawing/2014/main" id="{3A10C611-F26F-5DF2-164A-A93AC5C1D09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671" r="25671"/>
          <a:stretch/>
        </p:blipFill>
        <p:spPr>
          <a:xfrm>
            <a:off x="8321040" y="1554480"/>
            <a:ext cx="3246120" cy="4351337"/>
          </a:xfrm>
        </p:spPr>
      </p:pic>
      <p:sp>
        <p:nvSpPr>
          <p:cNvPr id="4" name="Slide Number Placeholder 3">
            <a:extLst>
              <a:ext uri="{FF2B5EF4-FFF2-40B4-BE49-F238E27FC236}">
                <a16:creationId xmlns:a16="http://schemas.microsoft.com/office/drawing/2014/main" id="{7F9D5878-F4D9-9F23-A198-B51DF0F3200D}"/>
              </a:ext>
            </a:extLst>
          </p:cNvPr>
          <p:cNvSpPr>
            <a:spLocks noGrp="1"/>
          </p:cNvSpPr>
          <p:nvPr>
            <p:ph type="sldNum" sz="quarter" idx="4"/>
          </p:nvPr>
        </p:nvSpPr>
        <p:spPr>
          <a:xfrm>
            <a:off x="609600" y="6356350"/>
            <a:ext cx="2743200" cy="365125"/>
          </a:xfrm>
        </p:spPr>
        <p:txBody>
          <a:bodyPr/>
          <a:lstStyle/>
          <a:p>
            <a:fld id="{BF568A59-ACA4-4C70-9252-AAB755DA2F6B}" type="slidenum">
              <a:rPr lang="en-US" smtClean="0"/>
              <a:pPr/>
              <a:t>16</a:t>
            </a:fld>
            <a:endParaRPr lang="en-US"/>
          </a:p>
        </p:txBody>
      </p:sp>
    </p:spTree>
    <p:custDataLst>
      <p:tags r:id="rId1"/>
    </p:custDataLst>
    <p:extLst>
      <p:ext uri="{BB962C8B-B14F-4D97-AF65-F5344CB8AC3E}">
        <p14:creationId xmlns:p14="http://schemas.microsoft.com/office/powerpoint/2010/main" val="118886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7882-12D8-D7D1-1053-21DE460D8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8DACA-B740-F565-1719-51CE133D2F65}"/>
              </a:ext>
            </a:extLst>
          </p:cNvPr>
          <p:cNvSpPr>
            <a:spLocks noGrp="1"/>
          </p:cNvSpPr>
          <p:nvPr>
            <p:ph type="title"/>
          </p:nvPr>
        </p:nvSpPr>
        <p:spPr>
          <a:xfrm>
            <a:off x="152400" y="182880"/>
            <a:ext cx="11887200" cy="549276"/>
          </a:xfrm>
        </p:spPr>
        <p:txBody>
          <a:bodyPr>
            <a:normAutofit/>
          </a:bodyPr>
          <a:lstStyle/>
          <a:p>
            <a:r>
              <a:rPr lang="en-US" noProof="0" dirty="0"/>
              <a:t>1.3 Entrepreneurs and Chefs in the Industry, Part 2</a:t>
            </a:r>
            <a:endParaRPr lang="en-US" dirty="0"/>
          </a:p>
        </p:txBody>
      </p:sp>
      <p:sp>
        <p:nvSpPr>
          <p:cNvPr id="5" name="Content Placeholder 4">
            <a:extLst>
              <a:ext uri="{FF2B5EF4-FFF2-40B4-BE49-F238E27FC236}">
                <a16:creationId xmlns:a16="http://schemas.microsoft.com/office/drawing/2014/main" id="{C774EA35-E0FE-0B1C-D2AB-D879E7F54DE3}"/>
              </a:ext>
            </a:extLst>
          </p:cNvPr>
          <p:cNvSpPr>
            <a:spLocks noGrp="1"/>
          </p:cNvSpPr>
          <p:nvPr>
            <p:ph sz="half" idx="1"/>
          </p:nvPr>
        </p:nvSpPr>
        <p:spPr>
          <a:xfrm>
            <a:off x="612648" y="1554480"/>
            <a:ext cx="7114032" cy="4351338"/>
          </a:xfrm>
        </p:spPr>
        <p:txBody>
          <a:bodyPr>
            <a:normAutofit fontScale="92500"/>
          </a:bodyPr>
          <a:lstStyle/>
          <a:p>
            <a:r>
              <a:rPr lang="en-US" sz="3000" dirty="0"/>
              <a:t>The Role of Entrepreneurs</a:t>
            </a:r>
          </a:p>
          <a:p>
            <a:pPr indent="-228600">
              <a:lnSpc>
                <a:spcPct val="110000"/>
              </a:lnSpc>
            </a:pPr>
            <a:r>
              <a:rPr lang="en-US" sz="2600" b="0" dirty="0">
                <a:solidFill>
                  <a:schemeClr val="tx1"/>
                </a:solidFill>
              </a:rPr>
              <a:t>An entrepreneur starts and runs a business. Most begin with just one operation or business and expand. Notable examples include:</a:t>
            </a:r>
            <a:br>
              <a:rPr lang="en-US" sz="2600" dirty="0"/>
            </a:br>
            <a:endParaRPr lang="en-US" sz="2600" dirty="0"/>
          </a:p>
          <a:p>
            <a:pPr lvl="2"/>
            <a:r>
              <a:rPr lang="en-US" sz="2600" dirty="0"/>
              <a:t>Ruth’s Chris Steak House</a:t>
            </a:r>
          </a:p>
          <a:p>
            <a:pPr lvl="2"/>
            <a:r>
              <a:rPr lang="en-US" sz="2600" dirty="0"/>
              <a:t>Steak and Ale</a:t>
            </a:r>
          </a:p>
          <a:p>
            <a:pPr lvl="2"/>
            <a:r>
              <a:rPr lang="en-US" sz="2600" dirty="0"/>
              <a:t>Red Lobster</a:t>
            </a:r>
          </a:p>
          <a:p>
            <a:pPr lvl="2"/>
            <a:r>
              <a:rPr lang="en-US" sz="2600" dirty="0"/>
              <a:t>Food trucks</a:t>
            </a:r>
          </a:p>
          <a:p>
            <a:endParaRPr lang="en-US" dirty="0"/>
          </a:p>
        </p:txBody>
      </p:sp>
      <p:pic>
        <p:nvPicPr>
          <p:cNvPr id="9" name="Picture Placeholder 8" descr="A food truck with guests at the pickup window and seated guests at a table in the forefront.">
            <a:extLst>
              <a:ext uri="{FF2B5EF4-FFF2-40B4-BE49-F238E27FC236}">
                <a16:creationId xmlns:a16="http://schemas.microsoft.com/office/drawing/2014/main" id="{D94D31F7-EDB1-F8B3-275E-D430AAEF882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143" r="25143"/>
          <a:stretch/>
        </p:blipFill>
        <p:spPr>
          <a:xfrm>
            <a:off x="8321040" y="1554480"/>
            <a:ext cx="3246120" cy="4351337"/>
          </a:xfrm>
        </p:spPr>
      </p:pic>
      <p:sp>
        <p:nvSpPr>
          <p:cNvPr id="4" name="Slide Number Placeholder 3">
            <a:extLst>
              <a:ext uri="{FF2B5EF4-FFF2-40B4-BE49-F238E27FC236}">
                <a16:creationId xmlns:a16="http://schemas.microsoft.com/office/drawing/2014/main" id="{AA108DE0-C3C0-024F-F94B-991A4234D6C7}"/>
              </a:ext>
            </a:extLst>
          </p:cNvPr>
          <p:cNvSpPr>
            <a:spLocks noGrp="1"/>
          </p:cNvSpPr>
          <p:nvPr>
            <p:ph type="sldNum" sz="quarter" idx="4"/>
          </p:nvPr>
        </p:nvSpPr>
        <p:spPr>
          <a:xfrm>
            <a:off x="609600" y="6356350"/>
            <a:ext cx="2743200" cy="365125"/>
          </a:xfrm>
        </p:spPr>
        <p:txBody>
          <a:bodyPr/>
          <a:lstStyle/>
          <a:p>
            <a:fld id="{BF568A59-ACA4-4C70-9252-AAB755DA2F6B}" type="slidenum">
              <a:rPr lang="en-US" smtClean="0"/>
              <a:pPr/>
              <a:t>17</a:t>
            </a:fld>
            <a:endParaRPr lang="en-US"/>
          </a:p>
        </p:txBody>
      </p:sp>
    </p:spTree>
    <p:custDataLst>
      <p:tags r:id="rId1"/>
    </p:custDataLst>
    <p:extLst>
      <p:ext uri="{BB962C8B-B14F-4D97-AF65-F5344CB8AC3E}">
        <p14:creationId xmlns:p14="http://schemas.microsoft.com/office/powerpoint/2010/main" val="53346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BD02-F0BB-0336-8026-C60B56767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2A857-284A-2115-839E-8E4A024BF61C}"/>
              </a:ext>
            </a:extLst>
          </p:cNvPr>
          <p:cNvSpPr>
            <a:spLocks noGrp="1"/>
          </p:cNvSpPr>
          <p:nvPr>
            <p:ph type="title"/>
          </p:nvPr>
        </p:nvSpPr>
        <p:spPr/>
        <p:txBody>
          <a:bodyPr>
            <a:normAutofit/>
          </a:bodyPr>
          <a:lstStyle/>
          <a:p>
            <a:r>
              <a:rPr lang="en-US" noProof="0" dirty="0"/>
              <a:t>1.3 Entrepreneurs and Chefs in the Industry, Part 3</a:t>
            </a:r>
            <a:endParaRPr lang="en-US" dirty="0"/>
          </a:p>
        </p:txBody>
      </p:sp>
      <p:sp>
        <p:nvSpPr>
          <p:cNvPr id="10" name="Content Placeholder 9">
            <a:extLst>
              <a:ext uri="{FF2B5EF4-FFF2-40B4-BE49-F238E27FC236}">
                <a16:creationId xmlns:a16="http://schemas.microsoft.com/office/drawing/2014/main" id="{40D79875-C808-C722-0394-A2CD5C8F6AA6}"/>
              </a:ext>
            </a:extLst>
          </p:cNvPr>
          <p:cNvSpPr>
            <a:spLocks noGrp="1"/>
          </p:cNvSpPr>
          <p:nvPr>
            <p:ph idx="1"/>
          </p:nvPr>
        </p:nvSpPr>
        <p:spPr>
          <a:xfrm>
            <a:off x="609600" y="1554480"/>
            <a:ext cx="5184648" cy="4573188"/>
          </a:xfrm>
        </p:spPr>
        <p:txBody>
          <a:bodyPr>
            <a:normAutofit fontScale="25000" lnSpcReduction="20000"/>
          </a:bodyPr>
          <a:lstStyle/>
          <a:p>
            <a:r>
              <a:rPr lang="en-US" sz="11200" dirty="0"/>
              <a:t>The Role of Entrepreneurs, cont.</a:t>
            </a:r>
          </a:p>
          <a:p>
            <a:pPr>
              <a:lnSpc>
                <a:spcPct val="110000"/>
              </a:lnSpc>
            </a:pPr>
            <a:r>
              <a:rPr lang="en-US" sz="9600" b="0" dirty="0">
                <a:solidFill>
                  <a:schemeClr val="tx1"/>
                </a:solidFill>
              </a:rPr>
              <a:t>Harvard Business School identified 10 specific characteristics and skills important for entrepreneurs:</a:t>
            </a:r>
          </a:p>
          <a:p>
            <a:pPr marL="1143000" lvl="1" indent="-457200">
              <a:lnSpc>
                <a:spcPct val="120000"/>
              </a:lnSpc>
              <a:buClrTx/>
              <a:buFont typeface="+mj-lt"/>
              <a:buAutoNum type="arabicPeriod"/>
            </a:pPr>
            <a:r>
              <a:rPr lang="en-US" sz="9600" b="0" dirty="0">
                <a:solidFill>
                  <a:schemeClr val="tx1"/>
                </a:solidFill>
              </a:rPr>
              <a:t>Curiosity</a:t>
            </a:r>
          </a:p>
          <a:p>
            <a:pPr marL="1143000" lvl="1" indent="-457200">
              <a:lnSpc>
                <a:spcPct val="120000"/>
              </a:lnSpc>
              <a:buClrTx/>
              <a:buFont typeface="+mj-lt"/>
              <a:buAutoNum type="arabicPeriod"/>
            </a:pPr>
            <a:r>
              <a:rPr lang="en-US" sz="9600" b="0" dirty="0">
                <a:solidFill>
                  <a:schemeClr val="tx1"/>
                </a:solidFill>
              </a:rPr>
              <a:t>Willingness to experiment</a:t>
            </a:r>
          </a:p>
          <a:p>
            <a:pPr marL="1143000" lvl="1" indent="-457200">
              <a:lnSpc>
                <a:spcPct val="120000"/>
              </a:lnSpc>
              <a:buClrTx/>
              <a:buFont typeface="+mj-lt"/>
              <a:buAutoNum type="arabicPeriod"/>
            </a:pPr>
            <a:r>
              <a:rPr lang="en-US" sz="9600" b="0" dirty="0">
                <a:solidFill>
                  <a:schemeClr val="tx1"/>
                </a:solidFill>
              </a:rPr>
              <a:t>Adaptability</a:t>
            </a:r>
          </a:p>
          <a:p>
            <a:pPr marL="1143000" lvl="1" indent="-457200">
              <a:lnSpc>
                <a:spcPct val="120000"/>
              </a:lnSpc>
              <a:buClrTx/>
              <a:buFont typeface="+mj-lt"/>
              <a:buAutoNum type="arabicPeriod"/>
            </a:pPr>
            <a:r>
              <a:rPr lang="en-US" sz="9600" b="0" dirty="0">
                <a:solidFill>
                  <a:schemeClr val="tx1"/>
                </a:solidFill>
              </a:rPr>
              <a:t>Decisiveness</a:t>
            </a:r>
          </a:p>
        </p:txBody>
      </p:sp>
      <p:sp>
        <p:nvSpPr>
          <p:cNvPr id="11" name="Content Placeholder 10">
            <a:extLst>
              <a:ext uri="{FF2B5EF4-FFF2-40B4-BE49-F238E27FC236}">
                <a16:creationId xmlns:a16="http://schemas.microsoft.com/office/drawing/2014/main" id="{EC8BB0D5-E891-EAEA-F667-157153596981}"/>
              </a:ext>
            </a:extLst>
          </p:cNvPr>
          <p:cNvSpPr>
            <a:spLocks noGrp="1"/>
          </p:cNvSpPr>
          <p:nvPr>
            <p:ph idx="10"/>
          </p:nvPr>
        </p:nvSpPr>
        <p:spPr/>
        <p:txBody>
          <a:bodyPr>
            <a:normAutofit/>
          </a:bodyPr>
          <a:lstStyle/>
          <a:p>
            <a:pPr marL="514350" indent="-514350">
              <a:lnSpc>
                <a:spcPct val="110000"/>
              </a:lnSpc>
              <a:spcBef>
                <a:spcPts val="600"/>
              </a:spcBef>
              <a:buClrTx/>
              <a:buFont typeface="+mj-lt"/>
              <a:buAutoNum type="arabicPeriod" startAt="5"/>
            </a:pPr>
            <a:r>
              <a:rPr lang="en-US" sz="2400" b="0" dirty="0">
                <a:solidFill>
                  <a:schemeClr val="tx1"/>
                </a:solidFill>
              </a:rPr>
              <a:t>Self-awareness</a:t>
            </a:r>
          </a:p>
          <a:p>
            <a:pPr marL="514350" indent="-514350">
              <a:lnSpc>
                <a:spcPct val="110000"/>
              </a:lnSpc>
              <a:spcBef>
                <a:spcPts val="600"/>
              </a:spcBef>
              <a:buClrTx/>
              <a:buFont typeface="+mj-lt"/>
              <a:buAutoNum type="arabicPeriod" startAt="5"/>
            </a:pPr>
            <a:r>
              <a:rPr lang="en-US" sz="2400" b="0" dirty="0">
                <a:solidFill>
                  <a:schemeClr val="tx1"/>
                </a:solidFill>
              </a:rPr>
              <a:t>Risk tolerance</a:t>
            </a:r>
          </a:p>
          <a:p>
            <a:pPr marL="514350" indent="-514350">
              <a:lnSpc>
                <a:spcPct val="110000"/>
              </a:lnSpc>
              <a:spcBef>
                <a:spcPts val="600"/>
              </a:spcBef>
              <a:buClrTx/>
              <a:buFont typeface="+mj-lt"/>
              <a:buAutoNum type="arabicPeriod" startAt="5"/>
            </a:pPr>
            <a:r>
              <a:rPr lang="en-US" sz="2400" b="0" dirty="0">
                <a:solidFill>
                  <a:schemeClr val="tx1"/>
                </a:solidFill>
              </a:rPr>
              <a:t>Comfort with failure</a:t>
            </a:r>
          </a:p>
          <a:p>
            <a:pPr marL="514350" indent="-514350">
              <a:lnSpc>
                <a:spcPct val="110000"/>
              </a:lnSpc>
              <a:spcBef>
                <a:spcPts val="600"/>
              </a:spcBef>
              <a:buClrTx/>
              <a:buFont typeface="+mj-lt"/>
              <a:buAutoNum type="arabicPeriod" startAt="5"/>
            </a:pPr>
            <a:r>
              <a:rPr lang="en-US" sz="2400" b="0" dirty="0">
                <a:solidFill>
                  <a:schemeClr val="tx1"/>
                </a:solidFill>
              </a:rPr>
              <a:t>Persistence</a:t>
            </a:r>
          </a:p>
          <a:p>
            <a:pPr marL="514350" indent="-514350">
              <a:lnSpc>
                <a:spcPct val="110000"/>
              </a:lnSpc>
              <a:spcBef>
                <a:spcPts val="600"/>
              </a:spcBef>
              <a:buClrTx/>
              <a:buFont typeface="+mj-lt"/>
              <a:buAutoNum type="arabicPeriod" startAt="5"/>
            </a:pPr>
            <a:r>
              <a:rPr lang="en-US" sz="2400" b="0" dirty="0">
                <a:solidFill>
                  <a:schemeClr val="tx1"/>
                </a:solidFill>
              </a:rPr>
              <a:t>Innovative thinking</a:t>
            </a:r>
          </a:p>
          <a:p>
            <a:pPr marL="514350" indent="-514350">
              <a:lnSpc>
                <a:spcPct val="110000"/>
              </a:lnSpc>
              <a:spcBef>
                <a:spcPts val="600"/>
              </a:spcBef>
              <a:buClrTx/>
              <a:buFont typeface="+mj-lt"/>
              <a:buAutoNum type="arabicPeriod" startAt="5"/>
            </a:pPr>
            <a:r>
              <a:rPr lang="en-US" sz="2400" b="0" dirty="0">
                <a:solidFill>
                  <a:schemeClr val="tx1"/>
                </a:solidFill>
              </a:rPr>
              <a:t>Long-term focus</a:t>
            </a:r>
            <a:endParaRPr lang="en-US" dirty="0">
              <a:solidFill>
                <a:schemeClr val="tx1"/>
              </a:solidFill>
            </a:endParaRPr>
          </a:p>
        </p:txBody>
      </p:sp>
      <p:sp>
        <p:nvSpPr>
          <p:cNvPr id="4" name="Slide Number Placeholder 3">
            <a:extLst>
              <a:ext uri="{FF2B5EF4-FFF2-40B4-BE49-F238E27FC236}">
                <a16:creationId xmlns:a16="http://schemas.microsoft.com/office/drawing/2014/main" id="{DAE0E104-8D22-ED35-6F4A-8CDBA36AEDF0}"/>
              </a:ext>
            </a:extLst>
          </p:cNvPr>
          <p:cNvSpPr>
            <a:spLocks noGrp="1"/>
          </p:cNvSpPr>
          <p:nvPr>
            <p:ph type="sldNum" sz="quarter" idx="4"/>
          </p:nvPr>
        </p:nvSpPr>
        <p:spPr/>
        <p:txBody>
          <a:bodyPr/>
          <a:lstStyle/>
          <a:p>
            <a:fld id="{BF568A59-ACA4-4C70-9252-AAB755DA2F6B}" type="slidenum">
              <a:rPr lang="en-US" smtClean="0"/>
              <a:pPr/>
              <a:t>18</a:t>
            </a:fld>
            <a:endParaRPr lang="en-US"/>
          </a:p>
        </p:txBody>
      </p:sp>
    </p:spTree>
    <p:custDataLst>
      <p:tags r:id="rId1"/>
    </p:custDataLst>
    <p:extLst>
      <p:ext uri="{BB962C8B-B14F-4D97-AF65-F5344CB8AC3E}">
        <p14:creationId xmlns:p14="http://schemas.microsoft.com/office/powerpoint/2010/main" val="392452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27D2-ECEA-DAFB-D094-41350D192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D00EBA-1816-CF47-8884-A8049706AAB1}"/>
              </a:ext>
            </a:extLst>
          </p:cNvPr>
          <p:cNvSpPr>
            <a:spLocks noGrp="1"/>
          </p:cNvSpPr>
          <p:nvPr>
            <p:ph type="title"/>
          </p:nvPr>
        </p:nvSpPr>
        <p:spPr/>
        <p:txBody>
          <a:bodyPr>
            <a:normAutofit/>
          </a:bodyPr>
          <a:lstStyle/>
          <a:p>
            <a:r>
              <a:rPr kumimoji="0" lang="en-US" sz="3200" b="1" i="0" u="none" strike="noStrike" kern="1200" cap="none" spc="-50" normalizeH="0" baseline="0" noProof="0" dirty="0">
                <a:ln>
                  <a:noFill/>
                </a:ln>
                <a:solidFill>
                  <a:prstClr val="white"/>
                </a:solidFill>
                <a:effectLst/>
                <a:uLnTx/>
                <a:uFillTx/>
                <a:latin typeface="Arial" panose="020B0604020202020204"/>
                <a:ea typeface="+mj-ea"/>
                <a:cs typeface="+mj-cs"/>
              </a:rPr>
              <a:t>1.3 Entrepreneurs and Chefs in the Industry, Part 4</a:t>
            </a:r>
            <a:endParaRPr lang="en-US" dirty="0"/>
          </a:p>
        </p:txBody>
      </p:sp>
      <p:sp>
        <p:nvSpPr>
          <p:cNvPr id="5" name="Content Placeholder 4">
            <a:extLst>
              <a:ext uri="{FF2B5EF4-FFF2-40B4-BE49-F238E27FC236}">
                <a16:creationId xmlns:a16="http://schemas.microsoft.com/office/drawing/2014/main" id="{9868D480-5229-B564-A2CB-F73A0271F998}"/>
              </a:ext>
            </a:extLst>
          </p:cNvPr>
          <p:cNvSpPr>
            <a:spLocks noGrp="1"/>
          </p:cNvSpPr>
          <p:nvPr>
            <p:ph sz="half" idx="1"/>
          </p:nvPr>
        </p:nvSpPr>
        <p:spPr/>
        <p:txBody>
          <a:bodyPr>
            <a:normAutofit/>
          </a:bodyPr>
          <a:lstStyle/>
          <a:p>
            <a:r>
              <a:rPr lang="en-US" dirty="0"/>
              <a:t>The Role of Chefs</a:t>
            </a:r>
          </a:p>
          <a:p>
            <a:r>
              <a:rPr lang="en-US" sz="2400" b="0" dirty="0">
                <a:solidFill>
                  <a:schemeClr val="tx1"/>
                </a:solidFill>
              </a:rPr>
              <a:t>Marie-Antoine Carême:</a:t>
            </a:r>
          </a:p>
          <a:p>
            <a:pPr lvl="1"/>
            <a:endParaRPr lang="en-US" dirty="0"/>
          </a:p>
          <a:p>
            <a:pPr lvl="1"/>
            <a:r>
              <a:rPr lang="en-US" dirty="0"/>
              <a:t>Viewed cuisine as a branch of architecture</a:t>
            </a:r>
          </a:p>
          <a:p>
            <a:pPr lvl="1"/>
            <a:r>
              <a:rPr lang="en-US" dirty="0"/>
              <a:t>Perfected French sauces</a:t>
            </a:r>
          </a:p>
          <a:p>
            <a:pPr lvl="1"/>
            <a:r>
              <a:rPr lang="en-US" dirty="0"/>
              <a:t>Defined haute cuisine</a:t>
            </a:r>
          </a:p>
          <a:p>
            <a:pPr lvl="1"/>
            <a:r>
              <a:rPr lang="en-US" dirty="0"/>
              <a:t>Trained many chefs</a:t>
            </a:r>
          </a:p>
          <a:p>
            <a:endParaRPr lang="en-US" dirty="0"/>
          </a:p>
          <a:p>
            <a:endParaRPr lang="en-US" dirty="0"/>
          </a:p>
          <a:p>
            <a:endParaRPr lang="en-US" dirty="0"/>
          </a:p>
        </p:txBody>
      </p:sp>
      <p:pic>
        <p:nvPicPr>
          <p:cNvPr id="21" name="Picture Placeholder 20" descr="Nine different examples of  Carême’s pièces montées.">
            <a:extLst>
              <a:ext uri="{FF2B5EF4-FFF2-40B4-BE49-F238E27FC236}">
                <a16:creationId xmlns:a16="http://schemas.microsoft.com/office/drawing/2014/main" id="{7D15C631-6BDE-6684-9E91-23CD4984530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792" r="6792"/>
          <a:stretch/>
        </p:blipFill>
        <p:spPr/>
      </p:pic>
      <p:sp>
        <p:nvSpPr>
          <p:cNvPr id="4" name="Slide Number Placeholder 3">
            <a:extLst>
              <a:ext uri="{FF2B5EF4-FFF2-40B4-BE49-F238E27FC236}">
                <a16:creationId xmlns:a16="http://schemas.microsoft.com/office/drawing/2014/main" id="{8490788E-2FED-CF26-37B1-630A0A01D95B}"/>
              </a:ext>
            </a:extLst>
          </p:cNvPr>
          <p:cNvSpPr>
            <a:spLocks noGrp="1"/>
          </p:cNvSpPr>
          <p:nvPr>
            <p:ph type="sldNum" sz="quarter" idx="4"/>
          </p:nvPr>
        </p:nvSpPr>
        <p:spPr/>
        <p:txBody>
          <a:bodyPr/>
          <a:lstStyle/>
          <a:p>
            <a:fld id="{BF568A59-ACA4-4C70-9252-AAB755DA2F6B}" type="slidenum">
              <a:rPr lang="en-US" smtClean="0"/>
              <a:pPr/>
              <a:t>19</a:t>
            </a:fld>
            <a:endParaRPr lang="en-US"/>
          </a:p>
        </p:txBody>
      </p:sp>
    </p:spTree>
    <p:custDataLst>
      <p:tags r:id="rId1"/>
    </p:custDataLst>
    <p:extLst>
      <p:ext uri="{BB962C8B-B14F-4D97-AF65-F5344CB8AC3E}">
        <p14:creationId xmlns:p14="http://schemas.microsoft.com/office/powerpoint/2010/main" val="250693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40818D-6A16-589C-A015-0AF2B9AA649D}"/>
              </a:ext>
            </a:extLst>
          </p:cNvPr>
          <p:cNvSpPr>
            <a:spLocks noGrp="1"/>
          </p:cNvSpPr>
          <p:nvPr>
            <p:ph type="title" idx="4294967295"/>
          </p:nvPr>
        </p:nvSpPr>
        <p:spPr/>
        <p:txBody>
          <a:bodyPr>
            <a:normAutofit/>
          </a:bodyPr>
          <a:lstStyle/>
          <a:p>
            <a:pPr lvl="0">
              <a:spcBef>
                <a:spcPts val="3600"/>
              </a:spcBef>
              <a:spcAft>
                <a:spcPts val="1200"/>
              </a:spcAft>
              <a:defRPr/>
            </a:pPr>
            <a:r>
              <a:rPr lang="en-US" dirty="0">
                <a:solidFill>
                  <a:srgbClr val="183C8E"/>
                </a:solidFill>
                <a:ea typeface="+mn-ea"/>
                <a:cs typeface="+mn-cs"/>
              </a:rPr>
              <a:t>Learning Objectives</a:t>
            </a:r>
          </a:p>
        </p:txBody>
      </p:sp>
      <p:sp>
        <p:nvSpPr>
          <p:cNvPr id="3" name="Content Placeholder 2">
            <a:extLst>
              <a:ext uri="{FF2B5EF4-FFF2-40B4-BE49-F238E27FC236}">
                <a16:creationId xmlns:a16="http://schemas.microsoft.com/office/drawing/2014/main" id="{85F2A785-0BAD-4DC4-84FD-91C37505FCEA}"/>
              </a:ext>
            </a:extLst>
          </p:cNvPr>
          <p:cNvSpPr>
            <a:spLocks noGrp="1"/>
          </p:cNvSpPr>
          <p:nvPr>
            <p:ph idx="1"/>
          </p:nvPr>
        </p:nvSpPr>
        <p:spPr>
          <a:xfrm>
            <a:off x="609600" y="732156"/>
            <a:ext cx="10972800" cy="5352925"/>
          </a:xfrm>
        </p:spPr>
        <p:txBody>
          <a:bodyPr>
            <a:normAutofit/>
          </a:bodyPr>
          <a:lstStyle/>
          <a:p>
            <a:pPr marL="914400" marR="0" lvl="1" indent="-457200" algn="l" defTabSz="914400" rtl="0" eaLnBrk="1" fontAlgn="auto" latinLnBrk="0" hangingPunct="1">
              <a:lnSpc>
                <a:spcPct val="90000"/>
              </a:lnSpc>
              <a:spcBef>
                <a:spcPts val="600"/>
              </a:spcBef>
              <a:spcAft>
                <a:spcPts val="0"/>
              </a:spcAft>
              <a:buClr>
                <a:srgbClr val="183C8E"/>
              </a:buClr>
              <a:buSzPct val="100000"/>
              <a:buFont typeface="+mj-lt"/>
              <a:buAutoNum type="arabicPeriod"/>
              <a:tabLst/>
              <a:defRPr/>
            </a:pPr>
            <a:r>
              <a:rPr kumimoji="0" lang="en-US" sz="2400" b="0" i="0" u="none" strike="noStrike" kern="1200" cap="none" spc="0" normalizeH="0" baseline="0" noProof="0" dirty="0">
                <a:ln>
                  <a:noFill/>
                </a:ln>
                <a:solidFill>
                  <a:srgbClr val="183C8E"/>
                </a:solidFill>
                <a:effectLst/>
                <a:uLnTx/>
                <a:uFillTx/>
                <a:latin typeface="+mn-lt"/>
                <a:ea typeface="+mn-ea"/>
                <a:cs typeface="+mn-cs"/>
              </a:rPr>
              <a:t>Differentiate among the eight types of dining establishments.</a:t>
            </a:r>
          </a:p>
          <a:p>
            <a:pPr marL="914400" marR="0" lvl="1" indent="-457200" algn="l" defTabSz="914400" rtl="0" eaLnBrk="1" fontAlgn="auto" latinLnBrk="0" hangingPunct="1">
              <a:lnSpc>
                <a:spcPct val="90000"/>
              </a:lnSpc>
              <a:spcBef>
                <a:spcPts val="600"/>
              </a:spcBef>
              <a:spcAft>
                <a:spcPts val="0"/>
              </a:spcAft>
              <a:buClr>
                <a:srgbClr val="183C8E"/>
              </a:buClr>
              <a:buSzPct val="100000"/>
              <a:buFont typeface="+mj-lt"/>
              <a:buAutoNum type="arabicPeriod"/>
              <a:tabLst/>
              <a:defRPr/>
            </a:pPr>
            <a:r>
              <a:rPr kumimoji="0" lang="en-US" sz="2400" b="0" i="0" u="none" strike="noStrike" kern="1200" cap="none" spc="0" normalizeH="0" baseline="0" noProof="0" dirty="0">
                <a:ln>
                  <a:noFill/>
                </a:ln>
                <a:solidFill>
                  <a:srgbClr val="183C8E"/>
                </a:solidFill>
                <a:effectLst/>
                <a:uLnTx/>
                <a:uFillTx/>
                <a:latin typeface="+mn-lt"/>
                <a:ea typeface="+mn-ea"/>
                <a:cs typeface="+mn-cs"/>
              </a:rPr>
              <a:t>Describe the commercial and noncommercial segments of the restaurant and foodservice industry, including examples of businesses in each segment.</a:t>
            </a:r>
          </a:p>
          <a:p>
            <a:pPr marL="914400" marR="0" lvl="1" indent="-457200" algn="l" defTabSz="914400" rtl="0" eaLnBrk="1" fontAlgn="auto" latinLnBrk="0" hangingPunct="1">
              <a:lnSpc>
                <a:spcPct val="90000"/>
              </a:lnSpc>
              <a:spcBef>
                <a:spcPts val="600"/>
              </a:spcBef>
              <a:spcAft>
                <a:spcPts val="0"/>
              </a:spcAft>
              <a:buClr>
                <a:srgbClr val="183C8E"/>
              </a:buClr>
              <a:buSzPct val="100000"/>
              <a:buFont typeface="+mj-lt"/>
              <a:buAutoNum type="arabicPeriod"/>
              <a:tabLst/>
              <a:defRPr/>
            </a:pPr>
            <a:r>
              <a:rPr kumimoji="0" lang="en-US" sz="2400" b="0" i="0" u="none" strike="noStrike" kern="1200" cap="none" spc="0" normalizeH="0" baseline="0" noProof="0" dirty="0">
                <a:ln>
                  <a:noFill/>
                </a:ln>
                <a:solidFill>
                  <a:srgbClr val="183C8E"/>
                </a:solidFill>
                <a:effectLst/>
                <a:uLnTx/>
                <a:uFillTx/>
                <a:latin typeface="+mn-lt"/>
                <a:ea typeface="+mn-ea"/>
                <a:cs typeface="+mn-cs"/>
              </a:rPr>
              <a:t>List examples of businesses within the three segments of the hospitality industry.</a:t>
            </a:r>
          </a:p>
          <a:p>
            <a:pPr marL="914400" marR="0" lvl="1" indent="-457200" algn="l" defTabSz="914400" rtl="0" eaLnBrk="1" fontAlgn="auto" latinLnBrk="0" hangingPunct="1">
              <a:lnSpc>
                <a:spcPct val="90000"/>
              </a:lnSpc>
              <a:spcBef>
                <a:spcPts val="600"/>
              </a:spcBef>
              <a:spcAft>
                <a:spcPts val="0"/>
              </a:spcAft>
              <a:buClr>
                <a:srgbClr val="183C8E"/>
              </a:buClr>
              <a:buSzPct val="100000"/>
              <a:buFont typeface="+mj-lt"/>
              <a:buAutoNum type="arabicPeriod"/>
              <a:tabLst/>
              <a:defRPr/>
            </a:pPr>
            <a:r>
              <a:rPr kumimoji="0" lang="en-US" sz="2400" b="0" i="0" u="none" strike="noStrike" kern="1200" cap="none" spc="0" normalizeH="0" baseline="0" noProof="0" dirty="0">
                <a:ln>
                  <a:noFill/>
                </a:ln>
                <a:solidFill>
                  <a:srgbClr val="183C8E"/>
                </a:solidFill>
                <a:effectLst/>
                <a:uLnTx/>
                <a:uFillTx/>
                <a:latin typeface="+mn-lt"/>
                <a:ea typeface="+mn-ea"/>
                <a:cs typeface="+mn-cs"/>
              </a:rPr>
              <a:t>Recognize key historical, social, scientific, and political advances in the world that affected the evolution of the restaurant and foodservice industry.</a:t>
            </a:r>
          </a:p>
          <a:p>
            <a:pPr marL="914400" marR="0" lvl="1" indent="-457200" algn="l" defTabSz="914400" rtl="0" eaLnBrk="1" fontAlgn="auto" latinLnBrk="0" hangingPunct="1">
              <a:lnSpc>
                <a:spcPct val="90000"/>
              </a:lnSpc>
              <a:spcBef>
                <a:spcPts val="600"/>
              </a:spcBef>
              <a:spcAft>
                <a:spcPts val="0"/>
              </a:spcAft>
              <a:buClr>
                <a:srgbClr val="183C8E"/>
              </a:buClr>
              <a:buSzPct val="100000"/>
              <a:buFont typeface="+mj-lt"/>
              <a:buAutoNum type="arabicPeriod"/>
              <a:tabLst/>
              <a:defRPr/>
            </a:pPr>
            <a:r>
              <a:rPr kumimoji="0" lang="en-US" sz="2400" b="0" i="0" u="none" strike="noStrike" kern="1200" cap="none" spc="0" normalizeH="0" baseline="0" noProof="0" dirty="0">
                <a:ln>
                  <a:noFill/>
                </a:ln>
                <a:solidFill>
                  <a:srgbClr val="183C8E"/>
                </a:solidFill>
                <a:effectLst/>
                <a:uLnTx/>
                <a:uFillTx/>
                <a:latin typeface="+mn-lt"/>
                <a:ea typeface="+mn-ea"/>
                <a:cs typeface="+mn-cs"/>
              </a:rPr>
              <a:t>Explain the role of entrepreneurs in the growth of the restaurant and foodservice industry.</a:t>
            </a:r>
          </a:p>
          <a:p>
            <a:pPr marL="914400" marR="0" lvl="1" indent="-457200" algn="l" defTabSz="914400" rtl="0" eaLnBrk="1" fontAlgn="auto" latinLnBrk="0" hangingPunct="1">
              <a:lnSpc>
                <a:spcPct val="90000"/>
              </a:lnSpc>
              <a:spcBef>
                <a:spcPts val="600"/>
              </a:spcBef>
              <a:spcAft>
                <a:spcPts val="0"/>
              </a:spcAft>
              <a:buClr>
                <a:srgbClr val="183C8E"/>
              </a:buClr>
              <a:buSzPct val="100000"/>
              <a:buFont typeface="+mj-lt"/>
              <a:buAutoNum type="arabicPeriod"/>
              <a:tabLst/>
              <a:defRPr/>
            </a:pPr>
            <a:r>
              <a:rPr kumimoji="0" lang="en-US" sz="2400" b="0" i="0" u="none" strike="noStrike" kern="1200" cap="none" spc="0" normalizeH="0" baseline="0" noProof="0" dirty="0">
                <a:ln>
                  <a:noFill/>
                </a:ln>
                <a:solidFill>
                  <a:srgbClr val="183C8E"/>
                </a:solidFill>
                <a:effectLst/>
                <a:uLnTx/>
                <a:uFillTx/>
                <a:latin typeface="+mn-lt"/>
                <a:ea typeface="+mn-ea"/>
                <a:cs typeface="+mn-cs"/>
              </a:rPr>
              <a:t>List examples of how chefs have been critical to the growth of the restaurant and foodservice industry.</a:t>
            </a:r>
          </a:p>
        </p:txBody>
      </p:sp>
      <p:sp>
        <p:nvSpPr>
          <p:cNvPr id="2" name="Slide Number Placeholder 1">
            <a:extLst>
              <a:ext uri="{FF2B5EF4-FFF2-40B4-BE49-F238E27FC236}">
                <a16:creationId xmlns:a16="http://schemas.microsoft.com/office/drawing/2014/main" id="{2FA79437-9AE9-34D5-985E-640A869367E1}"/>
              </a:ext>
            </a:extLst>
          </p:cNvPr>
          <p:cNvSpPr>
            <a:spLocks noGrp="1"/>
          </p:cNvSpPr>
          <p:nvPr>
            <p:ph type="sldNum" sz="quarter" idx="10"/>
          </p:nvPr>
        </p:nvSpPr>
        <p:spPr/>
        <p:txBody>
          <a:bodyPr/>
          <a:lstStyle/>
          <a:p>
            <a:fld id="{BF568A59-ACA4-4C70-9252-AAB755DA2F6B}" type="slidenum">
              <a:rPr lang="en-US" smtClean="0"/>
              <a:pPr/>
              <a:t>2</a:t>
            </a:fld>
            <a:endParaRPr lang="en-US"/>
          </a:p>
        </p:txBody>
      </p:sp>
    </p:spTree>
    <p:custDataLst>
      <p:tags r:id="rId1"/>
    </p:custDataLst>
    <p:extLst>
      <p:ext uri="{BB962C8B-B14F-4D97-AF65-F5344CB8AC3E}">
        <p14:creationId xmlns:p14="http://schemas.microsoft.com/office/powerpoint/2010/main" val="178442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E58D6-5587-28F4-30C7-BDB179EC649C}"/>
              </a:ext>
            </a:extLst>
          </p:cNvPr>
          <p:cNvSpPr>
            <a:spLocks noGrp="1"/>
          </p:cNvSpPr>
          <p:nvPr>
            <p:ph type="title"/>
          </p:nvPr>
        </p:nvSpPr>
        <p:spPr/>
        <p:txBody>
          <a:bodyPr/>
          <a:lstStyle/>
          <a:p>
            <a:r>
              <a:rPr kumimoji="0" lang="en-US" sz="3200" b="1" i="0" u="none" strike="noStrike" kern="1200" cap="none" spc="-50" normalizeH="0" baseline="0" noProof="0" dirty="0">
                <a:ln>
                  <a:noFill/>
                </a:ln>
                <a:solidFill>
                  <a:prstClr val="white"/>
                </a:solidFill>
                <a:effectLst/>
                <a:uLnTx/>
                <a:uFillTx/>
                <a:latin typeface="Arial" panose="020B0604020202020204"/>
                <a:ea typeface="+mj-ea"/>
                <a:cs typeface="+mj-cs"/>
              </a:rPr>
              <a:t>1.3 Entrepreneurs and Chefs in the Industry, Part 5</a:t>
            </a:r>
            <a:endParaRPr lang="en-US" dirty="0"/>
          </a:p>
        </p:txBody>
      </p:sp>
      <p:sp>
        <p:nvSpPr>
          <p:cNvPr id="4" name="Content Placeholder 3">
            <a:extLst>
              <a:ext uri="{FF2B5EF4-FFF2-40B4-BE49-F238E27FC236}">
                <a16:creationId xmlns:a16="http://schemas.microsoft.com/office/drawing/2014/main" id="{204F3483-61FB-0852-5167-2AE7788EF320}"/>
              </a:ext>
            </a:extLst>
          </p:cNvPr>
          <p:cNvSpPr>
            <a:spLocks noGrp="1"/>
          </p:cNvSpPr>
          <p:nvPr>
            <p:ph sz="half" idx="1"/>
          </p:nvPr>
        </p:nvSpPr>
        <p:spPr/>
        <p:txBody>
          <a:bodyPr/>
          <a:lstStyle/>
          <a:p>
            <a:r>
              <a:rPr lang="en-US" dirty="0"/>
              <a:t>The Role of Chefs, cont.</a:t>
            </a:r>
          </a:p>
          <a:p>
            <a:r>
              <a:rPr lang="en-US" sz="2400" b="0" dirty="0">
                <a:solidFill>
                  <a:schemeClr val="tx1"/>
                </a:solidFill>
              </a:rPr>
              <a:t>Georges August Escoffier</a:t>
            </a:r>
            <a:br>
              <a:rPr lang="en-US" sz="2400" b="0" dirty="0">
                <a:solidFill>
                  <a:schemeClr val="tx1"/>
                </a:solidFill>
              </a:rPr>
            </a:br>
            <a:r>
              <a:rPr lang="en-US" sz="2400" b="0" dirty="0">
                <a:solidFill>
                  <a:schemeClr val="tx1"/>
                </a:solidFill>
              </a:rPr>
              <a:t>“King of the Kitchen”:</a:t>
            </a:r>
            <a:br>
              <a:rPr lang="en-US" sz="2600" dirty="0"/>
            </a:br>
            <a:endParaRPr lang="en-US" sz="2600" dirty="0"/>
          </a:p>
          <a:p>
            <a:pPr lvl="1"/>
            <a:r>
              <a:rPr lang="en-US" dirty="0"/>
              <a:t>Translated haute cuisine into contemporary cuisine</a:t>
            </a:r>
          </a:p>
          <a:p>
            <a:pPr lvl="1"/>
            <a:r>
              <a:rPr lang="en-US" dirty="0"/>
              <a:t>Established rules of conduct and dress for chefs</a:t>
            </a:r>
          </a:p>
          <a:p>
            <a:pPr lvl="1"/>
            <a:r>
              <a:rPr lang="en-US" dirty="0"/>
              <a:t>Developed the “kitchen brigade system”</a:t>
            </a:r>
          </a:p>
          <a:p>
            <a:endParaRPr lang="en-US" dirty="0"/>
          </a:p>
        </p:txBody>
      </p:sp>
      <p:pic>
        <p:nvPicPr>
          <p:cNvPr id="8" name="Picture Placeholder 7" descr="Georges August Escoffier, King of the Kitchen.">
            <a:extLst>
              <a:ext uri="{FF2B5EF4-FFF2-40B4-BE49-F238E27FC236}">
                <a16:creationId xmlns:a16="http://schemas.microsoft.com/office/drawing/2014/main" id="{9D093F92-4AC0-E719-485A-7AD1A72A8A8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486" b="486"/>
          <a:stretch>
            <a:fillRect/>
          </a:stretch>
        </p:blipFill>
        <p:spPr/>
      </p:pic>
      <p:sp>
        <p:nvSpPr>
          <p:cNvPr id="5" name="Slide Number Placeholder 4">
            <a:extLst>
              <a:ext uri="{FF2B5EF4-FFF2-40B4-BE49-F238E27FC236}">
                <a16:creationId xmlns:a16="http://schemas.microsoft.com/office/drawing/2014/main" id="{8A7F08CE-2350-DD8C-C216-B42CBDD0A10E}"/>
              </a:ext>
            </a:extLst>
          </p:cNvPr>
          <p:cNvSpPr>
            <a:spLocks noGrp="1"/>
          </p:cNvSpPr>
          <p:nvPr>
            <p:ph type="sldNum" sz="quarter" idx="4"/>
          </p:nvPr>
        </p:nvSpPr>
        <p:spPr/>
        <p:txBody>
          <a:bodyPr/>
          <a:lstStyle/>
          <a:p>
            <a:fld id="{BF568A59-ACA4-4C70-9252-AAB755DA2F6B}" type="slidenum">
              <a:rPr lang="en-US" smtClean="0"/>
              <a:pPr/>
              <a:t>20</a:t>
            </a:fld>
            <a:endParaRPr lang="en-US"/>
          </a:p>
        </p:txBody>
      </p:sp>
    </p:spTree>
    <p:custDataLst>
      <p:tags r:id="rId1"/>
    </p:custDataLst>
    <p:extLst>
      <p:ext uri="{BB962C8B-B14F-4D97-AF65-F5344CB8AC3E}">
        <p14:creationId xmlns:p14="http://schemas.microsoft.com/office/powerpoint/2010/main" val="4035714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799E8-3E0A-20F4-91D1-EE4ECD29E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0344A-60BD-2D33-BED0-4AF0367B72F4}"/>
              </a:ext>
            </a:extLst>
          </p:cNvPr>
          <p:cNvSpPr>
            <a:spLocks noGrp="1"/>
          </p:cNvSpPr>
          <p:nvPr>
            <p:ph type="title"/>
          </p:nvPr>
        </p:nvSpPr>
        <p:spPr>
          <a:xfrm>
            <a:off x="152400" y="182880"/>
            <a:ext cx="11887200" cy="549276"/>
          </a:xfrm>
        </p:spPr>
        <p:txBody>
          <a:bodyPr>
            <a:noAutofit/>
          </a:bodyPr>
          <a:lstStyle/>
          <a:p>
            <a:r>
              <a:rPr lang="en-US" noProof="0" dirty="0"/>
              <a:t>1.3 Entrepreneurs and Chefs in the Industry, Part 5</a:t>
            </a:r>
            <a:r>
              <a:rPr lang="en-US" dirty="0"/>
              <a:t>the 20th Century</a:t>
            </a:r>
          </a:p>
        </p:txBody>
      </p:sp>
      <p:sp>
        <p:nvSpPr>
          <p:cNvPr id="5" name="Content Placeholder 4">
            <a:extLst>
              <a:ext uri="{FF2B5EF4-FFF2-40B4-BE49-F238E27FC236}">
                <a16:creationId xmlns:a16="http://schemas.microsoft.com/office/drawing/2014/main" id="{495A1BB8-A08B-DD32-BE05-15ECBFE1DAFA}"/>
              </a:ext>
            </a:extLst>
          </p:cNvPr>
          <p:cNvSpPr>
            <a:spLocks noGrp="1"/>
          </p:cNvSpPr>
          <p:nvPr>
            <p:ph sz="half" idx="1"/>
          </p:nvPr>
        </p:nvSpPr>
        <p:spPr>
          <a:xfrm>
            <a:off x="612648" y="1554480"/>
            <a:ext cx="7114032" cy="4351338"/>
          </a:xfrm>
        </p:spPr>
        <p:txBody>
          <a:bodyPr>
            <a:normAutofit fontScale="92500" lnSpcReduction="20000"/>
          </a:bodyPr>
          <a:lstStyle/>
          <a:p>
            <a:pPr lvl="1"/>
            <a:endParaRPr lang="en-US" dirty="0"/>
          </a:p>
          <a:p>
            <a:r>
              <a:rPr lang="en-US" sz="3000" dirty="0"/>
              <a:t>The Role of Chefs, cont.</a:t>
            </a:r>
          </a:p>
          <a:p>
            <a:pPr lvl="1"/>
            <a:endParaRPr lang="en-US" dirty="0"/>
          </a:p>
          <a:p>
            <a:pPr marL="0" lvl="1" indent="0">
              <a:buNone/>
            </a:pPr>
            <a:r>
              <a:rPr lang="en-US" sz="2600" dirty="0"/>
              <a:t>Influential chefs of the 20th century:</a:t>
            </a:r>
            <a:br>
              <a:rPr lang="en-US" sz="2600" dirty="0"/>
            </a:br>
            <a:endParaRPr lang="en-US" sz="2600" dirty="0"/>
          </a:p>
          <a:p>
            <a:pPr lvl="1"/>
            <a:r>
              <a:rPr lang="en-US" sz="2600" dirty="0"/>
              <a:t>Fernand Point</a:t>
            </a:r>
          </a:p>
          <a:p>
            <a:pPr lvl="1"/>
            <a:r>
              <a:rPr lang="en-US" sz="2600" dirty="0"/>
              <a:t>Julia Child</a:t>
            </a:r>
          </a:p>
          <a:p>
            <a:pPr lvl="1"/>
            <a:r>
              <a:rPr lang="en-US" sz="2600" dirty="0"/>
              <a:t>Paul Bocuse</a:t>
            </a:r>
          </a:p>
          <a:p>
            <a:pPr lvl="1"/>
            <a:r>
              <a:rPr lang="en-US" sz="2600" dirty="0"/>
              <a:t>Alice Waters</a:t>
            </a:r>
          </a:p>
          <a:p>
            <a:pPr lvl="1"/>
            <a:r>
              <a:rPr lang="en-US" sz="2600" dirty="0"/>
              <a:t>Ferdinand Metz</a:t>
            </a:r>
            <a:br>
              <a:rPr lang="en-US" dirty="0"/>
            </a:br>
            <a:br>
              <a:rPr lang="en-US" dirty="0"/>
            </a:br>
            <a:endParaRPr lang="en-US" dirty="0"/>
          </a:p>
          <a:p>
            <a:endParaRPr lang="en-US" dirty="0"/>
          </a:p>
        </p:txBody>
      </p:sp>
      <p:pic>
        <p:nvPicPr>
          <p:cNvPr id="24" name="Picture Placeholder 23" descr="Alice Waters">
            <a:extLst>
              <a:ext uri="{FF2B5EF4-FFF2-40B4-BE49-F238E27FC236}">
                <a16:creationId xmlns:a16="http://schemas.microsoft.com/office/drawing/2014/main" id="{830D044B-4BF8-288C-AEF4-8BFEFD5015C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5735" b="5735"/>
          <a:stretch/>
        </p:blipFill>
        <p:spPr>
          <a:xfrm>
            <a:off x="8321040" y="1554480"/>
            <a:ext cx="3246120" cy="4351337"/>
          </a:xfrm>
        </p:spPr>
      </p:pic>
      <p:sp>
        <p:nvSpPr>
          <p:cNvPr id="4" name="Slide Number Placeholder 3">
            <a:extLst>
              <a:ext uri="{FF2B5EF4-FFF2-40B4-BE49-F238E27FC236}">
                <a16:creationId xmlns:a16="http://schemas.microsoft.com/office/drawing/2014/main" id="{8E641847-33F2-88A7-D781-3F1BAE3F4C00}"/>
              </a:ext>
            </a:extLst>
          </p:cNvPr>
          <p:cNvSpPr>
            <a:spLocks noGrp="1"/>
          </p:cNvSpPr>
          <p:nvPr>
            <p:ph type="sldNum" sz="quarter" idx="4"/>
          </p:nvPr>
        </p:nvSpPr>
        <p:spPr>
          <a:xfrm>
            <a:off x="609600" y="6356350"/>
            <a:ext cx="2743200" cy="365125"/>
          </a:xfrm>
        </p:spPr>
        <p:txBody>
          <a:bodyPr/>
          <a:lstStyle/>
          <a:p>
            <a:fld id="{BF568A59-ACA4-4C70-9252-AAB755DA2F6B}" type="slidenum">
              <a:rPr lang="en-US" smtClean="0"/>
              <a:pPr/>
              <a:t>21</a:t>
            </a:fld>
            <a:endParaRPr lang="en-US" dirty="0"/>
          </a:p>
        </p:txBody>
      </p:sp>
    </p:spTree>
    <p:custDataLst>
      <p:tags r:id="rId1"/>
    </p:custDataLst>
    <p:extLst>
      <p:ext uri="{BB962C8B-B14F-4D97-AF65-F5344CB8AC3E}">
        <p14:creationId xmlns:p14="http://schemas.microsoft.com/office/powerpoint/2010/main" val="4175505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FD925-5797-2412-7176-FE59381E1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C2940-5164-7D22-4E4F-0D29B46F9DA5}"/>
              </a:ext>
            </a:extLst>
          </p:cNvPr>
          <p:cNvSpPr>
            <a:spLocks noGrp="1"/>
          </p:cNvSpPr>
          <p:nvPr>
            <p:ph type="title"/>
          </p:nvPr>
        </p:nvSpPr>
        <p:spPr/>
        <p:txBody>
          <a:bodyPr>
            <a:normAutofit/>
          </a:bodyPr>
          <a:lstStyle/>
          <a:p>
            <a:pPr lvl="0"/>
            <a:r>
              <a:rPr lang="en-US" noProof="0" dirty="0"/>
              <a:t>1.3 Entrepreneurs and Chefs in the Industry, Part 6</a:t>
            </a:r>
            <a:endParaRPr lang="en-US" dirty="0"/>
          </a:p>
        </p:txBody>
      </p:sp>
      <p:sp>
        <p:nvSpPr>
          <p:cNvPr id="5" name="Content Placeholder 4">
            <a:extLst>
              <a:ext uri="{FF2B5EF4-FFF2-40B4-BE49-F238E27FC236}">
                <a16:creationId xmlns:a16="http://schemas.microsoft.com/office/drawing/2014/main" id="{70B12B78-38C2-BF9B-DD5E-773D800DF473}"/>
              </a:ext>
            </a:extLst>
          </p:cNvPr>
          <p:cNvSpPr>
            <a:spLocks noGrp="1"/>
          </p:cNvSpPr>
          <p:nvPr>
            <p:ph idx="1"/>
          </p:nvPr>
        </p:nvSpPr>
        <p:spPr/>
        <p:txBody>
          <a:bodyPr>
            <a:normAutofit fontScale="92500" lnSpcReduction="20000"/>
          </a:bodyPr>
          <a:lstStyle/>
          <a:p>
            <a:pPr lvl="1"/>
            <a:endParaRPr lang="en-US" dirty="0"/>
          </a:p>
          <a:p>
            <a:r>
              <a:rPr lang="en-US" sz="3000" dirty="0"/>
              <a:t>The Role of Chefs, cont.</a:t>
            </a:r>
          </a:p>
          <a:p>
            <a:pPr lvl="1"/>
            <a:endParaRPr lang="en-US" dirty="0"/>
          </a:p>
          <a:p>
            <a:pPr marL="0" lvl="1" indent="0">
              <a:buNone/>
            </a:pPr>
            <a:r>
              <a:rPr lang="en-US" sz="2600" dirty="0"/>
              <a:t>Chefs of the 21st century are visible:</a:t>
            </a:r>
            <a:br>
              <a:rPr lang="en-US" sz="2600" dirty="0"/>
            </a:br>
            <a:endParaRPr lang="en-US" sz="2600" dirty="0"/>
          </a:p>
          <a:p>
            <a:pPr lvl="1"/>
            <a:r>
              <a:rPr lang="en-US" sz="2600" dirty="0"/>
              <a:t>Television appearances</a:t>
            </a:r>
          </a:p>
          <a:p>
            <a:pPr lvl="1"/>
            <a:r>
              <a:rPr lang="en-US" sz="2600" dirty="0"/>
              <a:t>Competitions</a:t>
            </a:r>
          </a:p>
          <a:p>
            <a:pPr lvl="1"/>
            <a:r>
              <a:rPr lang="en-US" sz="2600" dirty="0"/>
              <a:t>Internet exposure</a:t>
            </a:r>
          </a:p>
          <a:p>
            <a:pPr lvl="1"/>
            <a:r>
              <a:rPr lang="en-US" sz="2600" dirty="0"/>
              <a:t>“Celebrity chefs”</a:t>
            </a:r>
          </a:p>
          <a:p>
            <a:pPr marL="457200" lvl="1" indent="0">
              <a:buNone/>
            </a:pPr>
            <a:br>
              <a:rPr lang="en-US" dirty="0"/>
            </a:b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139180EB-7073-FC29-E77A-7ECEC38B1550}"/>
              </a:ext>
            </a:extLst>
          </p:cNvPr>
          <p:cNvSpPr>
            <a:spLocks noGrp="1"/>
          </p:cNvSpPr>
          <p:nvPr>
            <p:ph type="sldNum" sz="quarter" idx="4"/>
          </p:nvPr>
        </p:nvSpPr>
        <p:spPr/>
        <p:txBody>
          <a:bodyPr/>
          <a:lstStyle/>
          <a:p>
            <a:fld id="{BF568A59-ACA4-4C70-9252-AAB755DA2F6B}" type="slidenum">
              <a:rPr lang="en-US" smtClean="0"/>
              <a:pPr/>
              <a:t>22</a:t>
            </a:fld>
            <a:endParaRPr lang="en-US" dirty="0"/>
          </a:p>
        </p:txBody>
      </p:sp>
    </p:spTree>
    <p:custDataLst>
      <p:tags r:id="rId1"/>
    </p:custDataLst>
    <p:extLst>
      <p:ext uri="{BB962C8B-B14F-4D97-AF65-F5344CB8AC3E}">
        <p14:creationId xmlns:p14="http://schemas.microsoft.com/office/powerpoint/2010/main" val="179582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4AD65A-57B3-F9FC-6583-17DEB6A53B1F}"/>
              </a:ext>
            </a:extLst>
          </p:cNvPr>
          <p:cNvSpPr>
            <a:spLocks noGrp="1"/>
          </p:cNvSpPr>
          <p:nvPr>
            <p:ph type="title"/>
          </p:nvPr>
        </p:nvSpPr>
        <p:spPr/>
        <p:txBody>
          <a:bodyPr/>
          <a:lstStyle/>
          <a:p>
            <a:r>
              <a:rPr lang="en-US" dirty="0"/>
              <a:t>1.3 Knowledge Check</a:t>
            </a:r>
          </a:p>
        </p:txBody>
      </p:sp>
      <p:sp>
        <p:nvSpPr>
          <p:cNvPr id="7" name="Content Placeholder 6">
            <a:extLst>
              <a:ext uri="{FF2B5EF4-FFF2-40B4-BE49-F238E27FC236}">
                <a16:creationId xmlns:a16="http://schemas.microsoft.com/office/drawing/2014/main" id="{B5711A91-88F4-E361-5E1E-86BF99D35508}"/>
              </a:ext>
            </a:extLst>
          </p:cNvPr>
          <p:cNvSpPr>
            <a:spLocks noGrp="1"/>
          </p:cNvSpPr>
          <p:nvPr>
            <p:ph idx="1"/>
          </p:nvPr>
        </p:nvSpPr>
        <p:spPr/>
        <p:txBody>
          <a:bodyPr/>
          <a:lstStyle/>
          <a:p>
            <a:r>
              <a:rPr lang="en-US" dirty="0"/>
              <a:t>Why are entrepreneurs important to the restaurant and foodservice industry?</a:t>
            </a:r>
          </a:p>
          <a:p>
            <a:r>
              <a:rPr lang="en-US" dirty="0"/>
              <a:t>How have chefs been critical to the growth of the restaurant and foodservice industry?</a:t>
            </a:r>
          </a:p>
        </p:txBody>
      </p:sp>
      <p:sp>
        <p:nvSpPr>
          <p:cNvPr id="5" name="Slide Number Placeholder 4">
            <a:extLst>
              <a:ext uri="{FF2B5EF4-FFF2-40B4-BE49-F238E27FC236}">
                <a16:creationId xmlns:a16="http://schemas.microsoft.com/office/drawing/2014/main" id="{A4E8EB15-986D-4E8B-656E-225B986ADEE0}"/>
              </a:ext>
            </a:extLst>
          </p:cNvPr>
          <p:cNvSpPr>
            <a:spLocks noGrp="1"/>
          </p:cNvSpPr>
          <p:nvPr>
            <p:ph type="sldNum" sz="quarter" idx="4"/>
          </p:nvPr>
        </p:nvSpPr>
        <p:spPr/>
        <p:txBody>
          <a:bodyPr/>
          <a:lstStyle/>
          <a:p>
            <a:fld id="{BF568A59-ACA4-4C70-9252-AAB755DA2F6B}" type="slidenum">
              <a:rPr lang="en-US" smtClean="0"/>
              <a:pPr/>
              <a:t>23</a:t>
            </a:fld>
            <a:endParaRPr lang="en-US"/>
          </a:p>
        </p:txBody>
      </p:sp>
    </p:spTree>
    <p:custDataLst>
      <p:tags r:id="rId1"/>
    </p:custDataLst>
    <p:extLst>
      <p:ext uri="{BB962C8B-B14F-4D97-AF65-F5344CB8AC3E}">
        <p14:creationId xmlns:p14="http://schemas.microsoft.com/office/powerpoint/2010/main" val="179512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FCD8B-C902-0474-409F-32A2B07E57BA}"/>
              </a:ext>
            </a:extLst>
          </p:cNvPr>
          <p:cNvSpPr>
            <a:spLocks noGrp="1"/>
          </p:cNvSpPr>
          <p:nvPr>
            <p:ph type="title" idx="4294967295"/>
          </p:nvPr>
        </p:nvSpPr>
        <p:spPr>
          <a:xfrm>
            <a:off x="152400" y="-549276"/>
            <a:ext cx="11887200" cy="549276"/>
          </a:xfrm>
        </p:spPr>
        <p:txBody>
          <a:bodyPr vert="horz" lIns="457200" tIns="45720" rIns="457200" bIns="45720" rtlCol="0" anchor="b">
            <a:normAutofit/>
          </a:bodyPr>
          <a:lstStyle/>
          <a:p>
            <a:r>
              <a:rPr lang="en-US" dirty="0"/>
              <a:t>Business Case Follow-Up</a:t>
            </a:r>
          </a:p>
        </p:txBody>
      </p:sp>
      <p:sp>
        <p:nvSpPr>
          <p:cNvPr id="5" name="Content Placeholder 4">
            <a:extLst>
              <a:ext uri="{FF2B5EF4-FFF2-40B4-BE49-F238E27FC236}">
                <a16:creationId xmlns:a16="http://schemas.microsoft.com/office/drawing/2014/main" id="{C2167780-9895-9B1E-E327-EF5A4A9FBC5C}"/>
              </a:ext>
            </a:extLst>
          </p:cNvPr>
          <p:cNvSpPr>
            <a:spLocks noGrp="1"/>
          </p:cNvSpPr>
          <p:nvPr>
            <p:ph idx="1"/>
          </p:nvPr>
        </p:nvSpPr>
        <p:spPr/>
        <p:txBody>
          <a:bodyPr>
            <a:normAutofit/>
          </a:bodyPr>
          <a:lstStyle/>
          <a:p>
            <a:pPr marL="514350" marR="0" lvl="0" indent="-514350" algn="l" defTabSz="914400" rtl="0" eaLnBrk="1" fontAlgn="auto" latinLnBrk="0" hangingPunct="1">
              <a:lnSpc>
                <a:spcPct val="90000"/>
              </a:lnSpc>
              <a:spcBef>
                <a:spcPts val="3600"/>
              </a:spcBef>
              <a:spcAft>
                <a:spcPts val="0"/>
              </a:spcAft>
              <a:buClr>
                <a:schemeClr val="tx1"/>
              </a:buClr>
              <a:buSzPct val="100000"/>
              <a:buFont typeface="+mj-lt"/>
              <a:buAutoNum type="arabicPeriod"/>
              <a:tabLst/>
              <a:defRPr/>
            </a:pPr>
            <a:r>
              <a:rPr kumimoji="0" lang="en-US" sz="2800" b="1" i="0" u="none" strike="noStrike" kern="1200" cap="none" spc="-50" normalizeH="0" baseline="0" noProof="0" dirty="0">
                <a:ln>
                  <a:noFill/>
                </a:ln>
                <a:solidFill>
                  <a:schemeClr val="tx1"/>
                </a:solidFill>
                <a:effectLst/>
                <a:uLnTx/>
                <a:uFillTx/>
                <a:latin typeface="+mn-lt"/>
                <a:ea typeface="+mn-ea"/>
                <a:cs typeface="+mn-cs"/>
              </a:rPr>
              <a:t>How will understanding the history of Salvatore’s restaurant in relation to the restaurant industry be useful to Medina when dealing with both the back and front of the house?</a:t>
            </a:r>
          </a:p>
          <a:p>
            <a:pPr marL="514350" marR="0" lvl="0" indent="-514350" algn="l" defTabSz="914400" rtl="0" eaLnBrk="1" fontAlgn="auto" latinLnBrk="0" hangingPunct="1">
              <a:lnSpc>
                <a:spcPct val="90000"/>
              </a:lnSpc>
              <a:spcBef>
                <a:spcPts val="3600"/>
              </a:spcBef>
              <a:spcAft>
                <a:spcPts val="0"/>
              </a:spcAft>
              <a:buClr>
                <a:schemeClr val="tx1"/>
              </a:buClr>
              <a:buSzPct val="100000"/>
              <a:buFont typeface="+mj-lt"/>
              <a:buAutoNum type="arabicPeriod"/>
              <a:tabLst/>
              <a:defRPr/>
            </a:pPr>
            <a:r>
              <a:rPr kumimoji="0" lang="en-US" sz="2800" b="1" i="0" u="none" strike="noStrike" kern="1200" cap="none" spc="-50" normalizeH="0" baseline="0" noProof="0" dirty="0">
                <a:ln>
                  <a:noFill/>
                </a:ln>
                <a:solidFill>
                  <a:schemeClr val="tx1"/>
                </a:solidFill>
                <a:effectLst/>
                <a:uLnTx/>
                <a:uFillTx/>
                <a:latin typeface="+mn-lt"/>
                <a:ea typeface="+mn-ea"/>
                <a:cs typeface="+mn-cs"/>
              </a:rPr>
              <a:t>People enjoyed dining out long before Salvatore’s existed. Reflecting on the restaurant industry throughout history, when do you think that the concept of serving guests became really important? Explain your answer.</a:t>
            </a:r>
          </a:p>
        </p:txBody>
      </p:sp>
      <p:sp>
        <p:nvSpPr>
          <p:cNvPr id="4" name="Slide Number Placeholder 3">
            <a:extLst>
              <a:ext uri="{FF2B5EF4-FFF2-40B4-BE49-F238E27FC236}">
                <a16:creationId xmlns:a16="http://schemas.microsoft.com/office/drawing/2014/main" id="{7886D0D7-6FBE-3C3D-D8C6-252E321491F2}"/>
              </a:ext>
            </a:extLst>
          </p:cNvPr>
          <p:cNvSpPr>
            <a:spLocks noGrp="1"/>
          </p:cNvSpPr>
          <p:nvPr>
            <p:ph type="sldNum" sz="quarter" idx="4"/>
          </p:nvPr>
        </p:nvSpPr>
        <p:spPr/>
        <p:txBody>
          <a:bodyPr/>
          <a:lstStyle/>
          <a:p>
            <a:fld id="{BF568A59-ACA4-4C70-9252-AAB755DA2F6B}" type="slidenum">
              <a:rPr lang="en-US" smtClean="0"/>
              <a:pPr/>
              <a:t>24</a:t>
            </a:fld>
            <a:endParaRPr lang="en-US" dirty="0"/>
          </a:p>
        </p:txBody>
      </p:sp>
    </p:spTree>
    <p:custDataLst>
      <p:tags r:id="rId1"/>
    </p:custDataLst>
    <p:extLst>
      <p:ext uri="{BB962C8B-B14F-4D97-AF65-F5344CB8AC3E}">
        <p14:creationId xmlns:p14="http://schemas.microsoft.com/office/powerpoint/2010/main" val="223833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EE0CAD-F0F2-40ED-A2A5-3FA94983C05A}"/>
              </a:ext>
            </a:extLst>
          </p:cNvPr>
          <p:cNvSpPr>
            <a:spLocks noGrp="1"/>
          </p:cNvSpPr>
          <p:nvPr>
            <p:ph type="title"/>
          </p:nvPr>
        </p:nvSpPr>
        <p:spPr/>
        <p:txBody>
          <a:bodyPr>
            <a:normAutofit/>
          </a:bodyPr>
          <a:lstStyle/>
          <a:p>
            <a:r>
              <a:rPr lang="en-US" dirty="0"/>
              <a:t>1.1 The Restaurant and Foodservice Industry, Part 1</a:t>
            </a:r>
          </a:p>
        </p:txBody>
      </p:sp>
      <p:sp>
        <p:nvSpPr>
          <p:cNvPr id="7" name="Content Placeholder 6">
            <a:extLst>
              <a:ext uri="{FF2B5EF4-FFF2-40B4-BE49-F238E27FC236}">
                <a16:creationId xmlns:a16="http://schemas.microsoft.com/office/drawing/2014/main" id="{3828BE3A-ED5E-35FE-9746-E5AA211DD989}"/>
              </a:ext>
            </a:extLst>
          </p:cNvPr>
          <p:cNvSpPr>
            <a:spLocks noGrp="1"/>
          </p:cNvSpPr>
          <p:nvPr>
            <p:ph sz="half" idx="1"/>
          </p:nvPr>
        </p:nvSpPr>
        <p:spPr/>
        <p:txBody>
          <a:bodyPr/>
          <a:lstStyle/>
          <a:p>
            <a:r>
              <a:rPr lang="en-US" dirty="0"/>
              <a:t>Commercial Restaurant and Foodservice Segment</a:t>
            </a:r>
          </a:p>
          <a:p>
            <a:pPr lvl="1"/>
            <a:r>
              <a:rPr lang="en-US" dirty="0"/>
              <a:t>Restaurants</a:t>
            </a:r>
          </a:p>
          <a:p>
            <a:pPr lvl="1"/>
            <a:r>
              <a:rPr lang="en-US" dirty="0"/>
              <a:t>Catering and banquets</a:t>
            </a:r>
          </a:p>
          <a:p>
            <a:pPr lvl="1"/>
            <a:r>
              <a:rPr lang="en-US" dirty="0"/>
              <a:t>Retail</a:t>
            </a:r>
          </a:p>
          <a:p>
            <a:pPr lvl="1"/>
            <a:r>
              <a:rPr lang="en-US" dirty="0"/>
              <a:t>Stadiums and other entertainment venues</a:t>
            </a:r>
          </a:p>
          <a:p>
            <a:pPr lvl="1"/>
            <a:r>
              <a:rPr lang="en-US" dirty="0"/>
              <a:t>Travel industry</a:t>
            </a:r>
          </a:p>
        </p:txBody>
      </p:sp>
      <p:pic>
        <p:nvPicPr>
          <p:cNvPr id="10" name="Picture Placeholder 9" descr="A food truck with guests at the pickup window and seated guests at a table in the forefront.">
            <a:extLst>
              <a:ext uri="{FF2B5EF4-FFF2-40B4-BE49-F238E27FC236}">
                <a16:creationId xmlns:a16="http://schemas.microsoft.com/office/drawing/2014/main" id="{440688FC-B142-2F61-9E51-1437A427F13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306" r="10306"/>
          <a:stretch>
            <a:fillRect/>
          </a:stretch>
        </p:blipFill>
        <p:spPr/>
      </p:pic>
      <p:sp>
        <p:nvSpPr>
          <p:cNvPr id="2" name="Slide Number Placeholder 1">
            <a:extLst>
              <a:ext uri="{FF2B5EF4-FFF2-40B4-BE49-F238E27FC236}">
                <a16:creationId xmlns:a16="http://schemas.microsoft.com/office/drawing/2014/main" id="{A172E040-97CB-E1B9-5A50-B86D06E24D67}"/>
              </a:ext>
            </a:extLst>
          </p:cNvPr>
          <p:cNvSpPr>
            <a:spLocks noGrp="1"/>
          </p:cNvSpPr>
          <p:nvPr>
            <p:ph type="sldNum" sz="quarter" idx="4"/>
          </p:nvPr>
        </p:nvSpPr>
        <p:spPr/>
        <p:txBody>
          <a:bodyPr/>
          <a:lstStyle/>
          <a:p>
            <a:fld id="{BF568A59-ACA4-4C70-9252-AAB755DA2F6B}" type="slidenum">
              <a:rPr lang="en-US" smtClean="0"/>
              <a:pPr/>
              <a:t>3</a:t>
            </a:fld>
            <a:endParaRPr lang="en-US"/>
          </a:p>
        </p:txBody>
      </p:sp>
    </p:spTree>
    <p:custDataLst>
      <p:tags r:id="rId1"/>
    </p:custDataLst>
    <p:extLst>
      <p:ext uri="{BB962C8B-B14F-4D97-AF65-F5344CB8AC3E}">
        <p14:creationId xmlns:p14="http://schemas.microsoft.com/office/powerpoint/2010/main" val="114562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94B90-989E-C620-1F8B-BBDA8189D04B}"/>
              </a:ext>
            </a:extLst>
          </p:cNvPr>
          <p:cNvSpPr>
            <a:spLocks noGrp="1"/>
          </p:cNvSpPr>
          <p:nvPr>
            <p:ph type="title"/>
          </p:nvPr>
        </p:nvSpPr>
        <p:spPr/>
        <p:txBody>
          <a:bodyPr/>
          <a:lstStyle/>
          <a:p>
            <a:r>
              <a:rPr kumimoji="0" lang="en-US" sz="3200" b="1" i="0" u="none" strike="noStrike" kern="1200" cap="none" spc="-50" normalizeH="0" baseline="0" noProof="0" dirty="0">
                <a:ln>
                  <a:noFill/>
                </a:ln>
                <a:solidFill>
                  <a:prstClr val="white"/>
                </a:solidFill>
                <a:effectLst/>
                <a:uLnTx/>
                <a:uFillTx/>
                <a:latin typeface="Arial" panose="020B0604020202020204"/>
                <a:ea typeface="+mj-ea"/>
                <a:cs typeface="+mj-cs"/>
              </a:rPr>
              <a:t>1.1 The Restaurant and Foodservice Industry, Part 2</a:t>
            </a:r>
            <a:endParaRPr lang="en-US" dirty="0"/>
          </a:p>
        </p:txBody>
      </p:sp>
      <p:sp>
        <p:nvSpPr>
          <p:cNvPr id="6" name="Content Placeholder 5">
            <a:extLst>
              <a:ext uri="{FF2B5EF4-FFF2-40B4-BE49-F238E27FC236}">
                <a16:creationId xmlns:a16="http://schemas.microsoft.com/office/drawing/2014/main" id="{A1E59E95-A84C-DFC9-6012-5A15213B2670}"/>
              </a:ext>
            </a:extLst>
          </p:cNvPr>
          <p:cNvSpPr>
            <a:spLocks noGrp="1"/>
          </p:cNvSpPr>
          <p:nvPr>
            <p:ph sz="half" idx="1"/>
          </p:nvPr>
        </p:nvSpPr>
        <p:spPr/>
        <p:txBody>
          <a:bodyPr/>
          <a:lstStyle/>
          <a:p>
            <a:r>
              <a:rPr lang="en-US" dirty="0"/>
              <a:t>Noncommercial Foodservice Segment</a:t>
            </a:r>
          </a:p>
          <a:p>
            <a:pPr lvl="1"/>
            <a:r>
              <a:rPr lang="en-US" dirty="0"/>
              <a:t>Schools and universities</a:t>
            </a:r>
          </a:p>
          <a:p>
            <a:pPr lvl="1"/>
            <a:r>
              <a:rPr lang="en-US" dirty="0"/>
              <a:t>Healthcare facilities</a:t>
            </a:r>
          </a:p>
          <a:p>
            <a:pPr lvl="1"/>
            <a:r>
              <a:rPr lang="en-US" dirty="0"/>
              <a:t>Business and industry</a:t>
            </a:r>
          </a:p>
          <a:p>
            <a:pPr lvl="1"/>
            <a:r>
              <a:rPr lang="en-US" dirty="0"/>
              <a:t>Clubs</a:t>
            </a:r>
          </a:p>
          <a:p>
            <a:pPr lvl="1"/>
            <a:r>
              <a:rPr lang="en-US" dirty="0"/>
              <a:t>Government</a:t>
            </a:r>
          </a:p>
        </p:txBody>
      </p:sp>
      <p:pic>
        <p:nvPicPr>
          <p:cNvPr id="9" name="Picture Placeholder 8" descr="A young child receiving food from their school cafeteria line.">
            <a:extLst>
              <a:ext uri="{FF2B5EF4-FFF2-40B4-BE49-F238E27FC236}">
                <a16:creationId xmlns:a16="http://schemas.microsoft.com/office/drawing/2014/main" id="{FB709283-07AD-0047-561B-C2B48286E9C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9310" r="10976"/>
          <a:stretch/>
        </p:blipFill>
        <p:spPr>
          <a:xfrm>
            <a:off x="8321040" y="1554480"/>
            <a:ext cx="3246120" cy="4351337"/>
          </a:xfrm>
        </p:spPr>
      </p:pic>
      <p:sp>
        <p:nvSpPr>
          <p:cNvPr id="4" name="Slide Number Placeholder 3">
            <a:extLst>
              <a:ext uri="{FF2B5EF4-FFF2-40B4-BE49-F238E27FC236}">
                <a16:creationId xmlns:a16="http://schemas.microsoft.com/office/drawing/2014/main" id="{FAFCA877-C279-6760-0C35-974B18DFF07A}"/>
              </a:ext>
            </a:extLst>
          </p:cNvPr>
          <p:cNvSpPr>
            <a:spLocks noGrp="1"/>
          </p:cNvSpPr>
          <p:nvPr>
            <p:ph type="sldNum" sz="quarter" idx="4"/>
          </p:nvPr>
        </p:nvSpPr>
        <p:spPr/>
        <p:txBody>
          <a:bodyPr/>
          <a:lstStyle/>
          <a:p>
            <a:fld id="{BF568A59-ACA4-4C70-9252-AAB755DA2F6B}" type="slidenum">
              <a:rPr lang="en-US" smtClean="0"/>
              <a:pPr/>
              <a:t>4</a:t>
            </a:fld>
            <a:endParaRPr lang="en-US"/>
          </a:p>
        </p:txBody>
      </p:sp>
    </p:spTree>
    <p:custDataLst>
      <p:tags r:id="rId1"/>
    </p:custDataLst>
    <p:extLst>
      <p:ext uri="{BB962C8B-B14F-4D97-AF65-F5344CB8AC3E}">
        <p14:creationId xmlns:p14="http://schemas.microsoft.com/office/powerpoint/2010/main" val="230968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63CD3-2FE2-AE77-D38C-A444A32604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3E8E39-D09E-139D-88C3-21464C8417DE}"/>
              </a:ext>
            </a:extLst>
          </p:cNvPr>
          <p:cNvSpPr>
            <a:spLocks noGrp="1"/>
          </p:cNvSpPr>
          <p:nvPr>
            <p:ph type="title"/>
          </p:nvPr>
        </p:nvSpPr>
        <p:spPr/>
        <p:txBody>
          <a:bodyPr/>
          <a:lstStyle/>
          <a:p>
            <a:r>
              <a:rPr kumimoji="0" lang="en-US" sz="3200" b="1" i="0" u="none" strike="noStrike" kern="1200" cap="none" spc="-50" normalizeH="0" baseline="0" noProof="0" dirty="0">
                <a:ln>
                  <a:noFill/>
                </a:ln>
                <a:solidFill>
                  <a:prstClr val="white"/>
                </a:solidFill>
                <a:effectLst/>
                <a:uLnTx/>
                <a:uFillTx/>
                <a:latin typeface="Arial" panose="020B0604020202020204"/>
                <a:ea typeface="+mj-ea"/>
                <a:cs typeface="+mj-cs"/>
              </a:rPr>
              <a:t>1.1 The Restaurant and Foodservice Industry, Part 3</a:t>
            </a:r>
            <a:endParaRPr lang="en-US" dirty="0"/>
          </a:p>
        </p:txBody>
      </p:sp>
      <p:sp>
        <p:nvSpPr>
          <p:cNvPr id="6" name="Content Placeholder 5">
            <a:extLst>
              <a:ext uri="{FF2B5EF4-FFF2-40B4-BE49-F238E27FC236}">
                <a16:creationId xmlns:a16="http://schemas.microsoft.com/office/drawing/2014/main" id="{A6278548-E143-F8E1-E728-735F59E06F47}"/>
              </a:ext>
            </a:extLst>
          </p:cNvPr>
          <p:cNvSpPr>
            <a:spLocks noGrp="1"/>
          </p:cNvSpPr>
          <p:nvPr>
            <p:ph idx="1"/>
          </p:nvPr>
        </p:nvSpPr>
        <p:spPr/>
        <p:txBody>
          <a:bodyPr>
            <a:normAutofit fontScale="47500" lnSpcReduction="20000"/>
          </a:bodyPr>
          <a:lstStyle/>
          <a:p>
            <a:endParaRPr lang="en-US" dirty="0"/>
          </a:p>
          <a:p>
            <a:r>
              <a:rPr lang="en-US" sz="5900" dirty="0"/>
              <a:t>The Hospitality Industry</a:t>
            </a:r>
            <a:br>
              <a:rPr lang="en-US" dirty="0"/>
            </a:br>
            <a:endParaRPr lang="en-US" dirty="0"/>
          </a:p>
          <a:p>
            <a:pPr lvl="1">
              <a:lnSpc>
                <a:spcPct val="110000"/>
              </a:lnSpc>
            </a:pPr>
            <a:r>
              <a:rPr lang="en-US" sz="5100" dirty="0"/>
              <a:t>Services people use away from home</a:t>
            </a:r>
          </a:p>
          <a:p>
            <a:pPr lvl="1">
              <a:lnSpc>
                <a:spcPct val="110000"/>
              </a:lnSpc>
            </a:pPr>
            <a:r>
              <a:rPr lang="en-US" sz="5100" dirty="0"/>
              <a:t>Feelings guests take away from an operation, based on service, care, attention, and physical environment</a:t>
            </a:r>
          </a:p>
          <a:p>
            <a:endParaRPr lang="en-US" dirty="0"/>
          </a:p>
          <a:p>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4477150B-C728-9F02-65EE-433E7B94B32C}"/>
              </a:ext>
            </a:extLst>
          </p:cNvPr>
          <p:cNvSpPr>
            <a:spLocks noGrp="1"/>
          </p:cNvSpPr>
          <p:nvPr>
            <p:ph type="sldNum" sz="quarter" idx="4"/>
          </p:nvPr>
        </p:nvSpPr>
        <p:spPr/>
        <p:txBody>
          <a:bodyPr/>
          <a:lstStyle/>
          <a:p>
            <a:fld id="{BF568A59-ACA4-4C70-9252-AAB755DA2F6B}" type="slidenum">
              <a:rPr lang="en-US" smtClean="0"/>
              <a:pPr/>
              <a:t>5</a:t>
            </a:fld>
            <a:endParaRPr lang="en-US"/>
          </a:p>
        </p:txBody>
      </p:sp>
    </p:spTree>
    <p:custDataLst>
      <p:tags r:id="rId1"/>
    </p:custDataLst>
    <p:extLst>
      <p:ext uri="{BB962C8B-B14F-4D97-AF65-F5344CB8AC3E}">
        <p14:creationId xmlns:p14="http://schemas.microsoft.com/office/powerpoint/2010/main" val="741009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D7BD-85E0-D301-F10F-781951D506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E6CD70-A134-38D8-5993-CB8B31503ED4}"/>
              </a:ext>
            </a:extLst>
          </p:cNvPr>
          <p:cNvSpPr>
            <a:spLocks noGrp="1"/>
          </p:cNvSpPr>
          <p:nvPr>
            <p:ph type="title"/>
          </p:nvPr>
        </p:nvSpPr>
        <p:spPr/>
        <p:txBody>
          <a:bodyPr/>
          <a:lstStyle/>
          <a:p>
            <a:r>
              <a:rPr kumimoji="0" lang="en-US" sz="3200" b="1" i="0" u="none" strike="noStrike" kern="1200" cap="none" spc="-50" normalizeH="0" baseline="0" noProof="0" dirty="0">
                <a:ln>
                  <a:noFill/>
                </a:ln>
                <a:solidFill>
                  <a:prstClr val="white"/>
                </a:solidFill>
                <a:effectLst/>
                <a:uLnTx/>
                <a:uFillTx/>
                <a:latin typeface="Arial" panose="020B0604020202020204"/>
                <a:ea typeface="+mj-ea"/>
                <a:cs typeface="+mj-cs"/>
              </a:rPr>
              <a:t>1.1 The Restaurant and Foodservice Industry, Part 4</a:t>
            </a:r>
            <a:endParaRPr lang="en-US" dirty="0"/>
          </a:p>
        </p:txBody>
      </p:sp>
      <p:sp>
        <p:nvSpPr>
          <p:cNvPr id="6" name="Content Placeholder 5">
            <a:extLst>
              <a:ext uri="{FF2B5EF4-FFF2-40B4-BE49-F238E27FC236}">
                <a16:creationId xmlns:a16="http://schemas.microsoft.com/office/drawing/2014/main" id="{A8B3DF5C-AEBE-7AA4-840D-6FE55F7B7BCB}"/>
              </a:ext>
            </a:extLst>
          </p:cNvPr>
          <p:cNvSpPr>
            <a:spLocks noGrp="1"/>
          </p:cNvSpPr>
          <p:nvPr>
            <p:ph sz="half" idx="1"/>
          </p:nvPr>
        </p:nvSpPr>
        <p:spPr/>
        <p:txBody>
          <a:bodyPr>
            <a:normAutofit fontScale="47500" lnSpcReduction="20000"/>
          </a:bodyPr>
          <a:lstStyle/>
          <a:p>
            <a:endParaRPr lang="en-US" dirty="0"/>
          </a:p>
          <a:p>
            <a:r>
              <a:rPr lang="en-US" sz="5900" dirty="0"/>
              <a:t>The Hospitality Industry, cont.</a:t>
            </a:r>
          </a:p>
          <a:p>
            <a:pPr>
              <a:lnSpc>
                <a:spcPct val="110000"/>
              </a:lnSpc>
            </a:pPr>
            <a:r>
              <a:rPr lang="en-US" sz="5100" b="0" dirty="0">
                <a:solidFill>
                  <a:schemeClr val="tx1"/>
                </a:solidFill>
              </a:rPr>
              <a:t>Foodservice—a key sector of hospitality—includes restaurants, retail operations, and hotel dining.</a:t>
            </a:r>
            <a:endParaRPr lang="en-US" sz="5100" dirty="0"/>
          </a:p>
          <a:p>
            <a:endParaRPr lang="en-US" dirty="0"/>
          </a:p>
          <a:p>
            <a:br>
              <a:rPr lang="en-US" dirty="0"/>
            </a:br>
            <a:br>
              <a:rPr lang="en-US" dirty="0"/>
            </a:br>
            <a:br>
              <a:rPr lang="en-US" dirty="0"/>
            </a:br>
            <a:br>
              <a:rPr lang="en-US" dirty="0"/>
            </a:br>
            <a:endParaRPr lang="en-US" dirty="0"/>
          </a:p>
        </p:txBody>
      </p:sp>
      <p:pic>
        <p:nvPicPr>
          <p:cNvPr id="8" name="Picture Placeholder 7" descr="A concession stand employee serving a guest their drink.">
            <a:extLst>
              <a:ext uri="{FF2B5EF4-FFF2-40B4-BE49-F238E27FC236}">
                <a16:creationId xmlns:a16="http://schemas.microsoft.com/office/drawing/2014/main" id="{A71632A6-6C64-D29A-4BBD-7BCBCAFB8863}"/>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546" r="1546"/>
          <a:stretch/>
        </p:blipFill>
        <p:spPr/>
      </p:pic>
      <p:pic>
        <p:nvPicPr>
          <p:cNvPr id="12" name="Picture Placeholder 11" descr="Elegant grand dining area of a cruise ship.">
            <a:extLst>
              <a:ext uri="{FF2B5EF4-FFF2-40B4-BE49-F238E27FC236}">
                <a16:creationId xmlns:a16="http://schemas.microsoft.com/office/drawing/2014/main" id="{F184D66C-199C-6BB0-29C9-39599E6A2F9B}"/>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2772" b="2772"/>
          <a:stretch>
            <a:fillRect/>
          </a:stretch>
        </p:blipFill>
        <p:spPr/>
      </p:pic>
      <p:sp>
        <p:nvSpPr>
          <p:cNvPr id="4" name="Slide Number Placeholder 3">
            <a:extLst>
              <a:ext uri="{FF2B5EF4-FFF2-40B4-BE49-F238E27FC236}">
                <a16:creationId xmlns:a16="http://schemas.microsoft.com/office/drawing/2014/main" id="{ADFFE1B2-FA87-67B8-ACDD-39A3E07D739F}"/>
              </a:ext>
            </a:extLst>
          </p:cNvPr>
          <p:cNvSpPr>
            <a:spLocks noGrp="1"/>
          </p:cNvSpPr>
          <p:nvPr>
            <p:ph type="sldNum" sz="quarter" idx="4"/>
          </p:nvPr>
        </p:nvSpPr>
        <p:spPr/>
        <p:txBody>
          <a:bodyPr/>
          <a:lstStyle/>
          <a:p>
            <a:fld id="{BF568A59-ACA4-4C70-9252-AAB755DA2F6B}" type="slidenum">
              <a:rPr lang="en-US" smtClean="0"/>
              <a:pPr/>
              <a:t>6</a:t>
            </a:fld>
            <a:endParaRPr lang="en-US"/>
          </a:p>
        </p:txBody>
      </p:sp>
    </p:spTree>
    <p:custDataLst>
      <p:tags r:id="rId1"/>
    </p:custDataLst>
    <p:extLst>
      <p:ext uri="{BB962C8B-B14F-4D97-AF65-F5344CB8AC3E}">
        <p14:creationId xmlns:p14="http://schemas.microsoft.com/office/powerpoint/2010/main" val="379674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EA6C4A-B111-AA58-A669-6D41B2F6419A}"/>
              </a:ext>
            </a:extLst>
          </p:cNvPr>
          <p:cNvSpPr>
            <a:spLocks noGrp="1"/>
          </p:cNvSpPr>
          <p:nvPr>
            <p:ph type="title"/>
          </p:nvPr>
        </p:nvSpPr>
        <p:spPr/>
        <p:txBody>
          <a:bodyPr/>
          <a:lstStyle/>
          <a:p>
            <a:r>
              <a:rPr lang="en-US" dirty="0"/>
              <a:t>1.1 Knowledge Check</a:t>
            </a:r>
          </a:p>
        </p:txBody>
      </p:sp>
      <p:sp>
        <p:nvSpPr>
          <p:cNvPr id="6" name="Content Placeholder 5">
            <a:extLst>
              <a:ext uri="{FF2B5EF4-FFF2-40B4-BE49-F238E27FC236}">
                <a16:creationId xmlns:a16="http://schemas.microsoft.com/office/drawing/2014/main" id="{036C479F-8BFF-7D0D-FEDD-47128CED67E6}"/>
              </a:ext>
            </a:extLst>
          </p:cNvPr>
          <p:cNvSpPr>
            <a:spLocks noGrp="1"/>
          </p:cNvSpPr>
          <p:nvPr>
            <p:ph idx="1"/>
          </p:nvPr>
        </p:nvSpPr>
        <p:spPr/>
        <p:txBody>
          <a:bodyPr>
            <a:normAutofit lnSpcReduction="10000"/>
          </a:bodyPr>
          <a:lstStyle/>
          <a:p>
            <a:r>
              <a:rPr lang="en-US" dirty="0"/>
              <a:t>Give examples of each of the eight types of dining establishments.</a:t>
            </a:r>
          </a:p>
          <a:p>
            <a:r>
              <a:rPr lang="en-US" dirty="0"/>
              <a:t>You manage a wellness spa that offers a menu of services for its membership and includes a smoothie bar that also sells healthy snacks. Would your business fall under the commercial or noncommercial segment of the restaurant and foodservice industry?</a:t>
            </a:r>
          </a:p>
          <a:p>
            <a:r>
              <a:rPr lang="en-US" dirty="0"/>
              <a:t>How do restaurants and other foodservice operations fit into the hospitality industry?</a:t>
            </a:r>
          </a:p>
        </p:txBody>
      </p:sp>
      <p:sp>
        <p:nvSpPr>
          <p:cNvPr id="4" name="Slide Number Placeholder 3">
            <a:extLst>
              <a:ext uri="{FF2B5EF4-FFF2-40B4-BE49-F238E27FC236}">
                <a16:creationId xmlns:a16="http://schemas.microsoft.com/office/drawing/2014/main" id="{1922F671-9999-C6B6-FF85-623BF638A426}"/>
              </a:ext>
            </a:extLst>
          </p:cNvPr>
          <p:cNvSpPr>
            <a:spLocks noGrp="1"/>
          </p:cNvSpPr>
          <p:nvPr>
            <p:ph type="sldNum" sz="quarter" idx="4"/>
          </p:nvPr>
        </p:nvSpPr>
        <p:spPr/>
        <p:txBody>
          <a:bodyPr/>
          <a:lstStyle/>
          <a:p>
            <a:fld id="{BF568A59-ACA4-4C70-9252-AAB755DA2F6B}" type="slidenum">
              <a:rPr lang="en-US" smtClean="0"/>
              <a:pPr/>
              <a:t>7</a:t>
            </a:fld>
            <a:endParaRPr lang="en-US"/>
          </a:p>
        </p:txBody>
      </p:sp>
    </p:spTree>
    <p:custDataLst>
      <p:tags r:id="rId1"/>
    </p:custDataLst>
    <p:extLst>
      <p:ext uri="{BB962C8B-B14F-4D97-AF65-F5344CB8AC3E}">
        <p14:creationId xmlns:p14="http://schemas.microsoft.com/office/powerpoint/2010/main" val="156383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843942-6D69-0457-CAAF-B058CD35F512}"/>
              </a:ext>
            </a:extLst>
          </p:cNvPr>
          <p:cNvSpPr>
            <a:spLocks noGrp="1"/>
          </p:cNvSpPr>
          <p:nvPr>
            <p:ph type="title"/>
          </p:nvPr>
        </p:nvSpPr>
        <p:spPr/>
        <p:txBody>
          <a:bodyPr>
            <a:noAutofit/>
          </a:bodyPr>
          <a:lstStyle/>
          <a:p>
            <a:r>
              <a:rPr lang="en-US" dirty="0"/>
              <a:t>1.2 The History of the Restaurant and Foodservice Industry, Part 1</a:t>
            </a:r>
          </a:p>
        </p:txBody>
      </p:sp>
      <p:sp>
        <p:nvSpPr>
          <p:cNvPr id="6" name="Content Placeholder 5">
            <a:extLst>
              <a:ext uri="{FF2B5EF4-FFF2-40B4-BE49-F238E27FC236}">
                <a16:creationId xmlns:a16="http://schemas.microsoft.com/office/drawing/2014/main" id="{293F6569-F8F7-C450-DCCD-2518AC414056}"/>
              </a:ext>
            </a:extLst>
          </p:cNvPr>
          <p:cNvSpPr>
            <a:spLocks noGrp="1"/>
          </p:cNvSpPr>
          <p:nvPr>
            <p:ph sz="half" idx="1"/>
          </p:nvPr>
        </p:nvSpPr>
        <p:spPr>
          <a:xfrm>
            <a:off x="609600" y="1253331"/>
            <a:ext cx="7114032" cy="5016840"/>
          </a:xfrm>
        </p:spPr>
        <p:txBody>
          <a:bodyPr>
            <a:noAutofit/>
          </a:bodyPr>
          <a:lstStyle/>
          <a:p>
            <a:r>
              <a:rPr lang="en-US" dirty="0"/>
              <a:t>Overview</a:t>
            </a:r>
          </a:p>
          <a:p>
            <a:pPr marL="1028700" lvl="1" indent="-342900">
              <a:lnSpc>
                <a:spcPct val="100000"/>
              </a:lnSpc>
            </a:pPr>
            <a:r>
              <a:rPr lang="en-US" sz="2200" b="0" dirty="0">
                <a:solidFill>
                  <a:schemeClr val="tx1"/>
                </a:solidFill>
              </a:rPr>
              <a:t>The Rise of Clubs—Ancient Greece</a:t>
            </a:r>
          </a:p>
          <a:p>
            <a:pPr marL="1028700" lvl="1" indent="-342900">
              <a:lnSpc>
                <a:spcPct val="100000"/>
              </a:lnSpc>
            </a:pPr>
            <a:r>
              <a:rPr lang="en-US" sz="2200" b="0" dirty="0">
                <a:solidFill>
                  <a:schemeClr val="tx1"/>
                </a:solidFill>
              </a:rPr>
              <a:t>The Growth of Farming—The Middle Ages</a:t>
            </a:r>
          </a:p>
          <a:p>
            <a:pPr marL="1028700" lvl="1" indent="-342900">
              <a:lnSpc>
                <a:spcPct val="100000"/>
              </a:lnSpc>
            </a:pPr>
            <a:r>
              <a:rPr lang="en-US" sz="2200" b="0" dirty="0">
                <a:solidFill>
                  <a:schemeClr val="tx1"/>
                </a:solidFill>
              </a:rPr>
              <a:t>Spices, Cafés, and Guilds—The Renaissance through the French Revolution</a:t>
            </a:r>
          </a:p>
          <a:p>
            <a:pPr marL="1028700" lvl="1" indent="-342900">
              <a:lnSpc>
                <a:spcPct val="100000"/>
              </a:lnSpc>
            </a:pPr>
            <a:r>
              <a:rPr lang="en-US" sz="2200" b="0" dirty="0">
                <a:solidFill>
                  <a:schemeClr val="tx1"/>
                </a:solidFill>
              </a:rPr>
              <a:t>Inns—Colonial North America</a:t>
            </a:r>
          </a:p>
          <a:p>
            <a:pPr marL="1028700" lvl="1" indent="-342900">
              <a:lnSpc>
                <a:spcPct val="100000"/>
              </a:lnSpc>
            </a:pPr>
            <a:r>
              <a:rPr lang="en-US" sz="2200" b="0" dirty="0">
                <a:solidFill>
                  <a:schemeClr val="tx1"/>
                </a:solidFill>
              </a:rPr>
              <a:t>From Cafeterias to Elegance—The Late 1800s</a:t>
            </a:r>
          </a:p>
          <a:p>
            <a:pPr marL="1028700" lvl="1" indent="-342900">
              <a:lnSpc>
                <a:spcPct val="100000"/>
              </a:lnSpc>
            </a:pPr>
            <a:r>
              <a:rPr lang="en-US" sz="2200" b="0" dirty="0">
                <a:solidFill>
                  <a:schemeClr val="tx1"/>
                </a:solidFill>
              </a:rPr>
              <a:t>The Rise of Modern Restaurants—The Twentieth Century</a:t>
            </a:r>
          </a:p>
          <a:p>
            <a:pPr marL="1028700" lvl="1" indent="-342900">
              <a:lnSpc>
                <a:spcPct val="100000"/>
              </a:lnSpc>
            </a:pPr>
            <a:r>
              <a:rPr lang="en-US" sz="2200" b="0" dirty="0">
                <a:solidFill>
                  <a:schemeClr val="tx1"/>
                </a:solidFill>
              </a:rPr>
              <a:t>The Global Industry—Today and Beyond</a:t>
            </a:r>
          </a:p>
        </p:txBody>
      </p:sp>
      <p:pic>
        <p:nvPicPr>
          <p:cNvPr id="10" name="Picture Placeholder 9" descr="An elaborately plated dish with a poultry leg and tomatoes.">
            <a:extLst>
              <a:ext uri="{FF2B5EF4-FFF2-40B4-BE49-F238E27FC236}">
                <a16:creationId xmlns:a16="http://schemas.microsoft.com/office/drawing/2014/main" id="{D55F13B8-D57F-4A24-0254-CC8EDD7C80A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3510" b="3510"/>
          <a:stretch>
            <a:fillRect/>
          </a:stretch>
        </p:blipFill>
        <p:spPr/>
      </p:pic>
      <p:pic>
        <p:nvPicPr>
          <p:cNvPr id="12" name="Picture Placeholder 11" descr="A drive-through meal being served at a passenger-side window of a car.">
            <a:extLst>
              <a:ext uri="{FF2B5EF4-FFF2-40B4-BE49-F238E27FC236}">
                <a16:creationId xmlns:a16="http://schemas.microsoft.com/office/drawing/2014/main" id="{1E72C139-1C1B-B553-9B87-D7720DA4FCE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3510" b="3510"/>
          <a:stretch>
            <a:fillRect/>
          </a:stretch>
        </p:blipFill>
        <p:spPr/>
      </p:pic>
      <p:sp>
        <p:nvSpPr>
          <p:cNvPr id="4" name="Slide Number Placeholder 3">
            <a:extLst>
              <a:ext uri="{FF2B5EF4-FFF2-40B4-BE49-F238E27FC236}">
                <a16:creationId xmlns:a16="http://schemas.microsoft.com/office/drawing/2014/main" id="{BB79B2F1-555A-64A7-5288-FAC9D8861C30}"/>
              </a:ext>
            </a:extLst>
          </p:cNvPr>
          <p:cNvSpPr>
            <a:spLocks noGrp="1"/>
          </p:cNvSpPr>
          <p:nvPr>
            <p:ph type="sldNum" sz="quarter" idx="4"/>
          </p:nvPr>
        </p:nvSpPr>
        <p:spPr/>
        <p:txBody>
          <a:bodyPr/>
          <a:lstStyle/>
          <a:p>
            <a:fld id="{BF568A59-ACA4-4C70-9252-AAB755DA2F6B}" type="slidenum">
              <a:rPr lang="en-US" smtClean="0"/>
              <a:pPr/>
              <a:t>8</a:t>
            </a:fld>
            <a:endParaRPr lang="en-US"/>
          </a:p>
        </p:txBody>
      </p:sp>
    </p:spTree>
    <p:custDataLst>
      <p:tags r:id="rId1"/>
    </p:custDataLst>
    <p:extLst>
      <p:ext uri="{BB962C8B-B14F-4D97-AF65-F5344CB8AC3E}">
        <p14:creationId xmlns:p14="http://schemas.microsoft.com/office/powerpoint/2010/main" val="185769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476DA-ED2F-BA88-6356-161BC64DE7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91631F-4D15-AE4E-688D-6C9019BFD37A}"/>
              </a:ext>
            </a:extLst>
          </p:cNvPr>
          <p:cNvSpPr>
            <a:spLocks noGrp="1"/>
          </p:cNvSpPr>
          <p:nvPr>
            <p:ph type="title"/>
          </p:nvPr>
        </p:nvSpPr>
        <p:spPr>
          <a:xfrm>
            <a:off x="0" y="136525"/>
            <a:ext cx="11887200" cy="549276"/>
          </a:xfrm>
        </p:spPr>
        <p:txBody>
          <a:bodyPr>
            <a:noAutofit/>
          </a:bodyPr>
          <a:lstStyle/>
          <a:p>
            <a:r>
              <a:rPr kumimoji="0" lang="en-US" b="1" i="0" u="none" strike="noStrike" kern="1200" cap="none" spc="-50" normalizeH="0" baseline="0" noProof="0" dirty="0">
                <a:ln>
                  <a:noFill/>
                </a:ln>
                <a:solidFill>
                  <a:prstClr val="white"/>
                </a:solidFill>
                <a:effectLst/>
                <a:uLnTx/>
                <a:uFillTx/>
                <a:latin typeface="Arial" panose="020B0604020202020204"/>
                <a:ea typeface="+mj-ea"/>
                <a:cs typeface="+mj-cs"/>
              </a:rPr>
              <a:t>1.2 The History of the Restaurant and Foodservice Industry, Part 2</a:t>
            </a:r>
            <a:endParaRPr lang="en-US" dirty="0"/>
          </a:p>
        </p:txBody>
      </p:sp>
      <p:sp>
        <p:nvSpPr>
          <p:cNvPr id="7" name="Content Placeholder 6">
            <a:extLst>
              <a:ext uri="{FF2B5EF4-FFF2-40B4-BE49-F238E27FC236}">
                <a16:creationId xmlns:a16="http://schemas.microsoft.com/office/drawing/2014/main" id="{F328F087-786C-DA96-3FC8-BE4EC29039B2}"/>
              </a:ext>
            </a:extLst>
          </p:cNvPr>
          <p:cNvSpPr>
            <a:spLocks noGrp="1"/>
          </p:cNvSpPr>
          <p:nvPr>
            <p:ph idx="1"/>
          </p:nvPr>
        </p:nvSpPr>
        <p:spPr/>
        <p:txBody>
          <a:bodyPr/>
          <a:lstStyle/>
          <a:p>
            <a:r>
              <a:rPr lang="en-US" dirty="0"/>
              <a:t>The Rise of Clubs—Ancient Greece</a:t>
            </a:r>
          </a:p>
          <a:p>
            <a:pPr lvl="1"/>
            <a:r>
              <a:rPr lang="en-US" i="1" dirty="0" err="1"/>
              <a:t>Lesche</a:t>
            </a:r>
            <a:r>
              <a:rPr lang="en-US" dirty="0"/>
              <a:t> (LES-</a:t>
            </a:r>
            <a:r>
              <a:rPr lang="en-US" dirty="0" err="1"/>
              <a:t>kee</a:t>
            </a:r>
            <a:r>
              <a:rPr lang="en-US" dirty="0"/>
              <a:t>): Private clubs that offered food to members</a:t>
            </a:r>
          </a:p>
          <a:p>
            <a:pPr lvl="1"/>
            <a:r>
              <a:rPr lang="en-US" i="1" dirty="0" err="1"/>
              <a:t>Phatnai</a:t>
            </a:r>
            <a:r>
              <a:rPr lang="en-US" i="1" dirty="0"/>
              <a:t> </a:t>
            </a:r>
            <a:r>
              <a:rPr lang="en-US" dirty="0"/>
              <a:t>(FAAT-nay): Other establishments that catered to travelers, traders, and diplomats</a:t>
            </a:r>
          </a:p>
          <a:p>
            <a:pPr marL="457200" lvl="1" indent="0">
              <a:buNone/>
            </a:pPr>
            <a:br>
              <a:rPr lang="en-US" dirty="0"/>
            </a:br>
            <a:endParaRPr lang="en-US" i="1" dirty="0"/>
          </a:p>
        </p:txBody>
      </p:sp>
      <p:sp>
        <p:nvSpPr>
          <p:cNvPr id="5" name="Content Placeholder 4">
            <a:extLst>
              <a:ext uri="{FF2B5EF4-FFF2-40B4-BE49-F238E27FC236}">
                <a16:creationId xmlns:a16="http://schemas.microsoft.com/office/drawing/2014/main" id="{505F343E-5276-E2CE-03F6-3691C329DCD5}"/>
              </a:ext>
            </a:extLst>
          </p:cNvPr>
          <p:cNvSpPr>
            <a:spLocks noGrp="1"/>
          </p:cNvSpPr>
          <p:nvPr>
            <p:ph idx="10"/>
          </p:nvPr>
        </p:nvSpPr>
        <p:spPr/>
        <p:txBody>
          <a:bodyPr>
            <a:normAutofit fontScale="85000" lnSpcReduction="10000"/>
          </a:bodyPr>
          <a:lstStyle/>
          <a:p>
            <a:r>
              <a:rPr lang="en-US" sz="3000" dirty="0"/>
              <a:t>The Growth of Farming—The Middle Ages</a:t>
            </a:r>
            <a:br>
              <a:rPr lang="en-US" dirty="0"/>
            </a:br>
            <a:br>
              <a:rPr lang="en-US" sz="2400" b="0" dirty="0">
                <a:solidFill>
                  <a:schemeClr val="tx1"/>
                </a:solidFill>
              </a:rPr>
            </a:br>
            <a:r>
              <a:rPr lang="en-US" b="0" dirty="0">
                <a:solidFill>
                  <a:schemeClr val="tx1"/>
                </a:solidFill>
              </a:rPr>
              <a:t>The rise of Christianity:</a:t>
            </a:r>
          </a:p>
          <a:p>
            <a:pPr lvl="1"/>
            <a:r>
              <a:rPr lang="en-US" sz="2800" dirty="0"/>
              <a:t>United Europe</a:t>
            </a:r>
          </a:p>
          <a:p>
            <a:pPr lvl="1"/>
            <a:r>
              <a:rPr lang="en-US" sz="2800" dirty="0"/>
              <a:t>Ended the idea that trees and forests were sacred</a:t>
            </a:r>
          </a:p>
          <a:p>
            <a:pPr lvl="1"/>
            <a:r>
              <a:rPr lang="en-US" sz="2800" dirty="0"/>
              <a:t>Gave way to the modern conception of farming</a:t>
            </a:r>
          </a:p>
          <a:p>
            <a:br>
              <a:rPr lang="en-US" dirty="0"/>
            </a:br>
            <a:endParaRPr lang="en-US" dirty="0"/>
          </a:p>
        </p:txBody>
      </p:sp>
      <p:sp>
        <p:nvSpPr>
          <p:cNvPr id="2" name="Slide Number Placeholder 1">
            <a:extLst>
              <a:ext uri="{FF2B5EF4-FFF2-40B4-BE49-F238E27FC236}">
                <a16:creationId xmlns:a16="http://schemas.microsoft.com/office/drawing/2014/main" id="{4CBB3F5C-B4C6-2FFC-EA53-4AA77757197F}"/>
              </a:ext>
            </a:extLst>
          </p:cNvPr>
          <p:cNvSpPr>
            <a:spLocks noGrp="1"/>
          </p:cNvSpPr>
          <p:nvPr>
            <p:ph type="sldNum" sz="quarter" idx="4"/>
          </p:nvPr>
        </p:nvSpPr>
        <p:spPr/>
        <p:txBody>
          <a:bodyPr/>
          <a:lstStyle/>
          <a:p>
            <a:fld id="{BF568A59-ACA4-4C70-9252-AAB755DA2F6B}" type="slidenum">
              <a:rPr lang="en-US" smtClean="0"/>
              <a:pPr/>
              <a:t>9</a:t>
            </a:fld>
            <a:endParaRPr lang="en-US"/>
          </a:p>
        </p:txBody>
      </p:sp>
    </p:spTree>
    <p:custDataLst>
      <p:tags r:id="rId1"/>
    </p:custDataLst>
    <p:extLst>
      <p:ext uri="{BB962C8B-B14F-4D97-AF65-F5344CB8AC3E}">
        <p14:creationId xmlns:p14="http://schemas.microsoft.com/office/powerpoint/2010/main" val="29043221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DESIGN_ID_OFFICE THEME" val="RXzoU0zq"/>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oursebook_8E">
      <a:dk1>
        <a:sysClr val="windowText" lastClr="000000"/>
      </a:dk1>
      <a:lt1>
        <a:sysClr val="window" lastClr="FFFFFF"/>
      </a:lt1>
      <a:dk2>
        <a:srgbClr val="172745"/>
      </a:dk2>
      <a:lt2>
        <a:srgbClr val="DF9C35"/>
      </a:lt2>
      <a:accent1>
        <a:srgbClr val="562714"/>
      </a:accent1>
      <a:accent2>
        <a:srgbClr val="B8CBD5"/>
      </a:accent2>
      <a:accent3>
        <a:srgbClr val="EEF1F3"/>
      </a:accent3>
      <a:accent4>
        <a:srgbClr val="C9242D"/>
      </a:accent4>
      <a:accent5>
        <a:srgbClr val="2C9145"/>
      </a:accent5>
      <a:accent6>
        <a:srgbClr val="FFFF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rsebook_8E-TEMPLATE.potx" id="{FBCFE6BD-3E01-40BA-B4DB-1B6F1BA2244B}" vid="{635EFAEE-ADD9-479F-BC3C-10D3218722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e57f12-5188-4ca9-bb27-51b387f24076" xsi:nil="true"/>
    <lcf76f155ced4ddcb4097134ff3c332f xmlns="670ae7cf-2779-4335-b55d-ddf3266fd9bb">
      <Terms xmlns="http://schemas.microsoft.com/office/infopath/2007/PartnerControls"/>
    </lcf76f155ced4ddcb4097134ff3c332f>
    <MediaLengthInSeconds xmlns="670ae7cf-2779-4335-b55d-ddf3266fd9bb" xsi:nil="true"/>
    <SharedWithUsers xmlns="d9905d2b-a45b-4f19-8572-4568a650575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35408FDB182F4C8BEA4A0943496152" ma:contentTypeVersion="18" ma:contentTypeDescription="Create a new document." ma:contentTypeScope="" ma:versionID="888336c611b08bd6f858006538edbec3">
  <xsd:schema xmlns:xsd="http://www.w3.org/2001/XMLSchema" xmlns:xs="http://www.w3.org/2001/XMLSchema" xmlns:p="http://schemas.microsoft.com/office/2006/metadata/properties" xmlns:ns2="670ae7cf-2779-4335-b55d-ddf3266fd9bb" xmlns:ns3="d9905d2b-a45b-4f19-8572-4568a650575a" xmlns:ns4="11e57f12-5188-4ca9-bb27-51b387f24076" targetNamespace="http://schemas.microsoft.com/office/2006/metadata/properties" ma:root="true" ma:fieldsID="9fd87cbd7e4dbfaf9e6ff275d77bbb22" ns2:_="" ns3:_="" ns4:_="">
    <xsd:import namespace="670ae7cf-2779-4335-b55d-ddf3266fd9bb"/>
    <xsd:import namespace="d9905d2b-a45b-4f19-8572-4568a650575a"/>
    <xsd:import namespace="11e57f12-5188-4ca9-bb27-51b387f240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0ae7cf-2779-4335-b55d-ddf3266fd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67d2126-ad8a-4aba-bcf2-6f3dd268e3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905d2b-a45b-4f19-8572-4568a65057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e57f12-5188-4ca9-bb27-51b387f24076"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2373cb57-bd60-4fc4-b16c-05ccdaae982a}" ma:internalName="TaxCatchAll" ma:showField="CatchAllData" ma:web="d9905d2b-a45b-4f19-8572-4568a65057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CE456B-60B3-4065-8B18-701303040695}">
  <ds:schemaRef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purl.org/dc/terms/"/>
    <ds:schemaRef ds:uri="11e57f12-5188-4ca9-bb27-51b387f24076"/>
    <ds:schemaRef ds:uri="http://schemas.microsoft.com/office/infopath/2007/PartnerControls"/>
    <ds:schemaRef ds:uri="d9905d2b-a45b-4f19-8572-4568a650575a"/>
    <ds:schemaRef ds:uri="670ae7cf-2779-4335-b55d-ddf3266fd9bb"/>
    <ds:schemaRef ds:uri="http://www.w3.org/XML/1998/namespace"/>
    <ds:schemaRef ds:uri="http://purl.org/dc/elements/1.1/"/>
  </ds:schemaRefs>
</ds:datastoreItem>
</file>

<file path=customXml/itemProps2.xml><?xml version="1.0" encoding="utf-8"?>
<ds:datastoreItem xmlns:ds="http://schemas.openxmlformats.org/officeDocument/2006/customXml" ds:itemID="{9A9C00A1-CC7E-4BED-88A5-6119C6F36455}">
  <ds:schemaRefs>
    <ds:schemaRef ds:uri="http://schemas.microsoft.com/sharepoint/v3/contenttype/forms"/>
  </ds:schemaRefs>
</ds:datastoreItem>
</file>

<file path=customXml/itemProps3.xml><?xml version="1.0" encoding="utf-8"?>
<ds:datastoreItem xmlns:ds="http://schemas.openxmlformats.org/officeDocument/2006/customXml" ds:itemID="{49A9DD01-C45A-4D35-B59A-8A8141105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0ae7cf-2779-4335-b55d-ddf3266fd9bb"/>
    <ds:schemaRef ds:uri="d9905d2b-a45b-4f19-8572-4568a650575a"/>
    <ds:schemaRef ds:uri="11e57f12-5188-4ca9-bb27-51b387f240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3669</TotalTime>
  <Words>1121</Words>
  <Application>Microsoft Office PowerPoint</Application>
  <PresentationFormat>Widescreen</PresentationFormat>
  <Paragraphs>189</Paragraphs>
  <Slides>24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1</vt:lpstr>
      <vt:lpstr>Learning Objectives</vt:lpstr>
      <vt:lpstr>1.1 The Restaurant and Foodservice Industry, Part 1</vt:lpstr>
      <vt:lpstr>1.1 The Restaurant and Foodservice Industry, Part 2</vt:lpstr>
      <vt:lpstr>1.1 The Restaurant and Foodservice Industry, Part 3</vt:lpstr>
      <vt:lpstr>1.1 The Restaurant and Foodservice Industry, Part 4</vt:lpstr>
      <vt:lpstr>1.1 Knowledge Check</vt:lpstr>
      <vt:lpstr>1.2 The History of the Restaurant and Foodservice Industry, Part 1</vt:lpstr>
      <vt:lpstr>1.2 The History of the Restaurant and Foodservice Industry, Part 2</vt:lpstr>
      <vt:lpstr>1.2 The History of the Restaurant and Foodservice Industry, Part 3</vt:lpstr>
      <vt:lpstr>1.2 The History of the Restaurant and Foodservice Industry, Part 4</vt:lpstr>
      <vt:lpstr>1.2 The History of the Restaurant and Foodservice Industry, Part 5</vt:lpstr>
      <vt:lpstr>1.2 The History of the Restaurant and Foodservice Industry, Part 6</vt:lpstr>
      <vt:lpstr>1.2 The History of the Restaurant and Foodservice Industry, Part 7</vt:lpstr>
      <vt:lpstr>1.2 Knowledge Check</vt:lpstr>
      <vt:lpstr>1.3 Entrepreneurs and Chefs in the Industry, Part 1</vt:lpstr>
      <vt:lpstr>1.3 Entrepreneurs and Chefs in the Industry, Part 2</vt:lpstr>
      <vt:lpstr>1.3 Entrepreneurs and Chefs in the Industry, Part 3</vt:lpstr>
      <vt:lpstr>1.3 Entrepreneurs and Chefs in the Industry, Part 4</vt:lpstr>
      <vt:lpstr>1.3 Entrepreneurs and Chefs in the Industry, Part 5</vt:lpstr>
      <vt:lpstr>1.3 Entrepreneurs and Chefs in the Industry, Part 5the 20th Century</vt:lpstr>
      <vt:lpstr>1.3 Entrepreneurs and Chefs in the Industry, Part 6</vt:lpstr>
      <vt:lpstr>1.3 Knowledge Check</vt:lpstr>
      <vt:lpstr>Business Case Follow-Up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dc:title>
  <dc:creator>Julia Norma McKenna</dc:creator>
  <cp:lastModifiedBy>Yana Keyzerman</cp:lastModifiedBy>
  <cp:revision>65</cp:revision>
  <dcterms:created xsi:type="dcterms:W3CDTF">2022-01-17T21:46:08Z</dcterms:created>
  <dcterms:modified xsi:type="dcterms:W3CDTF">2025-03-10T19:10:02Z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0x0101006035408FDB182F4C8BEA4A0943496152</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ArticulateGUID">
    <vt:lpwstr>C0A30B79-2ABD-41BD-8008-D147E18D31EF</vt:lpwstr>
  </property>
  <property fmtid="{D5CDD505-2E9C-101B-9397-08002B2CF9AE}" pid="11" name="ArticulatePath">
    <vt:lpwstr>https://nra-my.sharepoint.com/personal/tschlender_restaurant_org/Documents/ServSafe2022_Update_in_2023/Coursebook/PPTs/Coursebook_8E-Ch04_Powerpoint</vt:lpwstr>
  </property>
</Properties>
</file>