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8"/>
  </p:notesMasterIdLst>
  <p:sldIdLst>
    <p:sldId id="290" r:id="rId4"/>
    <p:sldId id="277" r:id="rId5"/>
    <p:sldId id="262" r:id="rId6"/>
    <p:sldId id="280" r:id="rId7"/>
    <p:sldId id="281" r:id="rId8"/>
    <p:sldId id="333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303" r:id="rId17"/>
    <p:sldId id="331" r:id="rId18"/>
    <p:sldId id="332" r:id="rId19"/>
    <p:sldId id="334" r:id="rId20"/>
    <p:sldId id="304" r:id="rId21"/>
    <p:sldId id="307" r:id="rId22"/>
    <p:sldId id="308" r:id="rId23"/>
    <p:sldId id="302" r:id="rId24"/>
    <p:sldId id="299" r:id="rId25"/>
    <p:sldId id="300" r:id="rId26"/>
    <p:sldId id="301" r:id="rId27"/>
    <p:sldId id="306" r:id="rId28"/>
    <p:sldId id="310" r:id="rId29"/>
    <p:sldId id="335" r:id="rId30"/>
    <p:sldId id="311" r:id="rId31"/>
    <p:sldId id="312" r:id="rId32"/>
    <p:sldId id="313" r:id="rId33"/>
    <p:sldId id="314" r:id="rId34"/>
    <p:sldId id="315" r:id="rId35"/>
    <p:sldId id="316" r:id="rId36"/>
    <p:sldId id="321" r:id="rId37"/>
    <p:sldId id="322" r:id="rId38"/>
    <p:sldId id="323" r:id="rId39"/>
    <p:sldId id="325" r:id="rId40"/>
    <p:sldId id="292" r:id="rId41"/>
    <p:sldId id="328" r:id="rId42"/>
    <p:sldId id="330" r:id="rId43"/>
    <p:sldId id="329" r:id="rId44"/>
    <p:sldId id="336" r:id="rId45"/>
    <p:sldId id="337" r:id="rId46"/>
    <p:sldId id="27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F7195A-DF89-4F3C-A942-79A1E3073E29}">
          <p14:sldIdLst>
            <p14:sldId id="290"/>
            <p14:sldId id="277"/>
            <p14:sldId id="262"/>
            <p14:sldId id="280"/>
            <p14:sldId id="281"/>
            <p14:sldId id="333"/>
            <p14:sldId id="291"/>
            <p14:sldId id="293"/>
            <p14:sldId id="294"/>
            <p14:sldId id="295"/>
            <p14:sldId id="296"/>
            <p14:sldId id="297"/>
            <p14:sldId id="298"/>
            <p14:sldId id="303"/>
            <p14:sldId id="331"/>
            <p14:sldId id="332"/>
            <p14:sldId id="334"/>
            <p14:sldId id="304"/>
            <p14:sldId id="307"/>
            <p14:sldId id="308"/>
            <p14:sldId id="302"/>
            <p14:sldId id="299"/>
            <p14:sldId id="300"/>
            <p14:sldId id="301"/>
            <p14:sldId id="306"/>
            <p14:sldId id="310"/>
            <p14:sldId id="335"/>
            <p14:sldId id="311"/>
            <p14:sldId id="312"/>
            <p14:sldId id="313"/>
            <p14:sldId id="314"/>
            <p14:sldId id="315"/>
            <p14:sldId id="316"/>
            <p14:sldId id="321"/>
            <p14:sldId id="322"/>
            <p14:sldId id="323"/>
            <p14:sldId id="325"/>
            <p14:sldId id="292"/>
            <p14:sldId id="328"/>
            <p14:sldId id="330"/>
            <p14:sldId id="329"/>
            <p14:sldId id="336"/>
            <p14:sldId id="33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 Golin" initials="MG" lastIdx="24" clrIdx="0">
    <p:extLst>
      <p:ext uri="{19B8F6BF-5375-455C-9EA6-DF929625EA0E}">
        <p15:presenceInfo xmlns:p15="http://schemas.microsoft.com/office/powerpoint/2012/main" userId="S-1-5-21-1553930778-2134254604-1850952788-14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163" autoAdjust="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outlineViewPr>
    <p:cViewPr>
      <p:scale>
        <a:sx n="33" d="100"/>
        <a:sy n="33" d="100"/>
      </p:scale>
      <p:origin x="0" y="-52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ACA9B-99FE-4A47-8E27-00B339A6967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6A5E-0625-43D6-8FEF-9ED1A7BA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0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687-E9C1-4EA5-B20B-8CFAD4CD3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7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687-E9C1-4EA5-B20B-8CFAD4CD3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687-E9C1-4EA5-B20B-8CFAD4CD3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6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687-E9C1-4EA5-B20B-8CFAD4CD3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5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687-E9C1-4EA5-B20B-8CFAD4CD3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5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the “Coordinator</a:t>
            </a:r>
            <a:r>
              <a:rPr lang="en-US" baseline="0" dirty="0"/>
              <a:t> M</a:t>
            </a:r>
            <a:r>
              <a:rPr lang="en-US" dirty="0"/>
              <a:t>anage COAs” page looks like. Please keep in mind the year and months are very important! For example if you entered Year: 2015 between January and June you would get all the students in your</a:t>
            </a:r>
            <a:r>
              <a:rPr lang="en-US" baseline="0" dirty="0"/>
              <a:t> state who have passed a test and started an application </a:t>
            </a:r>
            <a:r>
              <a:rPr lang="en-US" dirty="0"/>
              <a:t>during that time.</a:t>
            </a:r>
          </a:p>
          <a:p>
            <a:endParaRPr lang="en-US" dirty="0"/>
          </a:p>
          <a:p>
            <a:r>
              <a:rPr lang="en-US" dirty="0"/>
              <a:t>You’ll follow the same</a:t>
            </a:r>
            <a:r>
              <a:rPr lang="en-US" baseline="0" dirty="0"/>
              <a:t> steps outlined in the “Educator” section to search for and approve student applications.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6A5E-0625-43D6-8FEF-9ED1A7BA13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04687-E9C1-4EA5-B20B-8CFAD4CD3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4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6180"/>
            <a:ext cx="8229600" cy="33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ProStart-PPT-bott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516"/>
            <a:ext cx="914400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6180"/>
            <a:ext cx="8229600" cy="33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ProStart-PPT-bott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516"/>
            <a:ext cx="914400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6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7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2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58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6180"/>
            <a:ext cx="8229600" cy="33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ProStart-PPT-bott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516"/>
            <a:ext cx="914400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6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4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1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37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1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8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6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4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8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B486F59-566E-E741-B186-47D0E77D98A8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4E2B5C-C0CD-A54D-88A2-7BEF2867A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5850"/>
            <a:ext cx="8229600" cy="446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ProStart-PPT-top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068312" cy="975427"/>
          </a:xfrm>
          <a:prstGeom prst="rect">
            <a:avLst/>
          </a:prstGeom>
        </p:spPr>
      </p:pic>
      <p:pic>
        <p:nvPicPr>
          <p:cNvPr id="5" name="Picture 4" descr="ProStar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41" y="149002"/>
            <a:ext cx="1772961" cy="8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625" b="1" kern="1200">
          <a:solidFill>
            <a:srgbClr val="163784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5850"/>
            <a:ext cx="8229600" cy="446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ProStart-PPT-top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068312" cy="975427"/>
          </a:xfrm>
          <a:prstGeom prst="rect">
            <a:avLst/>
          </a:prstGeom>
        </p:spPr>
      </p:pic>
      <p:pic>
        <p:nvPicPr>
          <p:cNvPr id="5" name="Picture 4" descr="ProStar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41" y="149002"/>
            <a:ext cx="1772961" cy="8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625" b="1" kern="1200">
          <a:solidFill>
            <a:srgbClr val="163784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5850"/>
            <a:ext cx="8229600" cy="446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ProStart-PPT-top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8312" cy="975427"/>
          </a:xfrm>
          <a:prstGeom prst="rect">
            <a:avLst/>
          </a:prstGeom>
        </p:spPr>
      </p:pic>
      <p:pic>
        <p:nvPicPr>
          <p:cNvPr id="5" name="Picture 4" descr="ProStar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40" y="149002"/>
            <a:ext cx="1772961" cy="8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kern="1200">
          <a:solidFill>
            <a:srgbClr val="16378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mailto:ProStart@nraef.org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roStart@nraef.org" TargetMode="Externa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Center@restaurant.or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Center@restaurant.org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Center@restaurant.org" TargetMode="Externa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roStart@nraef.or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ProStart@nraef.or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mailto:ProStart@nraef.org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aef-soci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6"/>
          <a:stretch/>
        </p:blipFill>
        <p:spPr>
          <a:xfrm>
            <a:off x="372073" y="5248930"/>
            <a:ext cx="405396" cy="1343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49" y="4862784"/>
            <a:ext cx="31501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ProStart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49" y="5309520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ProStartProgram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49" y="621035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GoProStart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16" y="5942582"/>
            <a:ext cx="562568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NRAEF.org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ProStart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149" y="5750139"/>
            <a:ext cx="3302554" cy="386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ProStartProgram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soci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7"/>
          <a:stretch/>
        </p:blipFill>
        <p:spPr>
          <a:xfrm>
            <a:off x="391123" y="4865319"/>
            <a:ext cx="373593" cy="392481"/>
          </a:xfrm>
          <a:prstGeom prst="rect">
            <a:avLst/>
          </a:prstGeom>
        </p:spPr>
      </p:pic>
      <p:pic>
        <p:nvPicPr>
          <p:cNvPr id="3" name="Picture 2" descr="ProSta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7" y="520151"/>
            <a:ext cx="7882128" cy="36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049"/>
            <a:ext cx="8229600" cy="1143000"/>
          </a:xfrm>
        </p:spPr>
        <p:txBody>
          <a:bodyPr/>
          <a:lstStyle/>
          <a:p>
            <a:r>
              <a:rPr lang="en-US" dirty="0"/>
              <a:t>Tracking COA Work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8582"/>
            <a:ext cx="8229600" cy="4462150"/>
          </a:xfrm>
        </p:spPr>
        <p:txBody>
          <a:bodyPr/>
          <a:lstStyle/>
          <a:p>
            <a:r>
              <a:rPr lang="en-US" dirty="0"/>
              <a:t>Log in to ChooseRestaurants.org</a:t>
            </a:r>
          </a:p>
          <a:p>
            <a:r>
              <a:rPr lang="en-US" dirty="0"/>
              <a:t>Click “</a:t>
            </a:r>
            <a:r>
              <a:rPr lang="en-US" dirty="0" err="1"/>
              <a:t>ProStart</a:t>
            </a:r>
            <a:r>
              <a:rPr lang="en-US" dirty="0"/>
              <a:t> Exams for Students.”</a:t>
            </a:r>
          </a:p>
          <a:p>
            <a:endParaRPr lang="en-US" dirty="0"/>
          </a:p>
          <a:p>
            <a:r>
              <a:rPr lang="en-US" dirty="0"/>
              <a:t>Click “Track COA Progress.”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9950" y="3156334"/>
            <a:ext cx="8331199" cy="442671"/>
            <a:chOff x="159950" y="3156334"/>
            <a:chExt cx="8331199" cy="442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01" y="3241675"/>
              <a:ext cx="8135548" cy="27199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59950" y="3156334"/>
              <a:ext cx="1998134" cy="442671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24683" y="4265124"/>
            <a:ext cx="5493473" cy="2277535"/>
            <a:chOff x="1624683" y="4265124"/>
            <a:chExt cx="5493473" cy="2277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8593" y="4265124"/>
              <a:ext cx="5389563" cy="227753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624683" y="5274734"/>
              <a:ext cx="915317" cy="356272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973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83763" y="989609"/>
            <a:ext cx="5062970" cy="5728681"/>
            <a:chOff x="2156893" y="1022465"/>
            <a:chExt cx="5062970" cy="57286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6893" y="1022465"/>
              <a:ext cx="5062970" cy="572868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63527" y="3038611"/>
              <a:ext cx="2207484" cy="402858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4579" y="2033354"/>
            <a:ext cx="3558365" cy="4462150"/>
          </a:xfrm>
        </p:spPr>
        <p:txBody>
          <a:bodyPr/>
          <a:lstStyle/>
          <a:p>
            <a:r>
              <a:rPr lang="en-US" sz="2000" dirty="0"/>
              <a:t>You should see at least one completed exam record.</a:t>
            </a:r>
          </a:p>
          <a:p>
            <a:r>
              <a:rPr lang="en-US" sz="2000" dirty="0"/>
              <a:t>Click “Add Work Experience &amp; Hours.”</a:t>
            </a:r>
          </a:p>
        </p:txBody>
      </p:sp>
    </p:spTree>
    <p:extLst>
      <p:ext uri="{BB962C8B-B14F-4D97-AF65-F5344CB8AC3E}">
        <p14:creationId xmlns:p14="http://schemas.microsoft.com/office/powerpoint/2010/main" val="401650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2294312"/>
            <a:ext cx="4438996" cy="3300153"/>
          </a:xfrm>
        </p:spPr>
        <p:txBody>
          <a:bodyPr/>
          <a:lstStyle/>
          <a:p>
            <a:r>
              <a:rPr lang="en-US" sz="1800" dirty="0"/>
              <a:t>Enter the information requested. All information with a red asterisk is required. </a:t>
            </a:r>
          </a:p>
          <a:p>
            <a:r>
              <a:rPr lang="en-US" sz="1800" dirty="0"/>
              <a:t>Click “Add Work Experience &amp; Hours” to confirm entry. </a:t>
            </a:r>
          </a:p>
          <a:p>
            <a:r>
              <a:rPr lang="en-US" sz="1800" dirty="0"/>
              <a:t>You’ll see the balance of work hours on your COA homepage increase as you enter more hours.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7399" y="1097280"/>
            <a:ext cx="3325002" cy="5732134"/>
            <a:chOff x="637399" y="1097280"/>
            <a:chExt cx="3325002" cy="5732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>
            <a:xfrm>
              <a:off x="1273149" y="1097280"/>
              <a:ext cx="2689252" cy="546340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37" b="4280"/>
            <a:stretch/>
          </p:blipFill>
          <p:spPr>
            <a:xfrm>
              <a:off x="637399" y="6291954"/>
              <a:ext cx="2563001" cy="537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35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936429"/>
            <a:ext cx="4915989" cy="4679628"/>
          </a:xfrm>
        </p:spPr>
        <p:txBody>
          <a:bodyPr/>
          <a:lstStyle/>
          <a:p>
            <a:r>
              <a:rPr lang="en-US" sz="2400" dirty="0"/>
              <a:t>As requirements are met, green checkmarks replace red </a:t>
            </a:r>
            <a:r>
              <a:rPr lang="en-US" sz="2400" dirty="0" err="1"/>
              <a:t>Xs</a:t>
            </a:r>
            <a:r>
              <a:rPr lang="en-US" sz="2400" dirty="0"/>
              <a:t>, indicating progress toward the COA.</a:t>
            </a:r>
          </a:p>
          <a:p>
            <a:r>
              <a:rPr lang="en-US" sz="2400" dirty="0"/>
              <a:t>Students are responsible for completing the first two requirements:</a:t>
            </a:r>
          </a:p>
          <a:p>
            <a:pPr lvl="1"/>
            <a:r>
              <a:rPr lang="en-US" sz="1400" dirty="0"/>
              <a:t>Passing credited exams</a:t>
            </a:r>
          </a:p>
          <a:p>
            <a:pPr lvl="1"/>
            <a:r>
              <a:rPr lang="en-US" sz="1400" dirty="0"/>
              <a:t>Entering work experience and hours</a:t>
            </a:r>
          </a:p>
          <a:p>
            <a:r>
              <a:rPr lang="en-US" sz="2400" dirty="0"/>
              <a:t>You can review exams and work experience and hours at the bottom of the COA tracker.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149" y="1068029"/>
            <a:ext cx="3252651" cy="561523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35280" y="960718"/>
            <a:ext cx="4976949" cy="1143000"/>
          </a:xfrm>
        </p:spPr>
        <p:txBody>
          <a:bodyPr>
            <a:normAutofit/>
          </a:bodyPr>
          <a:lstStyle/>
          <a:p>
            <a:r>
              <a:rPr lang="en-US" dirty="0"/>
              <a:t>COA Progress</a:t>
            </a:r>
          </a:p>
        </p:txBody>
      </p:sp>
    </p:spTree>
    <p:extLst>
      <p:ext uri="{BB962C8B-B14F-4D97-AF65-F5344CB8AC3E}">
        <p14:creationId xmlns:p14="http://schemas.microsoft.com/office/powerpoint/2010/main" val="53804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65759" y="2003639"/>
            <a:ext cx="4915989" cy="4679628"/>
          </a:xfrm>
        </p:spPr>
        <p:txBody>
          <a:bodyPr/>
          <a:lstStyle/>
          <a:p>
            <a:r>
              <a:rPr lang="en-US" sz="2400" dirty="0"/>
              <a:t>When students have reached this stage, they should provide educators with all relevant documentation, including:</a:t>
            </a:r>
          </a:p>
          <a:p>
            <a:pPr lvl="1"/>
            <a:r>
              <a:rPr lang="en-US" sz="1400" dirty="0"/>
              <a:t>Proof of work hours (i.e. pay stubs, record of volunteer hours, etc.)</a:t>
            </a:r>
          </a:p>
          <a:p>
            <a:pPr lvl="1"/>
            <a:r>
              <a:rPr lang="en-US" sz="1400" dirty="0"/>
              <a:t>Work Experience Checklist completed and signed by supervisors verifying proficiency in at least 52/75 (70%) of the competencies. </a:t>
            </a:r>
          </a:p>
          <a:p>
            <a:r>
              <a:rPr lang="en-US" sz="2400" dirty="0"/>
              <a:t>Students should keep a copy of all documents submitted to educators for their own records.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149" y="1068029"/>
            <a:ext cx="3252651" cy="56152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" y="960718"/>
            <a:ext cx="4976949" cy="1143000"/>
          </a:xfrm>
        </p:spPr>
        <p:txBody>
          <a:bodyPr>
            <a:normAutofit/>
          </a:bodyPr>
          <a:lstStyle/>
          <a:p>
            <a:r>
              <a:rPr lang="en-US" dirty="0"/>
              <a:t>COA Progress</a:t>
            </a:r>
          </a:p>
        </p:txBody>
      </p:sp>
    </p:spTree>
    <p:extLst>
      <p:ext uri="{BB962C8B-B14F-4D97-AF65-F5344CB8AC3E}">
        <p14:creationId xmlns:p14="http://schemas.microsoft.com/office/powerpoint/2010/main" val="241139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654"/>
            <a:ext cx="8229600" cy="1143000"/>
          </a:xfrm>
        </p:spPr>
        <p:txBody>
          <a:bodyPr/>
          <a:lstStyle/>
          <a:p>
            <a:r>
              <a:rPr lang="en-US" dirty="0"/>
              <a:t>After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0050"/>
            <a:ext cx="8353425" cy="4462150"/>
          </a:xfrm>
        </p:spPr>
        <p:txBody>
          <a:bodyPr/>
          <a:lstStyle/>
          <a:p>
            <a:r>
              <a:rPr lang="en-US" sz="2400" dirty="0"/>
              <a:t>Once educators and Coordinators approve the COA application, students will see four green checkmarks in their COA Tracker.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85" y="2995925"/>
            <a:ext cx="3661429" cy="35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9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654"/>
            <a:ext cx="8229600" cy="1143000"/>
          </a:xfrm>
        </p:spPr>
        <p:txBody>
          <a:bodyPr/>
          <a:lstStyle/>
          <a:p>
            <a:r>
              <a:rPr lang="en-US" dirty="0"/>
              <a:t>Accessing E-Certificates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8483"/>
            <a:ext cx="8229601" cy="4462150"/>
          </a:xfrm>
        </p:spPr>
        <p:txBody>
          <a:bodyPr/>
          <a:lstStyle/>
          <a:p>
            <a:r>
              <a:rPr lang="en-US" sz="1600" dirty="0"/>
              <a:t>A hard copy of the student’s COA will be mailed to the address listed in their ChooseRestaurants.org account. </a:t>
            </a:r>
          </a:p>
          <a:p>
            <a:r>
              <a:rPr lang="en-US" sz="1600" dirty="0"/>
              <a:t>Students can access their certificates in electronic form through their ChooseRestaurants.org account. </a:t>
            </a:r>
          </a:p>
          <a:p>
            <a:r>
              <a:rPr lang="en-US" sz="1600" dirty="0"/>
              <a:t>There are two ways to access the COA:</a:t>
            </a:r>
            <a:endParaRPr lang="en-US" sz="100" dirty="0"/>
          </a:p>
          <a:p>
            <a:pPr lvl="1"/>
            <a:r>
              <a:rPr lang="en-US" sz="1400" dirty="0"/>
              <a:t>From your COA Tracker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198" y="3373690"/>
            <a:ext cx="3437105" cy="2967037"/>
            <a:chOff x="630069" y="3250563"/>
            <a:chExt cx="3437105" cy="29670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5823" y="3250563"/>
              <a:ext cx="3011322" cy="296703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30069" y="5678334"/>
              <a:ext cx="3437105" cy="463066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438524" y="2980329"/>
            <a:ext cx="8229601" cy="446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From your Exam history:</a:t>
            </a:r>
          </a:p>
          <a:p>
            <a:pPr lvl="2"/>
            <a:r>
              <a:rPr lang="en-US" sz="1200" dirty="0"/>
              <a:t>Click “</a:t>
            </a:r>
            <a:r>
              <a:rPr lang="en-US" sz="1200" dirty="0" err="1"/>
              <a:t>ProStart</a:t>
            </a:r>
            <a:r>
              <a:rPr lang="en-US" sz="1200" dirty="0"/>
              <a:t> Exams for Students”</a:t>
            </a:r>
          </a:p>
          <a:p>
            <a:pPr marL="914400" lvl="2" indent="0">
              <a:buNone/>
            </a:pPr>
            <a:br>
              <a:rPr lang="en-US" sz="1200" dirty="0"/>
            </a:br>
            <a:endParaRPr lang="en-US" sz="1200" dirty="0"/>
          </a:p>
          <a:p>
            <a:pPr lvl="2"/>
            <a:r>
              <a:rPr lang="en-US" sz="1200" dirty="0"/>
              <a:t>Click “Exams”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2"/>
            <a:r>
              <a:rPr lang="en-US" sz="1200" dirty="0"/>
              <a:t>Click “View or Print your Certificate of Achievement.”</a:t>
            </a:r>
          </a:p>
          <a:p>
            <a:pPr marL="914400" lvl="2" indent="0">
              <a:buNone/>
            </a:pP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37347" y="4161344"/>
            <a:ext cx="4328982" cy="1182181"/>
            <a:chOff x="4357818" y="3393122"/>
            <a:chExt cx="4328982" cy="11821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6275" y="3393122"/>
              <a:ext cx="4200525" cy="118218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357818" y="3576204"/>
              <a:ext cx="539453" cy="177062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8340" y="3470098"/>
            <a:ext cx="2316550" cy="322405"/>
            <a:chOff x="159950" y="3156334"/>
            <a:chExt cx="4915511" cy="4426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/>
          </p:blipFill>
          <p:spPr>
            <a:xfrm>
              <a:off x="355601" y="3241673"/>
              <a:ext cx="4719860" cy="203588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59950" y="3156334"/>
              <a:ext cx="1998134" cy="442671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67318" y="5607530"/>
            <a:ext cx="4469417" cy="814278"/>
            <a:chOff x="4167318" y="5798030"/>
            <a:chExt cx="4469417" cy="81427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347" y="5798030"/>
              <a:ext cx="4299388" cy="81427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167318" y="6020794"/>
              <a:ext cx="2514819" cy="322405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68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educators</a:t>
            </a:r>
          </a:p>
        </p:txBody>
      </p:sp>
    </p:spTree>
    <p:extLst>
      <p:ext uri="{BB962C8B-B14F-4D97-AF65-F5344CB8AC3E}">
        <p14:creationId xmlns:p14="http://schemas.microsoft.com/office/powerpoint/2010/main" val="100891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Responsibilities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Register on the website.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Review and approve student documentation of work hours and competencies.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Send supporting documentation to Coordinator within agreed upon time frame.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04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Username and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525"/>
            <a:ext cx="8229600" cy="4462150"/>
          </a:xfrm>
        </p:spPr>
        <p:txBody>
          <a:bodyPr/>
          <a:lstStyle/>
          <a:p>
            <a:r>
              <a:rPr lang="en-US" sz="1800" dirty="0"/>
              <a:t>Visit Chooserestaurants.org.</a:t>
            </a:r>
          </a:p>
          <a:p>
            <a:r>
              <a:rPr lang="en-US" sz="1800" dirty="0"/>
              <a:t>Click “Login” at the upper right hand corner.</a:t>
            </a:r>
          </a:p>
          <a:p>
            <a:r>
              <a:rPr lang="en-US" sz="1800" dirty="0"/>
              <a:t>Click “Create New Profile.”</a:t>
            </a:r>
          </a:p>
          <a:p>
            <a:pPr lvl="1"/>
            <a:r>
              <a:rPr lang="en-US" sz="1200" dirty="0"/>
              <a:t>If you have already registered on </a:t>
            </a:r>
            <a:r>
              <a:rPr lang="en-US" sz="1200" dirty="0" err="1"/>
              <a:t>ChooseRestaurants</a:t>
            </a:r>
            <a:r>
              <a:rPr lang="en-US" sz="1200" dirty="0"/>
              <a:t>, please do </a:t>
            </a:r>
            <a:r>
              <a:rPr lang="en-US" sz="1200" b="1" dirty="0"/>
              <a:t>not</a:t>
            </a:r>
            <a:r>
              <a:rPr lang="en-US" sz="1200" dirty="0"/>
              <a:t> create a new login!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71" y="3376199"/>
            <a:ext cx="6388900" cy="31194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90533" y="5477933"/>
            <a:ext cx="1998134" cy="115733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2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081390"/>
            <a:ext cx="6172200" cy="3352730"/>
          </a:xfrm>
        </p:spPr>
        <p:txBody>
          <a:bodyPr/>
          <a:lstStyle/>
          <a:p>
            <a:r>
              <a:rPr lang="en-US" sz="4875" dirty="0"/>
              <a:t>COA Training</a:t>
            </a:r>
            <a:br>
              <a:rPr lang="en-US" sz="4875" dirty="0"/>
            </a:br>
            <a:r>
              <a:rPr lang="en-US" sz="4050" i="1" dirty="0"/>
              <a:t>Coordinators, Educators, &amp; Students</a:t>
            </a:r>
            <a:endParaRPr lang="en-US" sz="4050" b="0" i="1" dirty="0"/>
          </a:p>
        </p:txBody>
      </p:sp>
    </p:spTree>
    <p:extLst>
      <p:ext uri="{BB962C8B-B14F-4D97-AF65-F5344CB8AC3E}">
        <p14:creationId xmlns:p14="http://schemas.microsoft.com/office/powerpoint/2010/main" val="28369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5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Creating a Username and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099"/>
            <a:ext cx="4655234" cy="4462150"/>
          </a:xfrm>
        </p:spPr>
        <p:txBody>
          <a:bodyPr/>
          <a:lstStyle/>
          <a:p>
            <a:r>
              <a:rPr lang="en-US" sz="1800" dirty="0"/>
              <a:t>Enter the information requested. All information with a red asterisk is required. </a:t>
            </a:r>
          </a:p>
          <a:p>
            <a:r>
              <a:rPr lang="en-US" sz="1800" dirty="0"/>
              <a:t>Please ensure that any information entered is accurate and your secret question is something you will remember. </a:t>
            </a:r>
          </a:p>
          <a:p>
            <a:r>
              <a:rPr lang="en-US" sz="1800" dirty="0"/>
              <a:t>Click “Register.”</a:t>
            </a:r>
          </a:p>
          <a:p>
            <a:r>
              <a:rPr lang="en-US" sz="1800" dirty="0"/>
              <a:t>Write your username and password down and save it in a safe place. </a:t>
            </a:r>
          </a:p>
          <a:p>
            <a:r>
              <a:rPr lang="en-US" sz="1800" dirty="0"/>
              <a:t>If you are having trouble accessing your account, please contact </a:t>
            </a:r>
            <a:r>
              <a:rPr lang="en-US" sz="1800" dirty="0">
                <a:hlinkClick r:id="rId2"/>
              </a:rPr>
              <a:t>ProStart@nraef.org</a:t>
            </a:r>
            <a:r>
              <a:rPr lang="en-US" sz="1800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11" y="1860099"/>
            <a:ext cx="33982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130"/>
            <a:ext cx="8229600" cy="4462150"/>
          </a:xfrm>
        </p:spPr>
        <p:txBody>
          <a:bodyPr/>
          <a:lstStyle/>
          <a:p>
            <a:r>
              <a:rPr lang="en-US" dirty="0"/>
              <a:t>Your students will be linked to you through exams. </a:t>
            </a:r>
          </a:p>
          <a:p>
            <a:r>
              <a:rPr lang="en-US" dirty="0"/>
              <a:t>Once students pass their FRMCA Level 1 exam, you will have access to their COA applications. </a:t>
            </a:r>
          </a:p>
          <a:p>
            <a:r>
              <a:rPr lang="en-US" dirty="0"/>
              <a:t>You may access at any time to review their progress, but should not enter any work hours or complete any entries on their work experience checklist. </a:t>
            </a:r>
          </a:p>
        </p:txBody>
      </p:sp>
    </p:spTree>
    <p:extLst>
      <p:ext uri="{BB962C8B-B14F-4D97-AF65-F5344CB8AC3E}">
        <p14:creationId xmlns:p14="http://schemas.microsoft.com/office/powerpoint/2010/main" val="310304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232"/>
            <a:ext cx="8229600" cy="1143000"/>
          </a:xfrm>
        </p:spPr>
        <p:txBody>
          <a:bodyPr/>
          <a:lstStyle/>
          <a:p>
            <a:r>
              <a:rPr lang="en-US" dirty="0"/>
              <a:t>Tracking COA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47" y="4211767"/>
            <a:ext cx="6664482" cy="23936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72918"/>
            <a:ext cx="8229600" cy="4462150"/>
          </a:xfrm>
        </p:spPr>
        <p:txBody>
          <a:bodyPr/>
          <a:lstStyle/>
          <a:p>
            <a:r>
              <a:rPr lang="en-US" dirty="0"/>
              <a:t>Log in to ChooseRestaurants.org</a:t>
            </a:r>
          </a:p>
          <a:p>
            <a:r>
              <a:rPr lang="en-US" dirty="0"/>
              <a:t>Click “</a:t>
            </a:r>
            <a:r>
              <a:rPr lang="en-US" dirty="0" err="1"/>
              <a:t>ProStart</a:t>
            </a:r>
            <a:r>
              <a:rPr lang="en-US" dirty="0"/>
              <a:t> Exams for Educators.”</a:t>
            </a:r>
          </a:p>
          <a:p>
            <a:endParaRPr lang="en-US" dirty="0"/>
          </a:p>
          <a:p>
            <a:r>
              <a:rPr lang="en-US" dirty="0"/>
              <a:t>Click “Manage COAs.”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5601" y="3204755"/>
            <a:ext cx="8135548" cy="442671"/>
            <a:chOff x="355601" y="3135089"/>
            <a:chExt cx="8135548" cy="4426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01" y="3241675"/>
              <a:ext cx="8135548" cy="27199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006168" y="3135089"/>
              <a:ext cx="1998134" cy="442671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697013" y="6053232"/>
            <a:ext cx="1998134" cy="442671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30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15232"/>
            <a:ext cx="3595437" cy="4462150"/>
          </a:xfrm>
        </p:spPr>
        <p:txBody>
          <a:bodyPr/>
          <a:lstStyle/>
          <a:p>
            <a:r>
              <a:rPr lang="en-US" sz="1800" dirty="0"/>
              <a:t>Enter the student’s first and last name and a date range for their COA application. </a:t>
            </a:r>
          </a:p>
          <a:p>
            <a:pPr lvl="1"/>
            <a:r>
              <a:rPr lang="en-US" sz="1100" dirty="0"/>
              <a:t>Please note that if a student completed their first FRMCA exam in the first half of the academic year, you may need to alter the year in which you search for their COA application. </a:t>
            </a:r>
          </a:p>
          <a:p>
            <a:r>
              <a:rPr lang="en-US" sz="1800" dirty="0"/>
              <a:t>To review all COA applications associated with you as the educator, leave the student name fields blank. </a:t>
            </a:r>
          </a:p>
          <a:p>
            <a:pPr lvl="1"/>
            <a:r>
              <a:rPr lang="en-US" sz="1100" dirty="0"/>
              <a:t>This will pull all COA applications associated with the selected date range. </a:t>
            </a:r>
          </a:p>
          <a:p>
            <a:r>
              <a:rPr lang="en-US" sz="1800" dirty="0"/>
              <a:t>Click on the appropriate search result area.</a:t>
            </a:r>
          </a:p>
          <a:p>
            <a:pPr lvl="1"/>
            <a:r>
              <a:rPr lang="en-US" sz="1100" dirty="0"/>
              <a:t>Pending Requirements or Exams</a:t>
            </a:r>
          </a:p>
          <a:p>
            <a:pPr lvl="1"/>
            <a:r>
              <a:rPr lang="en-US" sz="1100" dirty="0"/>
              <a:t>Approved COAs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014" y="2140407"/>
            <a:ext cx="4634163" cy="186383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972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16378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Tracking COA Progress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12" y="4859271"/>
            <a:ext cx="4488565" cy="17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96" y="2494380"/>
            <a:ext cx="2430701" cy="92848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Click on each student’s application to view their progress.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1606084"/>
            <a:ext cx="5425441" cy="437001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286191">
            <a:off x="1564030" y="3242689"/>
            <a:ext cx="1656581" cy="539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4976949" cy="95236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239"/>
            <a:ext cx="4976949" cy="4287417"/>
          </a:xfrm>
        </p:spPr>
        <p:txBody>
          <a:bodyPr/>
          <a:lstStyle/>
          <a:p>
            <a:r>
              <a:rPr lang="en-US" sz="2400" dirty="0"/>
              <a:t>Review submitted student documents.</a:t>
            </a:r>
          </a:p>
          <a:p>
            <a:pPr lvl="1"/>
            <a:r>
              <a:rPr lang="en-US" sz="1400" dirty="0"/>
              <a:t>Do submitted work hours match with paystubs? </a:t>
            </a:r>
          </a:p>
          <a:p>
            <a:pPr lvl="1"/>
            <a:r>
              <a:rPr lang="en-US" sz="1400" dirty="0"/>
              <a:t>Are at least 52 of the 75 competencies checked off by a supervisor?</a:t>
            </a:r>
          </a:p>
          <a:p>
            <a:pPr lvl="1"/>
            <a:r>
              <a:rPr lang="en-US" sz="1400" dirty="0"/>
              <a:t>Is the checklist signed and dated by a supervisor?</a:t>
            </a:r>
          </a:p>
          <a:p>
            <a:r>
              <a:rPr lang="en-US" sz="2400" dirty="0"/>
              <a:t>Click “Approve Competency.”</a:t>
            </a:r>
          </a:p>
          <a:p>
            <a:pPr lvl="1"/>
            <a:r>
              <a:rPr lang="en-US" sz="1400" dirty="0"/>
              <a:t>A popup may appear. Click “OK.”</a:t>
            </a:r>
          </a:p>
          <a:p>
            <a:pPr lvl="1"/>
            <a:endParaRPr lang="en-US" sz="14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434149" y="1068029"/>
            <a:ext cx="3252651" cy="5615238"/>
            <a:chOff x="5434149" y="1068029"/>
            <a:chExt cx="3252651" cy="56152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4149" y="1068029"/>
              <a:ext cx="3252651" cy="5615238"/>
            </a:xfrm>
            <a:prstGeom prst="rect">
              <a:avLst/>
            </a:prstGeom>
          </p:spPr>
        </p:pic>
        <p:pic>
          <p:nvPicPr>
            <p:cNvPr id="5" name="Content Placeholder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3879" y="3431176"/>
              <a:ext cx="1321502" cy="235130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608" y="4598126"/>
            <a:ext cx="3220044" cy="14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44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8255508" cy="952360"/>
          </a:xfrm>
        </p:spPr>
        <p:txBody>
          <a:bodyPr>
            <a:normAutofit/>
          </a:bodyPr>
          <a:lstStyle/>
          <a:p>
            <a:r>
              <a:rPr lang="en-US" dirty="0"/>
              <a:t>Approving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389"/>
            <a:ext cx="5037909" cy="4287417"/>
          </a:xfrm>
        </p:spPr>
        <p:txBody>
          <a:bodyPr/>
          <a:lstStyle/>
          <a:p>
            <a:r>
              <a:rPr lang="en-US" sz="2000" dirty="0"/>
              <a:t>A third checkmark will appear. </a:t>
            </a:r>
          </a:p>
          <a:p>
            <a:r>
              <a:rPr lang="en-US" sz="2000" dirty="0"/>
              <a:t>When educators have reached this stage, they should provide their State Coordinator with all relevant documentation, including:</a:t>
            </a:r>
          </a:p>
          <a:p>
            <a:pPr lvl="1"/>
            <a:r>
              <a:rPr lang="en-US" sz="1400" dirty="0"/>
              <a:t>Proof of work hours (i.e. pay stubs, record of volunteer hours, etc.)</a:t>
            </a:r>
          </a:p>
          <a:p>
            <a:pPr lvl="1"/>
            <a:r>
              <a:rPr lang="en-US" sz="1400" dirty="0"/>
              <a:t>Work Experience Checklist completed and signed by supervisors verifying proficiency in at least 52/75 (70%) of the competencies. </a:t>
            </a:r>
          </a:p>
          <a:p>
            <a:r>
              <a:rPr lang="en-US" sz="2000" dirty="0"/>
              <a:t>Educators should keep a copy of all documents submitted to Coordinators for their own records. 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marL="457200" lvl="1" indent="0">
              <a:buNone/>
            </a:pPr>
            <a:endParaRPr lang="en-US" sz="9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95108" y="2020389"/>
            <a:ext cx="3326674" cy="3386965"/>
            <a:chOff x="2409825" y="1266825"/>
            <a:chExt cx="4324350" cy="44027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9825" y="1266825"/>
              <a:ext cx="4182564" cy="43243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9825" y="4519748"/>
              <a:ext cx="4324350" cy="1149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84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coordinators</a:t>
            </a:r>
          </a:p>
        </p:txBody>
      </p:sp>
    </p:spTree>
    <p:extLst>
      <p:ext uri="{BB962C8B-B14F-4D97-AF65-F5344CB8AC3E}">
        <p14:creationId xmlns:p14="http://schemas.microsoft.com/office/powerpoint/2010/main" val="701449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COA Responsibilities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1050"/>
            <a:ext cx="8229600" cy="4462150"/>
          </a:xfrm>
        </p:spPr>
        <p:txBody>
          <a:bodyPr/>
          <a:lstStyle/>
          <a:p>
            <a:pPr marL="385763" indent="-385763">
              <a:buAutoNum type="arabicPeriod"/>
            </a:pPr>
            <a:r>
              <a:rPr lang="en-US" dirty="0"/>
              <a:t>Must be registered as a Coordinator.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Determine method for educators to submit documentation.</a:t>
            </a:r>
          </a:p>
          <a:p>
            <a:pPr marL="385763" indent="-385763">
              <a:buAutoNum type="arabicPeriod"/>
            </a:pPr>
            <a:r>
              <a:rPr lang="en-US" dirty="0"/>
              <a:t>Approve COA applications.</a:t>
            </a:r>
          </a:p>
          <a:p>
            <a:pPr marL="385763" indent="-385763">
              <a:buAutoNum type="arabicPeriod"/>
            </a:pPr>
            <a:r>
              <a:rPr lang="en-US" dirty="0"/>
              <a:t>Notify NRAEF of any issues/technical problems.</a:t>
            </a:r>
          </a:p>
        </p:txBody>
      </p:sp>
    </p:spTree>
    <p:extLst>
      <p:ext uri="{BB962C8B-B14F-4D97-AF65-F5344CB8AC3E}">
        <p14:creationId xmlns:p14="http://schemas.microsoft.com/office/powerpoint/2010/main" val="185561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859023"/>
            <a:ext cx="8229600" cy="1143000"/>
          </a:xfrm>
        </p:spPr>
        <p:txBody>
          <a:bodyPr/>
          <a:lstStyle/>
          <a:p>
            <a:r>
              <a:rPr lang="en-US" dirty="0"/>
              <a:t>Coordinator Notification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78" y="1873477"/>
            <a:ext cx="8229600" cy="446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the competencies (and thus the application) are approved, an auto-email is generated letting the state coordinator know there is a COA application available for review.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3673" y="3735220"/>
            <a:ext cx="5121410" cy="27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3673" y="3365888"/>
            <a:ext cx="46750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b="1" dirty="0">
                <a:solidFill>
                  <a:srgbClr val="163784"/>
                </a:solidFill>
                <a:latin typeface="Arial"/>
                <a:cs typeface="Arial"/>
              </a:rPr>
              <a:t>Sample Email to Coordinator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59867" y="4104552"/>
            <a:ext cx="733806" cy="3634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12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681"/>
            <a:ext cx="8229600" cy="857250"/>
          </a:xfrm>
        </p:spPr>
        <p:txBody>
          <a:bodyPr>
            <a:normAutofit/>
          </a:bodyPr>
          <a:lstStyle/>
          <a:p>
            <a:r>
              <a:rPr lang="en-US" sz="2700" dirty="0" err="1"/>
              <a:t>ProStart</a:t>
            </a:r>
            <a:r>
              <a:rPr lang="en-US" sz="2700" dirty="0"/>
              <a:t> COA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931"/>
            <a:ext cx="8229600" cy="3346613"/>
          </a:xfrm>
        </p:spPr>
        <p:txBody>
          <a:bodyPr/>
          <a:lstStyle/>
          <a:p>
            <a:r>
              <a:rPr lang="en-US" sz="2400" dirty="0"/>
              <a:t>The Certificate of Achievement (COA) is an industry-recognized certificate provided to </a:t>
            </a:r>
            <a:r>
              <a:rPr lang="en-US" sz="2400" dirty="0" err="1"/>
              <a:t>ProStart</a:t>
            </a:r>
            <a:r>
              <a:rPr lang="en-US" sz="2400" dirty="0"/>
              <a:t> students who have:</a:t>
            </a:r>
          </a:p>
          <a:p>
            <a:pPr lvl="1"/>
            <a:r>
              <a:rPr lang="en-US" sz="2000" dirty="0"/>
              <a:t>Passed Foundations of Restaurant Management and Culinary Arts (FRMCA) exam Levels 1 and 2 </a:t>
            </a:r>
          </a:p>
          <a:p>
            <a:pPr lvl="1"/>
            <a:r>
              <a:rPr lang="en-US" sz="2000" dirty="0"/>
              <a:t>Completed 400 hours of industry work experience</a:t>
            </a:r>
          </a:p>
          <a:p>
            <a:pPr lvl="2"/>
            <a:r>
              <a:rPr lang="en-US" sz="1600" dirty="0"/>
              <a:t>To attain a COA, students must show proof of work or involvement in the restaurant, foodservice, and/or hospitality industries totaling 400 hours.</a:t>
            </a:r>
          </a:p>
          <a:p>
            <a:pPr lvl="2"/>
            <a:r>
              <a:rPr lang="en-US" sz="1600" dirty="0"/>
              <a:t>Students may meet the requirement by participating in either paid foodservice jobs or “alternative” hospitality-related jobs or activities. Jobs may be paid or unpaid (due to the nature of the task).</a:t>
            </a:r>
          </a:p>
          <a:p>
            <a:pPr lvl="1"/>
            <a:r>
              <a:rPr lang="en-US" sz="2000" dirty="0"/>
              <a:t>Verified their mastery of 52 out of 75 (70%) workplace competencies ranging across both hard and soft skills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244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859023"/>
            <a:ext cx="8229600" cy="1143000"/>
          </a:xfrm>
        </p:spPr>
        <p:txBody>
          <a:bodyPr/>
          <a:lstStyle/>
          <a:p>
            <a:r>
              <a:rPr lang="en-US" dirty="0"/>
              <a:t>Coordinator Approval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78" y="1873477"/>
            <a:ext cx="8229600" cy="446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a Coordinator clicks on the approval email, they will be redirected to ChooseRestaurants.org.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 in will be required.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the Coordinator tab when logged in.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70099" y="3601179"/>
            <a:ext cx="7242876" cy="2782996"/>
            <a:chOff x="1227793" y="2163077"/>
            <a:chExt cx="6705911" cy="22413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793" y="2263945"/>
              <a:ext cx="6705911" cy="214048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115229" y="2163077"/>
              <a:ext cx="514350" cy="31750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97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859023"/>
            <a:ext cx="8229600" cy="1143000"/>
          </a:xfrm>
        </p:spPr>
        <p:txBody>
          <a:bodyPr/>
          <a:lstStyle/>
          <a:p>
            <a:r>
              <a:rPr lang="en-US" dirty="0"/>
              <a:t>Coordinator Approval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78" y="1873477"/>
            <a:ext cx="8229600" cy="446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“Manage COA Applications.”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48615" y="2651899"/>
            <a:ext cx="6269355" cy="2714758"/>
            <a:chOff x="1333848" y="2127803"/>
            <a:chExt cx="6473588" cy="2438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848" y="2127803"/>
              <a:ext cx="6473588" cy="24384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2611420" y="3543972"/>
              <a:ext cx="1558046" cy="233979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118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859023"/>
            <a:ext cx="8229600" cy="1143000"/>
          </a:xfrm>
        </p:spPr>
        <p:txBody>
          <a:bodyPr/>
          <a:lstStyle/>
          <a:p>
            <a:r>
              <a:rPr lang="en-US" dirty="0"/>
              <a:t>Coordinator Approval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78" y="1873477"/>
            <a:ext cx="8229600" cy="446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be able to enter the information required to pull the student’s COA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of the search criteria can be used independently or together to search for students testing by: time period, school, educator, or student’s name.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4431" y="3861780"/>
            <a:ext cx="5932556" cy="2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68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15232"/>
            <a:ext cx="3595437" cy="4462150"/>
          </a:xfrm>
        </p:spPr>
        <p:txBody>
          <a:bodyPr/>
          <a:lstStyle/>
          <a:p>
            <a:r>
              <a:rPr lang="en-US" sz="1800" dirty="0"/>
              <a:t>Results will arise based on the criteria entered. </a:t>
            </a:r>
          </a:p>
          <a:p>
            <a:pPr lvl="1"/>
            <a:r>
              <a:rPr lang="en-US" sz="1100" dirty="0"/>
              <a:t>If you search by time period (e.g. April-June 2018) you’ll get results for </a:t>
            </a:r>
            <a:r>
              <a:rPr lang="en-US" sz="1100" i="1" dirty="0"/>
              <a:t>any </a:t>
            </a:r>
            <a:r>
              <a:rPr lang="en-US" sz="1100" dirty="0"/>
              <a:t>student who had a COA application started in that period. </a:t>
            </a:r>
          </a:p>
          <a:p>
            <a:pPr lvl="1"/>
            <a:r>
              <a:rPr lang="en-US" sz="1100" dirty="0"/>
              <a:t>Searching by name or educator will narrow the results significantly. </a:t>
            </a:r>
          </a:p>
          <a:p>
            <a:r>
              <a:rPr lang="en-US" sz="1800" dirty="0"/>
              <a:t>Click on “Pending Requirements or Exams.” </a:t>
            </a:r>
          </a:p>
          <a:p>
            <a:r>
              <a:rPr lang="en-US" sz="1800" dirty="0"/>
              <a:t>Click the appropriate student’s name.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72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163784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16378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Tracking COA Progress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16378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35" y="2115232"/>
            <a:ext cx="4488565" cy="1718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8235" y="4180115"/>
            <a:ext cx="4484966" cy="20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0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34149" y="1082321"/>
            <a:ext cx="3252651" cy="5600946"/>
            <a:chOff x="5333999" y="1068029"/>
            <a:chExt cx="3352801" cy="5738668"/>
          </a:xfrm>
        </p:grpSpPr>
        <p:grpSp>
          <p:nvGrpSpPr>
            <p:cNvPr id="9" name="Group 8"/>
            <p:cNvGrpSpPr/>
            <p:nvPr/>
          </p:nvGrpSpPr>
          <p:grpSpPr>
            <a:xfrm>
              <a:off x="5333999" y="1068029"/>
              <a:ext cx="3352801" cy="5738668"/>
              <a:chOff x="4474028" y="317230"/>
              <a:chExt cx="4463143" cy="770498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474028" y="317230"/>
                <a:ext cx="4463143" cy="7704980"/>
                <a:chOff x="4474028" y="317230"/>
                <a:chExt cx="4463143" cy="770498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474028" y="317230"/>
                  <a:ext cx="4463143" cy="770498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2852057"/>
                  <a:ext cx="466725" cy="457200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7594" y="4510981"/>
                <a:ext cx="1349149" cy="287393"/>
              </a:xfrm>
              <a:prstGeom prst="rect">
                <a:avLst/>
              </a:prstGeom>
            </p:spPr>
          </p:pic>
        </p:grpSp>
        <p:sp>
          <p:nvSpPr>
            <p:cNvPr id="10" name="Oval 9"/>
            <p:cNvSpPr/>
            <p:nvPr/>
          </p:nvSpPr>
          <p:spPr>
            <a:xfrm>
              <a:off x="5623880" y="4115868"/>
              <a:ext cx="1604233" cy="36014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029"/>
            <a:ext cx="4976949" cy="95236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239"/>
            <a:ext cx="4976949" cy="4287417"/>
          </a:xfrm>
        </p:spPr>
        <p:txBody>
          <a:bodyPr/>
          <a:lstStyle/>
          <a:p>
            <a:r>
              <a:rPr lang="en-US" sz="2400" dirty="0"/>
              <a:t>Review student documents submitted by the educator. </a:t>
            </a:r>
          </a:p>
          <a:p>
            <a:pPr lvl="1"/>
            <a:r>
              <a:rPr lang="en-US" sz="1400" dirty="0"/>
              <a:t>Do submitted work hours match with paystubs? </a:t>
            </a:r>
          </a:p>
          <a:p>
            <a:pPr lvl="1"/>
            <a:r>
              <a:rPr lang="en-US" sz="1400" dirty="0"/>
              <a:t>Are at least 52 of the 75 competencies checked off by a supervisor?</a:t>
            </a:r>
          </a:p>
          <a:p>
            <a:pPr lvl="1"/>
            <a:r>
              <a:rPr lang="en-US" sz="1400" dirty="0"/>
              <a:t>Is the checklist signed and dated by a supervisor?</a:t>
            </a:r>
          </a:p>
          <a:p>
            <a:r>
              <a:rPr lang="en-US" sz="2400" dirty="0"/>
              <a:t>If the student’s application is correct, click “Approve.”</a:t>
            </a:r>
          </a:p>
          <a:p>
            <a:r>
              <a:rPr lang="en-US" sz="2400" dirty="0"/>
              <a:t>The student’s application should then show under the list of “Approved COAs” the next time you search for them. </a:t>
            </a:r>
            <a:endParaRPr lang="en-US" sz="14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1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536"/>
            <a:ext cx="8229600" cy="4462150"/>
          </a:xfrm>
        </p:spPr>
        <p:txBody>
          <a:bodyPr/>
          <a:lstStyle/>
          <a:p>
            <a:r>
              <a:rPr lang="en-US" sz="2400" dirty="0"/>
              <a:t>Recommend that Coordinators keep track of COA applications.</a:t>
            </a:r>
          </a:p>
          <a:p>
            <a:pPr lvl="1"/>
            <a:r>
              <a:rPr lang="en-US" sz="1600" dirty="0"/>
              <a:t>Incomplete, pending, approved, rejected, etc.</a:t>
            </a:r>
          </a:p>
          <a:p>
            <a:r>
              <a:rPr lang="en-US" sz="2400" dirty="0"/>
              <a:t>A COA is mailed to the student address on file in ChooseRestaurants.org.</a:t>
            </a:r>
          </a:p>
          <a:p>
            <a:pPr lvl="1"/>
            <a:r>
              <a:rPr lang="en-US" sz="1600" dirty="0"/>
              <a:t>Ensure students keep their address updated if work hours are completed after graduation.</a:t>
            </a:r>
          </a:p>
          <a:p>
            <a:r>
              <a:rPr lang="en-US" sz="2400" dirty="0"/>
              <a:t>E-certificates are also available, but only in the student view.</a:t>
            </a:r>
          </a:p>
          <a:p>
            <a:r>
              <a:rPr lang="en-US" sz="2400" dirty="0"/>
              <a:t>Coordinators may request copies of COAs through </a:t>
            </a:r>
            <a:r>
              <a:rPr lang="en-US" sz="2400" dirty="0">
                <a:hlinkClick r:id="rId2"/>
              </a:rPr>
              <a:t>ProStart@nraef.org</a:t>
            </a:r>
            <a:r>
              <a:rPr lang="en-US" sz="2400" dirty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0031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536"/>
            <a:ext cx="8229600" cy="4462150"/>
          </a:xfrm>
        </p:spPr>
        <p:txBody>
          <a:bodyPr/>
          <a:lstStyle/>
          <a:p>
            <a:r>
              <a:rPr lang="en-US" sz="2400" dirty="0"/>
              <a:t>SRAs must keep records of COAs for at least 5 years.</a:t>
            </a:r>
          </a:p>
          <a:p>
            <a:pPr lvl="1"/>
            <a:r>
              <a:rPr lang="en-US" sz="1600" dirty="0"/>
              <a:t>To ensure the COA meets the tests for a valid and verifiable industry credential.</a:t>
            </a:r>
          </a:p>
          <a:p>
            <a:pPr lvl="1"/>
            <a:r>
              <a:rPr lang="en-US" sz="1600" dirty="0"/>
              <a:t>Can be stored in hardcopy or </a:t>
            </a:r>
            <a:r>
              <a:rPr lang="en-US" sz="1600" dirty="0" err="1"/>
              <a:t>uneditable</a:t>
            </a:r>
            <a:r>
              <a:rPr lang="en-US" sz="1600" dirty="0"/>
              <a:t>, electronic forms (e.g. PDFs).</a:t>
            </a:r>
          </a:p>
          <a:p>
            <a:pPr lvl="1"/>
            <a:r>
              <a:rPr lang="en-US" sz="1600" dirty="0"/>
              <a:t>Must be available to NRAEF within 24 hours notice for auditing purposes.</a:t>
            </a:r>
          </a:p>
          <a:p>
            <a:r>
              <a:rPr lang="en-US" sz="2400" dirty="0"/>
              <a:t>Remember! </a:t>
            </a:r>
          </a:p>
          <a:p>
            <a:pPr lvl="1"/>
            <a:r>
              <a:rPr lang="en-US" sz="1600" dirty="0"/>
              <a:t>COA documents include Personally Identifiable Information (PII).</a:t>
            </a:r>
          </a:p>
          <a:p>
            <a:pPr lvl="1"/>
            <a:r>
              <a:rPr lang="en-US" sz="1600" dirty="0"/>
              <a:t>Laws vary by state when it comes to collection, safeguarding, and disposal of PII. </a:t>
            </a:r>
          </a:p>
          <a:p>
            <a:pPr lvl="1"/>
            <a:r>
              <a:rPr lang="en-US" sz="1600" dirty="0"/>
              <a:t>Coordinators are urged to consult with legal counsel before making document storage decisions.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0448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Common issues - students</a:t>
            </a:r>
          </a:p>
        </p:txBody>
      </p:sp>
    </p:spTree>
    <p:extLst>
      <p:ext uri="{BB962C8B-B14F-4D97-AF65-F5344CB8AC3E}">
        <p14:creationId xmlns:p14="http://schemas.microsoft.com/office/powerpoint/2010/main" val="3446180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737"/>
            <a:ext cx="8229600" cy="1143000"/>
          </a:xfrm>
        </p:spPr>
        <p:txBody>
          <a:bodyPr/>
          <a:lstStyle/>
          <a:p>
            <a:r>
              <a:rPr lang="en-US" dirty="0"/>
              <a:t>Missing an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204"/>
            <a:ext cx="8229600" cy="446215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If you have taken a Foundations Exam that is </a:t>
            </a:r>
            <a:r>
              <a:rPr lang="en-US" sz="2200" b="1" dirty="0"/>
              <a:t>not</a:t>
            </a:r>
            <a:r>
              <a:rPr lang="en-US" sz="2200" dirty="0"/>
              <a:t> appearing in your COA Tracker, please follow the steps below to add the exam to your profile.</a:t>
            </a:r>
          </a:p>
          <a:p>
            <a:pPr marL="457200" lvl="1" indent="0">
              <a:buNone/>
            </a:pPr>
            <a:endParaRPr lang="en-US" sz="1000" dirty="0"/>
          </a:p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55657" y="2627099"/>
            <a:ext cx="4287154" cy="1735896"/>
            <a:chOff x="2338787" y="4265124"/>
            <a:chExt cx="4779369" cy="1675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7203" y="4265124"/>
              <a:ext cx="4590953" cy="167584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338787" y="5190921"/>
              <a:ext cx="1771660" cy="730908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351" y="2819533"/>
            <a:ext cx="4126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Log in to ChooseRestaurants.org.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Click “</a:t>
            </a:r>
            <a:r>
              <a:rPr lang="en-US" sz="1400" dirty="0" err="1"/>
              <a:t>ProStart</a:t>
            </a:r>
            <a:r>
              <a:rPr lang="en-US" sz="1400" dirty="0"/>
              <a:t> Exams for Students.”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Click “Check Scores.”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/>
              <a:t>Enter the Exam Session Number and date on the following screen. </a:t>
            </a:r>
            <a:r>
              <a:rPr lang="en-US" sz="1400" i="1" dirty="0"/>
              <a:t>If you don’t know it, please ask your educator or exam proctor.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/>
              <a:t>Click “Find Record.”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/>
              <a:t>If no records are found, please</a:t>
            </a:r>
            <a:br>
              <a:rPr lang="en-US" sz="1400" dirty="0"/>
            </a:br>
            <a:r>
              <a:rPr lang="en-US" sz="1400" dirty="0"/>
              <a:t>contact the Service Center at </a:t>
            </a:r>
            <a:r>
              <a:rPr lang="en-US" sz="1400" dirty="0">
                <a:hlinkClick r:id="rId3"/>
              </a:rPr>
              <a:t>ServiceCenter@restaurant.org</a:t>
            </a:r>
            <a:r>
              <a:rPr lang="en-US" sz="1400" dirty="0"/>
              <a:t> for further support. 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55771" y="4528825"/>
            <a:ext cx="4531029" cy="1899030"/>
            <a:chOff x="4224669" y="4615910"/>
            <a:chExt cx="4531029" cy="18990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4669" y="4615910"/>
              <a:ext cx="4531029" cy="189032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695842" y="6094561"/>
              <a:ext cx="1043212" cy="420379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236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662"/>
            <a:ext cx="8229600" cy="1143000"/>
          </a:xfrm>
        </p:spPr>
        <p:txBody>
          <a:bodyPr/>
          <a:lstStyle/>
          <a:p>
            <a:r>
              <a:rPr lang="en-US" dirty="0"/>
              <a:t>Multiple Student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186"/>
            <a:ext cx="8229600" cy="44621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you have multiple accounts on ChooseRestaurants.org, you’ll need to request a records merge.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200" dirty="0"/>
              <a:t>To merge the records:</a:t>
            </a:r>
          </a:p>
          <a:p>
            <a:pPr lvl="1"/>
            <a:r>
              <a:rPr lang="en-US" sz="1800" dirty="0"/>
              <a:t>Email the Service Center at </a:t>
            </a:r>
            <a:r>
              <a:rPr lang="en-US" sz="1800" dirty="0">
                <a:hlinkClick r:id="rId2"/>
              </a:rPr>
              <a:t>ServiceCenter@restaurant.org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Include the student name, educator name, exam session number(s), and the </a:t>
            </a:r>
            <a:r>
              <a:rPr lang="en-US" sz="1800" b="1" dirty="0"/>
              <a:t>username for the account you’d like as your primary login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Allow adequate time for the merge to occur. Merge requests can take approximately 2-3 weeks. 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000" dirty="0"/>
          </a:p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208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932"/>
            <a:ext cx="8229600" cy="857250"/>
          </a:xfrm>
        </p:spPr>
        <p:txBody>
          <a:bodyPr>
            <a:normAutofit/>
          </a:bodyPr>
          <a:lstStyle/>
          <a:p>
            <a:r>
              <a:rPr lang="en-US" sz="2700" dirty="0" err="1"/>
              <a:t>ProStart</a:t>
            </a:r>
            <a:r>
              <a:rPr lang="en-US" sz="2700" dirty="0"/>
              <a:t> COA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182"/>
            <a:ext cx="8229600" cy="3652847"/>
          </a:xfrm>
        </p:spPr>
        <p:txBody>
          <a:bodyPr/>
          <a:lstStyle/>
          <a:p>
            <a:r>
              <a:rPr lang="en-US" sz="2400" dirty="0"/>
              <a:t>A COA application will be automatically created for students once they pass their FRMCA Level 1 exam. </a:t>
            </a:r>
          </a:p>
          <a:p>
            <a:r>
              <a:rPr lang="en-US" sz="2400" dirty="0"/>
              <a:t>Students are then able to enter valid work hours from up to one year prior to and three years following the date of the Level 1 exam. For example:</a:t>
            </a:r>
          </a:p>
          <a:p>
            <a:pPr lvl="1"/>
            <a:r>
              <a:rPr lang="en-US" sz="2000" dirty="0"/>
              <a:t>John Doe passes his Level 1 exam on </a:t>
            </a:r>
            <a:r>
              <a:rPr lang="en-US" sz="2000" u="sng" dirty="0"/>
              <a:t>5/5/2017</a:t>
            </a:r>
            <a:r>
              <a:rPr lang="en-US" sz="2000" dirty="0"/>
              <a:t>.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John Doe can go back in his records and enter work hours he completed from </a:t>
            </a:r>
            <a:r>
              <a:rPr lang="en-US" sz="2000" u="sng" dirty="0"/>
              <a:t>5/5/2016</a:t>
            </a:r>
            <a:r>
              <a:rPr lang="en-US" sz="2000" dirty="0"/>
              <a:t> and forward.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His COA application will expire on </a:t>
            </a:r>
            <a:r>
              <a:rPr lang="en-US" sz="2000" u="sng" dirty="0"/>
              <a:t>5/5/2020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Note: a COA does not expire.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065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862"/>
            <a:ext cx="8229600" cy="1143000"/>
          </a:xfrm>
        </p:spPr>
        <p:txBody>
          <a:bodyPr/>
          <a:lstStyle/>
          <a:p>
            <a:r>
              <a:rPr lang="en-US" dirty="0"/>
              <a:t>Cannot Access E-Certificate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86"/>
            <a:ext cx="8229600" cy="44621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your COA has been approved and issued, but you are still struggling to download it on ChooseRestaurants.org, this is a technical error. </a:t>
            </a:r>
          </a:p>
          <a:p>
            <a:r>
              <a:rPr lang="en-US" sz="2400" dirty="0"/>
              <a:t>To access your e-certificate:</a:t>
            </a:r>
          </a:p>
          <a:p>
            <a:pPr lvl="1"/>
            <a:r>
              <a:rPr lang="en-US" sz="1800" dirty="0"/>
              <a:t>Email the Service Center at </a:t>
            </a:r>
            <a:r>
              <a:rPr lang="en-US" sz="1800" dirty="0">
                <a:hlinkClick r:id="rId2"/>
              </a:rPr>
              <a:t>ServiceCenter@restaurant.org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Include the student name, and </a:t>
            </a:r>
            <a:r>
              <a:rPr lang="en-US" sz="1800" b="1" dirty="0"/>
              <a:t>username for the account where the COA has been approved. </a:t>
            </a:r>
            <a:endParaRPr lang="en-US" sz="1000" dirty="0"/>
          </a:p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4300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2906713"/>
            <a:ext cx="8772524" cy="1362075"/>
          </a:xfrm>
        </p:spPr>
        <p:txBody>
          <a:bodyPr/>
          <a:lstStyle/>
          <a:p>
            <a:pPr algn="ctr"/>
            <a:r>
              <a:rPr lang="en-US" dirty="0"/>
              <a:t>Common issues - educators</a:t>
            </a:r>
          </a:p>
        </p:txBody>
      </p:sp>
    </p:spTree>
    <p:extLst>
      <p:ext uri="{BB962C8B-B14F-4D97-AF65-F5344CB8AC3E}">
        <p14:creationId xmlns:p14="http://schemas.microsoft.com/office/powerpoint/2010/main" val="1725737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862"/>
            <a:ext cx="8229600" cy="1143000"/>
          </a:xfrm>
        </p:spPr>
        <p:txBody>
          <a:bodyPr/>
          <a:lstStyle/>
          <a:p>
            <a:r>
              <a:rPr lang="en-US" dirty="0"/>
              <a:t>Access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86"/>
            <a:ext cx="8229600" cy="44621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an educator receives an “Access Denied” message when trying to access COA applications, this likely means they are not currently registered as a </a:t>
            </a:r>
            <a:r>
              <a:rPr lang="en-US" sz="2000" dirty="0" err="1"/>
              <a:t>ProStart</a:t>
            </a:r>
            <a:r>
              <a:rPr lang="en-US" sz="2000" dirty="0"/>
              <a:t> Educator. </a:t>
            </a:r>
          </a:p>
          <a:p>
            <a:r>
              <a:rPr lang="en-US" sz="1800" dirty="0"/>
              <a:t>Log in to ChooseRestaurants.org</a:t>
            </a:r>
          </a:p>
          <a:p>
            <a:r>
              <a:rPr lang="en-US" sz="1800" dirty="0"/>
              <a:t>Click “</a:t>
            </a:r>
            <a:r>
              <a:rPr lang="en-US" sz="1800" dirty="0" err="1"/>
              <a:t>ProStart</a:t>
            </a:r>
            <a:r>
              <a:rPr lang="en-US" sz="1800" dirty="0"/>
              <a:t> Exams for Educators.”</a:t>
            </a:r>
          </a:p>
          <a:p>
            <a:endParaRPr lang="en-US" sz="2000" dirty="0"/>
          </a:p>
          <a:p>
            <a:r>
              <a:rPr lang="en-US" sz="1800" dirty="0"/>
              <a:t>Click “Register as an Educator.” </a:t>
            </a:r>
          </a:p>
          <a:p>
            <a:r>
              <a:rPr lang="en-US" sz="1800" dirty="0"/>
              <a:t>Select “Confirmed </a:t>
            </a:r>
            <a:r>
              <a:rPr lang="en-US" sz="1800" dirty="0" err="1"/>
              <a:t>ProStart</a:t>
            </a:r>
            <a:r>
              <a:rPr lang="en-US" sz="1800" dirty="0"/>
              <a:t> School</a:t>
            </a:r>
            <a:br>
              <a:rPr lang="en-US" sz="1800" dirty="0"/>
            </a:br>
            <a:r>
              <a:rPr lang="en-US" sz="1800" dirty="0"/>
              <a:t>Educator and Proctor.”</a:t>
            </a:r>
          </a:p>
          <a:p>
            <a:r>
              <a:rPr lang="en-US" sz="1800" dirty="0"/>
              <a:t>This request will go to the Coordinator for</a:t>
            </a:r>
            <a:br>
              <a:rPr lang="en-US" sz="1800" dirty="0"/>
            </a:br>
            <a:r>
              <a:rPr lang="en-US" sz="1800" dirty="0"/>
              <a:t> approval. </a:t>
            </a:r>
          </a:p>
          <a:p>
            <a:r>
              <a:rPr lang="en-US" sz="1800" dirty="0"/>
              <a:t>Contact </a:t>
            </a:r>
            <a:r>
              <a:rPr lang="en-US" sz="1800" dirty="0">
                <a:hlinkClick r:id="rId2"/>
              </a:rPr>
              <a:t>ProStart@nraef.org</a:t>
            </a:r>
            <a:r>
              <a:rPr lang="en-US" sz="1800" dirty="0"/>
              <a:t> for </a:t>
            </a:r>
            <a:br>
              <a:rPr lang="en-US" sz="1800" dirty="0"/>
            </a:br>
            <a:r>
              <a:rPr lang="en-US" sz="1800" dirty="0"/>
              <a:t>additional assistance.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1252" y="3682478"/>
            <a:ext cx="8135548" cy="442671"/>
            <a:chOff x="355601" y="3135089"/>
            <a:chExt cx="8135548" cy="4426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01" y="3241675"/>
              <a:ext cx="8135548" cy="27199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006168" y="3135089"/>
              <a:ext cx="1998134" cy="442671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025" y="4167641"/>
            <a:ext cx="4316658" cy="20998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0" y="4249276"/>
            <a:ext cx="750183" cy="195845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04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Cannot Approve Student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86"/>
            <a:ext cx="4976949" cy="44621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the “Approve Competency” button does not appear, even though the student’s exams and hours are complete, this is a technical error. </a:t>
            </a:r>
          </a:p>
          <a:p>
            <a:r>
              <a:rPr lang="en-US" sz="1800" dirty="0"/>
              <a:t>Please contact your </a:t>
            </a:r>
            <a:r>
              <a:rPr lang="en-US" sz="1800" dirty="0" err="1"/>
              <a:t>ProStart</a:t>
            </a:r>
            <a:r>
              <a:rPr lang="en-US" sz="1800" dirty="0"/>
              <a:t> State Coordinator, who will reach out to </a:t>
            </a:r>
            <a:r>
              <a:rPr lang="en-US" sz="1800" dirty="0">
                <a:hlinkClick r:id="rId2"/>
              </a:rPr>
              <a:t>ProStart@nraef.org</a:t>
            </a:r>
            <a:r>
              <a:rPr lang="en-US" sz="1800" dirty="0"/>
              <a:t> for resolution. </a:t>
            </a:r>
          </a:p>
          <a:p>
            <a:r>
              <a:rPr lang="en-US" sz="1800" dirty="0"/>
              <a:t>This error often occurs when a student has completed well over their 400 required hours. It is an easy fix.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29399" y="2170862"/>
            <a:ext cx="3252651" cy="3220288"/>
            <a:chOff x="5434149" y="1068029"/>
            <a:chExt cx="3252651" cy="32202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4149" y="1068029"/>
              <a:ext cx="3252651" cy="3220288"/>
            </a:xfrm>
            <a:prstGeom prst="rect">
              <a:avLst/>
            </a:prstGeom>
          </p:spPr>
        </p:pic>
        <p:pic>
          <p:nvPicPr>
            <p:cNvPr id="11" name="Content Placeholder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3879" y="3431176"/>
              <a:ext cx="1321502" cy="235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436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aef-soci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6"/>
          <a:stretch/>
        </p:blipFill>
        <p:spPr>
          <a:xfrm>
            <a:off x="1422055" y="4793947"/>
            <a:ext cx="304047" cy="1007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7862" y="4504338"/>
            <a:ext cx="2362616" cy="289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342900"/>
            <a:r>
              <a:rPr lang="en-US" sz="1050" dirty="0">
                <a:solidFill>
                  <a:prstClr val="white"/>
                </a:solidFill>
                <a:latin typeface="Arial"/>
                <a:cs typeface="Arial"/>
              </a:rPr>
              <a:t>@</a:t>
            </a:r>
            <a:r>
              <a:rPr lang="en-US" sz="1050" dirty="0" err="1">
                <a:solidFill>
                  <a:prstClr val="white"/>
                </a:solidFill>
                <a:latin typeface="Arial"/>
                <a:cs typeface="Arial"/>
              </a:rPr>
              <a:t>ProStart</a:t>
            </a:r>
            <a:endParaRPr lang="en-US" sz="105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7862" y="4839390"/>
            <a:ext cx="2476916" cy="289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342900"/>
            <a:r>
              <a:rPr lang="en-US" sz="1050" dirty="0">
                <a:solidFill>
                  <a:prstClr val="white"/>
                </a:solidFill>
                <a:latin typeface="Arial"/>
                <a:cs typeface="Arial"/>
              </a:rPr>
              <a:t>/</a:t>
            </a:r>
            <a:r>
              <a:rPr lang="en-US" sz="1050" dirty="0" err="1">
                <a:solidFill>
                  <a:prstClr val="white"/>
                </a:solidFill>
                <a:latin typeface="Arial"/>
                <a:cs typeface="Arial"/>
              </a:rPr>
              <a:t>ProStartProgram</a:t>
            </a:r>
            <a:endParaRPr lang="en-US" sz="105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862" y="5515019"/>
            <a:ext cx="2476916" cy="289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342900"/>
            <a:r>
              <a:rPr lang="en-US" sz="1050" dirty="0">
                <a:solidFill>
                  <a:prstClr val="white"/>
                </a:solidFill>
                <a:latin typeface="Arial"/>
                <a:cs typeface="Arial"/>
              </a:rPr>
              <a:t>/</a:t>
            </a:r>
            <a:r>
              <a:rPr lang="en-US" sz="1050" dirty="0" err="1">
                <a:solidFill>
                  <a:prstClr val="white"/>
                </a:solidFill>
                <a:latin typeface="Arial"/>
                <a:cs typeface="Arial"/>
              </a:rPr>
              <a:t>ProStartProgram</a:t>
            </a:r>
            <a:endParaRPr lang="en-US" sz="105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837" y="5314186"/>
            <a:ext cx="4219263" cy="289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 defTabSz="342900"/>
            <a:r>
              <a:rPr lang="en-US" sz="2625" b="1" dirty="0" err="1">
                <a:solidFill>
                  <a:prstClr val="white"/>
                </a:solidFill>
                <a:latin typeface="Arial"/>
                <a:cs typeface="Arial"/>
              </a:rPr>
              <a:t>NRAEF.org</a:t>
            </a:r>
            <a:r>
              <a:rPr lang="en-US" sz="2625" b="1" dirty="0">
                <a:solidFill>
                  <a:prstClr val="white"/>
                </a:solidFill>
                <a:latin typeface="Arial"/>
                <a:cs typeface="Arial"/>
              </a:rPr>
              <a:t>/</a:t>
            </a:r>
            <a:r>
              <a:rPr lang="en-US" sz="2625" b="1" dirty="0" err="1">
                <a:solidFill>
                  <a:prstClr val="white"/>
                </a:solidFill>
                <a:latin typeface="Arial"/>
                <a:cs typeface="Arial"/>
              </a:rPr>
              <a:t>ProStart</a:t>
            </a:r>
            <a:endParaRPr lang="en-US" sz="2625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862" y="5169854"/>
            <a:ext cx="2476916" cy="289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defTabSz="342900"/>
            <a:r>
              <a:rPr lang="en-US" sz="1050" dirty="0">
                <a:solidFill>
                  <a:prstClr val="white"/>
                </a:solidFill>
                <a:latin typeface="Arial"/>
                <a:cs typeface="Arial"/>
              </a:rPr>
              <a:t>/</a:t>
            </a:r>
            <a:r>
              <a:rPr lang="en-US" sz="1050" dirty="0" err="1">
                <a:solidFill>
                  <a:prstClr val="white"/>
                </a:solidFill>
                <a:latin typeface="Arial"/>
                <a:cs typeface="Arial"/>
              </a:rPr>
              <a:t>ProStartProgram</a:t>
            </a:r>
            <a:endParaRPr lang="en-US" sz="105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3" name="Picture 12" descr="socia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7"/>
          <a:stretch/>
        </p:blipFill>
        <p:spPr>
          <a:xfrm>
            <a:off x="1436343" y="4506240"/>
            <a:ext cx="280195" cy="294361"/>
          </a:xfrm>
          <a:prstGeom prst="rect">
            <a:avLst/>
          </a:prstGeom>
        </p:spPr>
      </p:pic>
      <p:pic>
        <p:nvPicPr>
          <p:cNvPr id="3" name="Picture 2" descr="ProStar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33" y="1247363"/>
            <a:ext cx="5911596" cy="2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08"/>
            <a:ext cx="8229600" cy="857250"/>
          </a:xfrm>
        </p:spPr>
        <p:txBody>
          <a:bodyPr>
            <a:normAutofit/>
          </a:bodyPr>
          <a:lstStyle/>
          <a:p>
            <a:r>
              <a:rPr lang="en-US" sz="2700" dirty="0" err="1"/>
              <a:t>ProStart</a:t>
            </a:r>
            <a:r>
              <a:rPr lang="en-US" sz="2700" dirty="0"/>
              <a:t> COA Work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58"/>
            <a:ext cx="8229600" cy="3346613"/>
          </a:xfrm>
        </p:spPr>
        <p:txBody>
          <a:bodyPr/>
          <a:lstStyle/>
          <a:p>
            <a:r>
              <a:rPr lang="en-US" sz="2400" dirty="0"/>
              <a:t>Students may have as many positions or employers as necessary to achieve 400 cumulative work hours.  </a:t>
            </a:r>
          </a:p>
          <a:p>
            <a:r>
              <a:rPr lang="en-US" sz="2400" dirty="0"/>
              <a:t>As students are pursuing their work hours, </a:t>
            </a:r>
            <a:r>
              <a:rPr lang="en-US" sz="2400" b="1" dirty="0"/>
              <a:t>supervisors </a:t>
            </a:r>
            <a:r>
              <a:rPr lang="en-US" sz="2400" dirty="0"/>
              <a:t>(not educators or students) should complete the Workplace Experience Checklist to indicate in which competencies students have demonstrated mastery.</a:t>
            </a:r>
          </a:p>
          <a:p>
            <a:r>
              <a:rPr lang="en-US" sz="2400" dirty="0"/>
              <a:t>The Work Experience Checklist can be downloaded from the student’s COA Tracker.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3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84384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COA Responsibilities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1050"/>
            <a:ext cx="8229600" cy="44621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Register on ChooseRestaurants.org.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Track and enter hours and competencies.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supporting documentation to educator for review.</a:t>
            </a:r>
          </a:p>
        </p:txBody>
      </p:sp>
    </p:spTree>
    <p:extLst>
      <p:ext uri="{BB962C8B-B14F-4D97-AF65-F5344CB8AC3E}">
        <p14:creationId xmlns:p14="http://schemas.microsoft.com/office/powerpoint/2010/main" val="357278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Username and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525"/>
            <a:ext cx="8229600" cy="4462150"/>
          </a:xfrm>
        </p:spPr>
        <p:txBody>
          <a:bodyPr/>
          <a:lstStyle/>
          <a:p>
            <a:r>
              <a:rPr lang="en-US" sz="1800" dirty="0"/>
              <a:t>Visit Chooserestaurants.org.</a:t>
            </a:r>
          </a:p>
          <a:p>
            <a:r>
              <a:rPr lang="en-US" sz="1800" dirty="0"/>
              <a:t>Click “Login” at the upper right hand corner.</a:t>
            </a:r>
          </a:p>
          <a:p>
            <a:r>
              <a:rPr lang="en-US" sz="1800" dirty="0"/>
              <a:t>Click “Create New Profile.”</a:t>
            </a:r>
          </a:p>
          <a:p>
            <a:pPr lvl="1"/>
            <a:r>
              <a:rPr lang="en-US" sz="1200" dirty="0"/>
              <a:t>If you have already registered on ChooseRestaurants.org, please do </a:t>
            </a:r>
            <a:r>
              <a:rPr lang="en-US" sz="1200" b="1" dirty="0"/>
              <a:t>not</a:t>
            </a:r>
            <a:r>
              <a:rPr lang="en-US" sz="1200" dirty="0"/>
              <a:t> create a new login!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71" y="3376199"/>
            <a:ext cx="6388900" cy="31194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90533" y="5477933"/>
            <a:ext cx="1998134" cy="115733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5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Creating a Username and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099"/>
            <a:ext cx="4655234" cy="4462150"/>
          </a:xfrm>
        </p:spPr>
        <p:txBody>
          <a:bodyPr/>
          <a:lstStyle/>
          <a:p>
            <a:r>
              <a:rPr lang="en-US" sz="1600" dirty="0"/>
              <a:t>Enter the information requested. All information with a red asterisk is required. </a:t>
            </a:r>
          </a:p>
          <a:p>
            <a:r>
              <a:rPr lang="en-US" sz="1600" dirty="0"/>
              <a:t>Please ensure that any information entered is accurate and your secret question is something you will remember. </a:t>
            </a:r>
          </a:p>
          <a:p>
            <a:r>
              <a:rPr lang="en-US" sz="1600" dirty="0"/>
              <a:t>Please use legal name and permanent address. This is where all COAs will be mailed!</a:t>
            </a:r>
          </a:p>
          <a:p>
            <a:r>
              <a:rPr lang="en-US" sz="1600" dirty="0"/>
              <a:t>Click “Register.”</a:t>
            </a:r>
          </a:p>
          <a:p>
            <a:r>
              <a:rPr lang="en-US" sz="1600" dirty="0"/>
              <a:t>Write your username and password down and save it in a safe place. Consider providing a copy to your instructor for safekeeping. </a:t>
            </a:r>
          </a:p>
          <a:p>
            <a:r>
              <a:rPr lang="en-US" sz="1600" dirty="0"/>
              <a:t>If you are having trouble accessing your account, please contact </a:t>
            </a:r>
            <a:r>
              <a:rPr lang="en-US" sz="1600" dirty="0">
                <a:hlinkClick r:id="rId2"/>
              </a:rPr>
              <a:t>ProStart@nraef.org</a:t>
            </a:r>
            <a:r>
              <a:rPr lang="en-US" sz="1600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11" y="1860099"/>
            <a:ext cx="33982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20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2264</Words>
  <Application>Microsoft Office PowerPoint</Application>
  <PresentationFormat>On-screen Show (4:3)</PresentationFormat>
  <Paragraphs>281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1_Office Theme</vt:lpstr>
      <vt:lpstr>2_Office Theme</vt:lpstr>
      <vt:lpstr>Office Theme</vt:lpstr>
      <vt:lpstr>PowerPoint Presentation</vt:lpstr>
      <vt:lpstr>COA Training Coordinators, Educators, &amp; Students</vt:lpstr>
      <vt:lpstr>ProStart COA Overview</vt:lpstr>
      <vt:lpstr>ProStart COA Overview</vt:lpstr>
      <vt:lpstr>ProStart COA Work Hours</vt:lpstr>
      <vt:lpstr>students</vt:lpstr>
      <vt:lpstr>Student COA Responsibilities </vt:lpstr>
      <vt:lpstr>Creating a Username and Password</vt:lpstr>
      <vt:lpstr>Creating a Username and Password</vt:lpstr>
      <vt:lpstr>Tracking COA Work Hours</vt:lpstr>
      <vt:lpstr>PowerPoint Presentation</vt:lpstr>
      <vt:lpstr>PowerPoint Presentation</vt:lpstr>
      <vt:lpstr>COA Progress</vt:lpstr>
      <vt:lpstr>COA Progress</vt:lpstr>
      <vt:lpstr>After Approval</vt:lpstr>
      <vt:lpstr>Accessing E-Certificates</vt:lpstr>
      <vt:lpstr>educators</vt:lpstr>
      <vt:lpstr>Educator Responsibilities </vt:lpstr>
      <vt:lpstr>Creating a Username and Password</vt:lpstr>
      <vt:lpstr>Creating a Username and Password</vt:lpstr>
      <vt:lpstr>Linking Students</vt:lpstr>
      <vt:lpstr>Tracking COA Progress</vt:lpstr>
      <vt:lpstr>PowerPoint Presentation</vt:lpstr>
      <vt:lpstr>PowerPoint Presentation</vt:lpstr>
      <vt:lpstr>Approving Applications</vt:lpstr>
      <vt:lpstr>Approving Applications</vt:lpstr>
      <vt:lpstr>coordinators</vt:lpstr>
      <vt:lpstr>Coordinator COA Responsibilities </vt:lpstr>
      <vt:lpstr>Coordinator Notification </vt:lpstr>
      <vt:lpstr>Coordinator Approval </vt:lpstr>
      <vt:lpstr>Coordinator Approval </vt:lpstr>
      <vt:lpstr>Coordinator Approval </vt:lpstr>
      <vt:lpstr>PowerPoint Presentation</vt:lpstr>
      <vt:lpstr>Approving Applications</vt:lpstr>
      <vt:lpstr>After Approval</vt:lpstr>
      <vt:lpstr>Record Keeping</vt:lpstr>
      <vt:lpstr>Common issues - students</vt:lpstr>
      <vt:lpstr>Missing an Exam</vt:lpstr>
      <vt:lpstr>Multiple Student Accounts</vt:lpstr>
      <vt:lpstr>Cannot Access E-Certificate</vt:lpstr>
      <vt:lpstr>Common issues - educators</vt:lpstr>
      <vt:lpstr>Access Denied</vt:lpstr>
      <vt:lpstr>Cannot Approve Student Competencies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Golin</dc:creator>
  <cp:lastModifiedBy>Courtney Hamm</cp:lastModifiedBy>
  <cp:revision>47</cp:revision>
  <dcterms:created xsi:type="dcterms:W3CDTF">2018-11-07T14:54:09Z</dcterms:created>
  <dcterms:modified xsi:type="dcterms:W3CDTF">2025-08-26T18:26:12Z</dcterms:modified>
</cp:coreProperties>
</file>