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8" r:id="rId3"/>
  </p:sldMasterIdLst>
  <p:notesMasterIdLst>
    <p:notesMasterId r:id="rId22"/>
  </p:notesMasterIdLst>
  <p:handoutMasterIdLst>
    <p:handoutMasterId r:id="rId23"/>
  </p:handoutMasterIdLst>
  <p:sldIdLst>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ヒラギノ角ゴ Pro W3" charset="-128"/>
        <a:cs typeface="+mn-cs"/>
      </a:defRPr>
    </a:lvl1pPr>
    <a:lvl2pPr marL="457200" algn="l" rtl="0" eaLnBrk="0" fontAlgn="base" hangingPunct="0">
      <a:spcBef>
        <a:spcPct val="0"/>
      </a:spcBef>
      <a:spcAft>
        <a:spcPct val="0"/>
      </a:spcAft>
      <a:defRPr kern="1200">
        <a:solidFill>
          <a:schemeClr val="tx1"/>
        </a:solidFill>
        <a:latin typeface="Arial" charset="0"/>
        <a:ea typeface="ヒラギノ角ゴ Pro W3" charset="-128"/>
        <a:cs typeface="+mn-cs"/>
      </a:defRPr>
    </a:lvl2pPr>
    <a:lvl3pPr marL="914400" algn="l" rtl="0" eaLnBrk="0" fontAlgn="base" hangingPunct="0">
      <a:spcBef>
        <a:spcPct val="0"/>
      </a:spcBef>
      <a:spcAft>
        <a:spcPct val="0"/>
      </a:spcAft>
      <a:defRPr kern="1200">
        <a:solidFill>
          <a:schemeClr val="tx1"/>
        </a:solidFill>
        <a:latin typeface="Arial" charset="0"/>
        <a:ea typeface="ヒラギノ角ゴ Pro W3" charset="-128"/>
        <a:cs typeface="+mn-cs"/>
      </a:defRPr>
    </a:lvl3pPr>
    <a:lvl4pPr marL="1371600" algn="l" rtl="0" eaLnBrk="0" fontAlgn="base" hangingPunct="0">
      <a:spcBef>
        <a:spcPct val="0"/>
      </a:spcBef>
      <a:spcAft>
        <a:spcPct val="0"/>
      </a:spcAft>
      <a:defRPr kern="1200">
        <a:solidFill>
          <a:schemeClr val="tx1"/>
        </a:solidFill>
        <a:latin typeface="Arial" charset="0"/>
        <a:ea typeface="ヒラギノ角ゴ Pro W3" charset="-128"/>
        <a:cs typeface="+mn-cs"/>
      </a:defRPr>
    </a:lvl4pPr>
    <a:lvl5pPr marL="1828800" algn="l" rtl="0" eaLnBrk="0" fontAlgn="base" hangingPunct="0">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p15:guide id="1" orient="horz" pos="1344" userDrawn="1">
          <p15:clr>
            <a:srgbClr val="A4A3A4"/>
          </p15:clr>
        </p15:guide>
        <p15:guide id="2" orient="horz" pos="3792" userDrawn="1">
          <p15:clr>
            <a:srgbClr val="A4A3A4"/>
          </p15:clr>
        </p15:guide>
        <p15:guide id="3" orient="horz" pos="2160" userDrawn="1">
          <p15:clr>
            <a:srgbClr val="A4A3A4"/>
          </p15:clr>
        </p15:guide>
        <p15:guide id="4" orient="horz" pos="3840" userDrawn="1">
          <p15:clr>
            <a:srgbClr val="A4A3A4"/>
          </p15:clr>
        </p15:guide>
        <p15:guide id="5" orient="horz" pos="912" userDrawn="1">
          <p15:clr>
            <a:srgbClr val="A4A3A4"/>
          </p15:clr>
        </p15:guide>
        <p15:guide id="6" pos="1344" userDrawn="1">
          <p15:clr>
            <a:srgbClr val="A4A3A4"/>
          </p15:clr>
        </p15:guide>
        <p15:guide id="7" pos="6272" userDrawn="1">
          <p15:clr>
            <a:srgbClr val="A4A3A4"/>
          </p15:clr>
        </p15:guide>
        <p15:guide id="8"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CCDB"/>
    <a:srgbClr val="DEAE6F"/>
    <a:srgbClr val="E6E7E9"/>
    <a:srgbClr val="4EC1B4"/>
    <a:srgbClr val="EA5E2F"/>
    <a:srgbClr val="4EC100"/>
    <a:srgbClr val="EA5E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9A9E6-62C4-456B-BA5C-B9444F70C1CC}" v="1" dt="2025-07-31T19:15:01.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64848" autoAdjust="0"/>
  </p:normalViewPr>
  <p:slideViewPr>
    <p:cSldViewPr>
      <p:cViewPr varScale="1">
        <p:scale>
          <a:sx n="41" d="100"/>
          <a:sy n="41" d="100"/>
        </p:scale>
        <p:origin x="1448" y="40"/>
      </p:cViewPr>
      <p:guideLst>
        <p:guide orient="horz" pos="1344"/>
        <p:guide orient="horz" pos="3792"/>
        <p:guide orient="horz" pos="2160"/>
        <p:guide orient="horz" pos="3840"/>
        <p:guide orient="horz" pos="912"/>
        <p:guide pos="1344"/>
        <p:guide pos="6272"/>
        <p:guide pos="3840"/>
      </p:guideLst>
    </p:cSldViewPr>
  </p:slideViewPr>
  <p:outlineViewPr>
    <p:cViewPr>
      <p:scale>
        <a:sx n="33" d="100"/>
        <a:sy n="33" d="100"/>
      </p:scale>
      <p:origin x="0" y="66732"/>
    </p:cViewPr>
  </p:outlineViewPr>
  <p:notesTextViewPr>
    <p:cViewPr>
      <p:scale>
        <a:sx n="100" d="100"/>
        <a:sy n="100" d="100"/>
      </p:scale>
      <p:origin x="0" y="0"/>
    </p:cViewPr>
  </p:notesTextViewPr>
  <p:sorterViewPr>
    <p:cViewPr>
      <p:scale>
        <a:sx n="100" d="100"/>
        <a:sy n="100" d="100"/>
      </p:scale>
      <p:origin x="0" y="1794"/>
    </p:cViewPr>
  </p:sorterViewPr>
  <p:notesViewPr>
    <p:cSldViewPr>
      <p:cViewPr varScale="1">
        <p:scale>
          <a:sx n="94" d="100"/>
          <a:sy n="94" d="100"/>
        </p:scale>
        <p:origin x="-259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ea typeface="ヒラギノ角ゴ Pro W3" pitchFamily="122" charset="-128"/>
                <a:cs typeface="Arial" panose="020B0604020202020204" pitchFamily="34" charset="0"/>
              </a:defRPr>
            </a:lvl1pPr>
          </a:lstStyle>
          <a:p>
            <a:pPr>
              <a:defRPr/>
            </a:pPr>
            <a:fld id="{D39A3805-2832-0443-BF6D-57043FBD3ABE}" type="datetimeFigureOut">
              <a:rPr lang="en-US" altLang="en-US"/>
              <a:pPr>
                <a:defRPr/>
              </a:pPr>
              <a:t>7/31/2025</a:t>
            </a:fld>
            <a:endParaRPr lang="en-US" alt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ea typeface="ヒラギノ角ゴ Pro W3" pitchFamily="122" charset="-128"/>
                <a:cs typeface="Arial" panose="020B0604020202020204" pitchFamily="34" charset="0"/>
              </a:defRPr>
            </a:lvl1pPr>
          </a:lstStyle>
          <a:p>
            <a:pPr>
              <a:defRPr/>
            </a:pPr>
            <a:fld id="{DA7DCA93-1293-4C4C-9F3B-35654A98C401}" type="slidenum">
              <a:rPr lang="en-US" altLang="en-US"/>
              <a:pPr>
                <a:defRPr/>
              </a:pPr>
              <a:t>‹#›</a:t>
            </a:fld>
            <a:endParaRPr lang="en-US" altLang="en-US" dirty="0"/>
          </a:p>
        </p:txBody>
      </p:sp>
    </p:spTree>
    <p:extLst>
      <p:ext uri="{BB962C8B-B14F-4D97-AF65-F5344CB8AC3E}">
        <p14:creationId xmlns:p14="http://schemas.microsoft.com/office/powerpoint/2010/main" val="3146786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ea typeface="ヒラギノ角ゴ Pro W3" pitchFamily="122" charset="-128"/>
                <a:cs typeface="Arial" panose="020B0604020202020204" pitchFamily="34" charset="0"/>
              </a:defRPr>
            </a:lvl1pPr>
          </a:lstStyle>
          <a:p>
            <a:pPr>
              <a:defRPr/>
            </a:pPr>
            <a:fld id="{47CC10E7-FD08-1041-8F1A-85FB245CDC29}" type="datetimeFigureOut">
              <a:rPr lang="en-US" altLang="en-US"/>
              <a:pPr>
                <a:defRPr/>
              </a:pPr>
              <a:t>7/31/2025</a:t>
            </a:fld>
            <a:endParaRPr lang="en-US" alt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ea typeface="ヒラギノ角ゴ Pro W3" pitchFamily="122" charset="-128"/>
                <a:cs typeface="Arial" panose="020B0604020202020204" pitchFamily="34" charset="0"/>
              </a:defRPr>
            </a:lvl1pPr>
          </a:lstStyle>
          <a:p>
            <a:pPr>
              <a:defRPr/>
            </a:pPr>
            <a:fld id="{47288FD6-44D2-7A48-A812-7150FD6A7684}" type="slidenum">
              <a:rPr lang="en-US" altLang="en-US"/>
              <a:pPr>
                <a:defRPr/>
              </a:pPr>
              <a:t>‹#›</a:t>
            </a:fld>
            <a:endParaRPr lang="en-US" altLang="en-US" dirty="0"/>
          </a:p>
        </p:txBody>
      </p:sp>
    </p:spTree>
    <p:extLst>
      <p:ext uri="{BB962C8B-B14F-4D97-AF65-F5344CB8AC3E}">
        <p14:creationId xmlns:p14="http://schemas.microsoft.com/office/powerpoint/2010/main" val="6019581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To be profitable, you have to keep your labor costs under control. Profit margins are pretty slim in foodservice operations. In fact, the typical restaurant operates</a:t>
            </a:r>
          </a:p>
          <a:p>
            <a:r>
              <a:rPr lang="en-US" altLang="en-US" dirty="0">
                <a:ea typeface="ヒラギノ角ゴ Pro W3" charset="-128"/>
              </a:rPr>
              <a:t>on a profit margin of only 2 to 6 percent. So an increase or decrease in labor costs can have a major impact on your bottom line. And every manager or</a:t>
            </a:r>
          </a:p>
          <a:p>
            <a:r>
              <a:rPr lang="en-US" altLang="en-US" dirty="0">
                <a:ea typeface="ヒラギノ角ゴ Pro W3" charset="-128"/>
              </a:rPr>
              <a:t>owner wants the bottom line to show a profit!</a:t>
            </a:r>
          </a:p>
          <a:p>
            <a:endParaRPr lang="en-US" altLang="en-US" dirty="0">
              <a:ea typeface="ヒラギノ角ゴ Pro W3" charset="-128"/>
            </a:endParaRPr>
          </a:p>
          <a:p>
            <a:r>
              <a:rPr lang="en-US" altLang="en-US" dirty="0">
                <a:ea typeface="ヒラギノ角ゴ Pro W3" charset="-128"/>
              </a:rPr>
              <a:t>Labor is a controllable, semivariable cost. A semivariable cost is a cost made up of both fixed (unchanging) and variable (changing) cost elements. Labor</a:t>
            </a:r>
          </a:p>
          <a:p>
            <a:r>
              <a:rPr lang="en-US" altLang="en-US" dirty="0">
                <a:ea typeface="ヒラギノ角ゴ Pro W3" charset="-128"/>
              </a:rPr>
              <a:t>costs are tied to sales, which is a variable (changing) cost element, but not directly. For example, the typical full-service restaurant spends about one-third</a:t>
            </a:r>
          </a:p>
          <a:p>
            <a:r>
              <a:rPr lang="en-US" altLang="en-US" dirty="0">
                <a:ea typeface="ヒラギノ角ゴ Pro W3" charset="-128"/>
              </a:rPr>
              <a:t>of its sales revenue on labor. </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48CFA660-C37E-594A-9A8C-DB5C6DE0CDBE}" type="slidenum">
              <a:rPr lang="en-US" altLang="en-US">
                <a:latin typeface="Calibri" charset="0"/>
              </a:rPr>
              <a:pPr/>
              <a:t>2</a:t>
            </a:fld>
            <a:endParaRPr lang="en-US" altLang="en-US" dirty="0">
              <a:latin typeface="Calibri" charset="0"/>
            </a:endParaRPr>
          </a:p>
        </p:txBody>
      </p:sp>
    </p:spTree>
    <p:extLst>
      <p:ext uri="{BB962C8B-B14F-4D97-AF65-F5344CB8AC3E}">
        <p14:creationId xmlns:p14="http://schemas.microsoft.com/office/powerpoint/2010/main" val="1698995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Scheduling mainly depends on how much revenue an operation is currently earning and how much it expects to earn in the future. Historical sales records</a:t>
            </a:r>
          </a:p>
          <a:p>
            <a:r>
              <a:rPr lang="en-US" altLang="en-US" dirty="0">
                <a:ea typeface="ヒラギノ角ゴ Pro W3" charset="-128"/>
              </a:rPr>
              <a:t>serve as a baseline for making those predictions about future revenue. The baseline is either increased or decreased depending on current activities and trends.</a:t>
            </a:r>
          </a:p>
          <a:p>
            <a:endParaRPr lang="en-US" altLang="en-US" dirty="0">
              <a:ea typeface="ヒラギノ角ゴ Pro W3" charset="-128"/>
            </a:endParaRPr>
          </a:p>
          <a:p>
            <a:endParaRPr lang="en-US" altLang="en-US" dirty="0">
              <a:ea typeface="ヒラギノ角ゴ Pro W3" charset="-128"/>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8A4DA4D5-D33A-AD42-912B-B80B39E20F6E}" type="slidenum">
              <a:rPr lang="en-US" altLang="en-US">
                <a:latin typeface="Calibri" charset="0"/>
              </a:rPr>
              <a:pPr/>
              <a:t>11</a:t>
            </a:fld>
            <a:endParaRPr lang="en-US" altLang="en-US" dirty="0">
              <a:latin typeface="Calibri" charset="0"/>
            </a:endParaRPr>
          </a:p>
        </p:txBody>
      </p:sp>
    </p:spTree>
    <p:extLst>
      <p:ext uri="{BB962C8B-B14F-4D97-AF65-F5344CB8AC3E}">
        <p14:creationId xmlns:p14="http://schemas.microsoft.com/office/powerpoint/2010/main" val="2073163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The primary rules for scheduling employees are:</a:t>
            </a:r>
          </a:p>
          <a:p>
            <a:pPr marL="228600" indent="-228600">
              <a:buFont typeface="+mj-lt"/>
              <a:buAutoNum type="arabicPeriod"/>
            </a:pPr>
            <a:r>
              <a:rPr lang="en-US" altLang="en-US" dirty="0">
                <a:ea typeface="ヒラギノ角ゴ Pro W3" charset="-128"/>
              </a:rPr>
              <a:t>As projected sales increase, the number of employees needed increases.</a:t>
            </a:r>
          </a:p>
          <a:p>
            <a:pPr marL="228600" indent="-228600">
              <a:buFont typeface="+mj-lt"/>
              <a:buAutoNum type="arabicPeriod"/>
            </a:pPr>
            <a:r>
              <a:rPr lang="en-US" altLang="en-US" dirty="0">
                <a:ea typeface="ヒラギノ角ゴ Pro W3" charset="-128"/>
              </a:rPr>
              <a:t>As projected sales decrease, the number of employees needed decreases.</a:t>
            </a: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8D761F7C-A714-DB47-A41F-0F8F6258855B}" type="slidenum">
              <a:rPr lang="en-US" altLang="en-US">
                <a:latin typeface="Calibri" charset="0"/>
              </a:rPr>
              <a:pPr/>
              <a:t>12</a:t>
            </a:fld>
            <a:endParaRPr lang="en-US" altLang="en-US" dirty="0">
              <a:latin typeface="Calibri" charset="0"/>
            </a:endParaRPr>
          </a:p>
        </p:txBody>
      </p:sp>
    </p:spTree>
    <p:extLst>
      <p:ext uri="{BB962C8B-B14F-4D97-AF65-F5344CB8AC3E}">
        <p14:creationId xmlns:p14="http://schemas.microsoft.com/office/powerpoint/2010/main" val="744452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A master schedule is a template, usually a spreadsheet, showing the number of people needed in each position to run the restaurant or foodservice</a:t>
            </a:r>
          </a:p>
          <a:p>
            <a:r>
              <a:rPr lang="en-US" altLang="en-US" dirty="0">
                <a:ea typeface="ヒラギノ角ゴ Pro W3" charset="-128"/>
              </a:rPr>
              <a:t>operation for a given time period. The master schedule does not use names. It simply lists the positions and the number of employees in</a:t>
            </a:r>
          </a:p>
          <a:p>
            <a:r>
              <a:rPr lang="en-US" altLang="en-US" dirty="0">
                <a:ea typeface="ヒラギノ角ゴ Pro W3" charset="-128"/>
              </a:rPr>
              <a:t>those positions. Create it with the idea that a certain sales level will likely be reached. As sales projections change, adjust the master schedule accordingly.</a:t>
            </a:r>
          </a:p>
          <a:p>
            <a:endParaRPr lang="en-US" altLang="en-US" dirty="0">
              <a:ea typeface="ヒラギノ角ゴ Pro W3" charset="-128"/>
            </a:endParaRPr>
          </a:p>
          <a:p>
            <a:r>
              <a:rPr lang="en-US" altLang="en-US" dirty="0">
                <a:ea typeface="ヒラギノ角ゴ Pro W3" charset="-128"/>
              </a:rPr>
              <a:t>For example, if a new office building is slated to open across the street from a restaurant, that restaurant should project lunch sales to show an increase over</a:t>
            </a:r>
          </a:p>
          <a:p>
            <a:r>
              <a:rPr lang="en-US" altLang="en-US" dirty="0">
                <a:ea typeface="ヒラギノ角ゴ Pro W3" charset="-128"/>
              </a:rPr>
              <a:t>the previous year, because it would likely see more sales from the new office workers. On the other hand, if a manufacturing plant in town is expected to shut</a:t>
            </a:r>
          </a:p>
          <a:p>
            <a:r>
              <a:rPr lang="en-US" altLang="en-US" dirty="0">
                <a:ea typeface="ヒラギノ角ゴ Pro W3" charset="-128"/>
              </a:rPr>
              <a:t>down, a local restaurant would lower its projections, as its market will have less money overall for dining out.</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F787E4A5-7245-6A44-899D-DF906DB6BB93}" type="slidenum">
              <a:rPr lang="en-US" altLang="en-US">
                <a:latin typeface="Calibri" charset="0"/>
              </a:rPr>
              <a:pPr/>
              <a:t>13</a:t>
            </a:fld>
            <a:endParaRPr lang="en-US" altLang="en-US" dirty="0">
              <a:latin typeface="Calibri" charset="0"/>
            </a:endParaRPr>
          </a:p>
        </p:txBody>
      </p:sp>
    </p:spTree>
    <p:extLst>
      <p:ext uri="{BB962C8B-B14F-4D97-AF65-F5344CB8AC3E}">
        <p14:creationId xmlns:p14="http://schemas.microsoft.com/office/powerpoint/2010/main" val="77720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288FD6-44D2-7A48-A812-7150FD6A7684}" type="slidenum">
              <a:rPr lang="en-US" altLang="en-US" smtClean="0"/>
              <a:pPr>
                <a:defRPr/>
              </a:pPr>
              <a:t>14</a:t>
            </a:fld>
            <a:endParaRPr lang="en-US" altLang="en-US" dirty="0"/>
          </a:p>
        </p:txBody>
      </p:sp>
    </p:spTree>
    <p:extLst>
      <p:ext uri="{BB962C8B-B14F-4D97-AF65-F5344CB8AC3E}">
        <p14:creationId xmlns:p14="http://schemas.microsoft.com/office/powerpoint/2010/main" val="174915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Using the same sales projections, a manager must also determine the available payroll dollars, which is what can be paid for labor during a</a:t>
            </a:r>
          </a:p>
          <a:p>
            <a:r>
              <a:rPr lang="en-US" altLang="en-US" dirty="0">
                <a:ea typeface="ヒラギノ角ゴ Pro W3" charset="-128"/>
              </a:rPr>
              <a:t>scheduling period. The manager can then use that information to create a crew schedule. A crew schedule is a chart that shows employees’ names and</a:t>
            </a:r>
          </a:p>
          <a:p>
            <a:r>
              <a:rPr lang="en-US" altLang="en-US" dirty="0">
                <a:ea typeface="ヒラギノ角ゴ Pro W3" charset="-128"/>
              </a:rPr>
              <a:t>the days and times they are to work.</a:t>
            </a:r>
          </a:p>
          <a:p>
            <a:endParaRPr lang="en-US" altLang="en-US" dirty="0">
              <a:ea typeface="ヒラギノ角ゴ Pro W3" charset="-128"/>
            </a:endParaRPr>
          </a:p>
          <a:p>
            <a:r>
              <a:rPr lang="en-US" altLang="en-US" dirty="0">
                <a:ea typeface="ヒラギノ角ゴ Pro W3" charset="-128"/>
              </a:rPr>
              <a:t>Develop the crew schedule with flexibility in mind. Virtually every employee needs to make adjustments to assigned shifts at some point. Similarly,</a:t>
            </a:r>
          </a:p>
          <a:p>
            <a:r>
              <a:rPr lang="en-US" altLang="en-US" dirty="0">
                <a:ea typeface="ヒラギノ角ゴ Pro W3" charset="-128"/>
              </a:rPr>
              <a:t>managers might need to ask employees to make last-minute changes to these assignments. Maintaining open, two-way communication in the</a:t>
            </a:r>
          </a:p>
          <a:p>
            <a:r>
              <a:rPr lang="en-US" altLang="en-US" dirty="0">
                <a:ea typeface="ヒラギノ角ゴ Pro W3" charset="-128"/>
              </a:rPr>
              <a:t>scheduling process and being clear about scheduling policies are very important for ensuring both employees and managers work together to</a:t>
            </a:r>
          </a:p>
          <a:p>
            <a:r>
              <a:rPr lang="en-US" altLang="en-US" dirty="0">
                <a:ea typeface="ヒラギノ角ゴ Pro W3" charset="-128"/>
              </a:rPr>
              <a:t>staff the operation.</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EC6CBCEB-CDE5-7A4F-B06E-44861E3CB71C}" type="slidenum">
              <a:rPr lang="en-US" altLang="en-US">
                <a:latin typeface="Calibri" charset="0"/>
              </a:rPr>
              <a:pPr/>
              <a:t>15</a:t>
            </a:fld>
            <a:endParaRPr lang="en-US" altLang="en-US" dirty="0">
              <a:latin typeface="Calibri" charset="0"/>
            </a:endParaRPr>
          </a:p>
        </p:txBody>
      </p:sp>
    </p:spTree>
    <p:extLst>
      <p:ext uri="{BB962C8B-B14F-4D97-AF65-F5344CB8AC3E}">
        <p14:creationId xmlns:p14="http://schemas.microsoft.com/office/powerpoint/2010/main" val="1486305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288FD6-44D2-7A48-A812-7150FD6A7684}" type="slidenum">
              <a:rPr lang="en-US" altLang="en-US" smtClean="0"/>
              <a:pPr>
                <a:defRPr/>
              </a:pPr>
              <a:t>16</a:t>
            </a:fld>
            <a:endParaRPr lang="en-US" altLang="en-US" dirty="0"/>
          </a:p>
        </p:txBody>
      </p:sp>
    </p:spTree>
    <p:extLst>
      <p:ext uri="{BB962C8B-B14F-4D97-AF65-F5344CB8AC3E}">
        <p14:creationId xmlns:p14="http://schemas.microsoft.com/office/powerpoint/2010/main" val="1306531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Of course, things do not always go according to plan, so develop a contingency plan. Such a plan helps the operation remain efficient and productive even</a:t>
            </a:r>
          </a:p>
          <a:p>
            <a:r>
              <a:rPr lang="en-US" altLang="en-US" dirty="0">
                <a:ea typeface="ヒラギノ角ゴ Pro W3" charset="-128"/>
              </a:rPr>
              <a:t>during adverse conditions, such as power outages, weather issues, employee absences, and so on. </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D231FB49-8D2E-FA4E-A44C-1D673815800B}" type="slidenum">
              <a:rPr lang="en-US" altLang="en-US">
                <a:latin typeface="Calibri" charset="0"/>
              </a:rPr>
              <a:pPr/>
              <a:t>17</a:t>
            </a:fld>
            <a:endParaRPr lang="en-US" altLang="en-US" dirty="0">
              <a:latin typeface="Calibri" charset="0"/>
            </a:endParaRPr>
          </a:p>
        </p:txBody>
      </p:sp>
    </p:spTree>
    <p:extLst>
      <p:ext uri="{BB962C8B-B14F-4D97-AF65-F5344CB8AC3E}">
        <p14:creationId xmlns:p14="http://schemas.microsoft.com/office/powerpoint/2010/main" val="809580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A good contingency plan should include the following:</a:t>
            </a:r>
          </a:p>
          <a:p>
            <a:pPr marL="171450" indent="-171450">
              <a:buFont typeface="Arial" panose="020B0604020202020204" pitchFamily="34" charset="0"/>
              <a:buChar char="•"/>
            </a:pPr>
            <a:r>
              <a:rPr lang="en-US" altLang="en-US" dirty="0">
                <a:ea typeface="ヒラギノ角ゴ Pro W3" charset="-128"/>
              </a:rPr>
              <a:t>Cross-training employees: Cross-trained employees can handle responsibilities in sections of the operation aside from their primary work responsibilities.</a:t>
            </a:r>
          </a:p>
          <a:p>
            <a:pPr marL="171450" indent="-171450">
              <a:buFont typeface="Arial" panose="020B0604020202020204" pitchFamily="34" charset="0"/>
              <a:buChar char="•"/>
            </a:pPr>
            <a:r>
              <a:rPr lang="en-US" altLang="en-US" dirty="0">
                <a:ea typeface="ヒラギノ角ゴ Pro W3" charset="-128"/>
              </a:rPr>
              <a:t>Identifying shift leaders: These individuals can train new hires and take the lead when plans need to change on the fly during the course of a work shift.</a:t>
            </a:r>
          </a:p>
          <a:p>
            <a:pPr marL="171450" indent="-171450">
              <a:buFont typeface="Arial" panose="020B0604020202020204" pitchFamily="34" charset="0"/>
              <a:buChar char="•"/>
            </a:pPr>
            <a:r>
              <a:rPr lang="en-US" altLang="en-US" dirty="0">
                <a:ea typeface="ヒラギノ角ゴ Pro W3" charset="-128"/>
              </a:rPr>
              <a:t>Having on-call employees: It is helpful to create a list of employees with more flexible schedules who can be called to see if they wish to fill a shift should</a:t>
            </a:r>
            <a:r>
              <a:rPr lang="en-US" altLang="en-US" baseline="0" dirty="0">
                <a:ea typeface="ヒラギノ角ゴ Pro W3" charset="-128"/>
              </a:rPr>
              <a:t> </a:t>
            </a:r>
            <a:br>
              <a:rPr lang="en-US" altLang="en-US" baseline="0" dirty="0">
                <a:ea typeface="ヒラギノ角ゴ Pro W3" charset="-128"/>
              </a:rPr>
            </a:br>
            <a:r>
              <a:rPr lang="en-US" altLang="en-US" dirty="0">
                <a:ea typeface="ヒラギノ角ゴ Pro W3" charset="-128"/>
              </a:rPr>
              <a:t>an issue arise</a:t>
            </a:r>
          </a:p>
          <a:p>
            <a:endParaRPr lang="en-US" altLang="en-US" dirty="0">
              <a:ea typeface="ヒラギノ角ゴ Pro W3" charset="-128"/>
            </a:endParaRPr>
          </a:p>
          <a:p>
            <a:r>
              <a:rPr lang="en-US" altLang="en-US" dirty="0">
                <a:ea typeface="ヒラギノ角ゴ Pro W3" charset="-128"/>
              </a:rPr>
              <a:t>Having all of these provisions in place will lead to properly staffed operations with happy crews and contented management. Such conditions will invariably </a:t>
            </a:r>
          </a:p>
          <a:p>
            <a:r>
              <a:rPr lang="en-US" altLang="en-US" dirty="0">
                <a:ea typeface="ヒラギノ角ゴ Pro W3" charset="-128"/>
              </a:rPr>
              <a:t>produce lower labor costs overall, as turnover, negligence, and theft will be down, while productivity will be up—the ideal cost-controlling scenario.</a:t>
            </a:r>
          </a:p>
          <a:p>
            <a:endParaRPr lang="en-US" altLang="en-US" dirty="0">
              <a:ea typeface="ヒラギノ角ゴ Pro W3" charset="-128"/>
            </a:endParaRPr>
          </a:p>
          <a:p>
            <a:r>
              <a:rPr lang="en-US" altLang="en-US" dirty="0">
                <a:ea typeface="ヒラギノ角ゴ Pro W3" charset="-128"/>
              </a:rPr>
              <a:t>See Essential Skills: How to Develop a Contingency Plan, on page 245.</a:t>
            </a: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4EC8D9D2-DFD6-FF4E-8459-114EA56AE3DD}" type="slidenum">
              <a:rPr lang="en-US" altLang="en-US">
                <a:latin typeface="Calibri" charset="0"/>
              </a:rPr>
              <a:pPr/>
              <a:t>18</a:t>
            </a:fld>
            <a:endParaRPr lang="en-US" altLang="en-US" dirty="0">
              <a:latin typeface="Calibri" charset="0"/>
            </a:endParaRPr>
          </a:p>
        </p:txBody>
      </p:sp>
    </p:spTree>
    <p:extLst>
      <p:ext uri="{BB962C8B-B14F-4D97-AF65-F5344CB8AC3E}">
        <p14:creationId xmlns:p14="http://schemas.microsoft.com/office/powerpoint/2010/main" val="157563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Most operations have full-time staff, such as a manager and chef, and also part-time staff, such as servers, greeters, and sometimes line cooks. </a:t>
            </a:r>
            <a:br>
              <a:rPr lang="en-US" altLang="en-US" dirty="0">
                <a:ea typeface="ヒラギノ角ゴ Pro W3" charset="-128"/>
              </a:rPr>
            </a:br>
            <a:r>
              <a:rPr lang="en-US" altLang="en-US" dirty="0">
                <a:ea typeface="ヒラギノ角ゴ Pro W3" charset="-128"/>
              </a:rPr>
              <a:t>Full-time employees are often salaried, so they will work and be paid regardless of how busy the operation is on a daily or weekly basis. </a:t>
            </a:r>
            <a:br>
              <a:rPr lang="en-US" altLang="en-US" dirty="0">
                <a:ea typeface="ヒラギノ角ゴ Pro W3" charset="-128"/>
              </a:rPr>
            </a:br>
            <a:r>
              <a:rPr lang="en-US" altLang="en-US" dirty="0">
                <a:ea typeface="ヒラギノ角ゴ Pro W3" charset="-128"/>
              </a:rPr>
              <a:t>Salaried employees make up a fixed (unchanging) cost element. But part-time employees are staffed according to sales volume, or how</a:t>
            </a:r>
          </a:p>
          <a:p>
            <a:r>
              <a:rPr lang="en-US" altLang="en-US" dirty="0">
                <a:ea typeface="ヒラギノ角ゴ Pro W3" charset="-128"/>
              </a:rPr>
              <a:t>busy or slow an operation is at a given time or during a particular season. These employees make up a variable (changing) cost element.</a:t>
            </a:r>
          </a:p>
          <a:p>
            <a:endParaRPr lang="en-US" altLang="en-US" dirty="0">
              <a:ea typeface="ヒラギノ角ゴ Pro W3" charset="-128"/>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C72146E5-B43C-6940-9933-5BD35D0B42DA}" type="slidenum">
              <a:rPr lang="en-US" altLang="en-US">
                <a:latin typeface="Calibri" charset="0"/>
              </a:rPr>
              <a:pPr/>
              <a:t>3</a:t>
            </a:fld>
            <a:endParaRPr lang="en-US" altLang="en-US" dirty="0">
              <a:latin typeface="Calibri" charset="0"/>
            </a:endParaRPr>
          </a:p>
        </p:txBody>
      </p:sp>
    </p:spTree>
    <p:extLst>
      <p:ext uri="{BB962C8B-B14F-4D97-AF65-F5344CB8AC3E}">
        <p14:creationId xmlns:p14="http://schemas.microsoft.com/office/powerpoint/2010/main" val="207473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Operations must be aware of the fluctuations in their sales so that they can have just the right amount of staff on hand to handle guests efficiently. Having</a:t>
            </a:r>
          </a:p>
          <a:p>
            <a:r>
              <a:rPr lang="en-US" altLang="en-US" dirty="0">
                <a:ea typeface="ヒラギノ角ゴ Pro W3" charset="-128"/>
              </a:rPr>
              <a:t>too few staff results in a poor-quality product and poor service. Having too many staff results in money wasted. Additionally, inefficient and/or inconsistent</a:t>
            </a:r>
          </a:p>
          <a:p>
            <a:r>
              <a:rPr lang="en-US" altLang="en-US" dirty="0">
                <a:ea typeface="ヒラギノ角ゴ Pro W3" charset="-128"/>
              </a:rPr>
              <a:t>staffing on the part of management will likely lead to disgruntled employees, which could then result in even more cost-control problems, such as increased</a:t>
            </a:r>
          </a:p>
          <a:p>
            <a:r>
              <a:rPr lang="en-US" altLang="en-US" dirty="0">
                <a:ea typeface="ヒラギノ角ゴ Pro W3" charset="-128"/>
              </a:rPr>
              <a:t>employee turnover.</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A67C6326-BDF6-0F49-A780-63EAB09D5A91}" type="slidenum">
              <a:rPr lang="en-US" altLang="en-US">
                <a:latin typeface="Calibri" charset="0"/>
              </a:rPr>
              <a:pPr/>
              <a:t>4</a:t>
            </a:fld>
            <a:endParaRPr lang="en-US" altLang="en-US" dirty="0">
              <a:latin typeface="Calibri" charset="0"/>
            </a:endParaRPr>
          </a:p>
        </p:txBody>
      </p:sp>
    </p:spTree>
    <p:extLst>
      <p:ext uri="{BB962C8B-B14F-4D97-AF65-F5344CB8AC3E}">
        <p14:creationId xmlns:p14="http://schemas.microsoft.com/office/powerpoint/2010/main" val="1307906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For an operation to achieve its budgeted profit, the sales projections listed in its budget must be met. Additionally, the operation’s costs must be held to its</a:t>
            </a:r>
          </a:p>
          <a:p>
            <a:r>
              <a:rPr lang="en-US" altLang="en-US" dirty="0">
                <a:ea typeface="ヒラギノ角ゴ Pro W3" charset="-128"/>
              </a:rPr>
              <a:t>standards, which is the budgeted dollar amount or percentage for each type of cost. It is an important part of the management function to make sure that labor</a:t>
            </a:r>
          </a:p>
          <a:p>
            <a:r>
              <a:rPr lang="en-US" altLang="en-US" dirty="0">
                <a:ea typeface="ヒラギノ角ゴ Pro W3" charset="-128"/>
              </a:rPr>
              <a:t>(payroll) cost is in line with the budgeted standard. In short, an operation must know all of the factors that contribute to labor costs as well as how to create</a:t>
            </a:r>
          </a:p>
          <a:p>
            <a:r>
              <a:rPr lang="en-US" altLang="en-US" dirty="0">
                <a:ea typeface="ヒラギノ角ゴ Pro W3" charset="-128"/>
              </a:rPr>
              <a:t>effective schedules for all employees.</a:t>
            </a:r>
          </a:p>
          <a:p>
            <a:endParaRPr lang="en-US" altLang="en-US" dirty="0">
              <a:ea typeface="ヒラギノ角ゴ Pro W3" charset="-128"/>
            </a:endParaRPr>
          </a:p>
          <a:p>
            <a:r>
              <a:rPr lang="en-US" altLang="en-US" dirty="0">
                <a:ea typeface="ヒラギノ角ゴ Pro W3" charset="-128"/>
              </a:rPr>
              <a:t>The ideal labor cost is the standard the restaurant uses to budget for staffing needs; it represents what the restaurant management predicts will happen.</a:t>
            </a:r>
          </a:p>
          <a:p>
            <a:r>
              <a:rPr lang="en-US" altLang="en-US" dirty="0">
                <a:ea typeface="ヒラギノ角ゴ Pro W3" charset="-128"/>
              </a:rPr>
              <a:t>The actual labor cost varies above or below the ideal cost from day to day, because the management’s prediction cannot be 100 percent accurate.</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1B525CAC-3056-1F43-98FC-A13A08BA5B3B}" type="slidenum">
              <a:rPr lang="en-US" altLang="en-US">
                <a:latin typeface="Calibri" charset="0"/>
              </a:rPr>
              <a:pPr/>
              <a:t>5</a:t>
            </a:fld>
            <a:endParaRPr lang="en-US" altLang="en-US" dirty="0">
              <a:latin typeface="Calibri" charset="0"/>
            </a:endParaRPr>
          </a:p>
        </p:txBody>
      </p:sp>
    </p:spTree>
    <p:extLst>
      <p:ext uri="{BB962C8B-B14F-4D97-AF65-F5344CB8AC3E}">
        <p14:creationId xmlns:p14="http://schemas.microsoft.com/office/powerpoint/2010/main" val="35001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Many factors affect labor costs for a business, including:</a:t>
            </a:r>
          </a:p>
          <a:p>
            <a:r>
              <a:rPr lang="en-US" altLang="en-US" dirty="0">
                <a:ea typeface="ヒラギノ角ゴ Pro W3" charset="-128"/>
              </a:rPr>
              <a:t>• Business volume</a:t>
            </a:r>
          </a:p>
          <a:p>
            <a:r>
              <a:rPr lang="en-US" altLang="en-US" dirty="0">
                <a:ea typeface="ヒラギノ角ゴ Pro W3" charset="-128"/>
              </a:rPr>
              <a:t>• Employee turnover</a:t>
            </a:r>
          </a:p>
          <a:p>
            <a:r>
              <a:rPr lang="en-US" altLang="en-US" dirty="0">
                <a:ea typeface="ヒラギノ角ゴ Pro W3" charset="-128"/>
              </a:rPr>
              <a:t>• Quality standards</a:t>
            </a:r>
          </a:p>
          <a:p>
            <a:r>
              <a:rPr lang="en-US" altLang="en-US" dirty="0">
                <a:ea typeface="ヒラギノ角ゴ Pro W3" charset="-128"/>
              </a:rPr>
              <a:t>• Operational standards</a:t>
            </a:r>
          </a:p>
          <a:p>
            <a:endParaRPr lang="en-US" altLang="en-US" dirty="0">
              <a:ea typeface="ヒラギノ角ゴ Pro W3" charset="-128"/>
            </a:endParaRPr>
          </a:p>
          <a:p>
            <a:r>
              <a:rPr lang="en-US" altLang="en-US" b="1" dirty="0">
                <a:ea typeface="ヒラギノ角ゴ Pro W3" charset="-128"/>
              </a:rPr>
              <a:t>Business volume </a:t>
            </a:r>
            <a:r>
              <a:rPr lang="en-US" altLang="en-US" dirty="0">
                <a:ea typeface="ヒラギノ角ゴ Pro W3" charset="-128"/>
              </a:rPr>
              <a:t>is the amount of sales an operation does for a given time period. Business volume impacts labor costs. The variable elements of labor</a:t>
            </a:r>
          </a:p>
          <a:p>
            <a:r>
              <a:rPr lang="en-US" altLang="en-US" dirty="0">
                <a:ea typeface="ヒラギノ角ゴ Pro W3" charset="-128"/>
              </a:rPr>
              <a:t>costs go up and down in direct relation to sales volume (an increase in sales means more hours needed; a decrease in sales means fewer hours needed).</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84CD20CF-4131-9045-AD11-F318726229BD}" type="slidenum">
              <a:rPr lang="en-US" altLang="en-US">
                <a:latin typeface="Calibri" charset="0"/>
              </a:rPr>
              <a:pPr/>
              <a:t>6</a:t>
            </a:fld>
            <a:endParaRPr lang="en-US" altLang="en-US" dirty="0">
              <a:latin typeface="Calibri" charset="0"/>
            </a:endParaRPr>
          </a:p>
        </p:txBody>
      </p:sp>
    </p:spTree>
    <p:extLst>
      <p:ext uri="{BB962C8B-B14F-4D97-AF65-F5344CB8AC3E}">
        <p14:creationId xmlns:p14="http://schemas.microsoft.com/office/powerpoint/2010/main" val="811203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ea typeface="ヒラギノ角ゴ Pro W3" charset="-128"/>
              </a:rPr>
              <a:t>Employee turnover </a:t>
            </a:r>
            <a:r>
              <a:rPr lang="en-US" altLang="en-US" dirty="0">
                <a:ea typeface="ヒラギノ角ゴ Pro W3" charset="-128"/>
              </a:rPr>
              <a:t>is the number of employees hired to fill one position in a year’s time. It directly impacts labor costs. Typically, the higher the turnover</a:t>
            </a:r>
          </a:p>
          <a:p>
            <a:r>
              <a:rPr lang="en-US" altLang="en-US" dirty="0">
                <a:ea typeface="ヒラギノ角ゴ Pro W3" charset="-128"/>
              </a:rPr>
              <a:t>rate of a given operation, the higher the labor costs. This results primarily from the training costs involved in bringing on new staff.</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C4AEBF4E-8A00-BD4D-ADDC-4BF9096E1A41}" type="slidenum">
              <a:rPr lang="en-US" altLang="en-US">
                <a:latin typeface="Calibri" charset="0"/>
              </a:rPr>
              <a:pPr/>
              <a:t>7</a:t>
            </a:fld>
            <a:endParaRPr lang="en-US" altLang="en-US" dirty="0">
              <a:latin typeface="Calibri" charset="0"/>
            </a:endParaRPr>
          </a:p>
        </p:txBody>
      </p:sp>
    </p:spTree>
    <p:extLst>
      <p:ext uri="{BB962C8B-B14F-4D97-AF65-F5344CB8AC3E}">
        <p14:creationId xmlns:p14="http://schemas.microsoft.com/office/powerpoint/2010/main" val="1674260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ea typeface="ヒラギノ角ゴ Pro W3" charset="-128"/>
              </a:rPr>
              <a:t>Quality standards </a:t>
            </a:r>
            <a:r>
              <a:rPr lang="en-US" altLang="en-US" dirty="0">
                <a:ea typeface="ヒラギノ角ゴ Pro W3" charset="-128"/>
              </a:rPr>
              <a:t>also affect labor costs. Quality standards are the specifications of the operation with regard to products and service. The type of</a:t>
            </a:r>
          </a:p>
          <a:p>
            <a:r>
              <a:rPr lang="en-US" altLang="en-US" dirty="0">
                <a:ea typeface="ヒラギノ角ゴ Pro W3" charset="-128"/>
              </a:rPr>
              <a:t>operation and the type of menu it has determines the number of staff and the skill level required of that staff to meet the operation’s needs.</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57F6A35A-C409-9F44-AC67-1CB74816236E}" type="slidenum">
              <a:rPr lang="en-US" altLang="en-US">
                <a:latin typeface="Calibri" charset="0"/>
              </a:rPr>
              <a:pPr/>
              <a:t>8</a:t>
            </a:fld>
            <a:endParaRPr lang="en-US" altLang="en-US" dirty="0">
              <a:latin typeface="Calibri" charset="0"/>
            </a:endParaRPr>
          </a:p>
        </p:txBody>
      </p:sp>
    </p:spTree>
    <p:extLst>
      <p:ext uri="{BB962C8B-B14F-4D97-AF65-F5344CB8AC3E}">
        <p14:creationId xmlns:p14="http://schemas.microsoft.com/office/powerpoint/2010/main" val="81443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charset="-128"/>
              </a:rPr>
              <a:t>Operational standards also need to be met. Operational standards are the specifications of an operation with regard to products. If an employee does</a:t>
            </a:r>
          </a:p>
          <a:p>
            <a:r>
              <a:rPr lang="en-US" altLang="en-US" dirty="0">
                <a:ea typeface="ヒラギノ角ゴ Pro W3" charset="-128"/>
              </a:rPr>
              <a:t>not prepare a product that meets the operation’s standards, the employee must redo that item. This costs money, not only in terms of wasted product</a:t>
            </a:r>
          </a:p>
          <a:p>
            <a:r>
              <a:rPr lang="en-US" altLang="en-US" dirty="0">
                <a:ea typeface="ヒラギノ角ゴ Pro W3" charset="-128"/>
              </a:rPr>
              <a:t>that increases food costs, but also in terms of productivity and increasing labor costs.</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927E647F-E7F6-5144-95E5-DCDC3104C75B}" type="slidenum">
              <a:rPr lang="en-US" altLang="en-US">
                <a:latin typeface="Calibri" charset="0"/>
              </a:rPr>
              <a:pPr/>
              <a:t>9</a:t>
            </a:fld>
            <a:endParaRPr lang="en-US" altLang="en-US" dirty="0">
              <a:latin typeface="Calibri" charset="0"/>
            </a:endParaRPr>
          </a:p>
        </p:txBody>
      </p:sp>
    </p:spTree>
    <p:extLst>
      <p:ext uri="{BB962C8B-B14F-4D97-AF65-F5344CB8AC3E}">
        <p14:creationId xmlns:p14="http://schemas.microsoft.com/office/powerpoint/2010/main" val="127690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lnSpcReduction="10000"/>
          </a:bodyPr>
          <a:lstStyle/>
          <a:p>
            <a:pPr>
              <a:defRPr/>
            </a:pPr>
            <a:r>
              <a:rPr lang="en-US" dirty="0"/>
              <a:t>Labor can be one of the highest expenses that a foodservice business incurs. Restaurants and food processors must pay employees to prepare food and to</a:t>
            </a:r>
          </a:p>
          <a:p>
            <a:pPr>
              <a:defRPr/>
            </a:pPr>
            <a:r>
              <a:rPr lang="en-US" dirty="0"/>
              <a:t>get it to customers, either by serving tables or by delivering packaged products at a wholesale or retail level. As noted, labor costs will go up and down in</a:t>
            </a:r>
          </a:p>
          <a:p>
            <a:pPr>
              <a:defRPr/>
            </a:pPr>
            <a:r>
              <a:rPr lang="en-US" dirty="0"/>
              <a:t>relation to sales volume, but not necessarily in direct proportion. Also remember that, for the most part, management salary remains the same regardless of the</a:t>
            </a:r>
          </a:p>
          <a:p>
            <a:pPr>
              <a:defRPr/>
            </a:pPr>
            <a:r>
              <a:rPr lang="en-US" dirty="0"/>
              <a:t>operation’s sales volume.</a:t>
            </a:r>
          </a:p>
          <a:p>
            <a:pPr>
              <a:defRPr/>
            </a:pPr>
            <a:endParaRPr lang="en-US" dirty="0"/>
          </a:p>
          <a:p>
            <a:pPr>
              <a:defRPr/>
            </a:pPr>
            <a:r>
              <a:rPr lang="en-US" dirty="0"/>
              <a:t>However, staff members such as the waitstaff and line cooks are often paid an hourly wage and are scheduled according to anticipated sales. As a result,</a:t>
            </a:r>
          </a:p>
          <a:p>
            <a:pPr>
              <a:defRPr/>
            </a:pPr>
            <a:r>
              <a:rPr lang="en-US" dirty="0"/>
              <a:t>the cost of hourly employees goes up as sales go up and goes down as sales go down. If proper scheduling is used, the cost will go up and down in direct</a:t>
            </a:r>
          </a:p>
          <a:p>
            <a:pPr>
              <a:defRPr/>
            </a:pPr>
            <a:r>
              <a:rPr lang="en-US" dirty="0"/>
              <a:t>proportion to sales levels.</a:t>
            </a:r>
          </a:p>
          <a:p>
            <a:pPr>
              <a:defRPr/>
            </a:pPr>
            <a:endParaRPr lang="en-US" dirty="0"/>
          </a:p>
          <a:p>
            <a:pPr>
              <a:defRPr/>
            </a:pPr>
            <a:r>
              <a:rPr lang="en-US" dirty="0"/>
              <a:t>Restaurants must maintain enough staff to cover tables and prepare orders even when business is slow, and they achieve economies of scale during busier</a:t>
            </a:r>
          </a:p>
          <a:p>
            <a:pPr>
              <a:defRPr/>
            </a:pPr>
            <a:r>
              <a:rPr lang="en-US" dirty="0"/>
              <a:t>times. In a sense, the cost of maintaining an ongoing skeleton staff is a fixed, or noncontrollable, cost, while the cost of adding additional staff to cover added</a:t>
            </a:r>
          </a:p>
          <a:p>
            <a:pPr>
              <a:defRPr/>
            </a:pPr>
            <a:r>
              <a:rPr lang="en-US" dirty="0"/>
              <a:t>demand is a variable cost. A </a:t>
            </a:r>
            <a:r>
              <a:rPr lang="en-US" b="1" dirty="0"/>
              <a:t>variable cost </a:t>
            </a:r>
            <a:r>
              <a:rPr lang="en-US" dirty="0"/>
              <a:t>is one that will change based on the amount of sales at the restaurant or foodservice operation.</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fld id="{D0B88768-EAFD-744E-A6C3-6E2A12C51A38}" type="slidenum">
              <a:rPr lang="en-US" altLang="en-US">
                <a:latin typeface="Calibri" charset="0"/>
              </a:rPr>
              <a:pPr/>
              <a:t>10</a:t>
            </a:fld>
            <a:endParaRPr lang="en-US" altLang="en-US" dirty="0">
              <a:latin typeface="Calibri" charset="0"/>
            </a:endParaRPr>
          </a:p>
        </p:txBody>
      </p:sp>
    </p:spTree>
    <p:extLst>
      <p:ext uri="{BB962C8B-B14F-4D97-AF65-F5344CB8AC3E}">
        <p14:creationId xmlns:p14="http://schemas.microsoft.com/office/powerpoint/2010/main" val="757179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6800" y="304800"/>
            <a:ext cx="72813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20928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24200" y="2108200"/>
            <a:ext cx="5845175"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2287" y="304800"/>
            <a:ext cx="3505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5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65600" y="304800"/>
            <a:ext cx="44365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800430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304800"/>
            <a:ext cx="6790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786037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7600" y="304800"/>
            <a:ext cx="460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02063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8400" y="304800"/>
            <a:ext cx="69934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0534" y="2116138"/>
            <a:ext cx="7789333"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491959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7200" y="304800"/>
            <a:ext cx="8619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350153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0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715727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9200" y="304800"/>
            <a:ext cx="4555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969046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93067" y="304800"/>
            <a:ext cx="460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042903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0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15984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50461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1777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56000" y="304800"/>
            <a:ext cx="47074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9625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16138"/>
            <a:ext cx="7823200"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01534" y="304800"/>
            <a:ext cx="4588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283587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43200" y="304800"/>
            <a:ext cx="6350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778147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p:txBody>
          <a:bodyPr/>
          <a:lstStyle>
            <a:lvl1pPr>
              <a:defRPr smtClean="0"/>
            </a:lvl1pPr>
          </a:lstStyle>
          <a:p>
            <a:pPr>
              <a:defRPr/>
            </a:pPr>
            <a:fld id="{0EB62B88-D6AD-3E4E-A074-3FBE48E783A7}" type="slidenum">
              <a:rPr lang="en-US" altLang="en-US"/>
              <a:pPr>
                <a:defRPr/>
              </a:pPr>
              <a:t>‹#›</a:t>
            </a:fld>
            <a:endParaRPr lang="en-US" altLang="en-US" dirty="0"/>
          </a:p>
        </p:txBody>
      </p:sp>
    </p:spTree>
    <p:extLst>
      <p:ext uri="{BB962C8B-B14F-4D97-AF65-F5344CB8AC3E}">
        <p14:creationId xmlns:p14="http://schemas.microsoft.com/office/powerpoint/2010/main" val="938079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p:cNvSpPr/>
          <p:nvPr userDrawn="1"/>
        </p:nvSpPr>
        <p:spPr>
          <a:xfrm>
            <a:off x="7315200" y="1295400"/>
            <a:ext cx="4470400" cy="2667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2362200"/>
          </a:xfrm>
          <a:ln w="12700">
            <a:solidFill>
              <a:schemeClr val="bg1"/>
            </a:solidFill>
          </a:ln>
          <a:effectLst/>
        </p:spPr>
        <p:txBody>
          <a:bodyPr/>
          <a:lstStyle/>
          <a:p>
            <a:pPr lvl="0"/>
            <a:endParaRPr lang="en-US" noProof="0" dirty="0"/>
          </a:p>
        </p:txBody>
      </p:sp>
      <p:sp>
        <p:nvSpPr>
          <p:cNvPr id="11" name="Slide Number Placeholder 5"/>
          <p:cNvSpPr>
            <a:spLocks noGrp="1"/>
          </p:cNvSpPr>
          <p:nvPr>
            <p:ph type="sldNum" sz="quarter" idx="12"/>
          </p:nvPr>
        </p:nvSpPr>
        <p:spPr/>
        <p:txBody>
          <a:bodyPr/>
          <a:lstStyle>
            <a:lvl1pPr>
              <a:defRPr smtClean="0"/>
            </a:lvl1pPr>
          </a:lstStyle>
          <a:p>
            <a:pPr>
              <a:defRPr/>
            </a:pPr>
            <a:fld id="{AC61A39A-A31B-FE49-8803-B8D9B4695383}" type="slidenum">
              <a:rPr lang="en-US" altLang="en-US"/>
              <a:pPr>
                <a:defRPr/>
              </a:pPr>
              <a:t>‹#›</a:t>
            </a:fld>
            <a:endParaRPr lang="en-US" altLang="en-US" dirty="0"/>
          </a:p>
        </p:txBody>
      </p:sp>
    </p:spTree>
    <p:extLst>
      <p:ext uri="{BB962C8B-B14F-4D97-AF65-F5344CB8AC3E}">
        <p14:creationId xmlns:p14="http://schemas.microsoft.com/office/powerpoint/2010/main" val="1629157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2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p:cNvSpPr/>
          <p:nvPr userDrawn="1"/>
        </p:nvSpPr>
        <p:spPr>
          <a:xfrm>
            <a:off x="7315200" y="1295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userDrawn="1"/>
        </p:nvSpPr>
        <p:spPr>
          <a:xfrm>
            <a:off x="7315200" y="3581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1828800"/>
          </a:xfrm>
          <a:ln w="12700">
            <a:solidFill>
              <a:schemeClr val="bg1"/>
            </a:solidFill>
          </a:ln>
          <a:effectLst/>
        </p:spPr>
        <p:txBody>
          <a:bodyPr/>
          <a:lstStyle/>
          <a:p>
            <a:pPr lvl="0"/>
            <a:endParaRPr lang="en-US" noProof="0" dirty="0"/>
          </a:p>
        </p:txBody>
      </p:sp>
      <p:sp>
        <p:nvSpPr>
          <p:cNvPr id="15" name="Picture Placeholder 4"/>
          <p:cNvSpPr>
            <a:spLocks noGrp="1"/>
          </p:cNvSpPr>
          <p:nvPr>
            <p:ph type="pic" sz="quarter" idx="13"/>
          </p:nvPr>
        </p:nvSpPr>
        <p:spPr>
          <a:xfrm>
            <a:off x="7518400" y="3733800"/>
            <a:ext cx="4064000" cy="1828800"/>
          </a:xfrm>
          <a:ln w="12700">
            <a:solidFill>
              <a:schemeClr val="bg1"/>
            </a:solidFill>
          </a:ln>
          <a:effectLst/>
        </p:spPr>
        <p:txBody>
          <a:bodyPr/>
          <a:lstStyle/>
          <a:p>
            <a:pPr lvl="0"/>
            <a:endParaRPr lang="en-US" noProof="0" dirty="0"/>
          </a:p>
        </p:txBody>
      </p:sp>
      <p:sp>
        <p:nvSpPr>
          <p:cNvPr id="12" name="Slide Number Placeholder 5"/>
          <p:cNvSpPr>
            <a:spLocks noGrp="1"/>
          </p:cNvSpPr>
          <p:nvPr>
            <p:ph type="sldNum" sz="quarter" idx="14"/>
          </p:nvPr>
        </p:nvSpPr>
        <p:spPr/>
        <p:txBody>
          <a:bodyPr/>
          <a:lstStyle>
            <a:lvl1pPr>
              <a:defRPr smtClean="0"/>
            </a:lvl1pPr>
          </a:lstStyle>
          <a:p>
            <a:pPr>
              <a:defRPr/>
            </a:pPr>
            <a:fld id="{0925866C-FE19-6B4F-A828-F7353603AE2A}" type="slidenum">
              <a:rPr lang="en-US" altLang="en-US"/>
              <a:pPr>
                <a:defRPr/>
              </a:pPr>
              <a:t>‹#›</a:t>
            </a:fld>
            <a:endParaRPr lang="en-US" altLang="en-US" dirty="0"/>
          </a:p>
        </p:txBody>
      </p:sp>
    </p:spTree>
    <p:extLst>
      <p:ext uri="{BB962C8B-B14F-4D97-AF65-F5344CB8AC3E}">
        <p14:creationId xmlns:p14="http://schemas.microsoft.com/office/powerpoint/2010/main" val="837435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3_picture">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userDrawn="1"/>
        </p:nvSpPr>
        <p:spPr>
          <a:xfrm>
            <a:off x="7315200" y="9906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ectangle 11"/>
          <p:cNvSpPr/>
          <p:nvPr userDrawn="1"/>
        </p:nvSpPr>
        <p:spPr>
          <a:xfrm>
            <a:off x="7315200" y="27432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Rectangle 12"/>
          <p:cNvSpPr/>
          <p:nvPr userDrawn="1"/>
        </p:nvSpPr>
        <p:spPr>
          <a:xfrm>
            <a:off x="7315200" y="44958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143000"/>
            <a:ext cx="3556000" cy="1371600"/>
          </a:xfrm>
          <a:ln w="12700">
            <a:solidFill>
              <a:schemeClr val="bg1"/>
            </a:solidFill>
          </a:ln>
          <a:effectLst/>
        </p:spPr>
        <p:txBody>
          <a:bodyPr/>
          <a:lstStyle/>
          <a:p>
            <a:pPr lvl="0"/>
            <a:endParaRPr lang="en-US" noProof="0" dirty="0"/>
          </a:p>
        </p:txBody>
      </p:sp>
      <p:sp>
        <p:nvSpPr>
          <p:cNvPr id="24" name="Picture Placeholder 4"/>
          <p:cNvSpPr>
            <a:spLocks noGrp="1"/>
          </p:cNvSpPr>
          <p:nvPr>
            <p:ph type="pic" sz="quarter" idx="13"/>
          </p:nvPr>
        </p:nvSpPr>
        <p:spPr>
          <a:xfrm>
            <a:off x="7518400" y="2895600"/>
            <a:ext cx="3556000" cy="1371600"/>
          </a:xfrm>
          <a:ln w="12700">
            <a:solidFill>
              <a:schemeClr val="bg1"/>
            </a:solidFill>
          </a:ln>
          <a:effectLst/>
        </p:spPr>
        <p:txBody>
          <a:bodyPr/>
          <a:lstStyle/>
          <a:p>
            <a:pPr lvl="0"/>
            <a:endParaRPr lang="en-US" noProof="0" dirty="0"/>
          </a:p>
        </p:txBody>
      </p:sp>
      <p:sp>
        <p:nvSpPr>
          <p:cNvPr id="26" name="Picture Placeholder 4"/>
          <p:cNvSpPr>
            <a:spLocks noGrp="1"/>
          </p:cNvSpPr>
          <p:nvPr>
            <p:ph type="pic" sz="quarter" idx="14"/>
          </p:nvPr>
        </p:nvSpPr>
        <p:spPr>
          <a:xfrm>
            <a:off x="7518400" y="4648200"/>
            <a:ext cx="3556000" cy="1371600"/>
          </a:xfrm>
          <a:ln w="12700">
            <a:solidFill>
              <a:schemeClr val="bg1"/>
            </a:solidFill>
          </a:ln>
          <a:effectLst/>
        </p:spPr>
        <p:txBody>
          <a:bodyPr/>
          <a:lstStyle/>
          <a:p>
            <a:pPr lvl="0"/>
            <a:endParaRPr lang="en-US" noProof="0" dirty="0"/>
          </a:p>
        </p:txBody>
      </p:sp>
      <p:sp>
        <p:nvSpPr>
          <p:cNvPr id="14" name="Slide Number Placeholder 5"/>
          <p:cNvSpPr>
            <a:spLocks noGrp="1"/>
          </p:cNvSpPr>
          <p:nvPr>
            <p:ph type="sldNum" sz="quarter" idx="15"/>
          </p:nvPr>
        </p:nvSpPr>
        <p:spPr/>
        <p:txBody>
          <a:bodyPr/>
          <a:lstStyle>
            <a:lvl1pPr>
              <a:defRPr smtClean="0"/>
            </a:lvl1pPr>
          </a:lstStyle>
          <a:p>
            <a:pPr>
              <a:defRPr/>
            </a:pPr>
            <a:fld id="{3B42E1CE-6C93-5142-B858-57888989A241}" type="slidenum">
              <a:rPr lang="en-US" altLang="en-US"/>
              <a:pPr>
                <a:defRPr/>
              </a:pPr>
              <a:t>‹#›</a:t>
            </a:fld>
            <a:endParaRPr lang="en-US" altLang="en-US" dirty="0"/>
          </a:p>
        </p:txBody>
      </p:sp>
    </p:spTree>
    <p:extLst>
      <p:ext uri="{BB962C8B-B14F-4D97-AF65-F5344CB8AC3E}">
        <p14:creationId xmlns:p14="http://schemas.microsoft.com/office/powerpoint/2010/main" val="166357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_picture_text">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userDrawn="1"/>
        </p:nvSpPr>
        <p:spPr>
          <a:xfrm>
            <a:off x="6096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ectangle 11"/>
          <p:cNvSpPr/>
          <p:nvPr userDrawn="1"/>
        </p:nvSpPr>
        <p:spPr>
          <a:xfrm>
            <a:off x="49784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962400" cy="3271518"/>
          </a:xfrm>
        </p:spPr>
        <p:txBody>
          <a:bodyPr/>
          <a:lstStyle>
            <a:lvl1pPr>
              <a:defRPr sz="1600"/>
            </a:lvl1pPr>
            <a:lvl2pPr>
              <a:defRPr sz="1400"/>
            </a:lvl2pPr>
            <a:lvl3pPr>
              <a:defRPr sz="1200">
                <a:solidFill>
                  <a:srgbClr val="DEAE6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556000" cy="1371600"/>
          </a:xfrm>
          <a:ln w="12700">
            <a:solidFill>
              <a:schemeClr val="bg1"/>
            </a:solidFill>
          </a:ln>
          <a:effectLst/>
        </p:spPr>
        <p:txBody>
          <a:bodyPr/>
          <a:lstStyle/>
          <a:p>
            <a:pPr lvl="0"/>
            <a:endParaRPr lang="en-US" noProof="0" dirty="0"/>
          </a:p>
        </p:txBody>
      </p:sp>
      <p:sp>
        <p:nvSpPr>
          <p:cNvPr id="23" name="Content Placeholder 2"/>
          <p:cNvSpPr>
            <a:spLocks noGrp="1"/>
          </p:cNvSpPr>
          <p:nvPr>
            <p:ph idx="13"/>
          </p:nvPr>
        </p:nvSpPr>
        <p:spPr>
          <a:xfrm>
            <a:off x="4978400" y="2824482"/>
            <a:ext cx="3962400" cy="3271518"/>
          </a:xfrm>
        </p:spPr>
        <p:txBody>
          <a:bodyPr/>
          <a:lstStyle>
            <a:lvl1pPr>
              <a:defRPr sz="1600"/>
            </a:lvl1pPr>
            <a:lvl2pPr>
              <a:defRPr sz="1400"/>
            </a:lvl2pPr>
            <a:lvl3pPr>
              <a:defRPr sz="1200">
                <a:solidFill>
                  <a:srgbClr val="DEAE6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Picture Placeholder 4"/>
          <p:cNvSpPr>
            <a:spLocks noGrp="1"/>
          </p:cNvSpPr>
          <p:nvPr>
            <p:ph type="pic" sz="quarter" idx="14"/>
          </p:nvPr>
        </p:nvSpPr>
        <p:spPr>
          <a:xfrm>
            <a:off x="5181600" y="1148081"/>
            <a:ext cx="3556000" cy="1371600"/>
          </a:xfrm>
          <a:ln w="12700">
            <a:solidFill>
              <a:schemeClr val="bg1"/>
            </a:solidFill>
          </a:ln>
          <a:effectLst/>
        </p:spPr>
        <p:txBody>
          <a:bodyPr/>
          <a:lstStyle/>
          <a:p>
            <a:pPr lvl="0"/>
            <a:endParaRPr lang="en-US" noProof="0" dirty="0"/>
          </a:p>
        </p:txBody>
      </p:sp>
      <p:sp>
        <p:nvSpPr>
          <p:cNvPr id="13" name="Slide Number Placeholder 5"/>
          <p:cNvSpPr>
            <a:spLocks noGrp="1"/>
          </p:cNvSpPr>
          <p:nvPr>
            <p:ph type="sldNum" sz="quarter" idx="15"/>
          </p:nvPr>
        </p:nvSpPr>
        <p:spPr/>
        <p:txBody>
          <a:bodyPr/>
          <a:lstStyle>
            <a:lvl1pPr>
              <a:defRPr smtClean="0"/>
            </a:lvl1pPr>
          </a:lstStyle>
          <a:p>
            <a:pPr>
              <a:defRPr/>
            </a:pPr>
            <a:fld id="{70E7D521-CD7A-D944-9503-F1740F22804A}" type="slidenum">
              <a:rPr lang="en-US" altLang="en-US"/>
              <a:pPr>
                <a:defRPr/>
              </a:pPr>
              <a:t>‹#›</a:t>
            </a:fld>
            <a:endParaRPr lang="en-US" altLang="en-US" dirty="0"/>
          </a:p>
        </p:txBody>
      </p:sp>
    </p:spTree>
    <p:extLst>
      <p:ext uri="{BB962C8B-B14F-4D97-AF65-F5344CB8AC3E}">
        <p14:creationId xmlns:p14="http://schemas.microsoft.com/office/powerpoint/2010/main" val="2087286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_picture_text">
    <p:spTree>
      <p:nvGrpSpPr>
        <p:cNvPr id="1" name=""/>
        <p:cNvGrpSpPr/>
        <p:nvPr/>
      </p:nvGrpSpPr>
      <p:grpSpPr>
        <a:xfrm>
          <a:off x="0" y="0"/>
          <a:ext cx="0" cy="0"/>
          <a:chOff x="0" y="0"/>
          <a:chExt cx="0" cy="0"/>
        </a:xfrm>
      </p:grpSpPr>
      <p:cxnSp>
        <p:nvCxnSpPr>
          <p:cNvPr id="9" name="Straight Connector 8"/>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ectangle 11"/>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Rectangle 12"/>
          <p:cNvSpPr/>
          <p:nvPr userDrawn="1"/>
        </p:nvSpPr>
        <p:spPr>
          <a:xfrm>
            <a:off x="6096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Rectangle 13"/>
          <p:cNvSpPr/>
          <p:nvPr userDrawn="1"/>
        </p:nvSpPr>
        <p:spPr>
          <a:xfrm>
            <a:off x="4470400" y="990600"/>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Rectangle 14"/>
          <p:cNvSpPr/>
          <p:nvPr userDrawn="1"/>
        </p:nvSpPr>
        <p:spPr>
          <a:xfrm>
            <a:off x="83312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556000" cy="3271518"/>
          </a:xfrm>
        </p:spPr>
        <p:txBody>
          <a:bodyPr/>
          <a:lstStyle>
            <a:lvl1pPr>
              <a:defRPr sz="1600"/>
            </a:lvl1pPr>
            <a:lvl2pPr>
              <a:defRPr sz="1400"/>
            </a:lvl2pPr>
            <a:lvl3pPr>
              <a:defRPr sz="1200">
                <a:solidFill>
                  <a:srgbClr val="DEAE6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149600" cy="1371600"/>
          </a:xfrm>
          <a:ln w="12700">
            <a:solidFill>
              <a:schemeClr val="bg1"/>
            </a:solidFill>
          </a:ln>
          <a:effectLst/>
        </p:spPr>
        <p:txBody>
          <a:bodyPr/>
          <a:lstStyle/>
          <a:p>
            <a:pPr lvl="0"/>
            <a:endParaRPr lang="en-US" noProof="0" dirty="0"/>
          </a:p>
        </p:txBody>
      </p:sp>
      <p:sp>
        <p:nvSpPr>
          <p:cNvPr id="17" name="Picture Placeholder 4"/>
          <p:cNvSpPr>
            <a:spLocks noGrp="1"/>
          </p:cNvSpPr>
          <p:nvPr>
            <p:ph type="pic" sz="quarter" idx="14"/>
          </p:nvPr>
        </p:nvSpPr>
        <p:spPr>
          <a:xfrm>
            <a:off x="4673600" y="1143000"/>
            <a:ext cx="3149600" cy="1371600"/>
          </a:xfrm>
          <a:ln w="12700">
            <a:solidFill>
              <a:schemeClr val="bg1"/>
            </a:solidFill>
          </a:ln>
          <a:effectLst/>
        </p:spPr>
        <p:txBody>
          <a:bodyPr/>
          <a:lstStyle/>
          <a:p>
            <a:pPr lvl="0"/>
            <a:endParaRPr lang="en-US" noProof="0" dirty="0"/>
          </a:p>
        </p:txBody>
      </p:sp>
      <p:sp>
        <p:nvSpPr>
          <p:cNvPr id="20" name="Picture Placeholder 4"/>
          <p:cNvSpPr>
            <a:spLocks noGrp="1"/>
          </p:cNvSpPr>
          <p:nvPr>
            <p:ph type="pic" sz="quarter" idx="16"/>
          </p:nvPr>
        </p:nvSpPr>
        <p:spPr>
          <a:xfrm>
            <a:off x="8534400" y="1148080"/>
            <a:ext cx="3149600" cy="1371600"/>
          </a:xfrm>
          <a:ln w="12700">
            <a:solidFill>
              <a:schemeClr val="bg1"/>
            </a:solidFill>
          </a:ln>
          <a:effectLst/>
        </p:spPr>
        <p:txBody>
          <a:bodyPr/>
          <a:lstStyle/>
          <a:p>
            <a:pPr lvl="0"/>
            <a:endParaRPr lang="en-US" noProof="0" dirty="0"/>
          </a:p>
        </p:txBody>
      </p:sp>
      <p:sp>
        <p:nvSpPr>
          <p:cNvPr id="21" name="Content Placeholder 2"/>
          <p:cNvSpPr>
            <a:spLocks noGrp="1"/>
          </p:cNvSpPr>
          <p:nvPr>
            <p:ph idx="17"/>
          </p:nvPr>
        </p:nvSpPr>
        <p:spPr>
          <a:xfrm>
            <a:off x="4470400" y="2824481"/>
            <a:ext cx="3556000" cy="3271519"/>
          </a:xfrm>
        </p:spPr>
        <p:txBody>
          <a:bodyPr/>
          <a:lstStyle>
            <a:lvl1pPr>
              <a:defRPr sz="1600"/>
            </a:lvl1pPr>
            <a:lvl2pPr>
              <a:defRPr sz="1400"/>
            </a:lvl2pPr>
            <a:lvl3pPr>
              <a:defRPr sz="1200">
                <a:solidFill>
                  <a:srgbClr val="DEAE6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p:cNvSpPr>
            <a:spLocks noGrp="1"/>
          </p:cNvSpPr>
          <p:nvPr>
            <p:ph idx="18"/>
          </p:nvPr>
        </p:nvSpPr>
        <p:spPr>
          <a:xfrm>
            <a:off x="8331200" y="2819401"/>
            <a:ext cx="3556000" cy="3276599"/>
          </a:xfrm>
        </p:spPr>
        <p:txBody>
          <a:bodyPr/>
          <a:lstStyle>
            <a:lvl1pPr>
              <a:defRPr sz="1600"/>
            </a:lvl1pPr>
            <a:lvl2pPr>
              <a:defRPr sz="1400"/>
            </a:lvl2pPr>
            <a:lvl3pPr>
              <a:defRPr sz="1200">
                <a:solidFill>
                  <a:srgbClr val="DEAE6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Slide Number Placeholder 5"/>
          <p:cNvSpPr>
            <a:spLocks noGrp="1"/>
          </p:cNvSpPr>
          <p:nvPr>
            <p:ph type="sldNum" sz="quarter" idx="19"/>
          </p:nvPr>
        </p:nvSpPr>
        <p:spPr/>
        <p:txBody>
          <a:bodyPr/>
          <a:lstStyle>
            <a:lvl1pPr>
              <a:defRPr smtClean="0"/>
            </a:lvl1pPr>
          </a:lstStyle>
          <a:p>
            <a:pPr>
              <a:defRPr/>
            </a:pPr>
            <a:fld id="{76FBA9AF-0AEC-FC4D-95F1-FC05655833BB}" type="slidenum">
              <a:rPr lang="en-US" altLang="en-US"/>
              <a:pPr>
                <a:defRPr/>
              </a:pPr>
              <a:t>‹#›</a:t>
            </a:fld>
            <a:endParaRPr lang="en-US" altLang="en-US" dirty="0"/>
          </a:p>
        </p:txBody>
      </p:sp>
    </p:spTree>
    <p:extLst>
      <p:ext uri="{BB962C8B-B14F-4D97-AF65-F5344CB8AC3E}">
        <p14:creationId xmlns:p14="http://schemas.microsoft.com/office/powerpoint/2010/main" val="1871117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large image">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8" name="Picture Placeholder 7"/>
          <p:cNvSpPr>
            <a:spLocks noGrp="1"/>
          </p:cNvSpPr>
          <p:nvPr>
            <p:ph type="pic" sz="quarter" idx="11"/>
          </p:nvPr>
        </p:nvSpPr>
        <p:spPr>
          <a:xfrm>
            <a:off x="609600" y="1295400"/>
            <a:ext cx="10972800" cy="4800600"/>
          </a:xfrm>
        </p:spPr>
        <p:txBody>
          <a:bodyPr/>
          <a:lstStyle/>
          <a:p>
            <a:pPr lvl="0"/>
            <a:endParaRPr lang="en-US" noProof="0" dirty="0"/>
          </a:p>
        </p:txBody>
      </p:sp>
      <p:sp>
        <p:nvSpPr>
          <p:cNvPr id="9" name="Slide Number Placeholder 5"/>
          <p:cNvSpPr>
            <a:spLocks noGrp="1"/>
          </p:cNvSpPr>
          <p:nvPr>
            <p:ph type="sldNum" sz="quarter" idx="12"/>
          </p:nvPr>
        </p:nvSpPr>
        <p:spPr/>
        <p:txBody>
          <a:bodyPr/>
          <a:lstStyle>
            <a:lvl1pPr>
              <a:defRPr smtClean="0"/>
            </a:lvl1pPr>
          </a:lstStyle>
          <a:p>
            <a:pPr>
              <a:defRPr/>
            </a:pPr>
            <a:fld id="{88CEB96F-1BEE-7742-8AB3-777CB0B6BBF4}" type="slidenum">
              <a:rPr lang="en-US" altLang="en-US"/>
              <a:pPr>
                <a:defRPr/>
              </a:pPr>
              <a:t>‹#›</a:t>
            </a:fld>
            <a:endParaRPr lang="en-US" altLang="en-US" dirty="0"/>
          </a:p>
        </p:txBody>
      </p:sp>
    </p:spTree>
    <p:extLst>
      <p:ext uri="{BB962C8B-B14F-4D97-AF65-F5344CB8AC3E}">
        <p14:creationId xmlns:p14="http://schemas.microsoft.com/office/powerpoint/2010/main" val="11864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9000" y="2133600"/>
            <a:ext cx="77724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02467" y="304800"/>
            <a:ext cx="6587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482641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Oval 4"/>
          <p:cNvSpPr/>
          <p:nvPr userDrawn="1"/>
        </p:nvSpPr>
        <p:spPr>
          <a:xfrm>
            <a:off x="711200" y="6248400"/>
            <a:ext cx="711200" cy="533400"/>
          </a:xfrm>
          <a:prstGeom prst="ellipse">
            <a:avLst/>
          </a:prstGeom>
          <a:noFill/>
          <a:ln>
            <a:solidFill>
              <a:srgbClr val="4EC1B4"/>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ln w="6350" cmpd="sng">
                <a:solidFill>
                  <a:schemeClr val="tx1"/>
                </a:solidFill>
              </a:ln>
            </a:endParaRPr>
          </a:p>
        </p:txBody>
      </p:sp>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609600" y="2362201"/>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1524001"/>
            <a:ext cx="10972800" cy="761999"/>
          </a:xfrm>
        </p:spPr>
        <p:txBody>
          <a:bodyPr>
            <a:normAutofit/>
          </a:bodyPr>
          <a:lstStyle>
            <a:lvl1pPr marL="1588" indent="-1588">
              <a:buNone/>
              <a:defRPr sz="2000"/>
            </a:lvl1pPr>
          </a:lstStyle>
          <a:p>
            <a:pPr lvl="0"/>
            <a:endParaRPr lang="en-US" dirty="0"/>
          </a:p>
        </p:txBody>
      </p:sp>
      <p:sp>
        <p:nvSpPr>
          <p:cNvPr id="6" name="Slide Number Placeholder 5"/>
          <p:cNvSpPr>
            <a:spLocks noGrp="1"/>
          </p:cNvSpPr>
          <p:nvPr>
            <p:ph type="sldNum" sz="quarter" idx="14"/>
          </p:nvPr>
        </p:nvSpPr>
        <p:spPr/>
        <p:txBody>
          <a:bodyPr/>
          <a:lstStyle>
            <a:lvl1pPr>
              <a:defRPr smtClean="0"/>
            </a:lvl1pPr>
          </a:lstStyle>
          <a:p>
            <a:pPr>
              <a:defRPr/>
            </a:pPr>
            <a:fld id="{BFBBF36F-9BF5-CC4A-AB40-7E5FE63195AD}" type="slidenum">
              <a:rPr lang="en-US" altLang="en-US"/>
              <a:pPr>
                <a:defRPr/>
              </a:pPr>
              <a:t>‹#›</a:t>
            </a:fld>
            <a:endParaRPr lang="en-US" altLang="en-US" dirty="0"/>
          </a:p>
        </p:txBody>
      </p:sp>
    </p:spTree>
    <p:extLst>
      <p:ext uri="{BB962C8B-B14F-4D97-AF65-F5344CB8AC3E}">
        <p14:creationId xmlns:p14="http://schemas.microsoft.com/office/powerpoint/2010/main" val="1123134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Oval 1"/>
          <p:cNvSpPr/>
          <p:nvPr userDrawn="1"/>
        </p:nvSpPr>
        <p:spPr>
          <a:xfrm>
            <a:off x="711200" y="6248400"/>
            <a:ext cx="711200" cy="533400"/>
          </a:xfrm>
          <a:prstGeom prst="ellipse">
            <a:avLst/>
          </a:prstGeom>
          <a:noFill/>
          <a:ln>
            <a:solidFill>
              <a:srgbClr val="4EC1B4"/>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ln w="6350" cmpd="sng">
                <a:solidFill>
                  <a:schemeClr val="tx1"/>
                </a:solidFill>
              </a:ln>
            </a:endParaRPr>
          </a:p>
        </p:txBody>
      </p:sp>
      <p:sp>
        <p:nvSpPr>
          <p:cNvPr id="3" name="Slide Number Placeholder 3"/>
          <p:cNvSpPr>
            <a:spLocks noGrp="1"/>
          </p:cNvSpPr>
          <p:nvPr>
            <p:ph type="sldNum" sz="quarter" idx="10"/>
          </p:nvPr>
        </p:nvSpPr>
        <p:spPr/>
        <p:txBody>
          <a:bodyPr/>
          <a:lstStyle>
            <a:lvl1pPr>
              <a:defRPr smtClean="0"/>
            </a:lvl1pPr>
          </a:lstStyle>
          <a:p>
            <a:pPr>
              <a:defRPr/>
            </a:pPr>
            <a:fld id="{B6528BA8-0885-C348-96B8-6A850F2331E0}" type="slidenum">
              <a:rPr lang="en-US" altLang="en-US"/>
              <a:pPr>
                <a:defRPr/>
              </a:pPr>
              <a:t>‹#›</a:t>
            </a:fld>
            <a:endParaRPr lang="en-US" altLang="en-US" dirty="0"/>
          </a:p>
        </p:txBody>
      </p:sp>
    </p:spTree>
    <p:extLst>
      <p:ext uri="{BB962C8B-B14F-4D97-AF65-F5344CB8AC3E}">
        <p14:creationId xmlns:p14="http://schemas.microsoft.com/office/powerpoint/2010/main" val="143074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Oval 4"/>
          <p:cNvSpPr/>
          <p:nvPr userDrawn="1"/>
        </p:nvSpPr>
        <p:spPr>
          <a:xfrm>
            <a:off x="711200" y="6248400"/>
            <a:ext cx="711200" cy="533400"/>
          </a:xfrm>
          <a:prstGeom prst="ellipse">
            <a:avLst/>
          </a:prstGeom>
          <a:noFill/>
          <a:ln>
            <a:solidFill>
              <a:srgbClr val="4EC1B4"/>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ln w="6350" cmpd="sng">
                <a:solidFill>
                  <a:schemeClr val="tx1"/>
                </a:solidFill>
              </a:ln>
            </a:endParaRPr>
          </a:p>
        </p:txBody>
      </p:sp>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p:cNvSpPr>
            <a:spLocks noGrp="1"/>
          </p:cNvSpPr>
          <p:nvPr>
            <p:ph type="sldNum" sz="quarter" idx="10"/>
          </p:nvPr>
        </p:nvSpPr>
        <p:spPr/>
        <p:txBody>
          <a:bodyPr/>
          <a:lstStyle>
            <a:lvl1pPr>
              <a:defRPr smtClean="0"/>
            </a:lvl1pPr>
          </a:lstStyle>
          <a:p>
            <a:pPr>
              <a:defRPr/>
            </a:pPr>
            <a:fld id="{5734514A-A042-5641-8D15-D4F5DA443B6A}" type="slidenum">
              <a:rPr lang="en-US" altLang="en-US"/>
              <a:pPr>
                <a:defRPr/>
              </a:pPr>
              <a:t>‹#›</a:t>
            </a:fld>
            <a:endParaRPr lang="en-US" altLang="en-US" dirty="0"/>
          </a:p>
        </p:txBody>
      </p:sp>
    </p:spTree>
    <p:extLst>
      <p:ext uri="{BB962C8B-B14F-4D97-AF65-F5344CB8AC3E}">
        <p14:creationId xmlns:p14="http://schemas.microsoft.com/office/powerpoint/2010/main" val="161609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Oval 4"/>
          <p:cNvSpPr/>
          <p:nvPr userDrawn="1"/>
        </p:nvSpPr>
        <p:spPr>
          <a:xfrm>
            <a:off x="711200" y="6248400"/>
            <a:ext cx="711200" cy="533400"/>
          </a:xfrm>
          <a:prstGeom prst="ellipse">
            <a:avLst/>
          </a:prstGeom>
          <a:noFill/>
          <a:ln>
            <a:solidFill>
              <a:srgbClr val="4EC1B4"/>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ln w="6350" cmpd="sng">
                <a:solidFill>
                  <a:schemeClr val="tx1"/>
                </a:solidFill>
              </a:ln>
            </a:endParaRPr>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p:cNvSpPr>
            <a:spLocks noGrp="1"/>
          </p:cNvSpPr>
          <p:nvPr>
            <p:ph type="sldNum" sz="quarter" idx="10"/>
          </p:nvPr>
        </p:nvSpPr>
        <p:spPr/>
        <p:txBody>
          <a:bodyPr/>
          <a:lstStyle>
            <a:lvl1pPr>
              <a:defRPr smtClean="0"/>
            </a:lvl1pPr>
          </a:lstStyle>
          <a:p>
            <a:pPr>
              <a:defRPr/>
            </a:pPr>
            <a:fld id="{D8C64AE8-DAB7-BD46-A939-4E92C8C096F0}" type="slidenum">
              <a:rPr lang="en-US" altLang="en-US"/>
              <a:pPr>
                <a:defRPr/>
              </a:pPr>
              <a:t>‹#›</a:t>
            </a:fld>
            <a:endParaRPr lang="en-US" altLang="en-US" dirty="0"/>
          </a:p>
        </p:txBody>
      </p:sp>
    </p:spTree>
    <p:extLst>
      <p:ext uri="{BB962C8B-B14F-4D97-AF65-F5344CB8AC3E}">
        <p14:creationId xmlns:p14="http://schemas.microsoft.com/office/powerpoint/2010/main" val="367952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Oval 3"/>
          <p:cNvSpPr/>
          <p:nvPr userDrawn="1"/>
        </p:nvSpPr>
        <p:spPr>
          <a:xfrm>
            <a:off x="711200" y="6248400"/>
            <a:ext cx="711200" cy="533400"/>
          </a:xfrm>
          <a:prstGeom prst="ellipse">
            <a:avLst/>
          </a:prstGeom>
          <a:noFill/>
          <a:ln>
            <a:solidFill>
              <a:srgbClr val="4EC1B4"/>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ln w="6350" cmpd="sng">
                <a:solidFill>
                  <a:schemeClr val="tx1"/>
                </a:solidFill>
              </a:ln>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smtClean="0"/>
            </a:lvl1pPr>
          </a:lstStyle>
          <a:p>
            <a:pPr>
              <a:defRPr/>
            </a:pPr>
            <a:fld id="{7050AFD1-2327-5F4E-92A0-5272E7E8A804}" type="slidenum">
              <a:rPr lang="en-US" altLang="en-US"/>
              <a:pPr>
                <a:defRPr/>
              </a:pPr>
              <a:t>‹#›</a:t>
            </a:fld>
            <a:endParaRPr lang="en-US" altLang="en-US" dirty="0"/>
          </a:p>
        </p:txBody>
      </p:sp>
    </p:spTree>
    <p:extLst>
      <p:ext uri="{BB962C8B-B14F-4D97-AF65-F5344CB8AC3E}">
        <p14:creationId xmlns:p14="http://schemas.microsoft.com/office/powerpoint/2010/main" val="1564869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Oval 3"/>
          <p:cNvSpPr/>
          <p:nvPr userDrawn="1"/>
        </p:nvSpPr>
        <p:spPr>
          <a:xfrm>
            <a:off x="711200" y="6248400"/>
            <a:ext cx="711200" cy="533400"/>
          </a:xfrm>
          <a:prstGeom prst="ellipse">
            <a:avLst/>
          </a:prstGeom>
          <a:noFill/>
          <a:ln>
            <a:solidFill>
              <a:srgbClr val="4EC1B4"/>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ln w="6350" cmpd="sng">
                <a:solidFill>
                  <a:schemeClr val="tx1"/>
                </a:solidFill>
              </a:ln>
            </a:endParaRPr>
          </a:p>
        </p:txBody>
      </p:sp>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smtClean="0"/>
            </a:lvl1pPr>
          </a:lstStyle>
          <a:p>
            <a:pPr>
              <a:defRPr/>
            </a:pPr>
            <a:fld id="{2DDBFFB2-2775-CA4D-A600-D7B5861E78F9}" type="slidenum">
              <a:rPr lang="en-US" altLang="en-US"/>
              <a:pPr>
                <a:defRPr/>
              </a:pPr>
              <a:t>‹#›</a:t>
            </a:fld>
            <a:endParaRPr lang="en-US" altLang="en-US" dirty="0"/>
          </a:p>
        </p:txBody>
      </p:sp>
    </p:spTree>
    <p:extLst>
      <p:ext uri="{BB962C8B-B14F-4D97-AF65-F5344CB8AC3E}">
        <p14:creationId xmlns:p14="http://schemas.microsoft.com/office/powerpoint/2010/main" val="529696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8" name="Picture Placeholder 7"/>
          <p:cNvSpPr>
            <a:spLocks noGrp="1"/>
          </p:cNvSpPr>
          <p:nvPr>
            <p:ph type="pic" sz="quarter" idx="11"/>
          </p:nvPr>
        </p:nvSpPr>
        <p:spPr>
          <a:xfrm>
            <a:off x="609600" y="1295400"/>
            <a:ext cx="10972800" cy="4800600"/>
          </a:xfrm>
        </p:spPr>
        <p:txBody>
          <a:bodyPr/>
          <a:lstStyle/>
          <a:p>
            <a:pPr lvl="0"/>
            <a:endParaRPr lang="en-US" noProof="0" dirty="0"/>
          </a:p>
        </p:txBody>
      </p:sp>
      <p:sp>
        <p:nvSpPr>
          <p:cNvPr id="9" name="Slide Number Placeholder 5"/>
          <p:cNvSpPr>
            <a:spLocks noGrp="1"/>
          </p:cNvSpPr>
          <p:nvPr>
            <p:ph type="sldNum" sz="quarter" idx="12"/>
          </p:nvPr>
        </p:nvSpPr>
        <p:spPr/>
        <p:txBody>
          <a:bodyPr/>
          <a:lstStyle>
            <a:lvl1pPr>
              <a:defRPr/>
            </a:lvl1pPr>
          </a:lstStyle>
          <a:p>
            <a:pPr>
              <a:defRPr/>
            </a:pPr>
            <a:fld id="{CCC559B5-9EEA-0345-8530-6039F126D50D}" type="slidenum">
              <a:rPr lang="en-US" altLang="en-US"/>
              <a:pPr>
                <a:defRPr/>
              </a:pPr>
              <a:t>‹#›</a:t>
            </a:fld>
            <a:endParaRPr lang="en-US" altLang="en-US" dirty="0"/>
          </a:p>
        </p:txBody>
      </p:sp>
    </p:spTree>
    <p:extLst>
      <p:ext uri="{BB962C8B-B14F-4D97-AF65-F5344CB8AC3E}">
        <p14:creationId xmlns:p14="http://schemas.microsoft.com/office/powerpoint/2010/main" val="12975773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6800" y="304800"/>
            <a:ext cx="72813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685380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50461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83932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9000" y="2133600"/>
            <a:ext cx="77724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02467" y="304800"/>
            <a:ext cx="6587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89902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8418" y="2108200"/>
            <a:ext cx="7793567"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23734" y="304800"/>
            <a:ext cx="49445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03472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8418" y="2108200"/>
            <a:ext cx="7793567"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23734" y="304800"/>
            <a:ext cx="49445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063163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62400" y="304800"/>
            <a:ext cx="436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28749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62400" y="304800"/>
            <a:ext cx="4385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197166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3000" y="304800"/>
            <a:ext cx="7366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995328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304800"/>
            <a:ext cx="8077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5718" y="2108200"/>
            <a:ext cx="7818967"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739838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62400" y="304800"/>
            <a:ext cx="4385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330466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8418" y="2108200"/>
            <a:ext cx="7793567"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92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49674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65600" y="304800"/>
            <a:ext cx="44365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690843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304800"/>
            <a:ext cx="6790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7159744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7600" y="304800"/>
            <a:ext cx="460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824870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62400" y="304800"/>
            <a:ext cx="436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643890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8400" y="304800"/>
            <a:ext cx="69934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0534" y="2116138"/>
            <a:ext cx="7789333"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36441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7200" y="304800"/>
            <a:ext cx="8619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0358462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0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9647752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9200" y="304800"/>
            <a:ext cx="4555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219901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93067" y="304800"/>
            <a:ext cx="460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898753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0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043555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56000" y="304800"/>
            <a:ext cx="47074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331506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16138"/>
            <a:ext cx="7823200"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01534" y="304800"/>
            <a:ext cx="4588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856967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43200" y="304800"/>
            <a:ext cx="6350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671283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0" name="Rectangle 9"/>
          <p:cNvSpPr/>
          <p:nvPr userDrawn="1"/>
        </p:nvSpPr>
        <p:spPr>
          <a:xfrm>
            <a:off x="7315200" y="1295400"/>
            <a:ext cx="4470400" cy="2667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2362200"/>
          </a:xfrm>
          <a:ln w="12700">
            <a:solidFill>
              <a:schemeClr val="bg1"/>
            </a:solidFill>
          </a:ln>
          <a:effectLst/>
        </p:spPr>
        <p:txBody>
          <a:bodyPr/>
          <a:lstStyle/>
          <a:p>
            <a:pPr lvl="0"/>
            <a:endParaRPr lang="en-US" noProof="0" dirty="0"/>
          </a:p>
        </p:txBody>
      </p:sp>
      <p:sp>
        <p:nvSpPr>
          <p:cNvPr id="11" name="Slide Number Placeholder 5"/>
          <p:cNvSpPr>
            <a:spLocks noGrp="1"/>
          </p:cNvSpPr>
          <p:nvPr>
            <p:ph type="sldNum" sz="quarter" idx="12"/>
          </p:nvPr>
        </p:nvSpPr>
        <p:spPr/>
        <p:txBody>
          <a:bodyPr/>
          <a:lstStyle>
            <a:lvl1pPr>
              <a:defRPr/>
            </a:lvl1pPr>
          </a:lstStyle>
          <a:p>
            <a:pPr>
              <a:defRPr/>
            </a:pPr>
            <a:fld id="{C2ADC0FB-2F01-9740-9791-EFB0ABAD06FB}" type="slidenum">
              <a:rPr lang="en-US" altLang="en-US"/>
              <a:pPr>
                <a:defRPr/>
              </a:pPr>
              <a:t>‹#›</a:t>
            </a:fld>
            <a:endParaRPr lang="en-US" altLang="en-US" dirty="0"/>
          </a:p>
        </p:txBody>
      </p:sp>
    </p:spTree>
    <p:extLst>
      <p:ext uri="{BB962C8B-B14F-4D97-AF65-F5344CB8AC3E}">
        <p14:creationId xmlns:p14="http://schemas.microsoft.com/office/powerpoint/2010/main" val="153124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62400" y="304800"/>
            <a:ext cx="4385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0449605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Oval 4"/>
          <p:cNvSpPr/>
          <p:nvPr userDrawn="1"/>
        </p:nvSpPr>
        <p:spPr>
          <a:xfrm>
            <a:off x="711200" y="6248400"/>
            <a:ext cx="711200" cy="533400"/>
          </a:xfrm>
          <a:prstGeom prst="ellipse">
            <a:avLst/>
          </a:prstGeom>
          <a:noFill/>
          <a:ln>
            <a:solidFill>
              <a:srgbClr val="4EC1B4"/>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en-US" dirty="0">
              <a:ln w="6350" cmpd="sng">
                <a:solidFill>
                  <a:schemeClr val="tx1"/>
                </a:solidFill>
              </a:ln>
            </a:endParaRPr>
          </a:p>
        </p:txBody>
      </p:sp>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609600" y="2362201"/>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1524001"/>
            <a:ext cx="10972800" cy="761999"/>
          </a:xfrm>
        </p:spPr>
        <p:txBody>
          <a:bodyPr>
            <a:normAutofit/>
          </a:bodyPr>
          <a:lstStyle>
            <a:lvl1pPr marL="1588" indent="-1588">
              <a:buNone/>
              <a:defRPr sz="2000"/>
            </a:lvl1pPr>
          </a:lstStyle>
          <a:p>
            <a:pPr lvl="0"/>
            <a:endParaRPr lang="en-US" dirty="0"/>
          </a:p>
        </p:txBody>
      </p:sp>
      <p:sp>
        <p:nvSpPr>
          <p:cNvPr id="6" name="Slide Number Placeholder 5"/>
          <p:cNvSpPr>
            <a:spLocks noGrp="1"/>
          </p:cNvSpPr>
          <p:nvPr>
            <p:ph type="sldNum" sz="quarter" idx="14"/>
          </p:nvPr>
        </p:nvSpPr>
        <p:spPr/>
        <p:txBody>
          <a:bodyPr/>
          <a:lstStyle>
            <a:lvl1pPr>
              <a:defRPr/>
            </a:lvl1pPr>
          </a:lstStyle>
          <a:p>
            <a:pPr>
              <a:defRPr/>
            </a:pPr>
            <a:fld id="{B3BDF4FA-1074-2B41-840F-53B337D2D1E3}" type="slidenum">
              <a:rPr lang="en-US" altLang="en-US"/>
              <a:pPr>
                <a:defRPr/>
              </a:pPr>
              <a:t>‹#›</a:t>
            </a:fld>
            <a:endParaRPr lang="en-US" altLang="en-US" dirty="0"/>
          </a:p>
        </p:txBody>
      </p:sp>
    </p:spTree>
    <p:extLst>
      <p:ext uri="{BB962C8B-B14F-4D97-AF65-F5344CB8AC3E}">
        <p14:creationId xmlns:p14="http://schemas.microsoft.com/office/powerpoint/2010/main" val="201613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3000" y="304800"/>
            <a:ext cx="7366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53039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304800"/>
            <a:ext cx="8077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5718" y="2108200"/>
            <a:ext cx="7818967"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63608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62400" y="304800"/>
            <a:ext cx="4385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0"/>
            <a:ext cx="12192000" cy="184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Arial" panose="020B0604020202020204" pitchFamily="34" charset="0"/>
                <a:ea typeface="ヒラギノ角ゴ Pro W3" pitchFamily="122" charset="-128"/>
              </a:defRPr>
            </a:lvl1pPr>
            <a:lvl2pPr marL="742950" indent="-285750" eaLnBrk="0" hangingPunct="0">
              <a:defRPr sz="2400">
                <a:solidFill>
                  <a:schemeClr val="tx1"/>
                </a:solidFill>
                <a:latin typeface="Arial" panose="020B0604020202020204" pitchFamily="34" charset="0"/>
                <a:ea typeface="ヒラギノ角ゴ Pro W3" pitchFamily="122" charset="-128"/>
              </a:defRPr>
            </a:lvl2pPr>
            <a:lvl3pPr marL="1143000" indent="-228600" eaLnBrk="0" hangingPunct="0">
              <a:defRPr sz="2400">
                <a:solidFill>
                  <a:schemeClr val="tx1"/>
                </a:solidFill>
                <a:latin typeface="Arial" panose="020B0604020202020204" pitchFamily="34" charset="0"/>
                <a:ea typeface="ヒラギノ角ゴ Pro W3" pitchFamily="122" charset="-128"/>
              </a:defRPr>
            </a:lvl3pPr>
            <a:lvl4pPr marL="1600200" indent="-228600" eaLnBrk="0" hangingPunct="0">
              <a:defRPr sz="2400">
                <a:solidFill>
                  <a:schemeClr val="tx1"/>
                </a:solidFill>
                <a:latin typeface="Arial" panose="020B0604020202020204" pitchFamily="34" charset="0"/>
                <a:ea typeface="ヒラギノ角ゴ Pro W3" pitchFamily="122" charset="-128"/>
              </a:defRPr>
            </a:lvl4pPr>
            <a:lvl5pPr marL="2057400" indent="-228600" eaLnBrk="0" hangingPunct="0">
              <a:defRPr sz="2400">
                <a:solidFill>
                  <a:schemeClr val="tx1"/>
                </a:solidFill>
                <a:latin typeface="Arial" panose="020B0604020202020204" pitchFamily="34" charset="0"/>
                <a:ea typeface="ヒラギノ角ゴ Pro W3" pitchFamily="12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2" charset="-128"/>
              </a:defRPr>
            </a:lvl9pPr>
          </a:lstStyle>
          <a:p>
            <a:pPr algn="ctr" eaLnBrk="1" hangingPunct="1">
              <a:spcBef>
                <a:spcPct val="50000"/>
              </a:spcBef>
              <a:defRPr/>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9941847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487362"/>
          </a:xfrm>
          <a:prstGeom prst="rect">
            <a:avLst/>
          </a:prstGeom>
          <a:noFill/>
          <a:ln>
            <a:noFill/>
          </a:ln>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2954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C7CCDB"/>
                </a:solidFill>
                <a:latin typeface="Helvetica Neue Medium" pitchFamily="122" charset="0"/>
                <a:ea typeface="ヒラギノ角ゴ Pro W3" pitchFamily="122" charset="-128"/>
              </a:defRPr>
            </a:lvl1pPr>
          </a:lstStyle>
          <a:p>
            <a:pPr>
              <a:defRPr/>
            </a:pPr>
            <a:fld id="{2CE7FD3E-4F12-6741-B330-EB44D068A56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 id="2147484121" r:id="rId17"/>
    <p:sldLayoutId id="2147484122" r:id="rId18"/>
    <p:sldLayoutId id="2147484123" r:id="rId19"/>
    <p:sldLayoutId id="2147484124" r:id="rId20"/>
    <p:sldLayoutId id="2147484125" r:id="rId21"/>
    <p:sldLayoutId id="2147484126" r:id="rId22"/>
    <p:sldLayoutId id="2147484127" r:id="rId23"/>
    <p:sldLayoutId id="2147484128" r:id="rId24"/>
    <p:sldLayoutId id="2147484129" r:id="rId25"/>
    <p:sldLayoutId id="2147484130" r:id="rId26"/>
    <p:sldLayoutId id="2147484131" r:id="rId27"/>
    <p:sldLayoutId id="2147484132" r:id="rId28"/>
    <p:sldLayoutId id="2147484133" r:id="rId29"/>
    <p:sldLayoutId id="2147484134" r:id="rId30"/>
    <p:sldLayoutId id="2147484135" r:id="rId31"/>
    <p:sldLayoutId id="2147484136" r:id="rId32"/>
    <p:sldLayoutId id="2147484137" r:id="rId33"/>
    <p:sldLayoutId id="2147484138" r:id="rId34"/>
    <p:sldLayoutId id="2147484139" r:id="rId35"/>
    <p:sldLayoutId id="2147484140" r:id="rId36"/>
    <p:sldLayoutId id="2147484141" r:id="rId37"/>
    <p:sldLayoutId id="2147484142" r:id="rId38"/>
    <p:sldLayoutId id="2147484143" r:id="rId39"/>
    <p:sldLayoutId id="2147484144" r:id="rId40"/>
    <p:sldLayoutId id="2147484145" r:id="rId41"/>
    <p:sldLayoutId id="2147484146" r:id="rId42"/>
    <p:sldLayoutId id="2147484147" r:id="rId43"/>
    <p:sldLayoutId id="2147484148" r:id="rId44"/>
    <p:sldLayoutId id="2147484149" r:id="rId45"/>
    <p:sldLayoutId id="2147484150" r:id="rId46"/>
    <p:sldLayoutId id="2147484151" r:id="rId47"/>
    <p:sldLayoutId id="2147484152" r:id="rId48"/>
    <p:sldLayoutId id="2147484153" r:id="rId49"/>
    <p:sldLayoutId id="2147484154" r:id="rId50"/>
    <p:sldLayoutId id="2147484155" r:id="rId51"/>
    <p:sldLayoutId id="2147484156" r:id="rId52"/>
    <p:sldLayoutId id="2147484157" r:id="rId53"/>
    <p:sldLayoutId id="2147484158" r:id="rId54"/>
    <p:sldLayoutId id="2147484159" r:id="rId55"/>
    <p:sldLayoutId id="2147484160" r:id="rId56"/>
    <p:sldLayoutId id="2147484161" r:id="rId57"/>
    <p:sldLayoutId id="2147484162" r:id="rId58"/>
    <p:sldLayoutId id="2147484163" r:id="rId59"/>
    <p:sldLayoutId id="2147484164" r:id="rId60"/>
  </p:sldLayoutIdLst>
  <p:hf hdr="0"/>
  <p:txStyles>
    <p:titleStyle>
      <a:lvl1pPr algn="l" rtl="0" eaLnBrk="0" fontAlgn="base" hangingPunct="0">
        <a:lnSpc>
          <a:spcPct val="50000"/>
        </a:lnSpc>
        <a:spcBef>
          <a:spcPct val="0"/>
        </a:spcBef>
        <a:spcAft>
          <a:spcPct val="0"/>
        </a:spcAft>
        <a:defRPr sz="1600" kern="1200" cap="all">
          <a:solidFill>
            <a:srgbClr val="DEAE6F"/>
          </a:solidFill>
          <a:latin typeface="Helvetica Neue Medium"/>
          <a:ea typeface="ヒラギノ角ゴ Pro W3" charset="0"/>
          <a:cs typeface="Arial" pitchFamily="34" charset="0"/>
        </a:defRPr>
      </a:lvl1pPr>
      <a:lvl2pPr algn="l" rtl="0" eaLnBrk="0" fontAlgn="base" hangingPunct="0">
        <a:lnSpc>
          <a:spcPct val="50000"/>
        </a:lnSpc>
        <a:spcBef>
          <a:spcPct val="0"/>
        </a:spcBef>
        <a:spcAft>
          <a:spcPct val="0"/>
        </a:spcAft>
        <a:defRPr sz="1600">
          <a:solidFill>
            <a:srgbClr val="DEAE6F"/>
          </a:solidFill>
          <a:latin typeface="Helvetica Neue Medium" charset="0"/>
          <a:ea typeface="ヒラギノ角ゴ Pro W3" charset="0"/>
          <a:cs typeface="Arial" charset="0"/>
        </a:defRPr>
      </a:lvl2pPr>
      <a:lvl3pPr algn="l" rtl="0" eaLnBrk="0" fontAlgn="base" hangingPunct="0">
        <a:lnSpc>
          <a:spcPct val="50000"/>
        </a:lnSpc>
        <a:spcBef>
          <a:spcPct val="0"/>
        </a:spcBef>
        <a:spcAft>
          <a:spcPct val="0"/>
        </a:spcAft>
        <a:defRPr sz="1600">
          <a:solidFill>
            <a:srgbClr val="DEAE6F"/>
          </a:solidFill>
          <a:latin typeface="Helvetica Neue Medium" charset="0"/>
          <a:ea typeface="ヒラギノ角ゴ Pro W3" charset="0"/>
          <a:cs typeface="Arial" charset="0"/>
        </a:defRPr>
      </a:lvl3pPr>
      <a:lvl4pPr algn="l" rtl="0" eaLnBrk="0" fontAlgn="base" hangingPunct="0">
        <a:lnSpc>
          <a:spcPct val="50000"/>
        </a:lnSpc>
        <a:spcBef>
          <a:spcPct val="0"/>
        </a:spcBef>
        <a:spcAft>
          <a:spcPct val="0"/>
        </a:spcAft>
        <a:defRPr sz="1600">
          <a:solidFill>
            <a:srgbClr val="DEAE6F"/>
          </a:solidFill>
          <a:latin typeface="Helvetica Neue Medium" charset="0"/>
          <a:ea typeface="ヒラギノ角ゴ Pro W3" charset="0"/>
          <a:cs typeface="Arial" charset="0"/>
        </a:defRPr>
      </a:lvl4pPr>
      <a:lvl5pPr algn="l" rtl="0" eaLnBrk="0" fontAlgn="base" hangingPunct="0">
        <a:lnSpc>
          <a:spcPct val="50000"/>
        </a:lnSpc>
        <a:spcBef>
          <a:spcPct val="0"/>
        </a:spcBef>
        <a:spcAft>
          <a:spcPct val="0"/>
        </a:spcAft>
        <a:defRPr sz="1600">
          <a:solidFill>
            <a:srgbClr val="DEAE6F"/>
          </a:solidFill>
          <a:latin typeface="Helvetica Neue Medium" charset="0"/>
          <a:ea typeface="ヒラギノ角ゴ Pro W3" charset="0"/>
          <a:cs typeface="Arial" charset="0"/>
        </a:defRPr>
      </a:lvl5pPr>
      <a:lvl6pPr marL="457200" algn="ctr" rtl="0" fontAlgn="base">
        <a:spcBef>
          <a:spcPct val="0"/>
        </a:spcBef>
        <a:spcAft>
          <a:spcPct val="0"/>
        </a:spcAft>
        <a:defRPr sz="4000" b="1">
          <a:solidFill>
            <a:srgbClr val="FF6600"/>
          </a:solidFill>
          <a:latin typeface="Arial" charset="0"/>
          <a:cs typeface="Arial" charset="0"/>
        </a:defRPr>
      </a:lvl6pPr>
      <a:lvl7pPr marL="914400" algn="ctr" rtl="0" fontAlgn="base">
        <a:spcBef>
          <a:spcPct val="0"/>
        </a:spcBef>
        <a:spcAft>
          <a:spcPct val="0"/>
        </a:spcAft>
        <a:defRPr sz="4000" b="1">
          <a:solidFill>
            <a:srgbClr val="FF6600"/>
          </a:solidFill>
          <a:latin typeface="Arial" charset="0"/>
          <a:cs typeface="Arial" charset="0"/>
        </a:defRPr>
      </a:lvl7pPr>
      <a:lvl8pPr marL="1371600" algn="ctr" rtl="0" fontAlgn="base">
        <a:spcBef>
          <a:spcPct val="0"/>
        </a:spcBef>
        <a:spcAft>
          <a:spcPct val="0"/>
        </a:spcAft>
        <a:defRPr sz="4000" b="1">
          <a:solidFill>
            <a:srgbClr val="FF6600"/>
          </a:solidFill>
          <a:latin typeface="Arial" charset="0"/>
          <a:cs typeface="Arial" charset="0"/>
        </a:defRPr>
      </a:lvl8pPr>
      <a:lvl9pPr marL="1828800" algn="ctr" rtl="0" fontAlgn="base">
        <a:spcBef>
          <a:spcPct val="0"/>
        </a:spcBef>
        <a:spcAft>
          <a:spcPct val="0"/>
        </a:spcAft>
        <a:defRPr sz="4000" b="1">
          <a:solidFill>
            <a:srgbClr val="FF6600"/>
          </a:solidFill>
          <a:latin typeface="Arial" charset="0"/>
          <a:cs typeface="Arial" charset="0"/>
        </a:defRPr>
      </a:lvl9pPr>
    </p:titleStyle>
    <p:bodyStyle>
      <a:lvl1pPr marL="342900" indent="-342900" algn="l" rtl="0" eaLnBrk="0" fontAlgn="base" hangingPunct="0">
        <a:spcBef>
          <a:spcPct val="20000"/>
        </a:spcBef>
        <a:spcAft>
          <a:spcPct val="0"/>
        </a:spcAft>
        <a:buClr>
          <a:srgbClr val="DEAE6F"/>
        </a:buClr>
        <a:buFont typeface="Arial" charset="0"/>
        <a:buChar char="•"/>
        <a:defRPr kern="1200">
          <a:solidFill>
            <a:schemeClr val="tx1"/>
          </a:solidFill>
          <a:latin typeface="Arial" pitchFamily="34" charset="0"/>
          <a:ea typeface="ヒラギノ角ゴ Pro W3" charset="0"/>
          <a:cs typeface="Arial" pitchFamily="34" charset="0"/>
        </a:defRPr>
      </a:lvl1pPr>
      <a:lvl2pPr marL="742950" indent="-285750" algn="l" rtl="0" eaLnBrk="0" fontAlgn="base" hangingPunct="0">
        <a:spcBef>
          <a:spcPct val="20000"/>
        </a:spcBef>
        <a:spcAft>
          <a:spcPct val="0"/>
        </a:spcAft>
        <a:buClr>
          <a:srgbClr val="DEAE6F"/>
        </a:buClr>
        <a:buFont typeface="Courier New" charset="0"/>
        <a:buChar char="o"/>
        <a:defRPr sz="16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lr>
          <a:srgbClr val="DEAE6F"/>
        </a:buClr>
        <a:buFont typeface="Wingdings" charset="2"/>
        <a:buChar char="§"/>
        <a:defRPr sz="1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lr>
          <a:srgbClr val="DEAE6F"/>
        </a:buClr>
        <a:buFont typeface="Arial" charset="0"/>
        <a:buChar char="–"/>
        <a:defRPr sz="1200" kern="1200">
          <a:solidFill>
            <a:srgbClr val="DEAE6F"/>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lr>
          <a:srgbClr val="DEAE6F"/>
        </a:buClr>
        <a:buFont typeface="Arial" charset="0"/>
        <a:buChar char="»"/>
        <a:defRPr sz="1000" kern="1200">
          <a:solidFill>
            <a:srgbClr val="DEAE6F"/>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Sales Volume and Labor Costs</a:t>
            </a:r>
          </a:p>
        </p:txBody>
      </p:sp>
      <p:sp>
        <p:nvSpPr>
          <p:cNvPr id="3" name="Content Placeholder 2"/>
          <p:cNvSpPr>
            <a:spLocks noGrp="1"/>
          </p:cNvSpPr>
          <p:nvPr>
            <p:ph idx="1"/>
          </p:nvPr>
        </p:nvSpPr>
        <p:spPr/>
        <p:txBody>
          <a:bodyPr/>
          <a:lstStyle/>
          <a:p>
            <a:pPr marL="0" indent="0">
              <a:buNone/>
              <a:defRPr/>
            </a:pPr>
            <a:r>
              <a:rPr lang="en-US" dirty="0"/>
              <a:t>Hourly staff:</a:t>
            </a:r>
          </a:p>
          <a:p>
            <a:pPr>
              <a:buFont typeface="Arial" panose="020B0604020202020204" pitchFamily="34" charset="0"/>
              <a:buChar char="•"/>
              <a:defRPr/>
            </a:pPr>
            <a:r>
              <a:rPr lang="en-US" dirty="0"/>
              <a:t>Schedule according to anticipated sales</a:t>
            </a:r>
          </a:p>
          <a:p>
            <a:pPr marL="0" indent="0">
              <a:buNone/>
              <a:defRPr/>
            </a:pPr>
            <a:endParaRPr lang="en-US" dirty="0"/>
          </a:p>
          <a:p>
            <a:pPr marL="0" indent="0">
              <a:buNone/>
              <a:defRPr/>
            </a:pPr>
            <a:r>
              <a:rPr lang="en-US" dirty="0"/>
              <a:t>Fixed cost:</a:t>
            </a:r>
          </a:p>
          <a:p>
            <a:pPr>
              <a:buFont typeface="Arial" panose="020B0604020202020204" pitchFamily="34" charset="0"/>
              <a:buChar char="•"/>
              <a:defRPr/>
            </a:pPr>
            <a:r>
              <a:rPr lang="en-US" dirty="0"/>
              <a:t>Maintain skeleton staff</a:t>
            </a:r>
          </a:p>
          <a:p>
            <a:pPr marL="0" indent="0">
              <a:buNone/>
              <a:defRPr/>
            </a:pPr>
            <a:endParaRPr lang="en-US" dirty="0"/>
          </a:p>
          <a:p>
            <a:pPr marL="0" indent="0">
              <a:buNone/>
              <a:defRPr/>
            </a:pPr>
            <a:r>
              <a:rPr lang="en-US" dirty="0"/>
              <a:t>Variable cost:</a:t>
            </a:r>
          </a:p>
          <a:p>
            <a:pPr>
              <a:buFont typeface="Arial" panose="020B0604020202020204" pitchFamily="34" charset="0"/>
              <a:buChar char="•"/>
              <a:defRPr/>
            </a:pPr>
            <a:r>
              <a:rPr lang="en-US" dirty="0"/>
              <a:t>Change based on sales</a:t>
            </a:r>
          </a:p>
          <a:p>
            <a:pPr>
              <a:buFont typeface="Arial" panose="020B0604020202020204" pitchFamily="34" charset="0"/>
              <a:buChar char="•"/>
              <a:defRPr/>
            </a:pPr>
            <a:r>
              <a:rPr lang="en-US" dirty="0"/>
              <a:t>Add staff to cover demand</a:t>
            </a:r>
          </a:p>
        </p:txBody>
      </p:sp>
      <p:sp>
        <p:nvSpPr>
          <p:cNvPr id="8192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F3A9E7F3-1E2D-5F41-B4BA-520E6A85FAD1}" type="slidenum">
              <a:rPr lang="en-US" altLang="en-US">
                <a:solidFill>
                  <a:srgbClr val="C7CCDB"/>
                </a:solidFill>
                <a:latin typeface="Helvetica Neue Medium" charset="0"/>
              </a:rPr>
              <a:pPr>
                <a:spcBef>
                  <a:spcPct val="0"/>
                </a:spcBef>
                <a:buClrTx/>
                <a:buFontTx/>
                <a:buNone/>
              </a:pPr>
              <a:t>10</a:t>
            </a:fld>
            <a:endParaRPr lang="en-US" altLang="en-US" dirty="0">
              <a:solidFill>
                <a:srgbClr val="C7CCDB"/>
              </a:solidFill>
              <a:latin typeface="Helvetica Neue Medium"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scheduling</a:t>
            </a:r>
          </a:p>
        </p:txBody>
      </p:sp>
      <p:sp>
        <p:nvSpPr>
          <p:cNvPr id="3" name="Content Placeholder 2"/>
          <p:cNvSpPr>
            <a:spLocks noGrp="1"/>
          </p:cNvSpPr>
          <p:nvPr>
            <p:ph idx="1"/>
          </p:nvPr>
        </p:nvSpPr>
        <p:spPr/>
        <p:txBody>
          <a:bodyPr/>
          <a:lstStyle/>
          <a:p>
            <a:pPr marL="0" indent="0">
              <a:buNone/>
              <a:defRPr/>
            </a:pPr>
            <a:r>
              <a:rPr lang="en-US" dirty="0"/>
              <a:t>Scheduling depends on:</a:t>
            </a:r>
          </a:p>
          <a:p>
            <a:pPr>
              <a:buFont typeface="Arial" panose="020B0604020202020204" pitchFamily="34" charset="0"/>
              <a:buChar char="•"/>
              <a:defRPr/>
            </a:pPr>
            <a:r>
              <a:rPr lang="en-US" dirty="0"/>
              <a:t>Revenue currently earning</a:t>
            </a:r>
          </a:p>
          <a:p>
            <a:pPr>
              <a:buFont typeface="Arial" panose="020B0604020202020204" pitchFamily="34" charset="0"/>
              <a:buChar char="•"/>
              <a:defRPr/>
            </a:pPr>
            <a:r>
              <a:rPr lang="en-US" dirty="0"/>
              <a:t>Expected revenue</a:t>
            </a:r>
          </a:p>
          <a:p>
            <a:pPr>
              <a:buFont typeface="Arial" panose="020B0604020202020204" pitchFamily="34" charset="0"/>
              <a:buChar char="•"/>
              <a:defRPr/>
            </a:pPr>
            <a:r>
              <a:rPr lang="en-US" dirty="0"/>
              <a:t>Historical sales records</a:t>
            </a:r>
          </a:p>
        </p:txBody>
      </p:sp>
      <p:sp>
        <p:nvSpPr>
          <p:cNvPr id="8397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AAD10E2C-67F4-BD45-BC16-E19A391F6876}" type="slidenum">
              <a:rPr lang="en-US" altLang="en-US">
                <a:solidFill>
                  <a:srgbClr val="C7CCDB"/>
                </a:solidFill>
                <a:latin typeface="Helvetica Neue Medium" charset="0"/>
              </a:rPr>
              <a:pPr>
                <a:spcBef>
                  <a:spcPct val="0"/>
                </a:spcBef>
                <a:buClrTx/>
                <a:buFontTx/>
                <a:buNone/>
              </a:pPr>
              <a:t>11</a:t>
            </a:fld>
            <a:endParaRPr lang="en-US" altLang="en-US" dirty="0">
              <a:solidFill>
                <a:srgbClr val="C7CCDB"/>
              </a:solidFill>
              <a:latin typeface="Helvetica Neue Medium"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scheduling</a:t>
            </a:r>
          </a:p>
        </p:txBody>
      </p:sp>
      <p:sp>
        <p:nvSpPr>
          <p:cNvPr id="3" name="Content Placeholder 2"/>
          <p:cNvSpPr>
            <a:spLocks noGrp="1"/>
          </p:cNvSpPr>
          <p:nvPr>
            <p:ph idx="1"/>
          </p:nvPr>
        </p:nvSpPr>
        <p:spPr/>
        <p:txBody>
          <a:bodyPr/>
          <a:lstStyle/>
          <a:p>
            <a:pPr marL="0" indent="0">
              <a:buNone/>
              <a:defRPr/>
            </a:pPr>
            <a:r>
              <a:rPr lang="en-US" dirty="0"/>
              <a:t>Primary scheduling rules:</a:t>
            </a:r>
          </a:p>
          <a:p>
            <a:pPr>
              <a:buFont typeface="Arial" panose="020B0604020202020204" pitchFamily="34" charset="0"/>
              <a:buAutoNum type="arabicPeriod"/>
              <a:defRPr/>
            </a:pPr>
            <a:r>
              <a:rPr lang="en-US" dirty="0"/>
              <a:t>Projected sales increase—number of employees increase</a:t>
            </a:r>
          </a:p>
          <a:p>
            <a:pPr>
              <a:buFont typeface="Arial" panose="020B0604020202020204" pitchFamily="34" charset="0"/>
              <a:buAutoNum type="arabicPeriod"/>
              <a:defRPr/>
            </a:pPr>
            <a:r>
              <a:rPr lang="en-US" dirty="0"/>
              <a:t>Projected sales decrease—number of employees decrease</a:t>
            </a:r>
          </a:p>
        </p:txBody>
      </p:sp>
      <p:sp>
        <p:nvSpPr>
          <p:cNvPr id="8602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021BBFCF-4005-5D44-8FD2-AD643DFDD248}" type="slidenum">
              <a:rPr lang="en-US" altLang="en-US">
                <a:solidFill>
                  <a:srgbClr val="C7CCDB"/>
                </a:solidFill>
                <a:latin typeface="Helvetica Neue Medium" charset="0"/>
              </a:rPr>
              <a:pPr>
                <a:spcBef>
                  <a:spcPct val="0"/>
                </a:spcBef>
                <a:buClrTx/>
                <a:buFontTx/>
                <a:buNone/>
              </a:pPr>
              <a:t>12</a:t>
            </a:fld>
            <a:endParaRPr lang="en-US" altLang="en-US" dirty="0">
              <a:solidFill>
                <a:srgbClr val="C7CCDB"/>
              </a:solidFill>
              <a:latin typeface="Helvetica Neue Medium"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scheduling</a:t>
            </a:r>
          </a:p>
        </p:txBody>
      </p:sp>
      <p:sp>
        <p:nvSpPr>
          <p:cNvPr id="3" name="Content Placeholder 2"/>
          <p:cNvSpPr>
            <a:spLocks noGrp="1"/>
          </p:cNvSpPr>
          <p:nvPr>
            <p:ph idx="1"/>
          </p:nvPr>
        </p:nvSpPr>
        <p:spPr/>
        <p:txBody>
          <a:bodyPr/>
          <a:lstStyle/>
          <a:p>
            <a:pPr marL="0" indent="0">
              <a:buNone/>
              <a:defRPr/>
            </a:pPr>
            <a:r>
              <a:rPr lang="en-US" dirty="0"/>
              <a:t>Master schedule:</a:t>
            </a:r>
          </a:p>
          <a:p>
            <a:pPr>
              <a:buFont typeface="Arial" panose="020B0604020202020204" pitchFamily="34" charset="0"/>
              <a:buChar char="•"/>
              <a:defRPr/>
            </a:pPr>
            <a:r>
              <a:rPr lang="en-US" dirty="0"/>
              <a:t>Template</a:t>
            </a:r>
          </a:p>
          <a:p>
            <a:pPr>
              <a:buFont typeface="Arial" panose="020B0604020202020204" pitchFamily="34" charset="0"/>
              <a:buChar char="•"/>
              <a:defRPr/>
            </a:pPr>
            <a:r>
              <a:rPr lang="en-US" dirty="0"/>
              <a:t>Number of people needed</a:t>
            </a:r>
          </a:p>
          <a:p>
            <a:pPr lvl="1">
              <a:buFont typeface="Courier New" panose="02070309020205020404" pitchFamily="49" charset="0"/>
              <a:buChar char="o"/>
              <a:defRPr/>
            </a:pPr>
            <a:r>
              <a:rPr lang="en-US" dirty="0"/>
              <a:t>Each position</a:t>
            </a:r>
          </a:p>
          <a:p>
            <a:pPr lvl="1">
              <a:buFont typeface="Courier New" panose="02070309020205020404" pitchFamily="49" charset="0"/>
              <a:buChar char="o"/>
              <a:defRPr/>
            </a:pPr>
            <a:r>
              <a:rPr lang="en-US" dirty="0"/>
              <a:t>Given time period</a:t>
            </a:r>
          </a:p>
          <a:p>
            <a:pPr>
              <a:buFont typeface="Arial" panose="020B0604020202020204" pitchFamily="34" charset="0"/>
              <a:buChar char="•"/>
              <a:defRPr/>
            </a:pPr>
            <a:r>
              <a:rPr lang="en-US" dirty="0"/>
              <a:t>Does not use names</a:t>
            </a:r>
          </a:p>
          <a:p>
            <a:pPr>
              <a:buFont typeface="Arial" panose="020B0604020202020204" pitchFamily="34" charset="0"/>
              <a:buChar char="•"/>
              <a:defRPr/>
            </a:pPr>
            <a:r>
              <a:rPr lang="en-US" dirty="0"/>
              <a:t>Sales projections change—adjust schedule</a:t>
            </a:r>
          </a:p>
        </p:txBody>
      </p:sp>
      <p:sp>
        <p:nvSpPr>
          <p:cNvPr id="880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D7E36E81-1ECE-3347-8B82-59EEB6B7FE55}" type="slidenum">
              <a:rPr lang="en-US" altLang="en-US">
                <a:solidFill>
                  <a:srgbClr val="C7CCDB"/>
                </a:solidFill>
                <a:latin typeface="Helvetica Neue Medium" charset="0"/>
              </a:rPr>
              <a:pPr>
                <a:spcBef>
                  <a:spcPct val="0"/>
                </a:spcBef>
                <a:buClrTx/>
                <a:buFontTx/>
                <a:buNone/>
              </a:pPr>
              <a:t>13</a:t>
            </a:fld>
            <a:endParaRPr lang="en-US" altLang="en-US" dirty="0">
              <a:solidFill>
                <a:srgbClr val="C7CCDB"/>
              </a:solidFill>
              <a:latin typeface="Helvetica Neue Medium"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6">
                    <a:lumMod val="75000"/>
                  </a:schemeClr>
                </a:solidFill>
              </a:rPr>
              <a:t>Sample master schedule</a:t>
            </a:r>
          </a:p>
        </p:txBody>
      </p:sp>
      <p:sp>
        <p:nvSpPr>
          <p:cNvPr id="901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CA8DDDC6-1769-9444-999C-845B7B933FD7}" type="slidenum">
              <a:rPr lang="en-US" altLang="en-US">
                <a:solidFill>
                  <a:srgbClr val="C7CCDB"/>
                </a:solidFill>
                <a:latin typeface="Helvetica Neue Medium" charset="0"/>
              </a:rPr>
              <a:pPr>
                <a:spcBef>
                  <a:spcPct val="0"/>
                </a:spcBef>
                <a:buClrTx/>
                <a:buFontTx/>
                <a:buNone/>
              </a:pPr>
              <a:t>14</a:t>
            </a:fld>
            <a:endParaRPr lang="en-US" altLang="en-US" dirty="0">
              <a:solidFill>
                <a:srgbClr val="C7CCDB"/>
              </a:solidFill>
              <a:latin typeface="Helvetica Neue Medium" charset="0"/>
            </a:endParaRPr>
          </a:p>
        </p:txBody>
      </p:sp>
      <p:pic>
        <p:nvPicPr>
          <p:cNvPr id="3" name="Picture 2"/>
          <p:cNvPicPr>
            <a:picLocks noChangeAspect="1"/>
          </p:cNvPicPr>
          <p:nvPr/>
        </p:nvPicPr>
        <p:blipFill>
          <a:blip r:embed="rId3"/>
          <a:stretch>
            <a:fillRect/>
          </a:stretch>
        </p:blipFill>
        <p:spPr>
          <a:xfrm>
            <a:off x="1564919" y="838200"/>
            <a:ext cx="9788881" cy="496411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scheduling</a:t>
            </a:r>
          </a:p>
        </p:txBody>
      </p:sp>
      <p:sp>
        <p:nvSpPr>
          <p:cNvPr id="3" name="Content Placeholder 2"/>
          <p:cNvSpPr>
            <a:spLocks noGrp="1"/>
          </p:cNvSpPr>
          <p:nvPr>
            <p:ph idx="1"/>
          </p:nvPr>
        </p:nvSpPr>
        <p:spPr/>
        <p:txBody>
          <a:bodyPr/>
          <a:lstStyle/>
          <a:p>
            <a:pPr marL="0" indent="0">
              <a:buNone/>
              <a:defRPr/>
            </a:pPr>
            <a:r>
              <a:rPr lang="en-US" dirty="0"/>
              <a:t>Crew schedule:</a:t>
            </a:r>
          </a:p>
          <a:p>
            <a:pPr>
              <a:buFont typeface="Arial" panose="020B0604020202020204" pitchFamily="34" charset="0"/>
              <a:buChar char="•"/>
              <a:defRPr/>
            </a:pPr>
            <a:r>
              <a:rPr lang="en-US" dirty="0"/>
              <a:t>Chart</a:t>
            </a:r>
          </a:p>
          <a:p>
            <a:pPr>
              <a:buFont typeface="Arial" panose="020B0604020202020204" pitchFamily="34" charset="0"/>
              <a:buChar char="•"/>
              <a:defRPr/>
            </a:pPr>
            <a:r>
              <a:rPr lang="en-US" dirty="0"/>
              <a:t>Employee names</a:t>
            </a:r>
          </a:p>
          <a:p>
            <a:pPr lvl="1">
              <a:buFont typeface="Courier New" panose="02070309020205020404" pitchFamily="49" charset="0"/>
              <a:buChar char="o"/>
              <a:defRPr/>
            </a:pPr>
            <a:r>
              <a:rPr lang="en-US" dirty="0"/>
              <a:t>Days and times to work</a:t>
            </a:r>
          </a:p>
          <a:p>
            <a:pPr>
              <a:buFont typeface="Arial" panose="020B0604020202020204" pitchFamily="34" charset="0"/>
              <a:buChar char="•"/>
              <a:defRPr/>
            </a:pPr>
            <a:r>
              <a:rPr lang="en-US" dirty="0"/>
              <a:t>Use master schedule as template</a:t>
            </a:r>
          </a:p>
          <a:p>
            <a:pPr>
              <a:buFont typeface="Arial" panose="020B0604020202020204" pitchFamily="34" charset="0"/>
              <a:buChar char="•"/>
              <a:defRPr/>
            </a:pPr>
            <a:r>
              <a:rPr lang="en-US" dirty="0"/>
              <a:t>Flexible</a:t>
            </a:r>
          </a:p>
          <a:p>
            <a:pPr>
              <a:buFont typeface="Arial" panose="020B0604020202020204" pitchFamily="34" charset="0"/>
              <a:buChar char="•"/>
              <a:defRPr/>
            </a:pPr>
            <a:r>
              <a:rPr lang="en-US" dirty="0"/>
              <a:t>Last-minute changes</a:t>
            </a:r>
          </a:p>
          <a:p>
            <a:pPr>
              <a:buFont typeface="Arial" panose="020B0604020202020204" pitchFamily="34" charset="0"/>
              <a:buChar char="•"/>
              <a:defRPr/>
            </a:pPr>
            <a:r>
              <a:rPr lang="en-US" dirty="0"/>
              <a:t>Maintain two-way communication</a:t>
            </a:r>
          </a:p>
          <a:p>
            <a:pPr>
              <a:buFont typeface="Arial" panose="020B0604020202020204" pitchFamily="34" charset="0"/>
              <a:buChar char="•"/>
              <a:defRPr/>
            </a:pPr>
            <a:r>
              <a:rPr lang="en-US" dirty="0"/>
              <a:t>Scheduling policies</a:t>
            </a:r>
          </a:p>
        </p:txBody>
      </p:sp>
      <p:sp>
        <p:nvSpPr>
          <p:cNvPr id="9114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4E4E332F-209C-6A46-8FF9-428534DD9B71}" type="slidenum">
              <a:rPr lang="en-US" altLang="en-US">
                <a:solidFill>
                  <a:srgbClr val="C7CCDB"/>
                </a:solidFill>
                <a:latin typeface="Helvetica Neue Medium" charset="0"/>
              </a:rPr>
              <a:pPr>
                <a:spcBef>
                  <a:spcPct val="0"/>
                </a:spcBef>
                <a:buClrTx/>
                <a:buFontTx/>
                <a:buNone/>
              </a:pPr>
              <a:t>15</a:t>
            </a:fld>
            <a:endParaRPr lang="en-US" altLang="en-US" dirty="0">
              <a:solidFill>
                <a:srgbClr val="C7CCDB"/>
              </a:solidFill>
              <a:latin typeface="Helvetica Neue Medium"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6">
                    <a:lumMod val="75000"/>
                  </a:schemeClr>
                </a:solidFill>
              </a:rPr>
              <a:t>Sample crew schedule</a:t>
            </a:r>
          </a:p>
        </p:txBody>
      </p:sp>
      <p:sp>
        <p:nvSpPr>
          <p:cNvPr id="931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7D6EA913-04DB-5849-A2AB-9FED0619C2FA}" type="slidenum">
              <a:rPr lang="en-US" altLang="en-US">
                <a:solidFill>
                  <a:srgbClr val="C7CCDB"/>
                </a:solidFill>
                <a:latin typeface="Helvetica Neue Medium" charset="0"/>
              </a:rPr>
              <a:pPr>
                <a:spcBef>
                  <a:spcPct val="0"/>
                </a:spcBef>
                <a:buClrTx/>
                <a:buFontTx/>
                <a:buNone/>
              </a:pPr>
              <a:t>16</a:t>
            </a:fld>
            <a:endParaRPr lang="en-US" altLang="en-US" dirty="0">
              <a:solidFill>
                <a:srgbClr val="C7CCDB"/>
              </a:solidFill>
              <a:latin typeface="Helvetica Neue Medium" charset="0"/>
            </a:endParaRPr>
          </a:p>
        </p:txBody>
      </p:sp>
      <p:pic>
        <p:nvPicPr>
          <p:cNvPr id="3" name="Picture 2"/>
          <p:cNvPicPr>
            <a:picLocks noChangeAspect="1"/>
          </p:cNvPicPr>
          <p:nvPr/>
        </p:nvPicPr>
        <p:blipFill>
          <a:blip r:embed="rId3"/>
          <a:stretch>
            <a:fillRect/>
          </a:stretch>
        </p:blipFill>
        <p:spPr>
          <a:xfrm>
            <a:off x="1400075" y="838200"/>
            <a:ext cx="10029925" cy="50863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scheduling</a:t>
            </a:r>
          </a:p>
        </p:txBody>
      </p:sp>
      <p:sp>
        <p:nvSpPr>
          <p:cNvPr id="3" name="Content Placeholder 2"/>
          <p:cNvSpPr>
            <a:spLocks noGrp="1"/>
          </p:cNvSpPr>
          <p:nvPr>
            <p:ph idx="1"/>
          </p:nvPr>
        </p:nvSpPr>
        <p:spPr/>
        <p:txBody>
          <a:bodyPr/>
          <a:lstStyle/>
          <a:p>
            <a:pPr marL="0" indent="0">
              <a:buNone/>
              <a:defRPr/>
            </a:pPr>
            <a:r>
              <a:rPr lang="en-US" dirty="0"/>
              <a:t>Contingency plan:</a:t>
            </a:r>
          </a:p>
          <a:p>
            <a:pPr>
              <a:buFont typeface="Arial" panose="020B0604020202020204" pitchFamily="34" charset="0"/>
              <a:buChar char="•"/>
              <a:defRPr/>
            </a:pPr>
            <a:r>
              <a:rPr lang="en-US" dirty="0"/>
              <a:t>Remain efficient and productive</a:t>
            </a:r>
          </a:p>
          <a:p>
            <a:pPr>
              <a:buFont typeface="Arial" panose="020B0604020202020204" pitchFamily="34" charset="0"/>
              <a:buChar char="•"/>
              <a:defRPr/>
            </a:pPr>
            <a:r>
              <a:rPr lang="en-US" dirty="0"/>
              <a:t>Adverse conditions</a:t>
            </a:r>
          </a:p>
          <a:p>
            <a:pPr lvl="1">
              <a:buFont typeface="Courier New" panose="02070309020205020404" pitchFamily="49" charset="0"/>
              <a:buChar char="o"/>
              <a:defRPr/>
            </a:pPr>
            <a:r>
              <a:rPr lang="en-US" dirty="0"/>
              <a:t>Power outages</a:t>
            </a:r>
          </a:p>
          <a:p>
            <a:pPr lvl="1">
              <a:buFont typeface="Courier New" panose="02070309020205020404" pitchFamily="49" charset="0"/>
              <a:buChar char="o"/>
              <a:defRPr/>
            </a:pPr>
            <a:r>
              <a:rPr lang="en-US" dirty="0"/>
              <a:t>Weather issues</a:t>
            </a:r>
          </a:p>
          <a:p>
            <a:pPr lvl="1">
              <a:buFont typeface="Courier New" panose="02070309020205020404" pitchFamily="49" charset="0"/>
              <a:buChar char="o"/>
              <a:defRPr/>
            </a:pPr>
            <a:r>
              <a:rPr lang="en-US" dirty="0"/>
              <a:t>Employee absences</a:t>
            </a:r>
          </a:p>
        </p:txBody>
      </p:sp>
      <p:sp>
        <p:nvSpPr>
          <p:cNvPr id="9421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F0289C98-BEF4-FF47-A30A-ED0733267FAF}" type="slidenum">
              <a:rPr lang="en-US" altLang="en-US">
                <a:solidFill>
                  <a:srgbClr val="C7CCDB"/>
                </a:solidFill>
                <a:latin typeface="Helvetica Neue Medium" charset="0"/>
              </a:rPr>
              <a:pPr>
                <a:spcBef>
                  <a:spcPct val="0"/>
                </a:spcBef>
                <a:buClrTx/>
                <a:buFontTx/>
                <a:buNone/>
              </a:pPr>
              <a:t>17</a:t>
            </a:fld>
            <a:endParaRPr lang="en-US" altLang="en-US" dirty="0">
              <a:solidFill>
                <a:srgbClr val="C7CCDB"/>
              </a:solidFill>
              <a:latin typeface="Helvetica Neue Medium"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scheduling</a:t>
            </a:r>
          </a:p>
        </p:txBody>
      </p:sp>
      <p:sp>
        <p:nvSpPr>
          <p:cNvPr id="3" name="Content Placeholder 2"/>
          <p:cNvSpPr>
            <a:spLocks noGrp="1"/>
          </p:cNvSpPr>
          <p:nvPr>
            <p:ph idx="1"/>
          </p:nvPr>
        </p:nvSpPr>
        <p:spPr>
          <a:xfrm>
            <a:off x="609600" y="1295400"/>
            <a:ext cx="4876800" cy="4800600"/>
          </a:xfrm>
        </p:spPr>
        <p:txBody>
          <a:bodyPr/>
          <a:lstStyle/>
          <a:p>
            <a:pPr marL="0" indent="0">
              <a:buNone/>
              <a:defRPr/>
            </a:pPr>
            <a:r>
              <a:rPr lang="en-US" dirty="0"/>
              <a:t>Good contingency plan:</a:t>
            </a:r>
          </a:p>
          <a:p>
            <a:pPr>
              <a:buFont typeface="Arial" panose="020B0604020202020204" pitchFamily="34" charset="0"/>
              <a:buChar char="•"/>
              <a:defRPr/>
            </a:pPr>
            <a:r>
              <a:rPr lang="en-US" dirty="0"/>
              <a:t>Cross-train employees</a:t>
            </a:r>
          </a:p>
          <a:p>
            <a:pPr>
              <a:buFont typeface="Arial" panose="020B0604020202020204" pitchFamily="34" charset="0"/>
              <a:buChar char="•"/>
              <a:defRPr/>
            </a:pPr>
            <a:r>
              <a:rPr lang="en-US" dirty="0"/>
              <a:t>Identify shift leaders</a:t>
            </a:r>
          </a:p>
          <a:p>
            <a:pPr lvl="1">
              <a:buFont typeface="Courier New" panose="02070309020205020404" pitchFamily="49" charset="0"/>
              <a:buChar char="o"/>
              <a:defRPr/>
            </a:pPr>
            <a:r>
              <a:rPr lang="en-US" dirty="0"/>
              <a:t>Train new hires</a:t>
            </a:r>
          </a:p>
          <a:p>
            <a:pPr lvl="1">
              <a:buFont typeface="Courier New" panose="02070309020205020404" pitchFamily="49" charset="0"/>
              <a:buChar char="o"/>
              <a:defRPr/>
            </a:pPr>
            <a:r>
              <a:rPr lang="en-US" dirty="0"/>
              <a:t>Take lead</a:t>
            </a:r>
          </a:p>
          <a:p>
            <a:pPr>
              <a:buFont typeface="Arial" panose="020B0604020202020204" pitchFamily="34" charset="0"/>
              <a:buChar char="•"/>
              <a:defRPr/>
            </a:pPr>
            <a:r>
              <a:rPr lang="en-US" dirty="0"/>
              <a:t>On-call employees</a:t>
            </a:r>
          </a:p>
          <a:p>
            <a:pPr lvl="1">
              <a:buFont typeface="Courier New" panose="02070309020205020404" pitchFamily="49" charset="0"/>
              <a:buChar char="o"/>
              <a:defRPr/>
            </a:pPr>
            <a:r>
              <a:rPr lang="en-US" dirty="0"/>
              <a:t>Employees—flexible schedules</a:t>
            </a:r>
          </a:p>
        </p:txBody>
      </p:sp>
      <p:pic>
        <p:nvPicPr>
          <p:cNvPr id="96260" name="Picture Placeholder 8"/>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a:ln>
            <a:miter lim="800000"/>
            <a:headEnd/>
            <a:tailEnd/>
          </a:ln>
        </p:spPr>
      </p:pic>
      <p:sp>
        <p:nvSpPr>
          <p:cNvPr id="962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F787DBD9-53F3-184C-A0C6-65DE62938393}" type="slidenum">
              <a:rPr lang="en-US" altLang="en-US">
                <a:solidFill>
                  <a:srgbClr val="C7CCDB"/>
                </a:solidFill>
                <a:latin typeface="Helvetica Neue Medium" charset="0"/>
              </a:rPr>
              <a:pPr>
                <a:spcBef>
                  <a:spcPct val="0"/>
                </a:spcBef>
                <a:buClrTx/>
                <a:buFontTx/>
                <a:buNone/>
              </a:pPr>
              <a:t>18</a:t>
            </a:fld>
            <a:endParaRPr lang="en-US" altLang="en-US" dirty="0">
              <a:solidFill>
                <a:srgbClr val="C7CCDB"/>
              </a:solidFill>
              <a:latin typeface="Helvetica Neue Medium"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6">
                    <a:lumMod val="75000"/>
                  </a:schemeClr>
                </a:solidFill>
              </a:rPr>
              <a:t>Budgeting and labor costs</a:t>
            </a:r>
          </a:p>
        </p:txBody>
      </p:sp>
      <p:sp>
        <p:nvSpPr>
          <p:cNvPr id="3" name="Content Placeholder 2"/>
          <p:cNvSpPr>
            <a:spLocks noGrp="1"/>
          </p:cNvSpPr>
          <p:nvPr>
            <p:ph idx="1"/>
          </p:nvPr>
        </p:nvSpPr>
        <p:spPr/>
        <p:txBody>
          <a:bodyPr/>
          <a:lstStyle/>
          <a:p>
            <a:pPr marL="0" indent="0">
              <a:buClr>
                <a:schemeClr val="accent6">
                  <a:lumMod val="75000"/>
                </a:schemeClr>
              </a:buClr>
              <a:buNone/>
              <a:defRPr/>
            </a:pPr>
            <a:r>
              <a:rPr lang="en-US" dirty="0"/>
              <a:t>Semivariable cost:</a:t>
            </a:r>
          </a:p>
          <a:p>
            <a:pPr>
              <a:buClr>
                <a:schemeClr val="accent6">
                  <a:lumMod val="75000"/>
                </a:schemeClr>
              </a:buClr>
              <a:buFont typeface="Arial" panose="020B0604020202020204" pitchFamily="34" charset="0"/>
              <a:buChar char="•"/>
              <a:defRPr/>
            </a:pPr>
            <a:r>
              <a:rPr lang="en-US" dirty="0"/>
              <a:t>Fixed and variable costs</a:t>
            </a:r>
          </a:p>
          <a:p>
            <a:pPr marL="0" indent="0">
              <a:buClr>
                <a:schemeClr val="accent6">
                  <a:lumMod val="75000"/>
                </a:schemeClr>
              </a:buClr>
              <a:buNone/>
              <a:defRPr/>
            </a:pPr>
            <a:endParaRPr lang="en-US" dirty="0"/>
          </a:p>
          <a:p>
            <a:pPr marL="0" indent="0">
              <a:buClr>
                <a:schemeClr val="accent6">
                  <a:lumMod val="75000"/>
                </a:schemeClr>
              </a:buClr>
              <a:buNone/>
              <a:defRPr/>
            </a:pPr>
            <a:r>
              <a:rPr lang="en-US" dirty="0"/>
              <a:t>Labor costs:</a:t>
            </a:r>
          </a:p>
          <a:p>
            <a:pPr>
              <a:buClr>
                <a:schemeClr val="accent6">
                  <a:lumMod val="75000"/>
                </a:schemeClr>
              </a:buClr>
              <a:buFont typeface="Arial" panose="020B0604020202020204" pitchFamily="34" charset="0"/>
              <a:buChar char="•"/>
              <a:defRPr/>
            </a:pPr>
            <a:r>
              <a:rPr lang="en-US" dirty="0"/>
              <a:t>Controllable, semivariable cost</a:t>
            </a:r>
          </a:p>
          <a:p>
            <a:pPr>
              <a:buClr>
                <a:schemeClr val="accent6">
                  <a:lumMod val="75000"/>
                </a:schemeClr>
              </a:buClr>
              <a:buFont typeface="Arial" panose="020B0604020202020204" pitchFamily="34" charset="0"/>
              <a:buChar char="•"/>
              <a:defRPr/>
            </a:pPr>
            <a:r>
              <a:rPr lang="en-US" dirty="0"/>
              <a:t>Tied to sales</a:t>
            </a:r>
          </a:p>
          <a:p>
            <a:pPr>
              <a:buClr>
                <a:schemeClr val="accent6">
                  <a:lumMod val="75000"/>
                </a:schemeClr>
              </a:buClr>
              <a:buFont typeface="Arial" panose="020B0604020202020204" pitchFamily="34" charset="0"/>
              <a:buChar char="•"/>
              <a:defRPr/>
            </a:pPr>
            <a:r>
              <a:rPr lang="en-US" dirty="0"/>
              <a:t>One-third sales revenue </a:t>
            </a:r>
          </a:p>
        </p:txBody>
      </p:sp>
      <p:sp>
        <p:nvSpPr>
          <p:cNvPr id="6554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03A29ECD-2BC1-C848-9A3A-4E35B13483CB}" type="slidenum">
              <a:rPr lang="en-US" altLang="en-US">
                <a:solidFill>
                  <a:srgbClr val="C7CCDB"/>
                </a:solidFill>
                <a:latin typeface="Helvetica Neue Medium" charset="0"/>
              </a:rPr>
              <a:pPr>
                <a:spcBef>
                  <a:spcPct val="0"/>
                </a:spcBef>
                <a:buClrTx/>
                <a:buFontTx/>
                <a:buNone/>
              </a:pPr>
              <a:t>2</a:t>
            </a:fld>
            <a:endParaRPr lang="en-US" altLang="en-US" dirty="0">
              <a:solidFill>
                <a:srgbClr val="C7CCDB"/>
              </a:solidFill>
              <a:latin typeface="Helvetica Neue Medium"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6">
                    <a:lumMod val="75000"/>
                  </a:schemeClr>
                </a:solidFill>
              </a:rPr>
              <a:t>Budgeting and labor costs</a:t>
            </a:r>
          </a:p>
        </p:txBody>
      </p:sp>
      <p:sp>
        <p:nvSpPr>
          <p:cNvPr id="3" name="Content Placeholder 2"/>
          <p:cNvSpPr>
            <a:spLocks noGrp="1"/>
          </p:cNvSpPr>
          <p:nvPr>
            <p:ph idx="1"/>
          </p:nvPr>
        </p:nvSpPr>
        <p:spPr>
          <a:xfrm>
            <a:off x="609600" y="1295400"/>
            <a:ext cx="4876800" cy="4800600"/>
          </a:xfrm>
        </p:spPr>
        <p:txBody>
          <a:bodyPr/>
          <a:lstStyle/>
          <a:p>
            <a:pPr marL="0" indent="0">
              <a:buClr>
                <a:schemeClr val="accent6">
                  <a:lumMod val="75000"/>
                </a:schemeClr>
              </a:buClr>
              <a:buNone/>
              <a:defRPr/>
            </a:pPr>
            <a:r>
              <a:rPr lang="en-US" dirty="0"/>
              <a:t>Full-time employees:</a:t>
            </a:r>
          </a:p>
          <a:p>
            <a:pPr>
              <a:buClr>
                <a:schemeClr val="accent6">
                  <a:lumMod val="75000"/>
                </a:schemeClr>
              </a:buClr>
              <a:buFont typeface="Arial" panose="020B0604020202020204" pitchFamily="34" charset="0"/>
              <a:buChar char="•"/>
              <a:defRPr/>
            </a:pPr>
            <a:r>
              <a:rPr lang="en-US" dirty="0"/>
              <a:t>Salaried</a:t>
            </a:r>
          </a:p>
          <a:p>
            <a:pPr>
              <a:buClr>
                <a:schemeClr val="accent6">
                  <a:lumMod val="75000"/>
                </a:schemeClr>
              </a:buClr>
              <a:buFont typeface="Arial" panose="020B0604020202020204" pitchFamily="34" charset="0"/>
              <a:buChar char="•"/>
              <a:defRPr/>
            </a:pPr>
            <a:r>
              <a:rPr lang="en-US" dirty="0"/>
              <a:t>Fixed cost</a:t>
            </a:r>
          </a:p>
          <a:p>
            <a:pPr marL="0" indent="0">
              <a:buClr>
                <a:schemeClr val="accent6">
                  <a:lumMod val="75000"/>
                </a:schemeClr>
              </a:buClr>
              <a:buNone/>
              <a:defRPr/>
            </a:pPr>
            <a:endParaRPr lang="en-US" dirty="0"/>
          </a:p>
          <a:p>
            <a:pPr marL="0" indent="0">
              <a:buClr>
                <a:schemeClr val="accent6">
                  <a:lumMod val="75000"/>
                </a:schemeClr>
              </a:buClr>
              <a:buNone/>
              <a:defRPr/>
            </a:pPr>
            <a:r>
              <a:rPr lang="en-US" dirty="0"/>
              <a:t>Part-time employees:</a:t>
            </a:r>
          </a:p>
          <a:p>
            <a:pPr>
              <a:buClr>
                <a:schemeClr val="accent6">
                  <a:lumMod val="75000"/>
                </a:schemeClr>
              </a:buClr>
              <a:buFont typeface="Arial" panose="020B0604020202020204" pitchFamily="34" charset="0"/>
              <a:buChar char="•"/>
              <a:defRPr/>
            </a:pPr>
            <a:r>
              <a:rPr lang="en-US" dirty="0"/>
              <a:t>Variable cost</a:t>
            </a:r>
          </a:p>
        </p:txBody>
      </p:sp>
      <p:pic>
        <p:nvPicPr>
          <p:cNvPr id="67588" name="Picture Placeholder 6"/>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a:xfrm>
            <a:off x="7518400" y="1447800"/>
            <a:ext cx="4064000" cy="2362200"/>
          </a:xfrm>
          <a:ln>
            <a:miter lim="800000"/>
            <a:headEnd/>
            <a:tailEnd/>
          </a:ln>
        </p:spPr>
      </p:pic>
      <p:sp>
        <p:nvSpPr>
          <p:cNvPr id="6758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5110F245-F6AA-B94E-979F-7F29AB528B7B}" type="slidenum">
              <a:rPr lang="en-US" altLang="en-US">
                <a:solidFill>
                  <a:srgbClr val="C7CCDB"/>
                </a:solidFill>
                <a:latin typeface="Helvetica Neue Medium" charset="0"/>
              </a:rPr>
              <a:pPr>
                <a:spcBef>
                  <a:spcPct val="0"/>
                </a:spcBef>
                <a:buClrTx/>
                <a:buFontTx/>
                <a:buNone/>
              </a:pPr>
              <a:t>3</a:t>
            </a:fld>
            <a:endParaRPr lang="en-US" altLang="en-US" dirty="0">
              <a:solidFill>
                <a:srgbClr val="C7CCDB"/>
              </a:solidFill>
              <a:latin typeface="Helvetica Neue Medium"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Budgeting and labor costs</a:t>
            </a:r>
          </a:p>
        </p:txBody>
      </p:sp>
      <p:sp>
        <p:nvSpPr>
          <p:cNvPr id="3" name="Content Placeholder 2"/>
          <p:cNvSpPr>
            <a:spLocks noGrp="1"/>
          </p:cNvSpPr>
          <p:nvPr>
            <p:ph idx="1"/>
          </p:nvPr>
        </p:nvSpPr>
        <p:spPr/>
        <p:txBody>
          <a:bodyPr/>
          <a:lstStyle/>
          <a:p>
            <a:pPr marL="0" indent="0">
              <a:buClr>
                <a:schemeClr val="accent6">
                  <a:lumMod val="75000"/>
                </a:schemeClr>
              </a:buClr>
              <a:buNone/>
              <a:defRPr/>
            </a:pPr>
            <a:r>
              <a:rPr lang="en-US" dirty="0"/>
              <a:t>Fluctuation in sales:</a:t>
            </a:r>
          </a:p>
          <a:p>
            <a:pPr>
              <a:buClr>
                <a:schemeClr val="accent6">
                  <a:lumMod val="75000"/>
                </a:schemeClr>
              </a:buClr>
              <a:buFont typeface="Arial" panose="020B0604020202020204" pitchFamily="34" charset="0"/>
              <a:buChar char="•"/>
              <a:defRPr/>
            </a:pPr>
            <a:r>
              <a:rPr lang="en-US" dirty="0"/>
              <a:t>Too few staff</a:t>
            </a:r>
          </a:p>
          <a:p>
            <a:pPr lvl="1">
              <a:buClr>
                <a:schemeClr val="accent6">
                  <a:lumMod val="75000"/>
                </a:schemeClr>
              </a:buClr>
              <a:buFont typeface="Courier New" panose="02070309020205020404" pitchFamily="49" charset="0"/>
              <a:buChar char="o"/>
              <a:defRPr/>
            </a:pPr>
            <a:r>
              <a:rPr lang="en-US" dirty="0"/>
              <a:t>Poor-quality product</a:t>
            </a:r>
          </a:p>
          <a:p>
            <a:pPr lvl="1">
              <a:buClr>
                <a:schemeClr val="accent6">
                  <a:lumMod val="75000"/>
                </a:schemeClr>
              </a:buClr>
              <a:buFont typeface="Courier New" panose="02070309020205020404" pitchFamily="49" charset="0"/>
              <a:buChar char="o"/>
              <a:defRPr/>
            </a:pPr>
            <a:r>
              <a:rPr lang="en-US" dirty="0"/>
              <a:t>Poor service</a:t>
            </a:r>
          </a:p>
          <a:p>
            <a:pPr>
              <a:buClr>
                <a:schemeClr val="accent6">
                  <a:lumMod val="75000"/>
                </a:schemeClr>
              </a:buClr>
              <a:buFont typeface="Arial" panose="020B0604020202020204" pitchFamily="34" charset="0"/>
              <a:buChar char="•"/>
              <a:defRPr/>
            </a:pPr>
            <a:r>
              <a:rPr lang="en-US" dirty="0"/>
              <a:t>Too many staff</a:t>
            </a:r>
          </a:p>
          <a:p>
            <a:pPr lvl="1">
              <a:buClr>
                <a:schemeClr val="accent6">
                  <a:lumMod val="75000"/>
                </a:schemeClr>
              </a:buClr>
              <a:buFont typeface="Courier New" panose="02070309020205020404" pitchFamily="49" charset="0"/>
              <a:buChar char="o"/>
              <a:defRPr/>
            </a:pPr>
            <a:r>
              <a:rPr lang="en-US" dirty="0"/>
              <a:t>Money wasted</a:t>
            </a:r>
          </a:p>
          <a:p>
            <a:pPr marL="0" indent="0">
              <a:buClr>
                <a:schemeClr val="accent6">
                  <a:lumMod val="75000"/>
                </a:schemeClr>
              </a:buClr>
              <a:buNone/>
              <a:defRPr/>
            </a:pPr>
            <a:endParaRPr lang="en-US" dirty="0"/>
          </a:p>
        </p:txBody>
      </p:sp>
      <p:sp>
        <p:nvSpPr>
          <p:cNvPr id="6963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846CC216-C62B-4247-8AFD-9F49643754EB}" type="slidenum">
              <a:rPr lang="en-US" altLang="en-US">
                <a:solidFill>
                  <a:srgbClr val="C7CCDB"/>
                </a:solidFill>
                <a:latin typeface="Helvetica Neue Medium" charset="0"/>
              </a:rPr>
              <a:pPr>
                <a:spcBef>
                  <a:spcPct val="0"/>
                </a:spcBef>
                <a:buClrTx/>
                <a:buFontTx/>
                <a:buNone/>
              </a:pPr>
              <a:t>4</a:t>
            </a:fld>
            <a:endParaRPr lang="en-US" altLang="en-US" dirty="0">
              <a:solidFill>
                <a:srgbClr val="C7CCDB"/>
              </a:solidFill>
              <a:latin typeface="Helvetica Neue Medium"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Budgeting and labor costs</a:t>
            </a:r>
          </a:p>
        </p:txBody>
      </p:sp>
      <p:sp>
        <p:nvSpPr>
          <p:cNvPr id="3" name="Content Placeholder 2"/>
          <p:cNvSpPr>
            <a:spLocks noGrp="1"/>
          </p:cNvSpPr>
          <p:nvPr>
            <p:ph idx="1"/>
          </p:nvPr>
        </p:nvSpPr>
        <p:spPr/>
        <p:txBody>
          <a:bodyPr/>
          <a:lstStyle/>
          <a:p>
            <a:pPr marL="0" indent="0">
              <a:buNone/>
              <a:defRPr/>
            </a:pPr>
            <a:r>
              <a:rPr lang="en-US" dirty="0"/>
              <a:t>Achieve budgeted profit:</a:t>
            </a:r>
          </a:p>
          <a:p>
            <a:pPr>
              <a:buFont typeface="Arial" panose="020B0604020202020204" pitchFamily="34" charset="0"/>
              <a:buChar char="•"/>
              <a:defRPr/>
            </a:pPr>
            <a:r>
              <a:rPr lang="en-US" dirty="0"/>
              <a:t>Sales projections</a:t>
            </a:r>
          </a:p>
          <a:p>
            <a:pPr>
              <a:buFont typeface="Arial" panose="020B0604020202020204" pitchFamily="34" charset="0"/>
              <a:buChar char="•"/>
              <a:defRPr/>
            </a:pPr>
            <a:r>
              <a:rPr lang="en-US" dirty="0"/>
              <a:t>Operation’s costs</a:t>
            </a:r>
          </a:p>
          <a:p>
            <a:pPr>
              <a:buFont typeface="Arial" panose="020B0604020202020204" pitchFamily="34" charset="0"/>
              <a:buChar char="•"/>
              <a:defRPr/>
            </a:pPr>
            <a:r>
              <a:rPr lang="en-US" dirty="0"/>
              <a:t>Labor cost</a:t>
            </a:r>
          </a:p>
          <a:p>
            <a:pPr marL="0" indent="0">
              <a:buNone/>
              <a:defRPr/>
            </a:pPr>
            <a:endParaRPr lang="en-US" dirty="0"/>
          </a:p>
        </p:txBody>
      </p:sp>
      <p:sp>
        <p:nvSpPr>
          <p:cNvPr id="7168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A56C89B8-535D-0F4E-96D1-3DC82CE6906D}" type="slidenum">
              <a:rPr lang="en-US" altLang="en-US">
                <a:solidFill>
                  <a:srgbClr val="C7CCDB"/>
                </a:solidFill>
                <a:latin typeface="Helvetica Neue Medium" charset="0"/>
              </a:rPr>
              <a:pPr>
                <a:spcBef>
                  <a:spcPct val="0"/>
                </a:spcBef>
                <a:buClrTx/>
                <a:buFontTx/>
                <a:buNone/>
              </a:pPr>
              <a:t>5</a:t>
            </a:fld>
            <a:endParaRPr lang="en-US" altLang="en-US" dirty="0">
              <a:solidFill>
                <a:srgbClr val="C7CCDB"/>
              </a:solidFill>
              <a:latin typeface="Helvetica Neue Medium"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Factors contributing to labor costs</a:t>
            </a:r>
          </a:p>
        </p:txBody>
      </p:sp>
      <p:sp>
        <p:nvSpPr>
          <p:cNvPr id="3" name="Content Placeholder 2"/>
          <p:cNvSpPr>
            <a:spLocks noGrp="1"/>
          </p:cNvSpPr>
          <p:nvPr>
            <p:ph idx="1"/>
          </p:nvPr>
        </p:nvSpPr>
        <p:spPr/>
        <p:txBody>
          <a:bodyPr/>
          <a:lstStyle/>
          <a:p>
            <a:pPr marL="0" indent="0">
              <a:buNone/>
              <a:defRPr/>
            </a:pPr>
            <a:r>
              <a:rPr lang="en-US" dirty="0"/>
              <a:t>Business volume:</a:t>
            </a:r>
          </a:p>
          <a:p>
            <a:pPr>
              <a:buFont typeface="Arial" panose="020B0604020202020204" pitchFamily="34" charset="0"/>
              <a:buChar char="•"/>
              <a:defRPr/>
            </a:pPr>
            <a:r>
              <a:rPr lang="en-US" dirty="0"/>
              <a:t>Sales during given time period</a:t>
            </a:r>
          </a:p>
          <a:p>
            <a:pPr>
              <a:buFont typeface="Arial" panose="020B0604020202020204" pitchFamily="34" charset="0"/>
              <a:buChar char="•"/>
              <a:defRPr/>
            </a:pPr>
            <a:r>
              <a:rPr lang="en-US" dirty="0"/>
              <a:t>Impacts labor costs</a:t>
            </a:r>
          </a:p>
        </p:txBody>
      </p:sp>
      <p:sp>
        <p:nvSpPr>
          <p:cNvPr id="7373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2C30F766-DB4A-9241-BAD2-80B9CF2BCB7D}" type="slidenum">
              <a:rPr lang="en-US" altLang="en-US">
                <a:solidFill>
                  <a:srgbClr val="C7CCDB"/>
                </a:solidFill>
                <a:latin typeface="Helvetica Neue Medium" charset="0"/>
              </a:rPr>
              <a:pPr>
                <a:spcBef>
                  <a:spcPct val="0"/>
                </a:spcBef>
                <a:buClrTx/>
                <a:buFontTx/>
                <a:buNone/>
              </a:pPr>
              <a:t>6</a:t>
            </a:fld>
            <a:endParaRPr lang="en-US" altLang="en-US" dirty="0">
              <a:solidFill>
                <a:srgbClr val="C7CCDB"/>
              </a:solidFill>
              <a:latin typeface="Helvetica Neue Medium"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Factors contributing to labor costs</a:t>
            </a:r>
          </a:p>
        </p:txBody>
      </p:sp>
      <p:sp>
        <p:nvSpPr>
          <p:cNvPr id="3" name="Content Placeholder 2"/>
          <p:cNvSpPr>
            <a:spLocks noGrp="1"/>
          </p:cNvSpPr>
          <p:nvPr>
            <p:ph idx="1"/>
          </p:nvPr>
        </p:nvSpPr>
        <p:spPr/>
        <p:txBody>
          <a:bodyPr/>
          <a:lstStyle/>
          <a:p>
            <a:pPr marL="0" indent="0">
              <a:buNone/>
              <a:defRPr/>
            </a:pPr>
            <a:r>
              <a:rPr lang="en-US" dirty="0"/>
              <a:t>Employee turnover:</a:t>
            </a:r>
          </a:p>
          <a:p>
            <a:pPr>
              <a:buFont typeface="Arial" panose="020B0604020202020204" pitchFamily="34" charset="0"/>
              <a:buChar char="•"/>
              <a:defRPr/>
            </a:pPr>
            <a:r>
              <a:rPr lang="en-US" dirty="0"/>
              <a:t>Number of employees hired to fill one position</a:t>
            </a:r>
          </a:p>
          <a:p>
            <a:pPr>
              <a:buFont typeface="Arial" panose="020B0604020202020204" pitchFamily="34" charset="0"/>
              <a:buChar char="•"/>
              <a:defRPr/>
            </a:pPr>
            <a:r>
              <a:rPr lang="en-US" dirty="0"/>
              <a:t>Impacts labor costs</a:t>
            </a:r>
          </a:p>
          <a:p>
            <a:pPr>
              <a:buFont typeface="Arial" panose="020B0604020202020204" pitchFamily="34" charset="0"/>
              <a:buChar char="•"/>
              <a:defRPr/>
            </a:pPr>
            <a:r>
              <a:rPr lang="en-US" dirty="0"/>
              <a:t>Higher turnover = higher labor costs</a:t>
            </a:r>
          </a:p>
          <a:p>
            <a:pPr>
              <a:buFont typeface="Arial" panose="020B0604020202020204" pitchFamily="34" charset="0"/>
              <a:buChar char="•"/>
              <a:defRPr/>
            </a:pPr>
            <a:r>
              <a:rPr lang="en-US" dirty="0"/>
              <a:t>Training costs</a:t>
            </a:r>
          </a:p>
        </p:txBody>
      </p:sp>
      <p:sp>
        <p:nvSpPr>
          <p:cNvPr id="7578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EBF66D2F-1A36-3A4E-881A-C5CA5DC94124}" type="slidenum">
              <a:rPr lang="en-US" altLang="en-US">
                <a:solidFill>
                  <a:srgbClr val="C7CCDB"/>
                </a:solidFill>
                <a:latin typeface="Helvetica Neue Medium" charset="0"/>
              </a:rPr>
              <a:pPr>
                <a:spcBef>
                  <a:spcPct val="0"/>
                </a:spcBef>
                <a:buClrTx/>
                <a:buFontTx/>
                <a:buNone/>
              </a:pPr>
              <a:t>7</a:t>
            </a:fld>
            <a:endParaRPr lang="en-US" altLang="en-US" dirty="0">
              <a:solidFill>
                <a:srgbClr val="C7CCDB"/>
              </a:solidFill>
              <a:latin typeface="Helvetica Neue Medium"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Factors contributing to labor costs</a:t>
            </a:r>
          </a:p>
        </p:txBody>
      </p:sp>
      <p:sp>
        <p:nvSpPr>
          <p:cNvPr id="3" name="Content Placeholder 2"/>
          <p:cNvSpPr>
            <a:spLocks noGrp="1"/>
          </p:cNvSpPr>
          <p:nvPr>
            <p:ph idx="1"/>
          </p:nvPr>
        </p:nvSpPr>
        <p:spPr/>
        <p:txBody>
          <a:bodyPr/>
          <a:lstStyle/>
          <a:p>
            <a:pPr marL="0" indent="0">
              <a:buNone/>
              <a:defRPr/>
            </a:pPr>
            <a:r>
              <a:rPr lang="en-US" dirty="0"/>
              <a:t>Quality standards:</a:t>
            </a:r>
          </a:p>
          <a:p>
            <a:pPr>
              <a:buFont typeface="Arial" panose="020B0604020202020204" pitchFamily="34" charset="0"/>
              <a:buChar char="•"/>
              <a:defRPr/>
            </a:pPr>
            <a:r>
              <a:rPr lang="en-US" dirty="0"/>
              <a:t>Specifications—products and service</a:t>
            </a:r>
          </a:p>
          <a:p>
            <a:pPr>
              <a:buFont typeface="Arial" panose="020B0604020202020204" pitchFamily="34" charset="0"/>
              <a:buChar char="•"/>
              <a:defRPr/>
            </a:pPr>
            <a:r>
              <a:rPr lang="en-US" dirty="0"/>
              <a:t>Affects labor costs</a:t>
            </a:r>
          </a:p>
        </p:txBody>
      </p:sp>
      <p:sp>
        <p:nvSpPr>
          <p:cNvPr id="7782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E4597DD1-75B5-AD47-A239-E02F4814C4A2}" type="slidenum">
              <a:rPr lang="en-US" altLang="en-US">
                <a:solidFill>
                  <a:srgbClr val="C7CCDB"/>
                </a:solidFill>
                <a:latin typeface="Helvetica Neue Medium" charset="0"/>
              </a:rPr>
              <a:pPr>
                <a:spcBef>
                  <a:spcPct val="0"/>
                </a:spcBef>
                <a:buClrTx/>
                <a:buFontTx/>
                <a:buNone/>
              </a:pPr>
              <a:t>8</a:t>
            </a:fld>
            <a:endParaRPr lang="en-US" altLang="en-US" dirty="0">
              <a:solidFill>
                <a:srgbClr val="C7CCDB"/>
              </a:solidFill>
              <a:latin typeface="Helvetica Neue Medium"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Factors contributing to labor costs</a:t>
            </a:r>
          </a:p>
        </p:txBody>
      </p:sp>
      <p:sp>
        <p:nvSpPr>
          <p:cNvPr id="3" name="Content Placeholder 2"/>
          <p:cNvSpPr>
            <a:spLocks noGrp="1"/>
          </p:cNvSpPr>
          <p:nvPr>
            <p:ph idx="1"/>
          </p:nvPr>
        </p:nvSpPr>
        <p:spPr/>
        <p:txBody>
          <a:bodyPr/>
          <a:lstStyle/>
          <a:p>
            <a:pPr marL="0" indent="0">
              <a:buNone/>
              <a:defRPr/>
            </a:pPr>
            <a:r>
              <a:rPr lang="en-US" dirty="0"/>
              <a:t>Operational standards:</a:t>
            </a:r>
          </a:p>
          <a:p>
            <a:pPr>
              <a:buFont typeface="Arial" panose="020B0604020202020204" pitchFamily="34" charset="0"/>
              <a:buChar char="•"/>
              <a:defRPr/>
            </a:pPr>
            <a:r>
              <a:rPr lang="en-US" dirty="0"/>
              <a:t>Specifications—products</a:t>
            </a:r>
          </a:p>
          <a:p>
            <a:pPr>
              <a:buFont typeface="Arial" panose="020B0604020202020204" pitchFamily="34" charset="0"/>
              <a:buChar char="•"/>
              <a:defRPr/>
            </a:pPr>
            <a:r>
              <a:rPr lang="en-US" dirty="0"/>
              <a:t>Wasted product—increases food costs</a:t>
            </a:r>
          </a:p>
          <a:p>
            <a:pPr>
              <a:buFont typeface="Arial" panose="020B0604020202020204" pitchFamily="34" charset="0"/>
              <a:buChar char="•"/>
              <a:defRPr/>
            </a:pPr>
            <a:r>
              <a:rPr lang="en-US" dirty="0"/>
              <a:t>Increased labor costs</a:t>
            </a:r>
          </a:p>
        </p:txBody>
      </p:sp>
      <p:sp>
        <p:nvSpPr>
          <p:cNvPr id="7987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AE6F"/>
              </a:buClr>
              <a:buFont typeface="Arial" charset="0"/>
              <a:buChar char="•"/>
              <a:defRPr>
                <a:solidFill>
                  <a:schemeClr val="tx1"/>
                </a:solidFill>
                <a:latin typeface="Arial" charset="0"/>
                <a:ea typeface="ヒラギノ角ゴ Pro W3" charset="-128"/>
                <a:cs typeface="Arial" charset="0"/>
              </a:defRPr>
            </a:lvl1pPr>
            <a:lvl2pPr marL="742950" indent="-285750">
              <a:spcBef>
                <a:spcPct val="20000"/>
              </a:spcBef>
              <a:buClr>
                <a:srgbClr val="DEAE6F"/>
              </a:buClr>
              <a:buFont typeface="Courier New" charset="0"/>
              <a:buChar char="o"/>
              <a:defRPr sz="1600">
                <a:solidFill>
                  <a:schemeClr val="tx1"/>
                </a:solidFill>
                <a:latin typeface="Arial" charset="0"/>
                <a:ea typeface="Arial" charset="0"/>
                <a:cs typeface="Arial" charset="0"/>
              </a:defRPr>
            </a:lvl2pPr>
            <a:lvl3pPr marL="1143000" indent="-228600">
              <a:spcBef>
                <a:spcPct val="20000"/>
              </a:spcBef>
              <a:buClr>
                <a:srgbClr val="DEAE6F"/>
              </a:buClr>
              <a:buFont typeface="Wingdings" charset="2"/>
              <a:buChar char="§"/>
              <a:defRPr sz="1400">
                <a:solidFill>
                  <a:schemeClr val="tx1"/>
                </a:solidFill>
                <a:latin typeface="Arial" charset="0"/>
                <a:ea typeface="Arial" charset="0"/>
                <a:cs typeface="Arial" charset="0"/>
              </a:defRPr>
            </a:lvl3pPr>
            <a:lvl4pPr marL="1600200" indent="-228600">
              <a:spcBef>
                <a:spcPct val="20000"/>
              </a:spcBef>
              <a:buClr>
                <a:srgbClr val="DEAE6F"/>
              </a:buClr>
              <a:buFont typeface="Arial" charset="0"/>
              <a:buChar char="–"/>
              <a:defRPr sz="1200">
                <a:solidFill>
                  <a:srgbClr val="DEAE6F"/>
                </a:solidFill>
                <a:latin typeface="Arial" charset="0"/>
                <a:ea typeface="Arial" charset="0"/>
                <a:cs typeface="Arial" charset="0"/>
              </a:defRPr>
            </a:lvl4pPr>
            <a:lvl5pPr marL="2057400" indent="-228600">
              <a:spcBef>
                <a:spcPct val="20000"/>
              </a:spcBef>
              <a:buClr>
                <a:srgbClr val="DEAE6F"/>
              </a:buClr>
              <a:buFont typeface="Arial" charset="0"/>
              <a:buChar char="»"/>
              <a:defRPr sz="1000">
                <a:solidFill>
                  <a:srgbClr val="DEAE6F"/>
                </a:solidFill>
                <a:latin typeface="Arial" charset="0"/>
                <a:ea typeface="Arial" charset="0"/>
                <a:cs typeface="Arial" charset="0"/>
              </a:defRPr>
            </a:lvl5pPr>
            <a:lvl6pPr marL="25146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6pPr>
            <a:lvl7pPr marL="29718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7pPr>
            <a:lvl8pPr marL="34290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8pPr>
            <a:lvl9pPr marL="3886200" indent="-228600" eaLnBrk="0" fontAlgn="base" hangingPunct="0">
              <a:spcBef>
                <a:spcPct val="20000"/>
              </a:spcBef>
              <a:spcAft>
                <a:spcPct val="0"/>
              </a:spcAft>
              <a:buClr>
                <a:srgbClr val="DEAE6F"/>
              </a:buClr>
              <a:buFont typeface="Arial" charset="0"/>
              <a:buChar char="»"/>
              <a:defRPr sz="1000">
                <a:solidFill>
                  <a:srgbClr val="DEAE6F"/>
                </a:solidFill>
                <a:latin typeface="Arial" charset="0"/>
                <a:ea typeface="Arial" charset="0"/>
                <a:cs typeface="Arial" charset="0"/>
              </a:defRPr>
            </a:lvl9pPr>
          </a:lstStyle>
          <a:p>
            <a:pPr>
              <a:spcBef>
                <a:spcPct val="0"/>
              </a:spcBef>
              <a:buClrTx/>
              <a:buFontTx/>
              <a:buNone/>
            </a:pPr>
            <a:fld id="{CDAE4D83-1C91-5846-9D35-F69C8DBFE858}" type="slidenum">
              <a:rPr lang="en-US" altLang="en-US">
                <a:solidFill>
                  <a:srgbClr val="C7CCDB"/>
                </a:solidFill>
                <a:latin typeface="Helvetica Neue Medium" charset="0"/>
              </a:rPr>
              <a:pPr>
                <a:spcBef>
                  <a:spcPct val="0"/>
                </a:spcBef>
                <a:buClrTx/>
                <a:buFontTx/>
                <a:buNone/>
              </a:pPr>
              <a:t>9</a:t>
            </a:fld>
            <a:endParaRPr lang="en-US" altLang="en-US" dirty="0">
              <a:solidFill>
                <a:srgbClr val="C7CCDB"/>
              </a:solidFill>
              <a:latin typeface="Helvetica Neue Medium" charset="0"/>
            </a:endParaRP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FDCF3104A07244BF459662B7AA6C88" ma:contentTypeVersion="16" ma:contentTypeDescription="Create a new document." ma:contentTypeScope="" ma:versionID="cc189776ef262ce16b119e4cb3eab4b5">
  <xsd:schema xmlns:xsd="http://www.w3.org/2001/XMLSchema" xmlns:xs="http://www.w3.org/2001/XMLSchema" xmlns:p="http://schemas.microsoft.com/office/2006/metadata/properties" xmlns:ns2="83360442-5dec-4955-8a74-e48fe25ec838" xmlns:ns3="162f643a-7b80-4d38-9450-1e488627f741" targetNamespace="http://schemas.microsoft.com/office/2006/metadata/properties" ma:root="true" ma:fieldsID="9722f91a27ae4aeaa1bd0f5c842d0019" ns2:_="" ns3:_="">
    <xsd:import namespace="83360442-5dec-4955-8a74-e48fe25ec838"/>
    <xsd:import namespace="162f643a-7b80-4d38-9450-1e488627f7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60442-5dec-4955-8a74-e48fe25ec8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4897631-8002-4167-8b20-1409df4a837c}" ma:internalName="TaxCatchAll" ma:showField="CatchAllData" ma:web="83360442-5dec-4955-8a74-e48fe25ec8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2f643a-7b80-4d38-9450-1e488627f7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989fe73-3383-41d1-9f05-ce8a0a359f2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360442-5dec-4955-8a74-e48fe25ec838" xsi:nil="true"/>
    <lcf76f155ced4ddcb4097134ff3c332f xmlns="162f643a-7b80-4d38-9450-1e488627f7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AE617D7-8B8B-4B08-9B4A-FE73B89289A1}">
  <ds:schemaRefs>
    <ds:schemaRef ds:uri="http://schemas.microsoft.com/sharepoint/v3/contenttype/forms"/>
  </ds:schemaRefs>
</ds:datastoreItem>
</file>

<file path=customXml/itemProps2.xml><?xml version="1.0" encoding="utf-8"?>
<ds:datastoreItem xmlns:ds="http://schemas.openxmlformats.org/officeDocument/2006/customXml" ds:itemID="{3500AB16-09FA-46D3-85E6-C5057EDC6D23}"/>
</file>

<file path=customXml/itemProps3.xml><?xml version="1.0" encoding="utf-8"?>
<ds:datastoreItem xmlns:ds="http://schemas.openxmlformats.org/officeDocument/2006/customXml" ds:itemID="{62E1953F-B40B-458E-B864-C416CD272185}"/>
</file>

<file path=docProps/app.xml><?xml version="1.0" encoding="utf-8"?>
<Properties xmlns="http://schemas.openxmlformats.org/officeDocument/2006/extended-properties" xmlns:vt="http://schemas.openxmlformats.org/officeDocument/2006/docPropsVTypes">
  <Template/>
  <TotalTime>16931</TotalTime>
  <Words>1923</Words>
  <Application>Microsoft Office PowerPoint</Application>
  <PresentationFormat>Widescreen</PresentationFormat>
  <Paragraphs>212</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Courier New</vt:lpstr>
      <vt:lpstr>Helvetica Neue Medium</vt:lpstr>
      <vt:lpstr>Wingdings</vt:lpstr>
      <vt:lpstr>ヒラギノ角ゴ Pro W3</vt:lpstr>
      <vt:lpstr>1_Office Theme</vt:lpstr>
      <vt:lpstr>PowerPoint Presentation</vt:lpstr>
      <vt:lpstr>Budgeting and labor costs</vt:lpstr>
      <vt:lpstr>Budgeting and labor costs</vt:lpstr>
      <vt:lpstr>Budgeting and labor costs</vt:lpstr>
      <vt:lpstr>Budgeting and labor costs</vt:lpstr>
      <vt:lpstr>Factors contributing to labor costs</vt:lpstr>
      <vt:lpstr>Factors contributing to labor costs</vt:lpstr>
      <vt:lpstr>Factors contributing to labor costs</vt:lpstr>
      <vt:lpstr>Factors contributing to labor costs</vt:lpstr>
      <vt:lpstr>Sales Volume and Labor Costs</vt:lpstr>
      <vt:lpstr>scheduling</vt:lpstr>
      <vt:lpstr>scheduling</vt:lpstr>
      <vt:lpstr>scheduling</vt:lpstr>
      <vt:lpstr>Sample master schedule</vt:lpstr>
      <vt:lpstr>scheduling</vt:lpstr>
      <vt:lpstr>Sample crew schedule</vt:lpstr>
      <vt:lpstr>scheduling</vt:lpstr>
      <vt:lpstr>scheduling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Schwartz</dc:creator>
  <cp:lastModifiedBy>Courtney Hamm</cp:lastModifiedBy>
  <cp:revision>1261</cp:revision>
  <dcterms:created xsi:type="dcterms:W3CDTF">2009-09-15T22:22:03Z</dcterms:created>
  <dcterms:modified xsi:type="dcterms:W3CDTF">2025-07-31T19:15:12Z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0x010100A7FDCF3104A07244BF459662B7AA6C88</vt:lpwstr>
  </property>
</Properties>
</file>