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08" r:id="rId4"/>
  </p:sldMasterIdLst>
  <p:notesMasterIdLst>
    <p:notesMasterId r:id="rId40"/>
  </p:notesMasterIdLst>
  <p:handoutMasterIdLst>
    <p:handoutMasterId r:id="rId41"/>
  </p:handout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92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</p:sldIdLst>
  <p:sldSz cx="12192000" cy="6858000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ヒラギノ角ゴ Pro W3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4">
          <p15:clr>
            <a:srgbClr val="A4A3A4"/>
          </p15:clr>
        </p15:guide>
        <p15:guide id="2" orient="horz" pos="3792">
          <p15:clr>
            <a:srgbClr val="A4A3A4"/>
          </p15:clr>
        </p15:guide>
        <p15:guide id="3" orient="horz" pos="2160">
          <p15:clr>
            <a:srgbClr val="A4A3A4"/>
          </p15:clr>
        </p15:guide>
        <p15:guide id="4" orient="horz" pos="3840">
          <p15:clr>
            <a:srgbClr val="A4A3A4"/>
          </p15:clr>
        </p15:guide>
        <p15:guide id="5" orient="horz" pos="912">
          <p15:clr>
            <a:srgbClr val="A4A3A4"/>
          </p15:clr>
        </p15:guide>
        <p15:guide id="6" pos="1344">
          <p15:clr>
            <a:srgbClr val="A4A3A4"/>
          </p15:clr>
        </p15:guide>
        <p15:guide id="7" pos="6272">
          <p15:clr>
            <a:srgbClr val="A4A3A4"/>
          </p15:clr>
        </p15:guide>
        <p15:guide id="8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CCDB"/>
    <a:srgbClr val="DEAE6F"/>
    <a:srgbClr val="E6E7E9"/>
    <a:srgbClr val="4EC1B4"/>
    <a:srgbClr val="EA5E2F"/>
    <a:srgbClr val="4EC100"/>
    <a:srgbClr val="EA5E00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34D9867-3246-4412-B32C-CCD895876CB2}" v="3" dt="2025-07-31T19:21: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545"/>
    <p:restoredTop sz="72382" autoAdjust="0"/>
  </p:normalViewPr>
  <p:slideViewPr>
    <p:cSldViewPr snapToGrid="0">
      <p:cViewPr varScale="1">
        <p:scale>
          <a:sx n="46" d="100"/>
          <a:sy n="46" d="100"/>
        </p:scale>
        <p:origin x="1000" y="44"/>
      </p:cViewPr>
      <p:guideLst>
        <p:guide orient="horz" pos="1344"/>
        <p:guide orient="horz" pos="3792"/>
        <p:guide orient="horz" pos="2160"/>
        <p:guide orient="horz" pos="3840"/>
        <p:guide orient="horz" pos="912"/>
        <p:guide pos="1344"/>
        <p:guide pos="6272"/>
        <p:guide pos="3840"/>
      </p:guideLst>
    </p:cSldViewPr>
  </p:slideViewPr>
  <p:outlineViewPr>
    <p:cViewPr>
      <p:scale>
        <a:sx n="33" d="100"/>
        <a:sy n="33" d="100"/>
      </p:scale>
      <p:origin x="0" y="667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794"/>
    </p:cViewPr>
  </p:sorterViewPr>
  <p:notesViewPr>
    <p:cSldViewPr snapToGrid="0">
      <p:cViewPr varScale="1">
        <p:scale>
          <a:sx n="94" d="100"/>
          <a:sy n="94" d="100"/>
        </p:scale>
        <p:origin x="-2598" y="-102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urtney Hamm" userId="f8c2eda8-63b0-4a90-b695-0f3283e8988d" providerId="ADAL" clId="{D34D9867-3246-4412-B32C-CCD895876CB2}"/>
    <pc:docChg chg="modSld">
      <pc:chgData name="Courtney Hamm" userId="f8c2eda8-63b0-4a90-b695-0f3283e8988d" providerId="ADAL" clId="{D34D9867-3246-4412-B32C-CCD895876CB2}" dt="2025-07-31T15:36:30.217" v="0" actId="27636"/>
      <pc:docMkLst>
        <pc:docMk/>
      </pc:docMkLst>
      <pc:sldChg chg="modSp">
        <pc:chgData name="Courtney Hamm" userId="f8c2eda8-63b0-4a90-b695-0f3283e8988d" providerId="ADAL" clId="{D34D9867-3246-4412-B32C-CCD895876CB2}" dt="2025-07-31T15:36:30.217" v="0" actId="27636"/>
        <pc:sldMkLst>
          <pc:docMk/>
          <pc:sldMk cId="0" sldId="258"/>
        </pc:sldMkLst>
        <pc:picChg chg="mod">
          <ac:chgData name="Courtney Hamm" userId="f8c2eda8-63b0-4a90-b695-0f3283e8988d" providerId="ADAL" clId="{D34D9867-3246-4412-B32C-CCD895876CB2}" dt="2025-07-31T15:36:30.217" v="0" actId="27636"/>
          <ac:picMkLst>
            <pc:docMk/>
            <pc:sldMk cId="0" sldId="258"/>
            <ac:picMk id="66564" creationId="{00000000-0000-0000-0000-000000000000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  <a:ea typeface="ヒラギノ角ゴ Pro W3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F1798B1-B723-C941-90F2-88094F399D95}" type="datetimeFigureOut">
              <a:rPr lang="en-US" altLang="en-US"/>
              <a:pPr>
                <a:defRPr/>
              </a:pPr>
              <a:t>7/31/2025</a:t>
            </a:fld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  <a:ea typeface="ヒラギノ角ゴ Pro W3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D63FE6D-F074-B847-81EF-54ADD3B8664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262829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  <a:ea typeface="ヒラギノ角ゴ Pro W3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8B38428-98EC-C74A-841E-AA0A098EE56C}" type="datetimeFigureOut">
              <a:rPr lang="en-US" altLang="en-US"/>
              <a:pPr>
                <a:defRPr/>
              </a:pPr>
              <a:t>7/31/2025</a:t>
            </a:fld>
            <a:endParaRPr lang="en-US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  <a:ea typeface="ヒラギノ角ゴ Pro W3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07C4739-27B5-8A44-ABA0-0C7341976CB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2072241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ヒラギノ角ゴ Pro W3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ヒラギノ角ゴ Pro W3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ヒラギノ角ゴ Pro W3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ヒラギノ角ゴ Pro W3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ヒラギノ角ゴ Pro W3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pPr>
              <a:defRPr/>
            </a:pPr>
            <a:r>
              <a:rPr lang="en-US" dirty="0"/>
              <a:t>It is important to remember, though, that a restaurant is also a business. Success is not only about making and sharing great food. Running a business correctly</a:t>
            </a:r>
          </a:p>
          <a:p>
            <a:pPr>
              <a:defRPr/>
            </a:pPr>
            <a:r>
              <a:rPr lang="en-US" dirty="0"/>
              <a:t>involves managing costs. And at a restaurant, that means understanding how much the food you serve really costs. You might love one particular dish, but if it</a:t>
            </a:r>
          </a:p>
          <a:p>
            <a:pPr>
              <a:defRPr/>
            </a:pPr>
            <a:r>
              <a:rPr lang="en-US" dirty="0"/>
              <a:t>is not a popular menu choice and costs twice as much as other dishes…well, is it worth it?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Food costs must be controlled during all nine stages of the food flow process—from the actual purchasing of food items to how they are served to guests.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The nine stages include: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b="1" dirty="0"/>
              <a:t>Purchasing:</a:t>
            </a:r>
            <a:r>
              <a:rPr lang="en-US" dirty="0"/>
              <a:t> An operation must spend wisely and buy good-quality product. An operation that is spending too much for a product is wasting money and</a:t>
            </a:r>
          </a:p>
          <a:p>
            <a:pPr>
              <a:defRPr/>
            </a:pPr>
            <a:r>
              <a:rPr lang="en-US" dirty="0"/>
              <a:t>ultimately losing potential revenue.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b="1" dirty="0"/>
              <a:t>Receiving:</a:t>
            </a:r>
            <a:r>
              <a:rPr lang="en-US" dirty="0"/>
              <a:t> Management or well-trained staff need to be in charge of receiving to ensure safety and quality standards and accuracy of orders.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b="1" dirty="0"/>
              <a:t>Storing:</a:t>
            </a:r>
            <a:r>
              <a:rPr lang="en-US" dirty="0"/>
              <a:t> Storage facilities must be safe, sanitary, and efficient. Improperly stored food will be wasted, and wasted food increases food costs.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b="1" dirty="0"/>
              <a:t>Preparation: </a:t>
            </a:r>
            <a:r>
              <a:rPr lang="en-US" dirty="0"/>
              <a:t>All products should be used as efficiently as possible. Operations must have detailed specifications for preparation and cooking.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b="1" dirty="0"/>
              <a:t>Cooking (production): </a:t>
            </a:r>
            <a:r>
              <a:rPr lang="en-US" dirty="0"/>
              <a:t>Incorrectly cooked food goes to waste, and incorrectly portioned food also results in waste, both of which add to food costs.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b="1" dirty="0"/>
              <a:t>Holding (production): </a:t>
            </a:r>
            <a:r>
              <a:rPr lang="en-US" dirty="0"/>
              <a:t>If food is not being served immediately, it must be kept out of the temperature danger zone.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b="1" dirty="0"/>
              <a:t>Cooling (production): </a:t>
            </a:r>
            <a:r>
              <a:rPr lang="en-US" dirty="0"/>
              <a:t>To hold food correctly, it must be cooled. There are many specific ways to cool food quickly and safely.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b="1" dirty="0"/>
              <a:t>Reheating (production): </a:t>
            </a:r>
            <a:r>
              <a:rPr lang="en-US" dirty="0"/>
              <a:t>How you reheat food depends on whether you are reheating for immediate service or for hot holding.</a:t>
            </a:r>
          </a:p>
          <a:p>
            <a:pPr>
              <a:defRPr/>
            </a:pPr>
            <a:endParaRPr lang="en-US" b="1" dirty="0"/>
          </a:p>
          <a:p>
            <a:pPr>
              <a:defRPr/>
            </a:pPr>
            <a:r>
              <a:rPr lang="en-US" b="1" dirty="0"/>
              <a:t>Service (sale): </a:t>
            </a:r>
            <a:r>
              <a:rPr lang="en-US" dirty="0"/>
              <a:t>Good service helps ensure mistakes are avoided both during ordering and in the kitchen.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Inefficiencies at any stage of the food flow process result in higher food costs, so it is crucial for any operation to closely monitor all aspects of how the</a:t>
            </a:r>
          </a:p>
          <a:p>
            <a:pPr>
              <a:defRPr/>
            </a:pPr>
            <a:r>
              <a:rPr lang="en-US" dirty="0"/>
              <a:t>business functions.</a:t>
            </a:r>
          </a:p>
        </p:txBody>
      </p:sp>
      <p:sp>
        <p:nvSpPr>
          <p:cNvPr id="675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fld id="{E23FD642-F6BE-9E4F-9143-5DEE26C5900F}" type="slidenum">
              <a:rPr lang="en-US" altLang="en-US">
                <a:latin typeface="Calibri" charset="0"/>
              </a:rPr>
              <a:pPr/>
              <a:t>2</a:t>
            </a:fld>
            <a:endParaRPr lang="en-US" alt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991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8704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>
                <a:ea typeface="ヒラギノ角ゴ Pro W3" charset="-128"/>
              </a:rPr>
              <a:t>To meet a standard food cost, you must control portions. Portions can be controlled by weight, volume, or count. For example, an eight-ounce portion</a:t>
            </a:r>
          </a:p>
          <a:p>
            <a:r>
              <a:rPr lang="en-US" altLang="en-US" dirty="0">
                <a:ea typeface="ヒラギノ角ゴ Pro W3" charset="-128"/>
              </a:rPr>
              <a:t>of steak, a one-ounce ladle of dressing, or 12 shrimp. It is important that staff use portion-control devices rather than guessing. Otherwise, you may end up</a:t>
            </a:r>
          </a:p>
          <a:p>
            <a:r>
              <a:rPr lang="en-US" altLang="en-US" dirty="0">
                <a:ea typeface="ヒラギノ角ゴ Pro W3" charset="-128"/>
              </a:rPr>
              <a:t>serving portions that are bigger than what the menu price has been calculated for, which will result in the operation losing money. On top of that, inconsistent</a:t>
            </a:r>
          </a:p>
          <a:p>
            <a:r>
              <a:rPr lang="en-US" altLang="en-US" dirty="0">
                <a:ea typeface="ヒラギノ角ゴ Pro W3" charset="-128"/>
              </a:rPr>
              <a:t>portioning can lead to inconsistent products, which can lead to unhappy guests.</a:t>
            </a:r>
          </a:p>
        </p:txBody>
      </p:sp>
      <p:sp>
        <p:nvSpPr>
          <p:cNvPr id="8704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fld id="{C2E2DA23-DD40-AC44-A968-F8BEA5441E27}" type="slidenum">
              <a:rPr lang="en-US" altLang="en-US">
                <a:latin typeface="Calibri" charset="0"/>
              </a:rPr>
              <a:pPr/>
              <a:t>12</a:t>
            </a:fld>
            <a:endParaRPr lang="en-US" alt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58597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9011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>
                <a:ea typeface="ヒラギノ角ゴ Pro W3" charset="-128"/>
              </a:rPr>
              <a:t>Preportioned items are menu ingredients that have been accurately portioned prior to service. Preportioning items before serving is another mechanism for</a:t>
            </a:r>
          </a:p>
          <a:p>
            <a:r>
              <a:rPr lang="en-US" altLang="en-US" dirty="0">
                <a:ea typeface="ヒラギノ角ゴ Pro W3" charset="-128"/>
              </a:rPr>
              <a:t>ensuring that portions are the right size. For example, vegetables that have been precut, weighed, and sealed in plastic bags until used for side items are</a:t>
            </a:r>
          </a:p>
          <a:p>
            <a:r>
              <a:rPr lang="en-US" altLang="en-US" dirty="0">
                <a:ea typeface="ヒラギノ角ゴ Pro W3" charset="-128"/>
              </a:rPr>
              <a:t>a good example of preportioning. See Figure 9.5. The more preportioning that can be done, the smoother rush periods will be, the fewer errors will be made,</a:t>
            </a:r>
          </a:p>
          <a:p>
            <a:r>
              <a:rPr lang="en-US" altLang="en-US" dirty="0">
                <a:ea typeface="ヒラギノ角ゴ Pro W3" charset="-128"/>
              </a:rPr>
              <a:t>and the more food costs will be controlled in both the short and long run.</a:t>
            </a:r>
          </a:p>
        </p:txBody>
      </p:sp>
      <p:sp>
        <p:nvSpPr>
          <p:cNvPr id="9011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fld id="{63058A51-5D90-5C4E-ACB9-D21032AB158B}" type="slidenum">
              <a:rPr lang="en-US" altLang="en-US">
                <a:latin typeface="Calibri" charset="0"/>
              </a:rPr>
              <a:pPr/>
              <a:t>14</a:t>
            </a:fld>
            <a:endParaRPr lang="en-US" alt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77880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921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>
                <a:ea typeface="ヒラギノ角ゴ Pro W3" charset="-128"/>
              </a:rPr>
              <a:t>While standardized recipes and portion control are very important, preparing the wrong amount of food can still be a major problem. Every operation should</a:t>
            </a:r>
          </a:p>
          <a:p>
            <a:r>
              <a:rPr lang="en-US" altLang="en-US" dirty="0">
                <a:ea typeface="ヒラギノ角ゴ Pro W3" charset="-128"/>
              </a:rPr>
              <a:t>strive to produce quantities as close to the amount really needed as possible in order to maintain standard food costs and sales. If the operation produces too</a:t>
            </a:r>
          </a:p>
          <a:p>
            <a:r>
              <a:rPr lang="en-US" altLang="en-US" dirty="0">
                <a:ea typeface="ヒラギノ角ゴ Pro W3" charset="-128"/>
              </a:rPr>
              <a:t>much food, leftovers are the result.</a:t>
            </a:r>
          </a:p>
          <a:p>
            <a:endParaRPr lang="en-US" altLang="en-US" dirty="0">
              <a:ea typeface="ヒラギノ角ゴ Pro W3" charset="-128"/>
            </a:endParaRPr>
          </a:p>
          <a:p>
            <a:r>
              <a:rPr lang="en-US" altLang="en-US" dirty="0">
                <a:ea typeface="ヒラギノ角ゴ Pro W3" charset="-128"/>
              </a:rPr>
              <a:t>Often these leftovers cannot be sold because their appearance and taste do not meet company standards. Sometimes repurposing the food can salvage the</a:t>
            </a:r>
          </a:p>
          <a:p>
            <a:r>
              <a:rPr lang="en-US" altLang="en-US" dirty="0">
                <a:ea typeface="ヒラギノ角ゴ Pro W3" charset="-128"/>
              </a:rPr>
              <a:t>extra volume. For example, some operations add leftover beef or chicken to soups. However, the leftovers rarely bring the same amount of revenue as the</a:t>
            </a:r>
          </a:p>
          <a:p>
            <a:r>
              <a:rPr lang="en-US" altLang="en-US" dirty="0">
                <a:ea typeface="ヒラギノ角ゴ Pro W3" charset="-128"/>
              </a:rPr>
              <a:t>original product.</a:t>
            </a:r>
          </a:p>
          <a:p>
            <a:endParaRPr lang="en-US" altLang="en-US" dirty="0">
              <a:ea typeface="ヒラギノ角ゴ Pro W3" charset="-128"/>
            </a:endParaRPr>
          </a:p>
          <a:p>
            <a:r>
              <a:rPr lang="en-US" altLang="en-US" dirty="0">
                <a:ea typeface="ヒラギノ角ゴ Pro W3" charset="-128"/>
              </a:rPr>
              <a:t>On the other hand, not producing enough and running out of an item (otherwise known as a “stockout”) can disappoint guests. This increases the risk</a:t>
            </a:r>
          </a:p>
          <a:p>
            <a:r>
              <a:rPr lang="en-US" altLang="en-US" dirty="0">
                <a:ea typeface="ヒラギノ角ゴ Pro W3" charset="-128"/>
              </a:rPr>
              <a:t>that they will not return to your operation. Either of these situations is a lose-lose for the restaurant. Produce too much and food cost goes up; produce too little</a:t>
            </a:r>
          </a:p>
          <a:p>
            <a:r>
              <a:rPr lang="en-US" altLang="en-US" dirty="0">
                <a:ea typeface="ヒラギノ角ゴ Pro W3" charset="-128"/>
              </a:rPr>
              <a:t>and sales are lost. The answer to this dilemma is in the food production chart.</a:t>
            </a:r>
          </a:p>
        </p:txBody>
      </p:sp>
      <p:sp>
        <p:nvSpPr>
          <p:cNvPr id="921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fld id="{374BF9EB-4BD4-C74A-942B-288D74689AF4}" type="slidenum">
              <a:rPr lang="en-US" altLang="en-US">
                <a:latin typeface="Calibri" charset="0"/>
              </a:rPr>
              <a:pPr/>
              <a:t>15</a:t>
            </a:fld>
            <a:endParaRPr lang="en-US" alt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4648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942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>
                <a:ea typeface="ヒラギノ角ゴ Pro W3" charset="-128"/>
              </a:rPr>
              <a:t>A food production chart, or production sheet, is a form that shows how much product should be produced by the kitchen during a given</a:t>
            </a:r>
          </a:p>
          <a:p>
            <a:r>
              <a:rPr lang="en-US" altLang="en-US" dirty="0">
                <a:ea typeface="ヒラギノ角ゴ Pro W3" charset="-128"/>
              </a:rPr>
              <a:t>meal period. A well-structured production sheet can ensure product quality, avoid product shortages, and minimize waste, spoilage, theft, </a:t>
            </a:r>
            <a:br>
              <a:rPr lang="en-US" altLang="en-US" dirty="0">
                <a:ea typeface="ヒラギノ角ゴ Pro W3" charset="-128"/>
              </a:rPr>
            </a:br>
            <a:r>
              <a:rPr lang="en-US" altLang="en-US" dirty="0">
                <a:ea typeface="ヒラギノ角ゴ Pro W3" charset="-128"/>
              </a:rPr>
              <a:t>energy costs, and administrative costs.</a:t>
            </a:r>
          </a:p>
        </p:txBody>
      </p:sp>
      <p:sp>
        <p:nvSpPr>
          <p:cNvPr id="942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fld id="{1DF0E2A8-7AC8-9343-AC43-9247DC930ABE}" type="slidenum">
              <a:rPr lang="en-US" altLang="en-US">
                <a:latin typeface="Calibri" charset="0"/>
              </a:rPr>
              <a:pPr/>
              <a:t>16</a:t>
            </a:fld>
            <a:endParaRPr lang="en-US" alt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07284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945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>
              <a:ea typeface="ヒラギノ角ゴ Pro W3" charset="-128"/>
            </a:endParaRPr>
          </a:p>
        </p:txBody>
      </p:sp>
      <p:sp>
        <p:nvSpPr>
          <p:cNvPr id="1945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fld id="{4A80214C-86D6-6049-89F5-793F31BBF9ED}" type="slidenum">
              <a:rPr lang="en-US" altLang="en-US">
                <a:latin typeface="Calibri" charset="0"/>
              </a:rPr>
              <a:pPr/>
              <a:t>17</a:t>
            </a:fld>
            <a:endParaRPr lang="en-US" alt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8177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en-US" dirty="0"/>
              <a:t>Sales history is critical in helping to forecast how many portions of each menu item to produce on a given day. First, determine what percentage of the </a:t>
            </a:r>
            <a:br>
              <a:rPr lang="en-US" dirty="0"/>
            </a:br>
            <a:r>
              <a:rPr lang="en-US" dirty="0"/>
              <a:t>total sales each menu item provides. Then multiply the percentages by the customer forecast to predict how many portions of each menu item to produce. </a:t>
            </a:r>
            <a:br>
              <a:rPr lang="en-US" dirty="0"/>
            </a:br>
            <a:r>
              <a:rPr lang="en-US" dirty="0"/>
              <a:t>For example, a restaurant runs these items every Monday on its menu:</a:t>
            </a:r>
          </a:p>
          <a:p>
            <a:pPr>
              <a:defRPr/>
            </a:pPr>
            <a:r>
              <a:rPr lang="en-US" dirty="0"/>
              <a:t>• Chicken parmesan</a:t>
            </a:r>
          </a:p>
          <a:p>
            <a:pPr>
              <a:defRPr/>
            </a:pPr>
            <a:r>
              <a:rPr lang="en-US" dirty="0"/>
              <a:t>• Roast loin of pork with dressing</a:t>
            </a:r>
          </a:p>
          <a:p>
            <a:pPr>
              <a:defRPr/>
            </a:pPr>
            <a:r>
              <a:rPr lang="en-US" dirty="0"/>
              <a:t>• Broiled salmon with lemon butter sauce</a:t>
            </a:r>
          </a:p>
          <a:p>
            <a:pPr>
              <a:defRPr/>
            </a:pPr>
            <a:r>
              <a:rPr lang="en-US" dirty="0"/>
              <a:t>• Roast sirloin of beef au jus</a:t>
            </a:r>
          </a:p>
          <a:p>
            <a:pPr>
              <a:defRPr/>
            </a:pPr>
            <a:r>
              <a:rPr lang="en-US" dirty="0"/>
              <a:t>• Linguine Alfredo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Having run these items for a while, the restaurant has a sales history. From the sales history, management knows that when this menu runs, the following percentages are sold:</a:t>
            </a:r>
          </a:p>
          <a:p>
            <a:pPr>
              <a:defRPr/>
            </a:pPr>
            <a:r>
              <a:rPr lang="en-US" dirty="0"/>
              <a:t>• Chicken parmesan: 22 percent</a:t>
            </a:r>
          </a:p>
          <a:p>
            <a:pPr>
              <a:defRPr/>
            </a:pPr>
            <a:r>
              <a:rPr lang="en-US" dirty="0"/>
              <a:t>• Roast loin of pork with dressing: 18 percent</a:t>
            </a:r>
          </a:p>
          <a:p>
            <a:pPr>
              <a:defRPr/>
            </a:pPr>
            <a:r>
              <a:rPr lang="en-US" dirty="0"/>
              <a:t>• Broiled salmon with lemon butter sauce: 15 percent</a:t>
            </a:r>
          </a:p>
          <a:p>
            <a:pPr>
              <a:defRPr/>
            </a:pPr>
            <a:r>
              <a:rPr lang="en-US" dirty="0"/>
              <a:t>• Roast sirloin of beef au jus: 35 percent</a:t>
            </a:r>
          </a:p>
          <a:p>
            <a:pPr>
              <a:defRPr/>
            </a:pPr>
            <a:r>
              <a:rPr lang="en-US" dirty="0"/>
              <a:t>• Linguine Alfredo: 10 percent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Management then predicts how many guests will come in on that Monday. One hundred eighty guests are expected, so the following portions of each item should be produced:</a:t>
            </a:r>
          </a:p>
          <a:p>
            <a:pPr>
              <a:defRPr/>
            </a:pPr>
            <a:r>
              <a:rPr lang="de-DE" dirty="0"/>
              <a:t>• Chicken parmesan (180 × .22) = 40</a:t>
            </a:r>
          </a:p>
          <a:p>
            <a:pPr>
              <a:defRPr/>
            </a:pPr>
            <a:r>
              <a:rPr lang="en-US" dirty="0"/>
              <a:t>• Roast loin of pork with dressing (180 × .18) = 32</a:t>
            </a:r>
          </a:p>
          <a:p>
            <a:pPr>
              <a:defRPr/>
            </a:pPr>
            <a:r>
              <a:rPr lang="en-US" dirty="0"/>
              <a:t>• Broiled salmon with lemon butter sauce (180 × .15) = 27</a:t>
            </a:r>
          </a:p>
          <a:p>
            <a:pPr>
              <a:defRPr/>
            </a:pPr>
            <a:r>
              <a:rPr lang="en-US" dirty="0"/>
              <a:t>• Roast sirloin of beef au jus (180 × .35) = 63</a:t>
            </a:r>
          </a:p>
          <a:p>
            <a:pPr>
              <a:defRPr/>
            </a:pPr>
            <a:r>
              <a:rPr lang="it-IT" dirty="0"/>
              <a:t>• Linguine Alfredo (180 × .10) = 18</a:t>
            </a:r>
          </a:p>
          <a:p>
            <a:pPr>
              <a:defRPr/>
            </a:pPr>
            <a:r>
              <a:rPr lang="en-US" dirty="0"/>
              <a:t>Total portions: 180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Of course, these are estimated projections, not exact figures. So an operation would want to make slightly more or less depending on the circumstances at</a:t>
            </a:r>
          </a:p>
          <a:p>
            <a:pPr>
              <a:defRPr/>
            </a:pPr>
            <a:r>
              <a:rPr lang="en-US" dirty="0"/>
              <a:t>that exact time (for example, weather, construction, time of season, and so on).</a:t>
            </a:r>
          </a:p>
        </p:txBody>
      </p:sp>
      <p:sp>
        <p:nvSpPr>
          <p:cNvPr id="972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fld id="{A9C45BAF-FD6B-454F-8BEF-529EDF63D579}" type="slidenum">
              <a:rPr lang="en-US" altLang="en-US">
                <a:latin typeface="Calibri" charset="0"/>
              </a:rPr>
              <a:pPr/>
              <a:t>18</a:t>
            </a:fld>
            <a:endParaRPr lang="en-US" alt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610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9933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>
                <a:ea typeface="ヒラギノ角ゴ Pro W3" charset="-128"/>
              </a:rPr>
              <a:t>The menu is the primary sales tool in most restaurant and foodservice operations. Ideally, the menu will reflect the overall cost of running the</a:t>
            </a:r>
          </a:p>
          <a:p>
            <a:r>
              <a:rPr lang="en-US" altLang="en-US" dirty="0">
                <a:ea typeface="ヒラギノ角ゴ Pro W3" charset="-128"/>
              </a:rPr>
              <a:t>operation. That means the price of an item should include all of the costs needed to purchase, prepare, and serve it, along with other costs such as</a:t>
            </a:r>
          </a:p>
          <a:p>
            <a:r>
              <a:rPr lang="en-US" altLang="en-US" dirty="0">
                <a:ea typeface="ヒラギノ角ゴ Pro W3" charset="-128"/>
              </a:rPr>
              <a:t>labor, rent, utilities, etc. In short, the success of the operation hinges on proper menu pricing.</a:t>
            </a:r>
          </a:p>
        </p:txBody>
      </p:sp>
      <p:sp>
        <p:nvSpPr>
          <p:cNvPr id="9933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fld id="{F98DC317-B905-A74F-B0B3-AF577A20477A}" type="slidenum">
              <a:rPr lang="en-US" altLang="en-US">
                <a:latin typeface="Calibri" charset="0"/>
              </a:rPr>
              <a:pPr/>
              <a:t>19</a:t>
            </a:fld>
            <a:endParaRPr lang="en-US" alt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2378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0137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>
                <a:ea typeface="ヒラギノ角ゴ Pro W3" charset="-128"/>
              </a:rPr>
              <a:t>Some of the quality of the food you serve to guests has been determined well before the dish is placed in front of them. Whatever your budget for food might</a:t>
            </a:r>
          </a:p>
          <a:p>
            <a:r>
              <a:rPr lang="en-US" altLang="en-US" dirty="0">
                <a:ea typeface="ヒラギノ角ゴ Pro W3" charset="-128"/>
              </a:rPr>
              <a:t>be, you should always strive to buy the best-quality food available for the price. Remember that you cannot make a poor-quality ingredient better once it is in</a:t>
            </a:r>
          </a:p>
          <a:p>
            <a:r>
              <a:rPr lang="en-US" altLang="en-US" dirty="0">
                <a:ea typeface="ヒラギノ角ゴ Pro W3" charset="-128"/>
              </a:rPr>
              <a:t>your kitchen.</a:t>
            </a:r>
          </a:p>
          <a:p>
            <a:endParaRPr lang="en-US" altLang="en-US" dirty="0">
              <a:ea typeface="ヒラギノ角ゴ Pro W3" charset="-128"/>
            </a:endParaRPr>
          </a:p>
          <a:p>
            <a:r>
              <a:rPr lang="en-US" altLang="en-US" dirty="0">
                <a:ea typeface="ヒラギノ角ゴ Pro W3" charset="-128"/>
              </a:rPr>
              <a:t>Choosing a credible supplier is key. Suppliers must be ethical and reliable. Many companies create approved supplier lists, based on the food safety,</a:t>
            </a:r>
          </a:p>
          <a:p>
            <a:r>
              <a:rPr lang="en-US" altLang="en-US" dirty="0">
                <a:ea typeface="ヒラギノ角ゴ Pro W3" charset="-128"/>
              </a:rPr>
              <a:t>quality, and price of the suppliers’ offerings. Clear specification sheets will also help ensure that you buy the right product for what you need to do.</a:t>
            </a:r>
          </a:p>
          <a:p>
            <a:r>
              <a:rPr lang="en-US" altLang="en-US" dirty="0">
                <a:ea typeface="ヒラギノ角ゴ Pro W3" charset="-128"/>
              </a:rPr>
              <a:t>For example, you may be able to buy vegetables for soup at a lower price point than those for a salad, because appearance is less important for</a:t>
            </a:r>
          </a:p>
          <a:p>
            <a:r>
              <a:rPr lang="en-US" altLang="en-US" dirty="0">
                <a:ea typeface="ヒラギノ角ゴ Pro W3" charset="-128"/>
              </a:rPr>
              <a:t>soup ingredients.</a:t>
            </a:r>
          </a:p>
        </p:txBody>
      </p:sp>
      <p:sp>
        <p:nvSpPr>
          <p:cNvPr id="10137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fld id="{4A585F9A-FCF2-4949-AE15-27B631DEFB91}" type="slidenum">
              <a:rPr lang="en-US" altLang="en-US">
                <a:latin typeface="Calibri" charset="0"/>
              </a:rPr>
              <a:pPr/>
              <a:t>20</a:t>
            </a:fld>
            <a:endParaRPr lang="en-US" alt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6141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0342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>
                <a:ea typeface="ヒラギノ角ゴ Pro W3" charset="-128"/>
              </a:rPr>
              <a:t>Operations must receive deliveries in the most efficient, safe, and effective way possible. Deliveries should happen when business at the operation is slow.</a:t>
            </a:r>
          </a:p>
          <a:p>
            <a:r>
              <a:rPr lang="en-US" altLang="en-US" dirty="0">
                <a:ea typeface="ヒラギノ角ゴ Pro W3" charset="-128"/>
              </a:rPr>
              <a:t>An operation does not want staff to worry about receiving and putting away products at the same time they are helping guests. Proper delivery timing can</a:t>
            </a:r>
          </a:p>
          <a:p>
            <a:r>
              <a:rPr lang="en-US" altLang="en-US" dirty="0">
                <a:ea typeface="ヒラギノ角ゴ Pro W3" charset="-128"/>
              </a:rPr>
              <a:t>only be accomplished by establishing a good relationship with vendors, so that an operation can count on them to consistently deliver food when wanted.</a:t>
            </a:r>
          </a:p>
          <a:p>
            <a:endParaRPr lang="en-US" altLang="en-US" dirty="0">
              <a:ea typeface="ヒラギノ角ゴ Pro W3" charset="-128"/>
            </a:endParaRPr>
          </a:p>
          <a:p>
            <a:r>
              <a:rPr lang="en-US" altLang="en-US" dirty="0">
                <a:ea typeface="ヒラギノ角ゴ Pro W3" charset="-128"/>
              </a:rPr>
              <a:t>Frequent deliveries can help preserve food quality. Some food must be delivered daily, while other food can safely be delivered weekly. An operation may need</a:t>
            </a:r>
          </a:p>
          <a:p>
            <a:r>
              <a:rPr lang="en-US" altLang="en-US" dirty="0">
                <a:ea typeface="ヒラギノ角ゴ Pro W3" charset="-128"/>
              </a:rPr>
              <a:t>to weigh the advantage of daily and weekly deliveries for freshness against the added time that receiving takes. The menu and service style of the operation</a:t>
            </a:r>
          </a:p>
          <a:p>
            <a:r>
              <a:rPr lang="en-US" altLang="en-US" dirty="0">
                <a:ea typeface="ヒラギノ角ゴ Pro W3" charset="-128"/>
              </a:rPr>
              <a:t>factor into decisions such as these.</a:t>
            </a:r>
          </a:p>
        </p:txBody>
      </p:sp>
      <p:sp>
        <p:nvSpPr>
          <p:cNvPr id="1034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fld id="{4BECA9EC-7C29-2847-9824-754AC09C4BD6}" type="slidenum">
              <a:rPr lang="en-US" altLang="en-US">
                <a:latin typeface="Calibri" charset="0"/>
              </a:rPr>
              <a:pPr/>
              <a:t>21</a:t>
            </a:fld>
            <a:endParaRPr lang="en-US" alt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9417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0547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>
                <a:ea typeface="ヒラギノ角ゴ Pro W3" charset="-128"/>
              </a:rPr>
              <a:t>Here is an example of guidelines for delivery specifications in a full-service restaurant: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ea typeface="ヒラギノ角ゴ Pro W3" charset="-128"/>
              </a:rPr>
              <a:t>Fish: Fresh fish should be delivered daily. Frozen fish should be delivered weekly.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ea typeface="ヒラギノ角ゴ Pro W3" charset="-128"/>
              </a:rPr>
              <a:t>Produce: Bulk and hardy vegetables should be delivered weekly. Delicate or specialty produce, such as wild mushrooms, mesclun mix lettuce, </a:t>
            </a:r>
            <a:br>
              <a:rPr lang="en-US" altLang="en-US" dirty="0">
                <a:ea typeface="ヒラギノ角ゴ Pro W3" charset="-128"/>
              </a:rPr>
            </a:br>
            <a:r>
              <a:rPr lang="en-US" altLang="en-US" dirty="0">
                <a:ea typeface="ヒラギノ角ゴ Pro W3" charset="-128"/>
              </a:rPr>
              <a:t>and</a:t>
            </a:r>
            <a:r>
              <a:rPr lang="en-US" altLang="en-US" baseline="0" dirty="0">
                <a:ea typeface="ヒラギノ角ゴ Pro W3" charset="-128"/>
              </a:rPr>
              <a:t> </a:t>
            </a:r>
            <a:r>
              <a:rPr lang="en-US" altLang="en-US" dirty="0">
                <a:ea typeface="ヒラギノ角ゴ Pro W3" charset="-128"/>
              </a:rPr>
              <a:t>tropical fruit (e.g., mangoes, kumquats), with a short shelf life should be ordered daily according to its specifications sheet.</a:t>
            </a:r>
          </a:p>
          <a:p>
            <a:endParaRPr lang="en-US" altLang="en-US" dirty="0">
              <a:ea typeface="ヒラギノ角ゴ Pro W3" charset="-128"/>
            </a:endParaRPr>
          </a:p>
        </p:txBody>
      </p:sp>
      <p:sp>
        <p:nvSpPr>
          <p:cNvPr id="10547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fld id="{B8E2BA5C-3EE4-7F4E-92C4-B165F3C30314}" type="slidenum">
              <a:rPr lang="en-US" altLang="en-US">
                <a:latin typeface="Calibri" charset="0"/>
              </a:rPr>
              <a:pPr/>
              <a:t>22</a:t>
            </a:fld>
            <a:endParaRPr lang="en-US" alt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5151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963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>
                <a:ea typeface="ヒラギノ角ゴ Pro W3" charset="-128"/>
              </a:rPr>
              <a:t>Food cost is the dollar value of the food used by an operation during a certain period. It includes the cost of any food that has been used for any reason.</a:t>
            </a:r>
          </a:p>
          <a:p>
            <a:r>
              <a:rPr lang="en-US" altLang="en-US" dirty="0">
                <a:ea typeface="ヒラギノ角ゴ Pro W3" charset="-128"/>
              </a:rPr>
              <a:t>This includes food that has been sold, given away, wasted, spoiled, incorrectly prepped, overportioned, overproduced, or stolen.</a:t>
            </a:r>
          </a:p>
        </p:txBody>
      </p:sp>
      <p:sp>
        <p:nvSpPr>
          <p:cNvPr id="696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fld id="{28EABFC3-7705-2A42-8509-4A2EBC368054}" type="slidenum">
              <a:rPr lang="en-US" altLang="en-US">
                <a:latin typeface="Calibri" charset="0"/>
              </a:rPr>
              <a:pPr/>
              <a:t>3</a:t>
            </a:fld>
            <a:endParaRPr lang="en-US" alt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30804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0752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ea typeface="ヒラギノ角ゴ Pro W3" charset="-128"/>
              </a:rPr>
              <a:t>Dried goods: Specialty products exist that are shelf stable and do not need to be ordered daily. Gain a </a:t>
            </a:r>
            <a:br>
              <a:rPr lang="en-US" altLang="en-US" dirty="0">
                <a:ea typeface="ヒラギノ角ゴ Pro W3" charset="-128"/>
              </a:rPr>
            </a:br>
            <a:r>
              <a:rPr lang="en-US" altLang="en-US" dirty="0">
                <a:ea typeface="ヒラギノ角ゴ Pro W3" charset="-128"/>
              </a:rPr>
              <a:t>financial advantage by bulk ordering</a:t>
            </a:r>
            <a:r>
              <a:rPr lang="en-US" altLang="en-US" baseline="0" dirty="0">
                <a:ea typeface="ヒラギノ角ゴ Pro W3" charset="-128"/>
              </a:rPr>
              <a:t> </a:t>
            </a:r>
            <a:r>
              <a:rPr lang="en-US" altLang="en-US" dirty="0">
                <a:ea typeface="ヒラギノ角ゴ Pro W3" charset="-128"/>
              </a:rPr>
              <a:t>some specialty sauces or specialty items for the pastry department, </a:t>
            </a:r>
            <a:br>
              <a:rPr lang="en-US" altLang="en-US" dirty="0">
                <a:ea typeface="ヒラギノ角ゴ Pro W3" charset="-128"/>
              </a:rPr>
            </a:br>
            <a:r>
              <a:rPr lang="en-US" altLang="en-US" dirty="0">
                <a:ea typeface="ヒラギノ角ゴ Pro W3" charset="-128"/>
              </a:rPr>
              <a:t>such as chocolates, flours, and decorations. But when ordering bulk, an operation also must consider </a:t>
            </a:r>
            <a:br>
              <a:rPr lang="en-US" altLang="en-US" dirty="0">
                <a:ea typeface="ヒラギノ角ゴ Pro W3" charset="-128"/>
              </a:rPr>
            </a:br>
            <a:r>
              <a:rPr lang="en-US" altLang="en-US" dirty="0">
                <a:ea typeface="ヒラギノ角ゴ Pro W3" charset="-128"/>
              </a:rPr>
              <a:t>financial savings versus storage space and the potential loss due to pilfering or pest infestation.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ea typeface="ヒラギノ角ゴ Pro W3" charset="-128"/>
              </a:rPr>
              <a:t>Meat: Meat should be ordered and delivered at least two or three times per week. This will depend </a:t>
            </a:r>
            <a:br>
              <a:rPr lang="en-US" altLang="en-US" dirty="0">
                <a:ea typeface="ヒラギノ角ゴ Pro W3" charset="-128"/>
              </a:rPr>
            </a:br>
            <a:r>
              <a:rPr lang="en-US" altLang="en-US" dirty="0">
                <a:ea typeface="ヒラギノ角ゴ Pro W3" charset="-128"/>
              </a:rPr>
              <a:t>mostly on the operation’s usage and storage capacity.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en-US" dirty="0">
                <a:ea typeface="ヒラギノ角ゴ Pro W3" charset="-128"/>
              </a:rPr>
              <a:t>Dairy: Order dairy products at least twice a week. Most cheeses are stored in the cooler.</a:t>
            </a:r>
          </a:p>
        </p:txBody>
      </p:sp>
      <p:sp>
        <p:nvSpPr>
          <p:cNvPr id="1075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fld id="{323C9891-95DD-5A40-8A07-F9B4AD0978B9}" type="slidenum">
              <a:rPr lang="en-US" altLang="en-US">
                <a:latin typeface="Calibri" charset="0"/>
              </a:rPr>
              <a:pPr/>
              <a:t>23</a:t>
            </a:fld>
            <a:endParaRPr lang="en-US" alt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044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0957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>
                <a:ea typeface="ヒラギノ角ゴ Pro W3" charset="-128"/>
              </a:rPr>
              <a:t>Well-defined procedures help ensure that an operation’s standards for quality and quantity are being met. These might include:</a:t>
            </a:r>
          </a:p>
          <a:p>
            <a:pPr marL="228600" indent="-228600">
              <a:buFont typeface="+mj-lt"/>
              <a:buAutoNum type="arabicPeriod"/>
            </a:pPr>
            <a:r>
              <a:rPr lang="en-US" altLang="en-US" dirty="0">
                <a:ea typeface="ヒラギノ角ゴ Pro W3" charset="-128"/>
              </a:rPr>
              <a:t>Identify a designated “receiving area” of the kitchen. The receiving area should be clean, well lit, and easily accessible.</a:t>
            </a:r>
          </a:p>
          <a:p>
            <a:pPr marL="228600" indent="-228600">
              <a:buFont typeface="+mj-lt"/>
              <a:buAutoNum type="arabicPeriod"/>
            </a:pPr>
            <a:r>
              <a:rPr lang="en-US" altLang="en-US" dirty="0">
                <a:ea typeface="ヒラギノ角ゴ Pro W3" charset="-128"/>
              </a:rPr>
              <a:t>Get a copy of the purchase order. This is the document issued by the buyer to the seller, specifying the types, quantities, and agreed-on prices for products.</a:t>
            </a:r>
          </a:p>
          <a:p>
            <a:pPr marL="228600" indent="-228600">
              <a:buFont typeface="+mj-lt"/>
              <a:buAutoNum type="arabicPeriod"/>
            </a:pPr>
            <a:r>
              <a:rPr lang="en-US" altLang="en-US" dirty="0">
                <a:ea typeface="ヒラギノ角ゴ Pro W3" charset="-128"/>
              </a:rPr>
              <a:t>Have a copy of the purchasing specifications available. These can help the staff to check requirements.</a:t>
            </a:r>
          </a:p>
          <a:p>
            <a:endParaRPr lang="en-US" altLang="en-US" dirty="0">
              <a:ea typeface="ヒラギノ角ゴ Pro W3" charset="-128"/>
            </a:endParaRPr>
          </a:p>
        </p:txBody>
      </p:sp>
      <p:sp>
        <p:nvSpPr>
          <p:cNvPr id="10957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fld id="{5D0459DF-5752-DF41-902F-1884F3391683}" type="slidenum">
              <a:rPr lang="en-US" altLang="en-US">
                <a:latin typeface="Calibri" charset="0"/>
              </a:rPr>
              <a:pPr/>
              <a:t>24</a:t>
            </a:fld>
            <a:endParaRPr lang="en-US" alt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34117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1161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buFont typeface="+mj-lt"/>
              <a:buAutoNum type="arabicPeriod" startAt="4"/>
            </a:pPr>
            <a:r>
              <a:rPr lang="en-US" altLang="en-US" dirty="0">
                <a:ea typeface="ヒラギノ角ゴ Pro W3" charset="-128"/>
              </a:rPr>
              <a:t>Check an item’s quantity. If the items are purchased by count, count them. If the items are purchased by weight, </a:t>
            </a:r>
            <a:br>
              <a:rPr lang="en-US" altLang="en-US" dirty="0">
                <a:ea typeface="ヒラギノ角ゴ Pro W3" charset="-128"/>
              </a:rPr>
            </a:br>
            <a:r>
              <a:rPr lang="en-US" altLang="en-US" dirty="0">
                <a:ea typeface="ヒラギノ角ゴ Pro W3" charset="-128"/>
              </a:rPr>
              <a:t>weigh them, particularly meat</a:t>
            </a:r>
            <a:r>
              <a:rPr lang="en-US" altLang="en-US" baseline="0" dirty="0">
                <a:ea typeface="ヒラギノ角ゴ Pro W3" charset="-128"/>
              </a:rPr>
              <a:t> </a:t>
            </a:r>
            <a:r>
              <a:rPr lang="en-US" altLang="en-US" dirty="0">
                <a:ea typeface="ヒラギノ角ゴ Pro W3" charset="-128"/>
              </a:rPr>
              <a:t>and produce. Check the delivery quantity against both the purchase order and invoice.</a:t>
            </a:r>
          </a:p>
          <a:p>
            <a:pPr marL="228600" indent="-228600">
              <a:buFont typeface="+mj-lt"/>
              <a:buAutoNum type="arabicPeriod" startAt="4"/>
            </a:pPr>
            <a:r>
              <a:rPr lang="en-US" altLang="en-US" dirty="0">
                <a:ea typeface="ヒラギノ角ゴ Pro W3" charset="-128"/>
              </a:rPr>
              <a:t>Check an item’s quality. Open the shipment boxes and check for freshness and accuracy for all items. Have a </a:t>
            </a:r>
            <a:br>
              <a:rPr lang="en-US" altLang="en-US" dirty="0">
                <a:ea typeface="ヒラギノ角ゴ Pro W3" charset="-128"/>
              </a:rPr>
            </a:br>
            <a:r>
              <a:rPr lang="en-US" altLang="en-US" dirty="0">
                <a:ea typeface="ヒラギノ角ゴ Pro W3" charset="-128"/>
              </a:rPr>
              <a:t>thermometer available to take</a:t>
            </a:r>
            <a:r>
              <a:rPr lang="en-US" altLang="en-US" baseline="0" dirty="0">
                <a:ea typeface="ヒラギノ角ゴ Pro W3" charset="-128"/>
              </a:rPr>
              <a:t> </a:t>
            </a:r>
            <a:r>
              <a:rPr lang="en-US" altLang="en-US" dirty="0">
                <a:ea typeface="ヒラギノ角ゴ Pro W3" charset="-128"/>
              </a:rPr>
              <a:t>the temperature of food items.</a:t>
            </a:r>
          </a:p>
        </p:txBody>
      </p:sp>
      <p:sp>
        <p:nvSpPr>
          <p:cNvPr id="11161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fld id="{D864A22F-B5D9-5F4E-B14B-493BA7B08624}" type="slidenum">
              <a:rPr lang="en-US" altLang="en-US">
                <a:latin typeface="Calibri" charset="0"/>
              </a:rPr>
              <a:pPr/>
              <a:t>25</a:t>
            </a:fld>
            <a:endParaRPr lang="en-US" alt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2525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1366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8600" indent="-228600">
              <a:buFont typeface="+mj-lt"/>
              <a:buAutoNum type="arabicPeriod" startAt="6"/>
            </a:pPr>
            <a:r>
              <a:rPr lang="en-US" altLang="en-US" dirty="0">
                <a:ea typeface="ヒラギノ角ゴ Pro W3" charset="-128"/>
              </a:rPr>
              <a:t>Verify the invoice’s other details. Compare the prices on the invoice to those on the purchase order to ensure that they match. </a:t>
            </a:r>
            <a:br>
              <a:rPr lang="en-US" altLang="en-US" dirty="0">
                <a:ea typeface="ヒラギノ角ゴ Pro W3" charset="-128"/>
              </a:rPr>
            </a:br>
            <a:r>
              <a:rPr lang="en-US" altLang="en-US" dirty="0">
                <a:ea typeface="ヒラギノ角ゴ Pro W3" charset="-128"/>
              </a:rPr>
              <a:t>Check the math on</a:t>
            </a:r>
            <a:r>
              <a:rPr lang="en-US" altLang="en-US" baseline="0" dirty="0">
                <a:ea typeface="ヒラギノ角ゴ Pro W3" charset="-128"/>
              </a:rPr>
              <a:t> </a:t>
            </a:r>
            <a:r>
              <a:rPr lang="en-US" altLang="en-US" dirty="0">
                <a:ea typeface="ヒラギノ角ゴ Pro W3" charset="-128"/>
              </a:rPr>
              <a:t>the invoice, even if it is a computer-generated invoice. If everything is in order, sign the invoice. If something </a:t>
            </a:r>
            <a:br>
              <a:rPr lang="en-US" altLang="en-US" dirty="0">
                <a:ea typeface="ヒラギノ角ゴ Pro W3" charset="-128"/>
              </a:rPr>
            </a:br>
            <a:r>
              <a:rPr lang="en-US" altLang="en-US" dirty="0">
                <a:ea typeface="ヒラギノ角ゴ Pro W3" charset="-128"/>
              </a:rPr>
              <a:t>must be returned, have the driver write out a credit memo for the item or circle the item on the invoice and state the reason for </a:t>
            </a:r>
            <a:br>
              <a:rPr lang="en-US" altLang="en-US" dirty="0">
                <a:ea typeface="ヒラギノ角ゴ Pro W3" charset="-128"/>
              </a:rPr>
            </a:br>
            <a:r>
              <a:rPr lang="en-US" altLang="en-US" dirty="0">
                <a:ea typeface="ヒラギノ角ゴ Pro W3" charset="-128"/>
              </a:rPr>
              <a:t>the return.</a:t>
            </a:r>
          </a:p>
          <a:p>
            <a:pPr marL="228600" indent="-228600">
              <a:buFont typeface="+mj-lt"/>
              <a:buAutoNum type="arabicPeriod" startAt="6"/>
            </a:pPr>
            <a:r>
              <a:rPr lang="en-US" altLang="en-US" dirty="0">
                <a:ea typeface="ヒラギノ角ゴ Pro W3" charset="-128"/>
              </a:rPr>
              <a:t>Put the goods away promptly. Store dairy, meat, fresh poultry, and fresh seafood first; then frozen food, produce, and dry goods. </a:t>
            </a:r>
            <a:br>
              <a:rPr lang="en-US" altLang="en-US" dirty="0">
                <a:ea typeface="ヒラギノ角ゴ Pro W3" charset="-128"/>
              </a:rPr>
            </a:br>
            <a:r>
              <a:rPr lang="en-US" altLang="en-US" dirty="0">
                <a:ea typeface="ヒラギノ角ゴ Pro W3" charset="-128"/>
              </a:rPr>
              <a:t>Prompt</a:t>
            </a:r>
            <a:r>
              <a:rPr lang="en-US" altLang="en-US" baseline="0" dirty="0">
                <a:ea typeface="ヒラギノ角ゴ Pro W3" charset="-128"/>
              </a:rPr>
              <a:t> </a:t>
            </a:r>
            <a:r>
              <a:rPr lang="en-US" altLang="en-US" dirty="0">
                <a:ea typeface="ヒラギノ角ゴ Pro W3" charset="-128"/>
              </a:rPr>
              <a:t>storage protects against food spoilage and theft. Secure the storage area when everything is in its place.</a:t>
            </a:r>
          </a:p>
          <a:p>
            <a:pPr marL="228600" indent="-228600">
              <a:buFont typeface="+mj-lt"/>
              <a:buAutoNum type="arabicPeriod" startAt="6"/>
            </a:pPr>
            <a:r>
              <a:rPr lang="en-US" altLang="en-US" dirty="0">
                <a:ea typeface="ヒラギノ角ゴ Pro W3" charset="-128"/>
              </a:rPr>
              <a:t>Process the paperwork. Keep copies of the signed purchase order and the signed invoice for accounting purposes.</a:t>
            </a:r>
          </a:p>
        </p:txBody>
      </p:sp>
      <p:sp>
        <p:nvSpPr>
          <p:cNvPr id="11366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fld id="{06FC0D9C-7251-304C-B406-6F9CD1ECF056}" type="slidenum">
              <a:rPr lang="en-US" altLang="en-US">
                <a:latin typeface="Calibri" charset="0"/>
              </a:rPr>
              <a:pPr/>
              <a:t>26</a:t>
            </a:fld>
            <a:endParaRPr lang="en-US" alt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83355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1571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>
                <a:ea typeface="ヒラギノ角ゴ Pro W3" charset="-128"/>
              </a:rPr>
              <a:t>Poor storage procedures and facilities can greatly increase food costs due to waste and increased labor costs, so it is critical that operations create quality</a:t>
            </a:r>
          </a:p>
          <a:p>
            <a:r>
              <a:rPr lang="en-US" altLang="en-US" dirty="0">
                <a:ea typeface="ヒラギノ角ゴ Pro W3" charset="-128"/>
              </a:rPr>
              <a:t>standards for proper storage.</a:t>
            </a:r>
          </a:p>
          <a:p>
            <a:endParaRPr lang="en-US" altLang="en-US" dirty="0">
              <a:ea typeface="ヒラギノ角ゴ Pro W3" charset="-128"/>
            </a:endParaRPr>
          </a:p>
          <a:p>
            <a:r>
              <a:rPr lang="en-US" altLang="en-US" dirty="0">
                <a:ea typeface="ヒラギノ角ゴ Pro W3" charset="-128"/>
              </a:rPr>
              <a:t>Obviously, monitor perishable food daily to preserve its quality. Some food items have manufacturer’s recommendations for storing the product, such as a</a:t>
            </a:r>
          </a:p>
          <a:p>
            <a:r>
              <a:rPr lang="en-US" altLang="en-US" dirty="0">
                <a:ea typeface="ヒラギノ角ゴ Pro W3" charset="-128"/>
              </a:rPr>
              <a:t>recommended storage temperature. Store food with proper labels and rotate all products in storage following the FIFO (first-in, first-out) system. Each operation</a:t>
            </a:r>
          </a:p>
          <a:p>
            <a:r>
              <a:rPr lang="en-US" altLang="en-US" dirty="0">
                <a:ea typeface="ヒラギノ角ゴ Pro W3" charset="-128"/>
              </a:rPr>
              <a:t>should have inventory schedules for the freezer, cooler, and dry goods sections of its storage. Schedules should be followed regularly to ensure that every product</a:t>
            </a:r>
          </a:p>
          <a:p>
            <a:r>
              <a:rPr lang="en-US" altLang="en-US" dirty="0">
                <a:ea typeface="ヒラギノ角ゴ Pro W3" charset="-128"/>
              </a:rPr>
              <a:t>is being used safely and efficiently and so that no product is going to waste.</a:t>
            </a:r>
          </a:p>
          <a:p>
            <a:endParaRPr lang="en-US" altLang="en-US" dirty="0">
              <a:ea typeface="ヒラギノ角ゴ Pro W3" charset="-128"/>
            </a:endParaRPr>
          </a:p>
          <a:p>
            <a:r>
              <a:rPr lang="en-US" altLang="en-US" dirty="0">
                <a:ea typeface="ヒラギノ角ゴ Pro W3" charset="-128"/>
              </a:rPr>
              <a:t>In addition to checking the food in the storage facilities, the storage facilities themselves should be checked regularly to make sure they are clean and</a:t>
            </a:r>
          </a:p>
          <a:p>
            <a:r>
              <a:rPr lang="en-US" altLang="en-US" dirty="0">
                <a:ea typeface="ヒラギノ角ゴ Pro W3" charset="-128"/>
              </a:rPr>
              <a:t>functioning properly and efficiently.</a:t>
            </a:r>
          </a:p>
        </p:txBody>
      </p:sp>
      <p:sp>
        <p:nvSpPr>
          <p:cNvPr id="11571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fld id="{4FA7D53B-8D2B-CB44-A3C0-20CE082AFCC9}" type="slidenum">
              <a:rPr lang="en-US" altLang="en-US">
                <a:latin typeface="Calibri" charset="0"/>
              </a:rPr>
              <a:pPr/>
              <a:t>27</a:t>
            </a:fld>
            <a:endParaRPr lang="en-US" alt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19565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177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>
                <a:ea typeface="ヒラギノ角ゴ Pro W3" charset="-128"/>
              </a:rPr>
              <a:t>The following is a list of items to monitor for each storage unit:</a:t>
            </a:r>
          </a:p>
          <a:p>
            <a:endParaRPr lang="en-US" altLang="en-US" dirty="0">
              <a:ea typeface="ヒラギノ角ゴ Pro W3" charset="-128"/>
            </a:endParaRPr>
          </a:p>
          <a:p>
            <a:r>
              <a:rPr lang="en-US" altLang="en-US" dirty="0">
                <a:ea typeface="ヒラギノ角ゴ Pro W3" charset="-128"/>
              </a:rPr>
              <a:t>Freezers: These must be at a temperature that will keep food frozen solid—0°F (–18°C), according to the FDA. Walk-in freezers should have speed</a:t>
            </a:r>
          </a:p>
          <a:p>
            <a:r>
              <a:rPr lang="en-US" altLang="en-US" dirty="0">
                <a:ea typeface="ヒラギノ角ゴ Pro W3" charset="-128"/>
              </a:rPr>
              <a:t>racks, or shelving, to provide enough space for items to have enough room to freeze properly. Air movement is crucial in both the freezer and cooler.</a:t>
            </a:r>
          </a:p>
          <a:p>
            <a:r>
              <a:rPr lang="en-US" altLang="en-US" dirty="0">
                <a:ea typeface="ヒラギノ角ゴ Pro W3" charset="-128"/>
              </a:rPr>
              <a:t>Clean freezers at least once a week.</a:t>
            </a:r>
          </a:p>
          <a:p>
            <a:endParaRPr lang="en-US" altLang="en-US" dirty="0">
              <a:ea typeface="ヒラギノ角ゴ Pro W3" charset="-128"/>
            </a:endParaRPr>
          </a:p>
          <a:p>
            <a:r>
              <a:rPr lang="en-US" altLang="en-US" dirty="0">
                <a:ea typeface="ヒラギノ角ゴ Pro W3" charset="-128"/>
              </a:rPr>
              <a:t>Temperature: Both freezers and coolers must be tested for the correct temperature regularly.</a:t>
            </a:r>
          </a:p>
          <a:p>
            <a:endParaRPr lang="en-US" altLang="en-US" dirty="0">
              <a:ea typeface="ヒラギノ角ゴ Pro W3" charset="-128"/>
            </a:endParaRPr>
          </a:p>
        </p:txBody>
      </p:sp>
      <p:sp>
        <p:nvSpPr>
          <p:cNvPr id="1177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fld id="{ECFBC392-F82D-AD4D-AFC3-93B9FFBED25B}" type="slidenum">
              <a:rPr lang="en-US" altLang="en-US">
                <a:latin typeface="Calibri" charset="0"/>
              </a:rPr>
              <a:pPr/>
              <a:t>28</a:t>
            </a:fld>
            <a:endParaRPr lang="en-US" alt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208650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198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>
                <a:ea typeface="ヒラギノ角ゴ Pro W3" charset="-128"/>
              </a:rPr>
              <a:t>Coolers: These must be able to hold food at 41°F (5°C) or lower. Coolers and freezers have a fan blowing the cold air around in the room. Avoid</a:t>
            </a:r>
          </a:p>
          <a:p>
            <a:r>
              <a:rPr lang="en-US" altLang="en-US" dirty="0">
                <a:ea typeface="ヒラギノ角ゴ Pro W3" charset="-128"/>
              </a:rPr>
              <a:t>placing product on sheet pans, because this limits air circulation. The cooler should be monitored on a daily basis to ensure cleanliness.</a:t>
            </a:r>
          </a:p>
          <a:p>
            <a:endParaRPr lang="en-US" altLang="en-US" dirty="0">
              <a:ea typeface="ヒラギノ角ゴ Pro W3" charset="-128"/>
            </a:endParaRPr>
          </a:p>
          <a:p>
            <a:r>
              <a:rPr lang="en-US" altLang="en-US" dirty="0">
                <a:ea typeface="ヒラギノ角ゴ Pro W3" charset="-128"/>
              </a:rPr>
              <a:t>Temperature: Both freezers and coolers must be tested for the correct temperature regularly.</a:t>
            </a:r>
          </a:p>
        </p:txBody>
      </p:sp>
      <p:sp>
        <p:nvSpPr>
          <p:cNvPr id="1198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fld id="{036B6BE4-E4F8-CE4D-9209-D2BBBFE53CB0}" type="slidenum">
              <a:rPr lang="en-US" altLang="en-US">
                <a:latin typeface="Calibri" charset="0"/>
              </a:rPr>
              <a:pPr/>
              <a:t>29</a:t>
            </a:fld>
            <a:endParaRPr lang="en-US" alt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60172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218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>
                <a:ea typeface="ヒラギノ角ゴ Pro W3" charset="-128"/>
              </a:rPr>
              <a:t>Dry storage: Moisture and heat are the biggest dangers to dry and canned food. The temperature of the storeroom should be between 50°F</a:t>
            </a:r>
          </a:p>
          <a:p>
            <a:r>
              <a:rPr lang="en-US" altLang="en-US" dirty="0">
                <a:ea typeface="ヒラギノ角ゴ Pro W3" charset="-128"/>
              </a:rPr>
              <a:t>and 70°F (10°C and 21°C). All shelving in any of the areas must be at least six inches (15 centimeters) off the ground. This space is necessary to</a:t>
            </a:r>
          </a:p>
          <a:p>
            <a:r>
              <a:rPr lang="en-US" altLang="en-US" dirty="0">
                <a:ea typeface="ヒラギノ角ゴ Pro W3" charset="-128"/>
              </a:rPr>
              <a:t>make access difficult for rodents and to provide enough space to clean underneath the shelving on a daily basis.</a:t>
            </a:r>
          </a:p>
        </p:txBody>
      </p:sp>
      <p:sp>
        <p:nvSpPr>
          <p:cNvPr id="1218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fld id="{DB809382-3EA3-EB4F-8924-D262137BAEE9}" type="slidenum">
              <a:rPr lang="en-US" altLang="en-US">
                <a:latin typeface="Calibri" charset="0"/>
              </a:rPr>
              <a:pPr/>
              <a:t>30</a:t>
            </a:fld>
            <a:endParaRPr lang="en-US" alt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06775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US" dirty="0"/>
              <a:t>As discussed earlier, standard portion sizes, standardized recipes, and standard portion costs are all food production standards. These standards help to ensure</a:t>
            </a:r>
          </a:p>
          <a:p>
            <a:pPr>
              <a:defRPr/>
            </a:pPr>
            <a:r>
              <a:rPr lang="en-US" dirty="0"/>
              <a:t>quality as well as consistent costs. Guests receive the same quality of food on each visit to the operation, which, in turn, helps ensure the success of the</a:t>
            </a:r>
          </a:p>
          <a:p>
            <a:pPr>
              <a:defRPr/>
            </a:pPr>
            <a:r>
              <a:rPr lang="en-US" dirty="0"/>
              <a:t>business by building the operation’s reputation and creating regular guests.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For restaurant chains, these standard procedures ensure that the meal served in one location is similar to the same meal in another location. But having these</a:t>
            </a:r>
          </a:p>
          <a:p>
            <a:pPr>
              <a:defRPr/>
            </a:pPr>
            <a:r>
              <a:rPr lang="en-US" dirty="0"/>
              <a:t>standards does not guarantee that mistakes will not be made from time to time. So it is important that operations have quality assurance measures in place from</a:t>
            </a:r>
          </a:p>
          <a:p>
            <a:pPr>
              <a:defRPr/>
            </a:pPr>
            <a:r>
              <a:rPr lang="en-US" dirty="0"/>
              <a:t>the beginning right up to the service stage of the food flow process.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Prior to service, managers should taste each item to ensure it meets the operation’s standard. For any item that could suffer a quality problem during</a:t>
            </a:r>
          </a:p>
          <a:p>
            <a:pPr>
              <a:defRPr/>
            </a:pPr>
            <a:r>
              <a:rPr lang="en-US" dirty="0"/>
              <a:t>holding (such as a sauce breaking), check periodically to verify its quality. Check the appearance of a dish before serving it. Visual evaluation before</a:t>
            </a:r>
          </a:p>
          <a:p>
            <a:pPr>
              <a:defRPr/>
            </a:pPr>
            <a:r>
              <a:rPr lang="en-US" dirty="0"/>
              <a:t>serving a dish catches problems that can be corrected easily, such as a lack of garnish or a dish that has not been held at a specified serving temperature. </a:t>
            </a:r>
          </a:p>
          <a:p>
            <a:pPr>
              <a:defRPr/>
            </a:pPr>
            <a:r>
              <a:rPr lang="en-US" dirty="0"/>
              <a:t>Some operations have specifications for exactly how a plate should look when it leaves the kitchen. If something does not look right, that is usually</a:t>
            </a:r>
          </a:p>
          <a:p>
            <a:pPr>
              <a:defRPr/>
            </a:pPr>
            <a:r>
              <a:rPr lang="en-US" dirty="0"/>
              <a:t>the first clue that there may be a larger problem.</a:t>
            </a:r>
          </a:p>
        </p:txBody>
      </p:sp>
      <p:sp>
        <p:nvSpPr>
          <p:cNvPr id="1239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fld id="{3C6509B8-EA0B-B446-B66E-B6C917B019BC}" type="slidenum">
              <a:rPr lang="en-US" altLang="en-US">
                <a:latin typeface="Calibri" charset="0"/>
              </a:rPr>
              <a:pPr/>
              <a:t>31</a:t>
            </a:fld>
            <a:endParaRPr lang="en-US" alt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53406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2595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>
                <a:ea typeface="ヒラギノ角ゴ Pro W3" charset="-128"/>
              </a:rPr>
              <a:t>Regularly monitoring food quality is not difficult to do, but it may take time to turn it into a habit for everyone. It is also essential that all staff—management,</a:t>
            </a:r>
          </a:p>
          <a:p>
            <a:r>
              <a:rPr lang="en-US" altLang="en-US" dirty="0">
                <a:ea typeface="ヒラギノ角ゴ Pro W3" charset="-128"/>
              </a:rPr>
              <a:t>the executive chef, waitstaff, front-of-the-house staff, and kitchen staff—are involved and that their opinions are considered and valued.</a:t>
            </a:r>
          </a:p>
          <a:p>
            <a:endParaRPr lang="en-US" altLang="en-US" dirty="0">
              <a:ea typeface="ヒラギノ角ゴ Pro W3" charset="-128"/>
            </a:endParaRPr>
          </a:p>
          <a:p>
            <a:r>
              <a:rPr lang="en-US" altLang="en-US" dirty="0">
                <a:ea typeface="ヒラギノ角ゴ Pro W3" charset="-128"/>
              </a:rPr>
              <a:t>When a problem’s cause or causes are discovered, the manager must work with the entire staff to implement the correction. Examples of corrections include</a:t>
            </a:r>
          </a:p>
          <a:p>
            <a:r>
              <a:rPr lang="en-US" altLang="en-US" dirty="0">
                <a:ea typeface="ヒラギノ角ゴ Pro W3" charset="-128"/>
              </a:rPr>
              <a:t>revising product specifications, revising a procedure, revising a recipe, or selecting a new vendor. The faster a problem is identified and a correction is</a:t>
            </a:r>
          </a:p>
          <a:p>
            <a:r>
              <a:rPr lang="en-US" altLang="en-US" dirty="0">
                <a:ea typeface="ヒラギノ角ゴ Pro W3" charset="-128"/>
              </a:rPr>
              <a:t>made, the more costs will be kept under control.</a:t>
            </a:r>
          </a:p>
        </p:txBody>
      </p:sp>
      <p:sp>
        <p:nvSpPr>
          <p:cNvPr id="1259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fld id="{A462F2B4-52C4-7F44-BF65-3977B5E53354}" type="slidenum">
              <a:rPr lang="en-US" altLang="en-US">
                <a:latin typeface="Calibri" charset="0"/>
              </a:rPr>
              <a:pPr/>
              <a:t>32</a:t>
            </a:fld>
            <a:endParaRPr lang="en-US" alt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4460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7168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>
                <a:ea typeface="ヒラギノ角ゴ Pro W3" charset="-128"/>
              </a:rPr>
              <a:t>To calculate food cost, you must compare some inventory data. Inventory is the food product in storage and can be expressed in terms of units, dollar values,</a:t>
            </a:r>
          </a:p>
          <a:p>
            <a:r>
              <a:rPr lang="en-US" altLang="en-US" dirty="0">
                <a:ea typeface="ヒラギノ角ゴ Pro W3" charset="-128"/>
              </a:rPr>
              <a:t>or both. Opening inventory is the physical inventory at the beginning of a given period. The closing inventory is the inventory at the end of a given period. Most</a:t>
            </a:r>
          </a:p>
          <a:p>
            <a:r>
              <a:rPr lang="en-US" altLang="en-US" dirty="0">
                <a:ea typeface="ヒラギノ角ゴ Pro W3" charset="-128"/>
              </a:rPr>
              <a:t>operations calculate inventory and food cost monthly, but some do it weekly.</a:t>
            </a:r>
          </a:p>
        </p:txBody>
      </p:sp>
      <p:sp>
        <p:nvSpPr>
          <p:cNvPr id="716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fld id="{2E6034DC-7739-8341-8891-4AD7F4940767}" type="slidenum">
              <a:rPr lang="en-US" altLang="en-US">
                <a:latin typeface="Calibri" charset="0"/>
              </a:rPr>
              <a:pPr/>
              <a:t>4</a:t>
            </a:fld>
            <a:endParaRPr lang="en-US" alt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60690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2800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>
                <a:ea typeface="ヒラギノ角ゴ Pro W3" charset="-128"/>
              </a:rPr>
              <a:t>Taking inventory is yet another cost-control measure. Taking physical inventory means counting and recording the number of each item in the</a:t>
            </a:r>
          </a:p>
          <a:p>
            <a:r>
              <a:rPr lang="en-US" altLang="en-US" dirty="0">
                <a:ea typeface="ヒラギノ角ゴ Pro W3" charset="-128"/>
              </a:rPr>
              <a:t>restaurant. Literally count each item or scan bar codes with handheld scanners.</a:t>
            </a:r>
          </a:p>
          <a:p>
            <a:endParaRPr lang="en-US" altLang="en-US" dirty="0">
              <a:ea typeface="ヒラギノ角ゴ Pro W3" charset="-128"/>
            </a:endParaRPr>
          </a:p>
          <a:p>
            <a:r>
              <a:rPr lang="en-US" altLang="en-US" dirty="0">
                <a:ea typeface="ヒラギノ角ゴ Pro W3" charset="-128"/>
              </a:rPr>
              <a:t>Closely monitor inventory to ensure that products are ordered in an efficient and timely manner. That way, operations are less likely to run out of product,</a:t>
            </a:r>
          </a:p>
          <a:p>
            <a:r>
              <a:rPr lang="en-US" altLang="en-US" dirty="0">
                <a:ea typeface="ヒラギノ角ゴ Pro W3" charset="-128"/>
              </a:rPr>
              <a:t>which could disrupt food production and, ultimately, negatively affect the guests’ experience. Closely monitoring inventory also helps ensure that no product goes</a:t>
            </a:r>
          </a:p>
          <a:p>
            <a:r>
              <a:rPr lang="en-US" altLang="en-US" dirty="0">
                <a:ea typeface="ヒラギノ角ゴ Pro W3" charset="-128"/>
              </a:rPr>
              <a:t>to waste. Operations that know what products have been purchased, when they were purchased, and how long they have been in-house are more likely to</a:t>
            </a:r>
          </a:p>
          <a:p>
            <a:r>
              <a:rPr lang="en-US" altLang="en-US" dirty="0">
                <a:ea typeface="ヒラギノ角ゴ Pro W3" charset="-128"/>
              </a:rPr>
              <a:t>effectively use the FIFO system. Minimizing waste keeps costs down as the use of only the freshest products helps keep sales up.</a:t>
            </a:r>
          </a:p>
          <a:p>
            <a:endParaRPr lang="en-US" altLang="en-US" dirty="0">
              <a:ea typeface="ヒラギノ角ゴ Pro W3" charset="-128"/>
            </a:endParaRPr>
          </a:p>
          <a:p>
            <a:r>
              <a:rPr lang="en-US" altLang="en-US" dirty="0">
                <a:ea typeface="ヒラギノ角ゴ Pro W3" charset="-128"/>
              </a:rPr>
              <a:t>Food costs cannot be calculated without an operation closely monitoring the products being purchased and used.</a:t>
            </a:r>
          </a:p>
        </p:txBody>
      </p:sp>
      <p:sp>
        <p:nvSpPr>
          <p:cNvPr id="1280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fld id="{55D9F6F6-D5BF-AE49-8D57-03D40BDF87B5}" type="slidenum">
              <a:rPr lang="en-US" altLang="en-US">
                <a:latin typeface="Calibri" charset="0"/>
              </a:rPr>
              <a:pPr/>
              <a:t>33</a:t>
            </a:fld>
            <a:endParaRPr lang="en-US" alt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25158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4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3005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>
                <a:ea typeface="ヒラギノ角ゴ Pro W3" charset="-128"/>
              </a:rPr>
              <a:t>At the start, or opening, of a given inventory period, calculate total values of each item by multiplying the unit cost of the item by the number of items in inventory. For example, if 18 cans of</a:t>
            </a:r>
          </a:p>
          <a:p>
            <a:r>
              <a:rPr lang="en-US" altLang="en-US" dirty="0">
                <a:ea typeface="ヒラギノ角ゴ Pro W3" charset="-128"/>
              </a:rPr>
              <a:t>peaches are in inventory and each can costs $2.38, the total value of canned peaches is $42.84 (18 × $2.38 = $42.84).</a:t>
            </a:r>
          </a:p>
          <a:p>
            <a:endParaRPr lang="en-US" altLang="en-US" dirty="0">
              <a:ea typeface="ヒラギノ角ゴ Pro W3" charset="-128"/>
            </a:endParaRPr>
          </a:p>
          <a:p>
            <a:r>
              <a:rPr lang="en-US" altLang="en-US" dirty="0">
                <a:ea typeface="ヒラギノ角ゴ Pro W3" charset="-128"/>
              </a:rPr>
              <a:t>After calculating a total count for each inventory item, calculate the closing inventory or the total dollar value of the inventory at the end of a period.</a:t>
            </a:r>
          </a:p>
        </p:txBody>
      </p:sp>
      <p:sp>
        <p:nvSpPr>
          <p:cNvPr id="13005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fld id="{3FDEAF51-D468-1149-AD12-547035342B6E}" type="slidenum">
              <a:rPr lang="en-US" altLang="en-US">
                <a:latin typeface="Calibri" charset="0"/>
              </a:rPr>
              <a:pPr/>
              <a:t>34</a:t>
            </a:fld>
            <a:endParaRPr lang="en-US" alt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71888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3209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>
                <a:ea typeface="ヒラギノ角ゴ Pro W3" charset="-128"/>
              </a:rPr>
              <a:t>The value of the closing inventory can be determined using either of the following two methods:</a:t>
            </a:r>
          </a:p>
          <a:p>
            <a:pPr marL="228600" indent="-228600">
              <a:buFont typeface="+mj-lt"/>
              <a:buAutoNum type="arabicPeriod"/>
            </a:pPr>
            <a:r>
              <a:rPr lang="en-US" altLang="en-US" dirty="0">
                <a:ea typeface="ヒラギノ角ゴ Pro W3" charset="-128"/>
              </a:rPr>
              <a:t>Latest purchase price: Multiply the number of units of each item by the most recent price paid for the item. </a:t>
            </a:r>
            <a:br>
              <a:rPr lang="en-US" altLang="en-US" dirty="0">
                <a:ea typeface="ヒラギノ角ゴ Pro W3" charset="-128"/>
              </a:rPr>
            </a:br>
            <a:r>
              <a:rPr lang="en-US" altLang="en-US" dirty="0">
                <a:ea typeface="ヒラギノ角ゴ Pro W3" charset="-128"/>
              </a:rPr>
              <a:t>This method is one of the quickest ways</a:t>
            </a:r>
            <a:r>
              <a:rPr lang="en-US" altLang="en-US" baseline="0" dirty="0">
                <a:ea typeface="ヒラギノ角ゴ Pro W3" charset="-128"/>
              </a:rPr>
              <a:t> </a:t>
            </a:r>
            <a:r>
              <a:rPr lang="en-US" altLang="en-US" dirty="0">
                <a:ea typeface="ヒラギノ角ゴ Pro W3" charset="-128"/>
              </a:rPr>
              <a:t>to determine inventory.</a:t>
            </a:r>
          </a:p>
          <a:p>
            <a:pPr marL="228600" indent="-228600">
              <a:buFont typeface="+mj-lt"/>
              <a:buAutoNum type="arabicPeriod"/>
            </a:pPr>
            <a:r>
              <a:rPr lang="en-US" altLang="en-US" dirty="0">
                <a:ea typeface="ヒラギノ角ゴ Pro W3" charset="-128"/>
              </a:rPr>
              <a:t>Actual purchase price: Multiply the number of units of each item by the price actually paid for each unit. </a:t>
            </a:r>
            <a:br>
              <a:rPr lang="en-US" altLang="en-US" dirty="0">
                <a:ea typeface="ヒラギノ角ゴ Pro W3" charset="-128"/>
              </a:rPr>
            </a:br>
            <a:r>
              <a:rPr lang="en-US" altLang="en-US" dirty="0">
                <a:ea typeface="ヒラギノ角ゴ Pro W3" charset="-128"/>
              </a:rPr>
              <a:t>This method is more accurate than the latest purchase price, as it takes into account price changes over the period. </a:t>
            </a:r>
            <a:br>
              <a:rPr lang="en-US" altLang="en-US" dirty="0">
                <a:ea typeface="ヒラギノ角ゴ Pro W3" charset="-128"/>
              </a:rPr>
            </a:br>
            <a:r>
              <a:rPr lang="en-US" altLang="en-US" dirty="0">
                <a:ea typeface="ヒラギノ角ゴ Pro W3" charset="-128"/>
              </a:rPr>
              <a:t>However, it is more time consuming to track the price changes.</a:t>
            </a:r>
          </a:p>
          <a:p>
            <a:endParaRPr lang="en-US" altLang="en-US" dirty="0">
              <a:ea typeface="ヒラギノ角ゴ Pro W3" charset="-128"/>
            </a:endParaRPr>
          </a:p>
          <a:p>
            <a:r>
              <a:rPr lang="en-US" altLang="en-US" dirty="0">
                <a:ea typeface="ヒラギノ角ゴ Pro W3" charset="-128"/>
              </a:rPr>
              <a:t>It is important to note that closing inventory values will usually differ slightly depending on which method is used.</a:t>
            </a:r>
          </a:p>
        </p:txBody>
      </p:sp>
      <p:sp>
        <p:nvSpPr>
          <p:cNvPr id="1320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fld id="{DB667883-3089-9548-9A38-8AB45A6CC0B3}" type="slidenum">
              <a:rPr lang="en-US" altLang="en-US">
                <a:latin typeface="Calibri" charset="0"/>
              </a:rPr>
              <a:pPr/>
              <a:t>35</a:t>
            </a:fld>
            <a:endParaRPr lang="en-US" alt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8179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7373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>
                <a:ea typeface="ヒラギノ角ゴ Pro W3" charset="-128"/>
              </a:rPr>
              <a:t>Use the following formula to calculate food cost:</a:t>
            </a:r>
          </a:p>
          <a:p>
            <a:endParaRPr lang="en-US" altLang="en-US" dirty="0">
              <a:ea typeface="ヒラギノ角ゴ Pro W3" charset="-128"/>
            </a:endParaRPr>
          </a:p>
          <a:p>
            <a:r>
              <a:rPr lang="en-US" altLang="en-US" dirty="0">
                <a:ea typeface="ヒラギノ角ゴ Pro W3" charset="-128"/>
              </a:rPr>
              <a:t>(Opening inventory + Purchases = Total food available) – Closing inventory = Total food cost</a:t>
            </a:r>
          </a:p>
          <a:p>
            <a:endParaRPr lang="en-US" altLang="en-US" dirty="0">
              <a:ea typeface="ヒラギノ角ゴ Pro W3" charset="-128"/>
            </a:endParaRPr>
          </a:p>
          <a:p>
            <a:r>
              <a:rPr lang="en-US" altLang="en-US" dirty="0">
                <a:ea typeface="ヒラギノ角ゴ Pro W3" charset="-128"/>
              </a:rPr>
              <a:t>Some operations further refine the cost of food sold to get a more accurate number of how all the food is being used. They may deduct employee meals</a:t>
            </a:r>
          </a:p>
          <a:p>
            <a:r>
              <a:rPr lang="en-US" altLang="en-US" dirty="0">
                <a:ea typeface="ヒラギノ角ゴ Pro W3" charset="-128"/>
              </a:rPr>
              <a:t>and complimentary items to guests from the cost of food sold.</a:t>
            </a:r>
          </a:p>
        </p:txBody>
      </p:sp>
      <p:sp>
        <p:nvSpPr>
          <p:cNvPr id="7373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fld id="{56D944A0-68C3-9748-934A-D3DEF748D136}" type="slidenum">
              <a:rPr lang="en-US" altLang="en-US">
                <a:latin typeface="Calibri" charset="0"/>
              </a:rPr>
              <a:pPr/>
              <a:t>5</a:t>
            </a:fld>
            <a:endParaRPr lang="en-US" alt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3116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7577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>
                <a:ea typeface="ヒラギノ角ゴ Pro W3" charset="-128"/>
              </a:rPr>
              <a:t>Total food cost percentage is the relationship between sales and the cost of the food that went into those sales. You can analyze food cost percentage by</a:t>
            </a:r>
          </a:p>
          <a:p>
            <a:r>
              <a:rPr lang="en-US" altLang="en-US" dirty="0">
                <a:ea typeface="ヒラギノ角ゴ Pro W3" charset="-128"/>
              </a:rPr>
              <a:t>comparing it to company standards, historical costs, or even industry standards. In most cases, the standard food cost percentage is a target determined by</a:t>
            </a:r>
          </a:p>
          <a:p>
            <a:r>
              <a:rPr lang="en-US" altLang="en-US" dirty="0">
                <a:ea typeface="ヒラギノ角ゴ Pro W3" charset="-128"/>
              </a:rPr>
              <a:t>management. The formula is:</a:t>
            </a:r>
          </a:p>
          <a:p>
            <a:endParaRPr lang="en-US" altLang="en-US" dirty="0">
              <a:ea typeface="ヒラギノ角ゴ Pro W3" charset="-128"/>
            </a:endParaRPr>
          </a:p>
          <a:p>
            <a:r>
              <a:rPr lang="en-US" altLang="en-US" dirty="0">
                <a:ea typeface="ヒラギノ角ゴ Pro W3" charset="-128"/>
              </a:rPr>
              <a:t>Total food cost ÷ Food sales = Food cost percentage</a:t>
            </a:r>
          </a:p>
          <a:p>
            <a:r>
              <a:rPr lang="en-US" altLang="en-US" dirty="0">
                <a:ea typeface="ヒラギノ角ゴ Pro W3" charset="-128"/>
              </a:rPr>
              <a:t>Example: If you sell a meal for $20 and your food costs for that meal are $6, your food cost percentage is 30 percent.</a:t>
            </a:r>
          </a:p>
          <a:p>
            <a:endParaRPr lang="en-US" altLang="en-US" dirty="0">
              <a:ea typeface="ヒラギノ角ゴ Pro W3" charset="-128"/>
            </a:endParaRPr>
          </a:p>
          <a:p>
            <a:r>
              <a:rPr lang="en-US" altLang="en-US" dirty="0">
                <a:ea typeface="ヒラギノ角ゴ Pro W3" charset="-128"/>
              </a:rPr>
              <a:t>By expressing the cost of food sold in percentages, it can be compared on a month-to-month or week-to-week basis regardless of any change in sales.</a:t>
            </a:r>
          </a:p>
          <a:p>
            <a:r>
              <a:rPr lang="en-US" altLang="en-US" dirty="0">
                <a:ea typeface="ヒラギノ角ゴ Pro W3" charset="-128"/>
              </a:rPr>
              <a:t>Controlling this percentage becomes a key factor in the operation’s profitability.</a:t>
            </a:r>
          </a:p>
          <a:p>
            <a:endParaRPr lang="en-US" altLang="en-US" dirty="0">
              <a:ea typeface="ヒラギノ角ゴ Pro W3" charset="-128"/>
            </a:endParaRPr>
          </a:p>
          <a:p>
            <a:r>
              <a:rPr lang="en-US" altLang="en-US" dirty="0">
                <a:ea typeface="ヒラギノ角ゴ Pro W3" charset="-128"/>
              </a:rPr>
              <a:t>Food cost is a variable cost. It should increase or decrease in direct proportion to an increase or decrease in sales if all of the operation’s procedures and</a:t>
            </a:r>
          </a:p>
          <a:p>
            <a:r>
              <a:rPr lang="en-US" altLang="en-US" dirty="0">
                <a:ea typeface="ヒラギノ角ゴ Pro W3" charset="-128"/>
              </a:rPr>
              <a:t>standards are followed correctly.</a:t>
            </a:r>
          </a:p>
          <a:p>
            <a:endParaRPr lang="en-US" altLang="en-US" dirty="0">
              <a:ea typeface="ヒラギノ角ゴ Pro W3" charset="-128"/>
            </a:endParaRPr>
          </a:p>
        </p:txBody>
      </p:sp>
      <p:sp>
        <p:nvSpPr>
          <p:cNvPr id="7577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fld id="{23BD44B6-9281-2F4C-AE56-B9348C78F51C}" type="slidenum">
              <a:rPr lang="en-US" altLang="en-US">
                <a:latin typeface="Calibri" charset="0"/>
              </a:rPr>
              <a:pPr/>
              <a:t>6</a:t>
            </a:fld>
            <a:endParaRPr lang="en-US" alt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9361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7782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>
                <a:ea typeface="ヒラギノ角ゴ Pro W3" charset="-128"/>
              </a:rPr>
              <a:t>Most operations have standardized recipes that are followed every time a menu item is prepared. For every standardized recipe, an operation should establish</a:t>
            </a:r>
          </a:p>
          <a:p>
            <a:r>
              <a:rPr lang="en-US" altLang="en-US" dirty="0">
                <a:ea typeface="ヒラギノ角ゴ Pro W3" charset="-128"/>
              </a:rPr>
              <a:t>a standard portion cost, which is the exact amount that one serving, or portion, of a food item should cost when prepared according to the item’s standardized</a:t>
            </a:r>
          </a:p>
          <a:p>
            <a:r>
              <a:rPr lang="en-US" altLang="en-US" dirty="0">
                <a:ea typeface="ヒラギノ角ゴ Pro W3" charset="-128"/>
              </a:rPr>
              <a:t>recipe. To calculate an accurate selling price, you need to calculate an accurate cost per portion. This will help you determine if your sales are contributing to</a:t>
            </a:r>
          </a:p>
          <a:p>
            <a:r>
              <a:rPr lang="en-US" altLang="en-US" dirty="0">
                <a:ea typeface="ヒラギノ角ゴ Pro W3" charset="-128"/>
              </a:rPr>
              <a:t>your profitability.</a:t>
            </a:r>
          </a:p>
          <a:p>
            <a:endParaRPr lang="en-US" altLang="en-US" dirty="0">
              <a:ea typeface="ヒラギノ角ゴ Pro W3" charset="-128"/>
            </a:endParaRPr>
          </a:p>
          <a:p>
            <a:r>
              <a:rPr lang="en-US" altLang="en-US" dirty="0">
                <a:ea typeface="ヒラギノ角ゴ Pro W3" charset="-128"/>
              </a:rPr>
              <a:t>See</a:t>
            </a:r>
            <a:r>
              <a:rPr lang="en-US" altLang="en-US" baseline="0" dirty="0">
                <a:ea typeface="ヒラギノ角ゴ Pro W3" charset="-128"/>
              </a:rPr>
              <a:t> </a:t>
            </a:r>
            <a:r>
              <a:rPr lang="en-US" altLang="en-US" dirty="0">
                <a:ea typeface="ヒラギノ角ゴ Pro W3" charset="-128"/>
              </a:rPr>
              <a:t>Essential Skills, How to Determine Standard Portion Cost, on page 222.</a:t>
            </a:r>
          </a:p>
        </p:txBody>
      </p:sp>
      <p:sp>
        <p:nvSpPr>
          <p:cNvPr id="778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fld id="{62EA1CDC-9898-524B-8DFF-8DD59AC302F4}" type="slidenum">
              <a:rPr lang="en-US" altLang="en-US">
                <a:latin typeface="Calibri" charset="0"/>
              </a:rPr>
              <a:pPr/>
              <a:t>7</a:t>
            </a:fld>
            <a:endParaRPr lang="en-US" alt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614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7987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>
                <a:ea typeface="ヒラギノ角ゴ Pro W3" charset="-128"/>
              </a:rPr>
              <a:t>A key control in getting the proper relationship between a menu item’s cost and its selling price is the recipe cost card. See Figure 9.2. This is a tool used</a:t>
            </a:r>
          </a:p>
          <a:p>
            <a:r>
              <a:rPr lang="en-US" altLang="en-US" dirty="0">
                <a:ea typeface="ヒラギノ角ゴ Pro W3" charset="-128"/>
              </a:rPr>
              <a:t>to calculate the standard portion cost for a menu item. It is a table of ingredient costs for each item in the standardized recipe. If recipe cost cards are not </a:t>
            </a:r>
            <a:br>
              <a:rPr lang="en-US" altLang="en-US" dirty="0">
                <a:ea typeface="ヒラギノ角ゴ Pro W3" charset="-128"/>
              </a:rPr>
            </a:br>
            <a:r>
              <a:rPr lang="en-US" altLang="en-US" dirty="0">
                <a:ea typeface="ヒラギノ角ゴ Pro W3" charset="-128"/>
              </a:rPr>
              <a:t>used, the selling price is nothing more than a guess. As with the standardized recipe, there should be a recipe cost card for every multiple-ingredient item </a:t>
            </a:r>
            <a:br>
              <a:rPr lang="en-US" altLang="en-US" dirty="0">
                <a:ea typeface="ヒラギノ角ゴ Pro W3" charset="-128"/>
              </a:rPr>
            </a:br>
            <a:r>
              <a:rPr lang="en-US" altLang="en-US" dirty="0">
                <a:ea typeface="ヒラギノ角ゴ Pro W3" charset="-128"/>
              </a:rPr>
              <a:t>listed on the menu.</a:t>
            </a:r>
          </a:p>
          <a:p>
            <a:endParaRPr lang="en-US" altLang="en-US" dirty="0">
              <a:ea typeface="ヒラギノ角ゴ Pro W3" charset="-128"/>
            </a:endParaRPr>
          </a:p>
        </p:txBody>
      </p:sp>
      <p:sp>
        <p:nvSpPr>
          <p:cNvPr id="7987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fld id="{66905E1E-52EA-704F-BE38-BDA269043F9E}" type="slidenum">
              <a:rPr lang="en-US" altLang="en-US">
                <a:latin typeface="Calibri" charset="0"/>
              </a:rPr>
              <a:pPr/>
              <a:t>8</a:t>
            </a:fld>
            <a:endParaRPr lang="en-US" alt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25200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en-US" dirty="0"/>
              <a:t>A recipe yield is the number of portions that a recipe produces. To determine how many portions a recipe will produce, you must first identify the portion</a:t>
            </a:r>
          </a:p>
          <a:p>
            <a:pPr>
              <a:defRPr/>
            </a:pPr>
            <a:r>
              <a:rPr lang="en-US" dirty="0"/>
              <a:t>size that you want to serve, either by weight or volume. Then you can calculate the total yield of the recipe. Weigh or measure all ingredients according to the</a:t>
            </a:r>
          </a:p>
          <a:p>
            <a:pPr>
              <a:defRPr/>
            </a:pPr>
            <a:r>
              <a:rPr lang="en-US" dirty="0"/>
              <a:t>same method of measurement identified for the portion size (weight or volume). The formula to calculate total yield is: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Total yield = Total weight or Total volume of finished product ÷ Portion size (by weight or volume)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For example, in a recipe for macaroni and cheese, the volume of the macaroni and the cheese sauce must be calculated.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Assume that:</a:t>
            </a:r>
          </a:p>
          <a:p>
            <a:pPr>
              <a:defRPr/>
            </a:pPr>
            <a:r>
              <a:rPr lang="en-US" dirty="0"/>
              <a:t>• One portion of macaroni and cheese is 8 fluid ounces.</a:t>
            </a:r>
          </a:p>
          <a:p>
            <a:pPr>
              <a:defRPr/>
            </a:pPr>
            <a:r>
              <a:rPr lang="en-US" dirty="0"/>
              <a:t>• The recipe calls for 24 cups of cooked macaroni.</a:t>
            </a:r>
          </a:p>
          <a:p>
            <a:pPr>
              <a:defRPr/>
            </a:pPr>
            <a:r>
              <a:rPr lang="en-US" dirty="0"/>
              <a:t>• One cup of cooked macaroni is equal to 8 fluid ounces.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Therefore, 24 cups of cooked macaroni multiplied by 8 fluid ounces (one portion) equals 192 fluid ounces of cooked macaroni.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• Two quarts of cheese sauce converts to 64 fluid ounces (32 fluid ounces per quart, so 2 × 32 = 64).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The total volume of the macaroni and cheese recipe is:</a:t>
            </a:r>
          </a:p>
          <a:p>
            <a:pPr>
              <a:defRPr/>
            </a:pPr>
            <a:r>
              <a:rPr lang="en-US" dirty="0"/>
              <a:t>192 fluid ounces of cooked macaroni + 64 fluid ounces of cheese sauce = 256 fluid ounces of finished macaroni and cheese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Then, the total volume can be divided by the portion size to provide the yield of the recipe: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256 fluid ounces of finished macaroni and cheese ÷ 8 fluid ounces per portion = a yield of 32 portions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dirty="0"/>
              <a:t>Understanding recipe yields is one of the keys to successful food preparation and controlling food costs. The measurements given in recipes must be followed</a:t>
            </a:r>
          </a:p>
          <a:p>
            <a:pPr>
              <a:defRPr/>
            </a:pPr>
            <a:r>
              <a:rPr lang="en-US" dirty="0"/>
              <a:t>exactly. If the number of portions a recipe yields is unknown, or if a recipe is not being portioned properly, it can cost an operation substantial amounts of revenue.</a:t>
            </a:r>
          </a:p>
        </p:txBody>
      </p:sp>
      <p:sp>
        <p:nvSpPr>
          <p:cNvPr id="829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fld id="{E6C66C0D-6084-BB46-9E1E-F21EE404C7A4}" type="slidenum">
              <a:rPr lang="en-US" altLang="en-US">
                <a:latin typeface="Calibri" charset="0"/>
              </a:rPr>
              <a:pPr/>
              <a:t>10</a:t>
            </a:fld>
            <a:endParaRPr lang="en-US" alt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0887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Font typeface="+mj-lt"/>
              <a:buAutoNum type="arabicPeriod"/>
              <a:defRPr/>
            </a:pPr>
            <a:r>
              <a:rPr lang="en-US" dirty="0"/>
              <a:t>Decide how many servings you need (desired yield).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en-US" dirty="0"/>
              <a:t>Use the following formula:</a:t>
            </a:r>
            <a:r>
              <a:rPr lang="en-US" baseline="0" dirty="0"/>
              <a:t> </a:t>
            </a:r>
            <a:br>
              <a:rPr lang="en-US" baseline="0" dirty="0"/>
            </a:br>
            <a:r>
              <a:rPr lang="en-US" dirty="0"/>
              <a:t>Desired yield ÷ Original yield = Conversion factor (the number by which you would multiply the ingredients)</a:t>
            </a:r>
            <a:br>
              <a:rPr lang="en-US" baseline="0" dirty="0"/>
            </a:br>
            <a:r>
              <a:rPr lang="en-US" dirty="0"/>
              <a:t>For example, if your chili recipe serves 80 and you need to serve 40: 40 ÷ 80 = 0.5. The conversion factor is 0.5.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en-US" dirty="0"/>
              <a:t>Multiply each ingredient amount by the conversion factor. This keeps all the ingredients in the same </a:t>
            </a:r>
            <a:br>
              <a:rPr lang="en-US" dirty="0"/>
            </a:br>
            <a:r>
              <a:rPr lang="en-US" dirty="0"/>
              <a:t>proportion to each other as they were in the original recipe.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en-US" dirty="0"/>
              <a:t>As needed, convert answers to logical, measurable amounts.</a:t>
            </a:r>
            <a:r>
              <a:rPr lang="en-US" baseline="0" dirty="0"/>
              <a:t> </a:t>
            </a:r>
            <a:r>
              <a:rPr lang="en-US" dirty="0"/>
              <a:t>Think about the equipment you will use for measuring.</a:t>
            </a:r>
            <a:r>
              <a:rPr lang="en-US" baseline="0" dirty="0"/>
              <a:t> </a:t>
            </a:r>
            <a:br>
              <a:rPr lang="en-US" baseline="0" dirty="0"/>
            </a:br>
            <a:r>
              <a:rPr lang="en-US" dirty="0"/>
              <a:t>For example: 6⁄4 cups flour = 1½ cups; 12 tablespoons brown sugar = ¾ cup</a:t>
            </a:r>
          </a:p>
          <a:p>
            <a:pPr marL="228600" indent="-228600">
              <a:buFont typeface="+mj-lt"/>
              <a:buAutoNum type="arabicPeriod"/>
              <a:defRPr/>
            </a:pPr>
            <a:r>
              <a:rPr lang="en-US" dirty="0"/>
              <a:t>Make any necessary adjustments to equipment, temperature, and time. For example, the depth of food in a pan </a:t>
            </a:r>
            <a:br>
              <a:rPr lang="en-US" dirty="0"/>
            </a:br>
            <a:r>
              <a:rPr lang="en-US" dirty="0"/>
              <a:t>affects how fast it will cook.</a:t>
            </a:r>
            <a:r>
              <a:rPr lang="en-US" baseline="0" dirty="0"/>
              <a:t> </a:t>
            </a:r>
            <a:r>
              <a:rPr lang="en-US" dirty="0"/>
              <a:t>Use pans that are the correct size for the amount of food—neither too large nor too small.</a:t>
            </a:r>
          </a:p>
          <a:p>
            <a:pPr marL="228600" indent="-228600">
              <a:buFont typeface="+mj-lt"/>
              <a:buAutoNum type="arabicPeriod"/>
              <a:defRPr/>
            </a:pPr>
            <a:endParaRPr lang="en-US" dirty="0"/>
          </a:p>
        </p:txBody>
      </p:sp>
      <p:sp>
        <p:nvSpPr>
          <p:cNvPr id="8499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-128"/>
              </a:defRPr>
            </a:lvl9pPr>
          </a:lstStyle>
          <a:p>
            <a:fld id="{A5BD75A0-3B5D-834E-9531-982E12A2EFC6}" type="slidenum">
              <a:rPr lang="en-US" altLang="en-US">
                <a:latin typeface="Calibri" charset="0"/>
              </a:rPr>
              <a:pPr/>
              <a:t>11</a:t>
            </a:fld>
            <a:endParaRPr lang="en-US" alt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068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emf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emf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emf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00" y="304800"/>
            <a:ext cx="728186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329514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888" y="2108200"/>
            <a:ext cx="7794625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200" y="304800"/>
            <a:ext cx="46736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015126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600" y="304800"/>
            <a:ext cx="443706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6126406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04800"/>
            <a:ext cx="6789738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603461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04800"/>
            <a:ext cx="4605338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33600"/>
            <a:ext cx="7823200" cy="38862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2141255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04800"/>
            <a:ext cx="6992938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063" y="2116138"/>
            <a:ext cx="7788275" cy="3895725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184882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200" y="304800"/>
            <a:ext cx="8618538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5230570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04800"/>
            <a:ext cx="4605338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3687343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200" y="304800"/>
            <a:ext cx="4554538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734778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538" y="304800"/>
            <a:ext cx="4606925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3148254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04800"/>
            <a:ext cx="4605338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663971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04800"/>
            <a:ext cx="504666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5896613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0" y="304800"/>
            <a:ext cx="4706938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0499203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16138"/>
            <a:ext cx="7823200" cy="3895725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2063" y="304800"/>
            <a:ext cx="4587875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384639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04800"/>
            <a:ext cx="63500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4390364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5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682533-8485-D546-8858-D7AE23081BE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246145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Rectangle 7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9" name="Rectangle 8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7315200" y="1295400"/>
            <a:ext cx="4470400" cy="2667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1"/>
            <a:ext cx="6502400" cy="48006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7518400" y="1447800"/>
            <a:ext cx="4064000" cy="23622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C331B-C4D4-5E4D-BA13-B5FAC8D559B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053410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2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Rectangle 7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9" name="Rectangle 8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7315200" y="1295400"/>
            <a:ext cx="4470400" cy="21336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7315200" y="3581400"/>
            <a:ext cx="4470400" cy="21336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1"/>
            <a:ext cx="6502400" cy="48006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7518400" y="1447800"/>
            <a:ext cx="4064000" cy="18288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7518400" y="3733800"/>
            <a:ext cx="4064000" cy="18288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E43737-3347-6D43-8DE9-1119A70ECE15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254200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3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9" name="Rectangle 8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0" name="Rectangle 9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7315200" y="990600"/>
            <a:ext cx="39624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315200" y="2743200"/>
            <a:ext cx="39624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7315200" y="4495800"/>
            <a:ext cx="39624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1"/>
            <a:ext cx="6502400" cy="48006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7518400" y="1143000"/>
            <a:ext cx="35560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4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7518400" y="2895600"/>
            <a:ext cx="35560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6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7518400" y="4648200"/>
            <a:ext cx="35560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62C781-BC10-5144-95BA-F81EC723974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44768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umn_pictur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9" name="Rectangle 8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0" name="Rectangle 9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609600" y="995363"/>
            <a:ext cx="39624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4978400" y="995363"/>
            <a:ext cx="39624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824482"/>
            <a:ext cx="3962400" cy="327151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>
                <a:solidFill>
                  <a:srgbClr val="DEAE6F"/>
                </a:solidFill>
              </a:defRPr>
            </a:lvl3pPr>
            <a:lvl4pPr>
              <a:defRPr sz="10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812800" y="1148081"/>
            <a:ext cx="35560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3" name="Content Placeholder 2"/>
          <p:cNvSpPr>
            <a:spLocks noGrp="1"/>
          </p:cNvSpPr>
          <p:nvPr>
            <p:ph idx="13"/>
          </p:nvPr>
        </p:nvSpPr>
        <p:spPr>
          <a:xfrm>
            <a:off x="4978400" y="2824482"/>
            <a:ext cx="3962400" cy="327151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>
                <a:solidFill>
                  <a:srgbClr val="DEAE6F"/>
                </a:solidFill>
              </a:defRPr>
            </a:lvl3pPr>
            <a:lvl4pPr>
              <a:defRPr sz="10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4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5181600" y="1148081"/>
            <a:ext cx="35560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71C1F-4ACF-DD45-A439-D81DCA31D50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44792540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umn_picture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1" name="Rectangle 10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2" name="Rectangle 11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609600" y="995363"/>
            <a:ext cx="35560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4470400" y="990600"/>
            <a:ext cx="35560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Rectangle 14"/>
          <p:cNvSpPr/>
          <p:nvPr userDrawn="1"/>
        </p:nvSpPr>
        <p:spPr>
          <a:xfrm>
            <a:off x="8331200" y="995363"/>
            <a:ext cx="3556000" cy="1676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824482"/>
            <a:ext cx="3556000" cy="3271518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>
                <a:solidFill>
                  <a:srgbClr val="DEAE6F"/>
                </a:solidFill>
              </a:defRPr>
            </a:lvl3pPr>
            <a:lvl4pPr>
              <a:defRPr sz="10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812800" y="1148081"/>
            <a:ext cx="31496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7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4673600" y="1143000"/>
            <a:ext cx="31496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0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8534400" y="1148080"/>
            <a:ext cx="3149600" cy="13716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21" name="Content Placeholder 2"/>
          <p:cNvSpPr>
            <a:spLocks noGrp="1"/>
          </p:cNvSpPr>
          <p:nvPr>
            <p:ph idx="17"/>
          </p:nvPr>
        </p:nvSpPr>
        <p:spPr>
          <a:xfrm>
            <a:off x="4470400" y="2824483"/>
            <a:ext cx="3556000" cy="3271519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>
                <a:solidFill>
                  <a:srgbClr val="DEAE6F"/>
                </a:solidFill>
              </a:defRPr>
            </a:lvl3pPr>
            <a:lvl4pPr>
              <a:defRPr sz="10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idx="18"/>
          </p:nvPr>
        </p:nvSpPr>
        <p:spPr>
          <a:xfrm>
            <a:off x="8331200" y="2819403"/>
            <a:ext cx="3556000" cy="3276599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>
                <a:solidFill>
                  <a:srgbClr val="DEAE6F"/>
                </a:solidFill>
              </a:defRPr>
            </a:lvl3pPr>
            <a:lvl4pPr>
              <a:defRPr sz="1000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42C26-3B96-5F48-8A36-5BF4213F569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450608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" name="Rectangle 5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Rectangle 6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609600" y="1295400"/>
            <a:ext cx="10972800" cy="4800600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5A6DA6-6CF1-0444-9665-B8A2897B3D0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25930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0" y="2133600"/>
            <a:ext cx="7772400" cy="38862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938" y="304800"/>
            <a:ext cx="6588125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9479218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>
            <a:off x="711200" y="6248400"/>
            <a:ext cx="711200" cy="533400"/>
          </a:xfrm>
          <a:prstGeom prst="ellipse">
            <a:avLst/>
          </a:prstGeom>
          <a:noFill/>
          <a:ln>
            <a:solidFill>
              <a:srgbClr val="4EC1B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n w="6350" cmpd="sng">
                <a:solidFill>
                  <a:schemeClr val="tx1"/>
                </a:solidFill>
              </a:ln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362203"/>
            <a:ext cx="10972800" cy="3763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3"/>
          </p:nvPr>
        </p:nvSpPr>
        <p:spPr>
          <a:xfrm>
            <a:off x="609600" y="1524003"/>
            <a:ext cx="10972800" cy="761999"/>
          </a:xfrm>
        </p:spPr>
        <p:txBody>
          <a:bodyPr>
            <a:normAutofit/>
          </a:bodyPr>
          <a:lstStyle>
            <a:lvl1pPr marL="1588" indent="-1588">
              <a:buNone/>
              <a:defRPr sz="2000"/>
            </a:lvl1pPr>
          </a:lstStyle>
          <a:p>
            <a:pPr lv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C3A83-4480-E642-8831-73C8384509B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671402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 userDrawn="1"/>
        </p:nvSpPr>
        <p:spPr>
          <a:xfrm>
            <a:off x="711200" y="6248400"/>
            <a:ext cx="711200" cy="533400"/>
          </a:xfrm>
          <a:prstGeom prst="ellipse">
            <a:avLst/>
          </a:prstGeom>
          <a:noFill/>
          <a:ln>
            <a:solidFill>
              <a:srgbClr val="4EC1B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n w="6350" cmpd="sng">
                <a:solidFill>
                  <a:schemeClr val="tx1"/>
                </a:solidFill>
              </a:ln>
            </a:endParaRP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5FC91F-AD1D-164D-8ED0-C84A2CF05DB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024053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>
            <a:off x="711200" y="6248400"/>
            <a:ext cx="711200" cy="533400"/>
          </a:xfrm>
          <a:prstGeom prst="ellipse">
            <a:avLst/>
          </a:prstGeom>
          <a:noFill/>
          <a:ln>
            <a:solidFill>
              <a:srgbClr val="4EC1B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n w="6350" cmpd="sng">
                <a:solidFill>
                  <a:schemeClr val="tx1"/>
                </a:solidFill>
              </a:ln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F00E6-15B9-A149-B90B-BE8DEE18BF5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049773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>
            <a:off x="711200" y="6248400"/>
            <a:ext cx="711200" cy="533400"/>
          </a:xfrm>
          <a:prstGeom prst="ellipse">
            <a:avLst/>
          </a:prstGeom>
          <a:noFill/>
          <a:ln>
            <a:solidFill>
              <a:srgbClr val="4EC1B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n w="6350" cmpd="sng">
                <a:solidFill>
                  <a:schemeClr val="tx1"/>
                </a:solidFill>
              </a:ln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6F7D9-8FC8-E74A-98FA-3D2051FECF0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69495039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 userDrawn="1"/>
        </p:nvSpPr>
        <p:spPr>
          <a:xfrm>
            <a:off x="711200" y="6248400"/>
            <a:ext cx="711200" cy="533400"/>
          </a:xfrm>
          <a:prstGeom prst="ellipse">
            <a:avLst/>
          </a:prstGeom>
          <a:noFill/>
          <a:ln>
            <a:solidFill>
              <a:srgbClr val="4EC1B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n w="6350" cmpd="sng">
                <a:solidFill>
                  <a:schemeClr val="tx1"/>
                </a:solidFill>
              </a:ln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BB7940-9939-ED4F-AC20-3EFDF33D22D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151659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 userDrawn="1"/>
        </p:nvSpPr>
        <p:spPr>
          <a:xfrm>
            <a:off x="711200" y="6248400"/>
            <a:ext cx="711200" cy="533400"/>
          </a:xfrm>
          <a:prstGeom prst="ellipse">
            <a:avLst/>
          </a:prstGeom>
          <a:noFill/>
          <a:ln>
            <a:solidFill>
              <a:srgbClr val="4EC1B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ln w="6350" cmpd="sng">
                <a:solidFill>
                  <a:schemeClr val="tx1"/>
                </a:solidFill>
              </a:ln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D1026D-4766-6A44-9CE7-34EF0B1EFD4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2965926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00" y="304800"/>
            <a:ext cx="728186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83980215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04800"/>
            <a:ext cx="504666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08532000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0" y="2133600"/>
            <a:ext cx="7772400" cy="38862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938" y="304800"/>
            <a:ext cx="6588125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04012096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888" y="2108200"/>
            <a:ext cx="7794625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4263" y="304800"/>
            <a:ext cx="4943475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796088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888" y="2108200"/>
            <a:ext cx="7794625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4263" y="304800"/>
            <a:ext cx="4943475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3419997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33600"/>
            <a:ext cx="7823200" cy="38862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04800"/>
            <a:ext cx="43688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03024817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04800"/>
            <a:ext cx="438626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203474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0" y="304800"/>
            <a:ext cx="7366000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11743177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04800"/>
            <a:ext cx="80772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8" y="2108200"/>
            <a:ext cx="7820025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93134941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33600"/>
            <a:ext cx="7823200" cy="38862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04800"/>
            <a:ext cx="438626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8123088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888" y="2108200"/>
            <a:ext cx="7794625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200" y="304800"/>
            <a:ext cx="46736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81570636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5600" y="304800"/>
            <a:ext cx="443706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124049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04800"/>
            <a:ext cx="6789738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63923151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04800"/>
            <a:ext cx="4605338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33600"/>
            <a:ext cx="7823200" cy="38862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963988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04800"/>
            <a:ext cx="6992938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1063" y="2116138"/>
            <a:ext cx="7788275" cy="3895725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604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33600"/>
            <a:ext cx="7823200" cy="38862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04800"/>
            <a:ext cx="43688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22931014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200" y="304800"/>
            <a:ext cx="8618538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19193521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04800"/>
            <a:ext cx="4605338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12769928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200" y="304800"/>
            <a:ext cx="4554538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69876544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538" y="304800"/>
            <a:ext cx="4606925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5579767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04800"/>
            <a:ext cx="4605338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29698324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000" y="304800"/>
            <a:ext cx="4706938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43844889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16138"/>
            <a:ext cx="7823200" cy="3895725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2063" y="304800"/>
            <a:ext cx="4587875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78713037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pic>
        <p:nvPicPr>
          <p:cNvPr id="3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04800"/>
            <a:ext cx="63500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59387526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_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8" name="Rectangle 7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9" name="Rectangle 8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7315200" y="1295400"/>
            <a:ext cx="4470400" cy="2667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1"/>
            <a:ext cx="6502400" cy="48006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7518400" y="1447800"/>
            <a:ext cx="4064000" cy="2362200"/>
          </a:xfrm>
          <a:ln w="12700">
            <a:solidFill>
              <a:schemeClr val="bg1"/>
            </a:solidFill>
          </a:ln>
          <a:effectLst/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BB6B57-94AA-AF41-B3CC-93D063B41EB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5051575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508000" y="381000"/>
            <a:ext cx="0" cy="5715000"/>
          </a:xfrm>
          <a:prstGeom prst="line">
            <a:avLst/>
          </a:prstGeom>
          <a:ln w="9525" cmpd="sng">
            <a:solidFill>
              <a:srgbClr val="EA5E2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 userDrawn="1"/>
        </p:nvSpPr>
        <p:spPr>
          <a:xfrm>
            <a:off x="406400" y="152400"/>
            <a:ext cx="609600" cy="457200"/>
          </a:xfrm>
          <a:prstGeom prst="ellipse">
            <a:avLst/>
          </a:prstGeom>
          <a:solidFill>
            <a:schemeClr val="bg1"/>
          </a:solidFill>
          <a:ln>
            <a:solidFill>
              <a:srgbClr val="EA5E2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6" name="Rectangle 5"/>
          <p:cNvSpPr>
            <a:spLocks noChangeAspect="1"/>
          </p:cNvSpPr>
          <p:nvPr userDrawn="1"/>
        </p:nvSpPr>
        <p:spPr>
          <a:xfrm>
            <a:off x="609600" y="228600"/>
            <a:ext cx="203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7" name="Rectangle 6"/>
          <p:cNvSpPr>
            <a:spLocks noChangeAspect="1"/>
          </p:cNvSpPr>
          <p:nvPr userDrawn="1"/>
        </p:nvSpPr>
        <p:spPr>
          <a:xfrm>
            <a:off x="0" y="6324600"/>
            <a:ext cx="12192000" cy="5334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1"/>
          </p:nvPr>
        </p:nvSpPr>
        <p:spPr>
          <a:xfrm>
            <a:off x="609600" y="1295400"/>
            <a:ext cx="10972800" cy="4800600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A3100D-9358-9844-954F-CE7049159C9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58759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3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04800"/>
            <a:ext cx="4386263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7548964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 userDrawn="1"/>
        </p:nvSpPr>
        <p:spPr>
          <a:xfrm>
            <a:off x="711200" y="6248400"/>
            <a:ext cx="711200" cy="533400"/>
          </a:xfrm>
          <a:prstGeom prst="ellipse">
            <a:avLst/>
          </a:prstGeom>
          <a:noFill/>
          <a:ln>
            <a:solidFill>
              <a:srgbClr val="4EC1B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>
              <a:ln w="6350" cmpd="sng">
                <a:solidFill>
                  <a:schemeClr val="tx1"/>
                </a:solidFill>
              </a:ln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362203"/>
            <a:ext cx="10972800" cy="3763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3"/>
          </p:nvPr>
        </p:nvSpPr>
        <p:spPr>
          <a:xfrm>
            <a:off x="609600" y="1524003"/>
            <a:ext cx="10972800" cy="761999"/>
          </a:xfrm>
        </p:spPr>
        <p:txBody>
          <a:bodyPr>
            <a:normAutofit/>
          </a:bodyPr>
          <a:lstStyle>
            <a:lvl1pPr marL="1588" indent="-1588">
              <a:buNone/>
              <a:defRPr sz="2000"/>
            </a:lvl1pPr>
          </a:lstStyle>
          <a:p>
            <a:pPr lv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496799-B6CE-A142-86DC-A98D4ED7DF8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94516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000" y="304800"/>
            <a:ext cx="7366000" cy="161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2108200"/>
            <a:ext cx="7823200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739179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04800"/>
            <a:ext cx="80772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4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8" y="2108200"/>
            <a:ext cx="7820025" cy="39116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981752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1905000"/>
            <a:ext cx="12192000" cy="4953000"/>
          </a:xfrm>
          <a:prstGeom prst="rect">
            <a:avLst/>
          </a:prstGeom>
          <a:solidFill>
            <a:srgbClr val="E6E7E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" name="Text Box 6"/>
          <p:cNvSpPr txBox="1">
            <a:spLocks noChangeArrowheads="1"/>
          </p:cNvSpPr>
          <p:nvPr userDrawn="1"/>
        </p:nvSpPr>
        <p:spPr bwMode="auto">
          <a:xfrm>
            <a:off x="0" y="6356350"/>
            <a:ext cx="12192000" cy="184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ヒラギノ角ゴ Pro W3" pitchFamily="122" charset="-128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600" dirty="0">
                <a:solidFill>
                  <a:schemeClr val="bg1"/>
                </a:solidFill>
                <a:cs typeface="Arial" panose="020B0604020202020204" pitchFamily="34" charset="0"/>
              </a:rPr>
              <a:t>© Copyright 2017 by the National Restaurant Association Educational Foundation (NRAEF). All rights reserved.</a:t>
            </a:r>
          </a:p>
        </p:txBody>
      </p:sp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133600"/>
            <a:ext cx="5867400" cy="38862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04800"/>
            <a:ext cx="3289300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1928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487362"/>
          </a:xfrm>
          <a:prstGeom prst="rect">
            <a:avLst/>
          </a:prstGeom>
          <a:noFill/>
          <a:ln>
            <a:noFill/>
          </a:ln>
          <a:extLst>
            <a:ext uri="{909E8E84-426E-40dd-AFC4-6F175D3DCCD1}"/>
            <a:ext uri="{91240B29-F687-4f45-9708-019B960494DF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295400"/>
            <a:ext cx="109728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C7CCDB"/>
                </a:solidFill>
                <a:latin typeface="Helvetica Neue Medium" pitchFamily="122" charset="0"/>
                <a:ea typeface="ヒラギノ角ゴ Pro W3" pitchFamily="122" charset="-128"/>
              </a:defRPr>
            </a:lvl1pPr>
          </a:lstStyle>
          <a:p>
            <a:pPr>
              <a:defRPr/>
            </a:pPr>
            <a:fld id="{7D1C7F3E-518C-4549-B177-E5E28A07EA7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44" r:id="rId1"/>
    <p:sldLayoutId id="2147484345" r:id="rId2"/>
    <p:sldLayoutId id="2147484346" r:id="rId3"/>
    <p:sldLayoutId id="2147484347" r:id="rId4"/>
    <p:sldLayoutId id="2147484348" r:id="rId5"/>
    <p:sldLayoutId id="2147484349" r:id="rId6"/>
    <p:sldLayoutId id="2147484350" r:id="rId7"/>
    <p:sldLayoutId id="2147484351" r:id="rId8"/>
    <p:sldLayoutId id="2147484352" r:id="rId9"/>
    <p:sldLayoutId id="2147484353" r:id="rId10"/>
    <p:sldLayoutId id="2147484354" r:id="rId11"/>
    <p:sldLayoutId id="2147484355" r:id="rId12"/>
    <p:sldLayoutId id="2147484356" r:id="rId13"/>
    <p:sldLayoutId id="2147484357" r:id="rId14"/>
    <p:sldLayoutId id="2147484358" r:id="rId15"/>
    <p:sldLayoutId id="2147484359" r:id="rId16"/>
    <p:sldLayoutId id="2147484360" r:id="rId17"/>
    <p:sldLayoutId id="2147484361" r:id="rId18"/>
    <p:sldLayoutId id="2147484362" r:id="rId19"/>
    <p:sldLayoutId id="2147484363" r:id="rId20"/>
    <p:sldLayoutId id="2147484364" r:id="rId21"/>
    <p:sldLayoutId id="2147484365" r:id="rId22"/>
    <p:sldLayoutId id="2147484366" r:id="rId23"/>
    <p:sldLayoutId id="2147484367" r:id="rId24"/>
    <p:sldLayoutId id="2147484368" r:id="rId25"/>
    <p:sldLayoutId id="2147484369" r:id="rId26"/>
    <p:sldLayoutId id="2147484370" r:id="rId27"/>
    <p:sldLayoutId id="2147484371" r:id="rId28"/>
    <p:sldLayoutId id="2147484372" r:id="rId29"/>
    <p:sldLayoutId id="2147484373" r:id="rId30"/>
    <p:sldLayoutId id="2147484374" r:id="rId31"/>
    <p:sldLayoutId id="2147484375" r:id="rId32"/>
    <p:sldLayoutId id="2147484376" r:id="rId33"/>
    <p:sldLayoutId id="2147484377" r:id="rId34"/>
    <p:sldLayoutId id="2147484378" r:id="rId35"/>
    <p:sldLayoutId id="2147484379" r:id="rId36"/>
    <p:sldLayoutId id="2147484380" r:id="rId37"/>
    <p:sldLayoutId id="2147484381" r:id="rId38"/>
    <p:sldLayoutId id="2147484382" r:id="rId39"/>
    <p:sldLayoutId id="2147484383" r:id="rId40"/>
    <p:sldLayoutId id="2147484384" r:id="rId41"/>
    <p:sldLayoutId id="2147484385" r:id="rId42"/>
    <p:sldLayoutId id="2147484386" r:id="rId43"/>
    <p:sldLayoutId id="2147484387" r:id="rId44"/>
    <p:sldLayoutId id="2147484388" r:id="rId45"/>
    <p:sldLayoutId id="2147484389" r:id="rId46"/>
    <p:sldLayoutId id="2147484390" r:id="rId47"/>
    <p:sldLayoutId id="2147484391" r:id="rId48"/>
    <p:sldLayoutId id="2147484392" r:id="rId49"/>
    <p:sldLayoutId id="2147484393" r:id="rId50"/>
    <p:sldLayoutId id="2147484394" r:id="rId51"/>
    <p:sldLayoutId id="2147484395" r:id="rId52"/>
    <p:sldLayoutId id="2147484396" r:id="rId53"/>
    <p:sldLayoutId id="2147484397" r:id="rId54"/>
    <p:sldLayoutId id="2147484398" r:id="rId55"/>
    <p:sldLayoutId id="2147484399" r:id="rId56"/>
    <p:sldLayoutId id="2147484400" r:id="rId57"/>
    <p:sldLayoutId id="2147484401" r:id="rId58"/>
    <p:sldLayoutId id="2147484402" r:id="rId59"/>
    <p:sldLayoutId id="2147484403" r:id="rId60"/>
  </p:sldLayoutIdLst>
  <p:hf hdr="0"/>
  <p:txStyles>
    <p:titleStyle>
      <a:lvl1pPr algn="l" rtl="0" eaLnBrk="0" fontAlgn="base" hangingPunct="0">
        <a:lnSpc>
          <a:spcPct val="50000"/>
        </a:lnSpc>
        <a:spcBef>
          <a:spcPct val="0"/>
        </a:spcBef>
        <a:spcAft>
          <a:spcPct val="0"/>
        </a:spcAft>
        <a:defRPr sz="1600" kern="1200" cap="all">
          <a:solidFill>
            <a:srgbClr val="DEAE6F"/>
          </a:solidFill>
          <a:latin typeface="Helvetica Neue Medium"/>
          <a:ea typeface="ヒラギノ角ゴ Pro W3" charset="0"/>
          <a:cs typeface="Arial" pitchFamily="34" charset="0"/>
        </a:defRPr>
      </a:lvl1pPr>
      <a:lvl2pPr algn="l" rtl="0" eaLnBrk="0" fontAlgn="base" hangingPunct="0">
        <a:lnSpc>
          <a:spcPct val="50000"/>
        </a:lnSpc>
        <a:spcBef>
          <a:spcPct val="0"/>
        </a:spcBef>
        <a:spcAft>
          <a:spcPct val="0"/>
        </a:spcAft>
        <a:defRPr sz="1600">
          <a:solidFill>
            <a:srgbClr val="DEAE6F"/>
          </a:solidFill>
          <a:latin typeface="Helvetica Neue Medium" charset="0"/>
          <a:ea typeface="ヒラギノ角ゴ Pro W3" charset="0"/>
          <a:cs typeface="Arial" charset="0"/>
        </a:defRPr>
      </a:lvl2pPr>
      <a:lvl3pPr algn="l" rtl="0" eaLnBrk="0" fontAlgn="base" hangingPunct="0">
        <a:lnSpc>
          <a:spcPct val="50000"/>
        </a:lnSpc>
        <a:spcBef>
          <a:spcPct val="0"/>
        </a:spcBef>
        <a:spcAft>
          <a:spcPct val="0"/>
        </a:spcAft>
        <a:defRPr sz="1600">
          <a:solidFill>
            <a:srgbClr val="DEAE6F"/>
          </a:solidFill>
          <a:latin typeface="Helvetica Neue Medium" charset="0"/>
          <a:ea typeface="ヒラギノ角ゴ Pro W3" charset="0"/>
          <a:cs typeface="Arial" charset="0"/>
        </a:defRPr>
      </a:lvl3pPr>
      <a:lvl4pPr algn="l" rtl="0" eaLnBrk="0" fontAlgn="base" hangingPunct="0">
        <a:lnSpc>
          <a:spcPct val="50000"/>
        </a:lnSpc>
        <a:spcBef>
          <a:spcPct val="0"/>
        </a:spcBef>
        <a:spcAft>
          <a:spcPct val="0"/>
        </a:spcAft>
        <a:defRPr sz="1600">
          <a:solidFill>
            <a:srgbClr val="DEAE6F"/>
          </a:solidFill>
          <a:latin typeface="Helvetica Neue Medium" charset="0"/>
          <a:ea typeface="ヒラギノ角ゴ Pro W3" charset="0"/>
          <a:cs typeface="Arial" charset="0"/>
        </a:defRPr>
      </a:lvl4pPr>
      <a:lvl5pPr algn="l" rtl="0" eaLnBrk="0" fontAlgn="base" hangingPunct="0">
        <a:lnSpc>
          <a:spcPct val="50000"/>
        </a:lnSpc>
        <a:spcBef>
          <a:spcPct val="0"/>
        </a:spcBef>
        <a:spcAft>
          <a:spcPct val="0"/>
        </a:spcAft>
        <a:defRPr sz="1600">
          <a:solidFill>
            <a:srgbClr val="DEAE6F"/>
          </a:solidFill>
          <a:latin typeface="Helvetica Neue Medium" charset="0"/>
          <a:ea typeface="ヒラギノ角ゴ Pro W3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rgbClr val="FF6600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rgbClr val="FF6600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rgbClr val="FF6600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rgbClr val="FF6600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DEAE6F"/>
        </a:buClr>
        <a:buFont typeface="Arial" charset="0"/>
        <a:buChar char="•"/>
        <a:defRPr kern="1200">
          <a:solidFill>
            <a:schemeClr val="tx1"/>
          </a:solidFill>
          <a:latin typeface="Arial" pitchFamily="34" charset="0"/>
          <a:ea typeface="ヒラギノ角ゴ Pro W3" charset="0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DEAE6F"/>
        </a:buClr>
        <a:buFont typeface="Courier New" charset="0"/>
        <a:buChar char="o"/>
        <a:defRPr sz="16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DEAE6F"/>
        </a:buClr>
        <a:buFont typeface="Wingdings" charset="2"/>
        <a:buChar char="§"/>
        <a:defRPr sz="14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DEAE6F"/>
        </a:buClr>
        <a:buFont typeface="Arial" charset="0"/>
        <a:buChar char="–"/>
        <a:defRPr sz="1200" kern="1200">
          <a:solidFill>
            <a:srgbClr val="DEAE6F"/>
          </a:solidFill>
          <a:latin typeface="Arial" pitchFamily="34" charset="0"/>
          <a:ea typeface="Arial" charset="0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DEAE6F"/>
        </a:buClr>
        <a:buFont typeface="Arial" charset="0"/>
        <a:buChar char="»"/>
        <a:defRPr sz="1000" kern="1200">
          <a:solidFill>
            <a:srgbClr val="DEAE6F"/>
          </a:solidFill>
          <a:latin typeface="Arial" pitchFamily="34" charset="0"/>
          <a:ea typeface="Arial" charset="0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Recipe yields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Font typeface="Arial" charset="0"/>
              <a:buNone/>
              <a:defRPr/>
            </a:pPr>
            <a:r>
              <a:rPr lang="en-US" dirty="0"/>
              <a:t>Recipe yield: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Number of portions recipe produces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Identify portion size—volume or weight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Calculate total recipe yield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Font typeface="Arial" charset="0"/>
              <a:buNone/>
              <a:defRPr/>
            </a:pPr>
            <a:endParaRPr lang="en-US" dirty="0"/>
          </a:p>
          <a:p>
            <a:pPr marL="0" indent="0">
              <a:buClr>
                <a:schemeClr val="accent6">
                  <a:lumMod val="75000"/>
                </a:schemeClr>
              </a:buClr>
              <a:buFont typeface="Arial" charset="0"/>
              <a:buNone/>
              <a:defRPr/>
            </a:pPr>
            <a:r>
              <a:rPr lang="en-US" dirty="0"/>
              <a:t>Total yield = Total weight or volume of finished product ÷ Portion size</a:t>
            </a:r>
          </a:p>
        </p:txBody>
      </p:sp>
      <p:sp>
        <p:nvSpPr>
          <p:cNvPr id="81923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DEAE6F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DEAE6F"/>
              </a:buClr>
              <a:buFont typeface="Courier New" charset="0"/>
              <a:buChar char="o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DEAE6F"/>
              </a:buClr>
              <a:buFont typeface="Wingdings" charset="2"/>
              <a:buChar char="§"/>
              <a:defRPr sz="1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–"/>
              <a:defRPr sz="12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1D32547-7180-E140-AD8A-F1A18F811F43}" type="slidenum">
              <a:rPr lang="en-US" altLang="en-US">
                <a:solidFill>
                  <a:srgbClr val="C7CCDB"/>
                </a:solidFill>
                <a:latin typeface="Helvetica Neue Medium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en-US" altLang="en-US" dirty="0">
              <a:solidFill>
                <a:srgbClr val="C7CCDB"/>
              </a:solidFill>
              <a:latin typeface="Helvetica Neue Medium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Converting recipe yields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Font typeface="Arial" charset="0"/>
              <a:buNone/>
              <a:defRPr/>
            </a:pPr>
            <a:r>
              <a:rPr lang="en-US" dirty="0"/>
              <a:t>Formula for increasing or decreasing recipe yields: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AutoNum type="arabicPeriod"/>
              <a:defRPr/>
            </a:pPr>
            <a:r>
              <a:rPr lang="en-US" dirty="0"/>
              <a:t>Identify desired yield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AutoNum type="arabicPeriod"/>
              <a:defRPr/>
            </a:pPr>
            <a:r>
              <a:rPr lang="en-US" dirty="0"/>
              <a:t>Desired yield ÷ Original yield = Conversion factor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AutoNum type="arabicPeriod"/>
              <a:defRPr/>
            </a:pPr>
            <a:r>
              <a:rPr lang="en-US" dirty="0"/>
              <a:t>Multiply each ingredient by conversion factor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AutoNum type="arabicPeriod"/>
              <a:defRPr/>
            </a:pPr>
            <a:r>
              <a:rPr lang="en-US" dirty="0"/>
              <a:t>Convert answers to measurable amounts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AutoNum type="arabicPeriod"/>
              <a:defRPr/>
            </a:pPr>
            <a:r>
              <a:rPr lang="en-US" dirty="0"/>
              <a:t>Make adjustments if needed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Courier New" panose="02070309020205020404" pitchFamily="49" charset="0"/>
              <a:buChar char="o"/>
              <a:defRPr/>
            </a:pPr>
            <a:r>
              <a:rPr lang="en-US" dirty="0"/>
              <a:t>Equipment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Courier New" panose="02070309020205020404" pitchFamily="49" charset="0"/>
              <a:buChar char="o"/>
              <a:defRPr/>
            </a:pPr>
            <a:r>
              <a:rPr lang="en-US" dirty="0"/>
              <a:t>Temperature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Courier New" panose="02070309020205020404" pitchFamily="49" charset="0"/>
              <a:buChar char="o"/>
              <a:defRPr/>
            </a:pPr>
            <a:r>
              <a:rPr lang="en-US" dirty="0"/>
              <a:t>Time 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Font typeface="Arial" charset="0"/>
              <a:buNone/>
              <a:defRPr/>
            </a:pPr>
            <a:endParaRPr lang="en-US" dirty="0"/>
          </a:p>
        </p:txBody>
      </p:sp>
      <p:sp>
        <p:nvSpPr>
          <p:cNvPr id="83971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DEAE6F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DEAE6F"/>
              </a:buClr>
              <a:buFont typeface="Courier New" charset="0"/>
              <a:buChar char="o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DEAE6F"/>
              </a:buClr>
              <a:buFont typeface="Wingdings" charset="2"/>
              <a:buChar char="§"/>
              <a:defRPr sz="1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–"/>
              <a:defRPr sz="12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083C65B-9D2A-6547-B6F7-E425F6467634}" type="slidenum">
              <a:rPr lang="en-US" altLang="en-US">
                <a:solidFill>
                  <a:srgbClr val="C7CCDB"/>
                </a:solidFill>
                <a:latin typeface="Helvetica Neue Medium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11</a:t>
            </a:fld>
            <a:endParaRPr lang="en-US" altLang="en-US" dirty="0">
              <a:solidFill>
                <a:srgbClr val="C7CCDB"/>
              </a:solidFill>
              <a:latin typeface="Helvetica Neue Medium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Controlling portion sizes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Portions can be controlled by: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Courier New" panose="02070309020205020404" pitchFamily="49" charset="0"/>
              <a:buChar char="o"/>
              <a:defRPr/>
            </a:pPr>
            <a:r>
              <a:rPr lang="en-US" dirty="0"/>
              <a:t>Weight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Courier New" panose="02070309020205020404" pitchFamily="49" charset="0"/>
              <a:buChar char="o"/>
              <a:defRPr/>
            </a:pPr>
            <a:r>
              <a:rPr lang="en-US" dirty="0"/>
              <a:t>Volume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Courier New" panose="02070309020205020404" pitchFamily="49" charset="0"/>
              <a:buChar char="o"/>
              <a:defRPr/>
            </a:pPr>
            <a:r>
              <a:rPr lang="en-US" dirty="0"/>
              <a:t>Count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Font typeface="Arial" charset="0"/>
              <a:buNone/>
              <a:defRPr/>
            </a:pPr>
            <a:endParaRPr lang="en-US" dirty="0"/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Inconsistent portioning—inconsistent products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Font typeface="Arial" charset="0"/>
              <a:buNone/>
              <a:defRPr/>
            </a:pPr>
            <a:endParaRPr lang="en-US" dirty="0"/>
          </a:p>
        </p:txBody>
      </p:sp>
      <p:sp>
        <p:nvSpPr>
          <p:cNvPr id="86019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DEAE6F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DEAE6F"/>
              </a:buClr>
              <a:buFont typeface="Courier New" charset="0"/>
              <a:buChar char="o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DEAE6F"/>
              </a:buClr>
              <a:buFont typeface="Wingdings" charset="2"/>
              <a:buChar char="§"/>
              <a:defRPr sz="1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–"/>
              <a:defRPr sz="12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28EF068-C860-FA41-8B83-A722D89B136D}" type="slidenum">
              <a:rPr lang="en-US" altLang="en-US">
                <a:solidFill>
                  <a:srgbClr val="C7CCDB"/>
                </a:solidFill>
                <a:latin typeface="Helvetica Neue Medium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12</a:t>
            </a:fld>
            <a:endParaRPr lang="en-US" altLang="en-US" dirty="0">
              <a:solidFill>
                <a:srgbClr val="C7CCDB"/>
              </a:solidFill>
              <a:latin typeface="Helvetica Neue Medium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Controlling portion sizes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33500"/>
            <a:ext cx="4876800" cy="4800600"/>
          </a:xfrm>
        </p:spPr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Font typeface="Arial" charset="0"/>
              <a:buNone/>
              <a:defRPr/>
            </a:pPr>
            <a:r>
              <a:rPr lang="en-US" dirty="0"/>
              <a:t>Equipment for accurate portioning: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Scoops 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Serving dishes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Ladles 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Ramekins, bowls, cups, and so on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Serving spoons 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Portion scales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pic>
        <p:nvPicPr>
          <p:cNvPr id="88067" name="Picture Placeholder 3"/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ln>
            <a:miter lim="800000"/>
            <a:headEnd/>
            <a:tailEnd/>
          </a:ln>
        </p:spPr>
      </p:pic>
      <p:pic>
        <p:nvPicPr>
          <p:cNvPr id="88068" name="Picture Placeholder 5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666" r="-25714"/>
          <a:stretch>
            <a:fillRect/>
          </a:stretch>
        </p:blipFill>
        <p:spPr>
          <a:solidFill>
            <a:schemeClr val="bg1"/>
          </a:solidFill>
          <a:ln>
            <a:miter lim="800000"/>
            <a:headEnd/>
            <a:tailEnd/>
          </a:ln>
        </p:spPr>
      </p:pic>
      <p:sp>
        <p:nvSpPr>
          <p:cNvPr id="88069" name="Slide Number Placeholder 5"/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DEAE6F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DEAE6F"/>
              </a:buClr>
              <a:buFont typeface="Courier New" charset="0"/>
              <a:buChar char="o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DEAE6F"/>
              </a:buClr>
              <a:buFont typeface="Wingdings" charset="2"/>
              <a:buChar char="§"/>
              <a:defRPr sz="1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–"/>
              <a:defRPr sz="12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BEF6575-8D51-D44C-88DD-136D8BE88AE7}" type="slidenum">
              <a:rPr lang="en-US" altLang="en-US">
                <a:solidFill>
                  <a:srgbClr val="C7CCDB"/>
                </a:solidFill>
                <a:latin typeface="Helvetica Neue Medium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13</a:t>
            </a:fld>
            <a:endParaRPr lang="en-US" altLang="en-US" dirty="0">
              <a:solidFill>
                <a:srgbClr val="C7CCDB"/>
              </a:solidFill>
              <a:latin typeface="Helvetica Neue Medium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Controlling portion sizes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20491"/>
            <a:ext cx="4876800" cy="4800600"/>
          </a:xfrm>
        </p:spPr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Font typeface="Arial" charset="0"/>
              <a:buNone/>
              <a:defRPr/>
            </a:pPr>
            <a:r>
              <a:rPr lang="en-US" dirty="0"/>
              <a:t>Preportioned items: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Portioned prior to service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Smoother rush periods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Fewer errors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Control food costs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Font typeface="Arial" charset="0"/>
              <a:buNone/>
              <a:defRPr/>
            </a:pPr>
            <a:endParaRPr lang="en-US" dirty="0"/>
          </a:p>
        </p:txBody>
      </p:sp>
      <p:pic>
        <p:nvPicPr>
          <p:cNvPr id="89091" name="Picture Placeholder 5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ln>
            <a:miter lim="800000"/>
            <a:headEnd/>
            <a:tailEnd/>
          </a:ln>
        </p:spPr>
      </p:pic>
      <p:sp>
        <p:nvSpPr>
          <p:cNvPr id="8909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DEAE6F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DEAE6F"/>
              </a:buClr>
              <a:buFont typeface="Courier New" charset="0"/>
              <a:buChar char="o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DEAE6F"/>
              </a:buClr>
              <a:buFont typeface="Wingdings" charset="2"/>
              <a:buChar char="§"/>
              <a:defRPr sz="1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–"/>
              <a:defRPr sz="12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52B6425-903E-6143-99E8-CC10C7A52B74}" type="slidenum">
              <a:rPr lang="en-US" altLang="en-US">
                <a:solidFill>
                  <a:srgbClr val="C7CCDB"/>
                </a:solidFill>
                <a:latin typeface="Helvetica Neue Medium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en-US" altLang="en-US" dirty="0">
              <a:solidFill>
                <a:srgbClr val="C7CCDB"/>
              </a:solidFill>
              <a:latin typeface="Helvetica Neue Medium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Monitoring production volume and cost</a:t>
            </a:r>
          </a:p>
        </p:txBody>
      </p:sp>
      <p:sp>
        <p:nvSpPr>
          <p:cNvPr id="9113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6">
                  <a:lumMod val="75000"/>
                </a:schemeClr>
              </a:buClr>
            </a:pPr>
            <a:r>
              <a:rPr lang="en-US" altLang="en-US" dirty="0">
                <a:latin typeface="Arial" charset="0"/>
                <a:ea typeface="ヒラギノ角ゴ Pro W3" charset="-128"/>
                <a:cs typeface="Arial" charset="0"/>
              </a:rPr>
              <a:t>Produce quantities close to amount needed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altLang="en-US" dirty="0">
                <a:latin typeface="Arial" charset="0"/>
                <a:ea typeface="ヒラギノ角ゴ Pro W3" charset="-128"/>
                <a:cs typeface="Arial" charset="0"/>
              </a:rPr>
              <a:t>Maintain standard food costs and sales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altLang="en-US" dirty="0">
                <a:latin typeface="Arial" charset="0"/>
                <a:ea typeface="ヒラギノ角ゴ Pro W3" charset="-128"/>
                <a:cs typeface="Arial" charset="0"/>
              </a:rPr>
              <a:t>Leftovers</a:t>
            </a:r>
            <a:r>
              <a:rPr lang="en-US" dirty="0"/>
              <a:t>—</a:t>
            </a:r>
            <a:r>
              <a:rPr lang="en-US" altLang="en-US" dirty="0">
                <a:latin typeface="Arial" charset="0"/>
                <a:ea typeface="ヒラギノ角ゴ Pro W3" charset="-128"/>
                <a:cs typeface="Arial" charset="0"/>
              </a:rPr>
              <a:t>repurpose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altLang="en-US" dirty="0">
                <a:latin typeface="Arial" charset="0"/>
                <a:ea typeface="ヒラギノ角ゴ Pro W3" charset="-128"/>
                <a:cs typeface="Arial" charset="0"/>
              </a:rPr>
              <a:t>Running out of food</a:t>
            </a:r>
            <a:r>
              <a:rPr lang="en-US" dirty="0"/>
              <a:t>—</a:t>
            </a:r>
            <a:r>
              <a:rPr lang="en-US" altLang="en-US" dirty="0">
                <a:latin typeface="Arial" charset="0"/>
                <a:ea typeface="ヒラギノ角ゴ Pro W3" charset="-128"/>
                <a:cs typeface="Arial" charset="0"/>
              </a:rPr>
              <a:t>disappoint guests</a:t>
            </a:r>
          </a:p>
        </p:txBody>
      </p:sp>
      <p:sp>
        <p:nvSpPr>
          <p:cNvPr id="91139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DEAE6F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DEAE6F"/>
              </a:buClr>
              <a:buFont typeface="Courier New" charset="0"/>
              <a:buChar char="o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DEAE6F"/>
              </a:buClr>
              <a:buFont typeface="Wingdings" charset="2"/>
              <a:buChar char="§"/>
              <a:defRPr sz="1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–"/>
              <a:defRPr sz="12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8F04E33-E978-8E47-BEC8-F275372B72D4}" type="slidenum">
              <a:rPr lang="en-US" altLang="en-US">
                <a:solidFill>
                  <a:srgbClr val="C7CCDB"/>
                </a:solidFill>
                <a:latin typeface="Helvetica Neue Medium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15</a:t>
            </a:fld>
            <a:endParaRPr lang="en-US" altLang="en-US" dirty="0">
              <a:solidFill>
                <a:srgbClr val="C7CCDB"/>
              </a:solidFill>
              <a:latin typeface="Helvetica Neue Medium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Food production charts</a:t>
            </a:r>
          </a:p>
        </p:txBody>
      </p:sp>
      <p:sp>
        <p:nvSpPr>
          <p:cNvPr id="931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accent6">
                  <a:lumMod val="75000"/>
                </a:schemeClr>
              </a:buClr>
            </a:pPr>
            <a:r>
              <a:rPr lang="en-US" altLang="en-US" dirty="0">
                <a:latin typeface="Arial" charset="0"/>
                <a:ea typeface="ヒラギノ角ゴ Pro W3" charset="-128"/>
                <a:cs typeface="Arial" charset="0"/>
              </a:rPr>
              <a:t>Product produced during meal period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altLang="en-US" dirty="0">
                <a:latin typeface="Arial" charset="0"/>
                <a:ea typeface="ヒラギノ角ゴ Pro W3" charset="-128"/>
                <a:cs typeface="Arial" charset="0"/>
              </a:rPr>
              <a:t>Well-structured product sheet ensures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altLang="en-US" dirty="0">
                <a:latin typeface="Arial" charset="0"/>
                <a:cs typeface="Arial" charset="0"/>
              </a:rPr>
              <a:t>Product quality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altLang="en-US" dirty="0">
                <a:latin typeface="Arial" charset="0"/>
                <a:cs typeface="Arial" charset="0"/>
              </a:rPr>
              <a:t>Avoiding product shortages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altLang="en-US" dirty="0">
                <a:latin typeface="Arial" charset="0"/>
                <a:cs typeface="Arial" charset="0"/>
              </a:rPr>
              <a:t>Minimize waste, spoilage, theft, energy costs, and administrative costs</a:t>
            </a:r>
          </a:p>
        </p:txBody>
      </p:sp>
      <p:sp>
        <p:nvSpPr>
          <p:cNvPr id="93187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DEAE6F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DEAE6F"/>
              </a:buClr>
              <a:buFont typeface="Courier New" charset="0"/>
              <a:buChar char="o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DEAE6F"/>
              </a:buClr>
              <a:buFont typeface="Wingdings" charset="2"/>
              <a:buChar char="§"/>
              <a:defRPr sz="1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–"/>
              <a:defRPr sz="12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D91EB2D-7DD0-364C-B32B-0D0AC3C39A45}" type="slidenum">
              <a:rPr lang="en-US" altLang="en-US">
                <a:solidFill>
                  <a:srgbClr val="C7CCDB"/>
                </a:solidFill>
                <a:latin typeface="Helvetica Neue Medium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16</a:t>
            </a:fld>
            <a:endParaRPr lang="en-US" altLang="en-US" dirty="0">
              <a:solidFill>
                <a:srgbClr val="C7CCDB"/>
              </a:solidFill>
              <a:latin typeface="Helvetica Neue Medium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Sample food production sheet</a:t>
            </a:r>
          </a:p>
        </p:txBody>
      </p:sp>
      <p:sp>
        <p:nvSpPr>
          <p:cNvPr id="95234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DEAE6F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DEAE6F"/>
              </a:buClr>
              <a:buFont typeface="Courier New" charset="0"/>
              <a:buChar char="o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DEAE6F"/>
              </a:buClr>
              <a:buFont typeface="Wingdings" charset="2"/>
              <a:buChar char="§"/>
              <a:defRPr sz="1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–"/>
              <a:defRPr sz="12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6EEBB72-7430-F84A-9EE5-234213BE304D}" type="slidenum">
              <a:rPr lang="en-US" altLang="en-US">
                <a:solidFill>
                  <a:srgbClr val="C7CCDB"/>
                </a:solidFill>
                <a:latin typeface="Helvetica Neue Medium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17</a:t>
            </a:fld>
            <a:endParaRPr lang="en-US" altLang="en-US" dirty="0">
              <a:solidFill>
                <a:srgbClr val="C7CCDB"/>
              </a:solidFill>
              <a:latin typeface="Helvetica Neue Medium" charset="0"/>
            </a:endParaRPr>
          </a:p>
        </p:txBody>
      </p:sp>
      <p:pic>
        <p:nvPicPr>
          <p:cNvPr id="9523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675" y="914400"/>
            <a:ext cx="10499725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Food production charts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Font typeface="Arial" charset="0"/>
              <a:buNone/>
              <a:defRPr/>
            </a:pPr>
            <a:r>
              <a:rPr lang="en-US" dirty="0"/>
              <a:t>Forecast portions of menu items use: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Sales history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Percentage of total sales each item provides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Multiply by customer forecast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Estimated projections</a:t>
            </a:r>
          </a:p>
        </p:txBody>
      </p:sp>
      <p:sp>
        <p:nvSpPr>
          <p:cNvPr id="96259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DEAE6F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DEAE6F"/>
              </a:buClr>
              <a:buFont typeface="Courier New" charset="0"/>
              <a:buChar char="o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DEAE6F"/>
              </a:buClr>
              <a:buFont typeface="Wingdings" charset="2"/>
              <a:buChar char="§"/>
              <a:defRPr sz="1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–"/>
              <a:defRPr sz="12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494D6A2-AE2B-EB4C-ADC6-5F5F85BC42C0}" type="slidenum">
              <a:rPr lang="en-US" altLang="en-US">
                <a:solidFill>
                  <a:srgbClr val="C7CCDB"/>
                </a:solidFill>
                <a:latin typeface="Helvetica Neue Medium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18</a:t>
            </a:fld>
            <a:endParaRPr lang="en-US" altLang="en-US" dirty="0">
              <a:solidFill>
                <a:srgbClr val="C7CCDB"/>
              </a:solidFill>
              <a:latin typeface="Helvetica Neue Medium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Menu pricing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Font typeface="Arial" charset="0"/>
              <a:buNone/>
              <a:defRPr/>
            </a:pPr>
            <a:r>
              <a:rPr lang="en-US" dirty="0"/>
              <a:t>Menu: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Primary sales tool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Reflect overall cost of operation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Font typeface="Arial" charset="0"/>
              <a:buNone/>
              <a:defRPr/>
            </a:pPr>
            <a:endParaRPr lang="en-US" dirty="0"/>
          </a:p>
          <a:p>
            <a:pPr marL="0" indent="0">
              <a:buClr>
                <a:schemeClr val="accent6">
                  <a:lumMod val="75000"/>
                </a:schemeClr>
              </a:buClr>
              <a:buFont typeface="Arial" charset="0"/>
              <a:buNone/>
              <a:defRPr/>
            </a:pPr>
            <a:r>
              <a:rPr lang="en-US" dirty="0"/>
              <a:t>Menu price should include: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Purchasing costs for food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Preparing costs for food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Serving costs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Labor, rent, utilities</a:t>
            </a:r>
          </a:p>
        </p:txBody>
      </p:sp>
      <p:sp>
        <p:nvSpPr>
          <p:cNvPr id="98307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DEAE6F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DEAE6F"/>
              </a:buClr>
              <a:buFont typeface="Courier New" charset="0"/>
              <a:buChar char="o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DEAE6F"/>
              </a:buClr>
              <a:buFont typeface="Wingdings" charset="2"/>
              <a:buChar char="§"/>
              <a:defRPr sz="1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–"/>
              <a:defRPr sz="12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D67BF03-DAB9-A842-A7E8-B80E103A82F2}" type="slidenum">
              <a:rPr lang="en-US" altLang="en-US">
                <a:solidFill>
                  <a:srgbClr val="C7CCDB"/>
                </a:solidFill>
                <a:latin typeface="Helvetica Neue Medium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19</a:t>
            </a:fld>
            <a:endParaRPr lang="en-US" altLang="en-US" dirty="0">
              <a:solidFill>
                <a:srgbClr val="C7CCDB"/>
              </a:solidFill>
              <a:latin typeface="Helvetica Neue Medium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Steps in controlling food costs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0"/>
            <a:ext cx="3733800" cy="4800600"/>
          </a:xfrm>
        </p:spPr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Font typeface="Arial" charset="0"/>
              <a:buNone/>
              <a:defRPr/>
            </a:pPr>
            <a:r>
              <a:rPr lang="en-US" dirty="0"/>
              <a:t>Nine stages include: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Purchasing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Receiving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Storing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Preparation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Cooking (production)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Holding (production)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Cooling (production)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Reheating (production)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Service (sale)</a:t>
            </a:r>
          </a:p>
        </p:txBody>
      </p:sp>
      <p:sp>
        <p:nvSpPr>
          <p:cNvPr id="66563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DEAE6F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DEAE6F"/>
              </a:buClr>
              <a:buFont typeface="Courier New" charset="0"/>
              <a:buChar char="o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DEAE6F"/>
              </a:buClr>
              <a:buFont typeface="Wingdings" charset="2"/>
              <a:buChar char="§"/>
              <a:defRPr sz="1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–"/>
              <a:defRPr sz="12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447E367-9765-BE47-88F4-1612D91B35E0}" type="slidenum">
              <a:rPr lang="en-US" altLang="en-US">
                <a:solidFill>
                  <a:srgbClr val="C7CCDB"/>
                </a:solidFill>
                <a:latin typeface="Helvetica Neue Medium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US" altLang="en-US" dirty="0">
              <a:solidFill>
                <a:srgbClr val="C7CCDB"/>
              </a:solidFill>
              <a:latin typeface="Helvetica Neue Medium" charset="0"/>
            </a:endParaRPr>
          </a:p>
        </p:txBody>
      </p:sp>
      <p:pic>
        <p:nvPicPr>
          <p:cNvPr id="66564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914400"/>
            <a:ext cx="4356100" cy="455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Quality standards for purchasing, receiving, and storing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Font typeface="Arial" charset="0"/>
              <a:buNone/>
              <a:defRPr/>
            </a:pPr>
            <a:r>
              <a:rPr lang="en-US" dirty="0"/>
              <a:t>Choose credible suppliers: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Ethical and reliable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Approved supplier lists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Courier New" panose="02070309020205020404" pitchFamily="49" charset="0"/>
              <a:buChar char="o"/>
              <a:defRPr/>
            </a:pPr>
            <a:r>
              <a:rPr lang="en-US" dirty="0"/>
              <a:t>Food safety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Courier New" panose="02070309020205020404" pitchFamily="49" charset="0"/>
              <a:buChar char="o"/>
              <a:defRPr/>
            </a:pPr>
            <a:r>
              <a:rPr lang="en-US" dirty="0"/>
              <a:t>Quality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Courier New" panose="02070309020205020404" pitchFamily="49" charset="0"/>
              <a:buChar char="o"/>
              <a:defRPr/>
            </a:pPr>
            <a:r>
              <a:rPr lang="en-US" dirty="0"/>
              <a:t>Price offerings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Clear specification sheets</a:t>
            </a:r>
          </a:p>
        </p:txBody>
      </p:sp>
      <p:sp>
        <p:nvSpPr>
          <p:cNvPr id="100355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DEAE6F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DEAE6F"/>
              </a:buClr>
              <a:buFont typeface="Courier New" charset="0"/>
              <a:buChar char="o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DEAE6F"/>
              </a:buClr>
              <a:buFont typeface="Wingdings" charset="2"/>
              <a:buChar char="§"/>
              <a:defRPr sz="1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–"/>
              <a:defRPr sz="12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0AA1539-781C-FA47-8646-433DBD1A09D6}" type="slidenum">
              <a:rPr lang="en-US" altLang="en-US">
                <a:solidFill>
                  <a:srgbClr val="C7CCDB"/>
                </a:solidFill>
                <a:latin typeface="Helvetica Neue Medium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20</a:t>
            </a:fld>
            <a:endParaRPr lang="en-US" altLang="en-US" dirty="0">
              <a:solidFill>
                <a:srgbClr val="C7CCDB"/>
              </a:solidFill>
              <a:latin typeface="Helvetica Neue Medium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receiving</a:t>
            </a:r>
          </a:p>
        </p:txBody>
      </p:sp>
      <p:sp>
        <p:nvSpPr>
          <p:cNvPr id="102402" name="Content Placeholder 2"/>
          <p:cNvSpPr>
            <a:spLocks noGrp="1"/>
          </p:cNvSpPr>
          <p:nvPr>
            <p:ph idx="1"/>
          </p:nvPr>
        </p:nvSpPr>
        <p:spPr>
          <a:xfrm>
            <a:off x="609600" y="1325137"/>
            <a:ext cx="4876800" cy="4800600"/>
          </a:xfrm>
        </p:spPr>
        <p:txBody>
          <a:bodyPr/>
          <a:lstStyle/>
          <a:p>
            <a:pPr>
              <a:buClr>
                <a:schemeClr val="accent6">
                  <a:lumMod val="75000"/>
                </a:schemeClr>
              </a:buClr>
            </a:pPr>
            <a:r>
              <a:rPr lang="en-US" altLang="en-US" dirty="0">
                <a:latin typeface="Arial" charset="0"/>
                <a:ea typeface="ヒラギノ角ゴ Pro W3" charset="-128"/>
                <a:cs typeface="Arial" charset="0"/>
              </a:rPr>
              <a:t>Proper delivery timing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altLang="en-US" dirty="0">
                <a:latin typeface="Arial" charset="0"/>
                <a:ea typeface="ヒラギノ角ゴ Pro W3" charset="-128"/>
                <a:cs typeface="Arial" charset="0"/>
              </a:rPr>
              <a:t>Frequent deliveries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altLang="en-US" dirty="0">
                <a:latin typeface="Arial" charset="0"/>
                <a:cs typeface="Arial" charset="0"/>
              </a:rPr>
              <a:t>Preserve food quality</a:t>
            </a:r>
          </a:p>
        </p:txBody>
      </p:sp>
      <p:pic>
        <p:nvPicPr>
          <p:cNvPr id="102403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18400" y="1447800"/>
            <a:ext cx="4083050" cy="2362200"/>
          </a:xfrm>
          <a:ln>
            <a:miter lim="800000"/>
            <a:headEnd/>
            <a:tailEnd/>
          </a:ln>
        </p:spPr>
      </p:pic>
      <p:sp>
        <p:nvSpPr>
          <p:cNvPr id="102404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DEAE6F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DEAE6F"/>
              </a:buClr>
              <a:buFont typeface="Courier New" charset="0"/>
              <a:buChar char="o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DEAE6F"/>
              </a:buClr>
              <a:buFont typeface="Wingdings" charset="2"/>
              <a:buChar char="§"/>
              <a:defRPr sz="1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–"/>
              <a:defRPr sz="12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CF43121-53A7-954A-A2CE-26CF973D6769}" type="slidenum">
              <a:rPr lang="en-US" altLang="en-US">
                <a:solidFill>
                  <a:srgbClr val="C7CCDB"/>
                </a:solidFill>
                <a:latin typeface="Helvetica Neue Medium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21</a:t>
            </a:fld>
            <a:endParaRPr lang="en-US" altLang="en-US" dirty="0">
              <a:solidFill>
                <a:srgbClr val="C7CCDB"/>
              </a:solidFill>
              <a:latin typeface="Helvetica Neue Medium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receiving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Font typeface="Arial" charset="0"/>
              <a:buNone/>
              <a:defRPr/>
            </a:pPr>
            <a:r>
              <a:rPr lang="en-US" dirty="0"/>
              <a:t>Delivery specification guidelines: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Fish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Courier New" panose="02070309020205020404" pitchFamily="49" charset="0"/>
              <a:buChar char="o"/>
              <a:defRPr/>
            </a:pPr>
            <a:r>
              <a:rPr lang="en-US" dirty="0"/>
              <a:t>Fresh—daily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Courier New" panose="02070309020205020404" pitchFamily="49" charset="0"/>
              <a:buChar char="o"/>
              <a:defRPr/>
            </a:pPr>
            <a:r>
              <a:rPr lang="en-US" dirty="0"/>
              <a:t>Frozen—weekly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Produce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Courier New" panose="02070309020205020404" pitchFamily="49" charset="0"/>
              <a:buChar char="o"/>
              <a:defRPr/>
            </a:pPr>
            <a:r>
              <a:rPr lang="en-US" dirty="0"/>
              <a:t>Bulk and hardy vegetables—weekly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Courier New" panose="02070309020205020404" pitchFamily="49" charset="0"/>
              <a:buChar char="o"/>
              <a:defRPr/>
            </a:pPr>
            <a:r>
              <a:rPr lang="en-US" dirty="0"/>
              <a:t>Delicate—daily</a:t>
            </a:r>
          </a:p>
        </p:txBody>
      </p:sp>
      <p:sp>
        <p:nvSpPr>
          <p:cNvPr id="104451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DEAE6F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DEAE6F"/>
              </a:buClr>
              <a:buFont typeface="Courier New" charset="0"/>
              <a:buChar char="o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DEAE6F"/>
              </a:buClr>
              <a:buFont typeface="Wingdings" charset="2"/>
              <a:buChar char="§"/>
              <a:defRPr sz="1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–"/>
              <a:defRPr sz="12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7313D24-6974-6F47-A459-FC40C2D65408}" type="slidenum">
              <a:rPr lang="en-US" altLang="en-US">
                <a:solidFill>
                  <a:srgbClr val="C7CCDB"/>
                </a:solidFill>
                <a:latin typeface="Helvetica Neue Medium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22</a:t>
            </a:fld>
            <a:endParaRPr lang="en-US" altLang="en-US" dirty="0">
              <a:solidFill>
                <a:srgbClr val="C7CCDB"/>
              </a:solidFill>
              <a:latin typeface="Helvetica Neue Medium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receiving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Font typeface="Arial" charset="0"/>
              <a:buNone/>
              <a:defRPr/>
            </a:pPr>
            <a:r>
              <a:rPr lang="en-US" dirty="0"/>
              <a:t>Delivery specification guidelines: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Dried goods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Courier New" panose="02070309020205020404" pitchFamily="49" charset="0"/>
              <a:buChar char="o"/>
              <a:defRPr/>
            </a:pPr>
            <a:r>
              <a:rPr lang="en-US" dirty="0"/>
              <a:t>Shelf stable—bulk ordering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Meat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Courier New" panose="02070309020205020404" pitchFamily="49" charset="0"/>
              <a:buChar char="o"/>
              <a:defRPr/>
            </a:pPr>
            <a:r>
              <a:rPr lang="en-US" dirty="0"/>
              <a:t>2–3 times/week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Dairy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Courier New" panose="02070309020205020404" pitchFamily="49" charset="0"/>
              <a:buChar char="o"/>
              <a:defRPr/>
            </a:pPr>
            <a:r>
              <a:rPr lang="en-US" dirty="0"/>
              <a:t>Twice/week</a:t>
            </a:r>
          </a:p>
        </p:txBody>
      </p:sp>
      <p:sp>
        <p:nvSpPr>
          <p:cNvPr id="106499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DEAE6F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DEAE6F"/>
              </a:buClr>
              <a:buFont typeface="Courier New" charset="0"/>
              <a:buChar char="o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DEAE6F"/>
              </a:buClr>
              <a:buFont typeface="Wingdings" charset="2"/>
              <a:buChar char="§"/>
              <a:defRPr sz="1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–"/>
              <a:defRPr sz="12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4A65554-9858-C64B-BB95-D43E829C0EE9}" type="slidenum">
              <a:rPr lang="en-US" altLang="en-US">
                <a:solidFill>
                  <a:srgbClr val="C7CCDB"/>
                </a:solidFill>
                <a:latin typeface="Helvetica Neue Medium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23</a:t>
            </a:fld>
            <a:endParaRPr lang="en-US" altLang="en-US" dirty="0">
              <a:solidFill>
                <a:srgbClr val="C7CCDB"/>
              </a:solidFill>
              <a:latin typeface="Helvetica Neue Medium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receiving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Font typeface="Arial" charset="0"/>
              <a:buNone/>
              <a:defRPr/>
            </a:pPr>
            <a:r>
              <a:rPr lang="en-US" dirty="0"/>
              <a:t>Receiving procedures: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AutoNum type="arabicPeriod"/>
              <a:defRPr/>
            </a:pPr>
            <a:r>
              <a:rPr lang="en-US" dirty="0"/>
              <a:t>Identify designated receiving area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Courier New" panose="02070309020205020404" pitchFamily="49" charset="0"/>
              <a:buChar char="o"/>
              <a:defRPr/>
            </a:pPr>
            <a:r>
              <a:rPr lang="en-US" dirty="0"/>
              <a:t>Clean, well lit, easily accessible</a:t>
            </a:r>
          </a:p>
          <a:p>
            <a:pPr marL="457200" lvl="1" indent="0">
              <a:buClr>
                <a:schemeClr val="accent6">
                  <a:lumMod val="75000"/>
                </a:schemeClr>
              </a:buClr>
              <a:buFont typeface="Courier New" charset="0"/>
              <a:buNone/>
              <a:defRPr/>
            </a:pPr>
            <a:endParaRPr lang="en-US" dirty="0"/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AutoNum type="arabicPeriod" startAt="2"/>
              <a:defRPr/>
            </a:pPr>
            <a:r>
              <a:rPr lang="en-US" dirty="0"/>
              <a:t>Copy of purchase order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Courier New" panose="02070309020205020404" pitchFamily="49" charset="0"/>
              <a:buChar char="o"/>
              <a:defRPr/>
            </a:pPr>
            <a:r>
              <a:rPr lang="en-US" dirty="0"/>
              <a:t>Issued by buyer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Courier New" panose="02070309020205020404" pitchFamily="49" charset="0"/>
              <a:buChar char="o"/>
              <a:defRPr/>
            </a:pPr>
            <a:r>
              <a:rPr lang="en-US" dirty="0"/>
              <a:t>Specifies types, quantities, prices</a:t>
            </a:r>
          </a:p>
          <a:p>
            <a:pPr marL="457200" lvl="1" indent="0">
              <a:buClr>
                <a:schemeClr val="accent6">
                  <a:lumMod val="75000"/>
                </a:schemeClr>
              </a:buClr>
              <a:buFont typeface="Courier New" charset="0"/>
              <a:buNone/>
              <a:defRPr/>
            </a:pPr>
            <a:endParaRPr lang="en-US" dirty="0"/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AutoNum type="arabicPeriod" startAt="3"/>
              <a:defRPr/>
            </a:pPr>
            <a:r>
              <a:rPr lang="en-US" dirty="0"/>
              <a:t>Purchasing specifications available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Courier New" panose="02070309020205020404" pitchFamily="49" charset="0"/>
              <a:buChar char="o"/>
              <a:defRPr/>
            </a:pPr>
            <a:r>
              <a:rPr lang="en-US" dirty="0"/>
              <a:t>Check requirements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Font typeface="Arial" charset="0"/>
              <a:buNone/>
              <a:defRPr/>
            </a:pPr>
            <a:endParaRPr lang="en-US" dirty="0"/>
          </a:p>
        </p:txBody>
      </p:sp>
      <p:sp>
        <p:nvSpPr>
          <p:cNvPr id="108547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DEAE6F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DEAE6F"/>
              </a:buClr>
              <a:buFont typeface="Courier New" charset="0"/>
              <a:buChar char="o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DEAE6F"/>
              </a:buClr>
              <a:buFont typeface="Wingdings" charset="2"/>
              <a:buChar char="§"/>
              <a:defRPr sz="1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–"/>
              <a:defRPr sz="12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133D880-742C-6140-AAC1-CCC48A2D1517}" type="slidenum">
              <a:rPr lang="en-US" altLang="en-US">
                <a:solidFill>
                  <a:srgbClr val="C7CCDB"/>
                </a:solidFill>
                <a:latin typeface="Helvetica Neue Medium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24</a:t>
            </a:fld>
            <a:endParaRPr lang="en-US" altLang="en-US" dirty="0">
              <a:solidFill>
                <a:srgbClr val="C7CCDB"/>
              </a:solidFill>
              <a:latin typeface="Helvetica Neue Medium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receiving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Font typeface="Arial" charset="0"/>
              <a:buNone/>
              <a:defRPr/>
            </a:pPr>
            <a:r>
              <a:rPr lang="en-US" dirty="0"/>
              <a:t>Receiving procedures: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AutoNum type="arabicPeriod" startAt="4"/>
              <a:defRPr/>
            </a:pPr>
            <a:r>
              <a:rPr lang="en-US" dirty="0"/>
              <a:t>Check item’s quantity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Courier New" panose="02070309020205020404" pitchFamily="49" charset="0"/>
              <a:buChar char="o"/>
              <a:defRPr/>
            </a:pPr>
            <a:r>
              <a:rPr lang="en-US" dirty="0"/>
              <a:t>Count or weigh items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Courier New" panose="02070309020205020404" pitchFamily="49" charset="0"/>
              <a:buChar char="o"/>
              <a:defRPr/>
            </a:pPr>
            <a:r>
              <a:rPr lang="en-US" dirty="0"/>
              <a:t>Check against purchase order and invoice</a:t>
            </a:r>
          </a:p>
          <a:p>
            <a:pPr marL="457200" lvl="1" indent="0">
              <a:buClr>
                <a:schemeClr val="accent6">
                  <a:lumMod val="75000"/>
                </a:schemeClr>
              </a:buClr>
              <a:buFont typeface="Courier New" charset="0"/>
              <a:buNone/>
              <a:defRPr/>
            </a:pPr>
            <a:endParaRPr lang="en-US" dirty="0"/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AutoNum type="arabicPeriod" startAt="5"/>
              <a:defRPr/>
            </a:pPr>
            <a:r>
              <a:rPr lang="en-US" dirty="0"/>
              <a:t>Check item’s quality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Courier New" panose="02070309020205020404" pitchFamily="49" charset="0"/>
              <a:buChar char="o"/>
              <a:defRPr/>
            </a:pPr>
            <a:r>
              <a:rPr lang="en-US" dirty="0"/>
              <a:t>Check freshness and accuracy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Courier New" panose="02070309020205020404" pitchFamily="49" charset="0"/>
              <a:buChar char="o"/>
              <a:defRPr/>
            </a:pPr>
            <a:r>
              <a:rPr lang="en-US" dirty="0"/>
              <a:t>Take temperatures</a:t>
            </a:r>
          </a:p>
        </p:txBody>
      </p:sp>
      <p:sp>
        <p:nvSpPr>
          <p:cNvPr id="110595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DEAE6F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DEAE6F"/>
              </a:buClr>
              <a:buFont typeface="Courier New" charset="0"/>
              <a:buChar char="o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DEAE6F"/>
              </a:buClr>
              <a:buFont typeface="Wingdings" charset="2"/>
              <a:buChar char="§"/>
              <a:defRPr sz="1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–"/>
              <a:defRPr sz="12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BAAFC2C-E1B0-874F-9FAD-650BAAAFA414}" type="slidenum">
              <a:rPr lang="en-US" altLang="en-US">
                <a:solidFill>
                  <a:srgbClr val="C7CCDB"/>
                </a:solidFill>
                <a:latin typeface="Helvetica Neue Medium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25</a:t>
            </a:fld>
            <a:endParaRPr lang="en-US" altLang="en-US" dirty="0">
              <a:solidFill>
                <a:srgbClr val="C7CCDB"/>
              </a:solidFill>
              <a:latin typeface="Helvetica Neue Medium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receiving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Font typeface="Arial" charset="0"/>
              <a:buNone/>
              <a:defRPr/>
            </a:pPr>
            <a:r>
              <a:rPr lang="en-US" dirty="0"/>
              <a:t>Receiving procedures: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AutoNum type="arabicPeriod" startAt="6"/>
              <a:defRPr/>
            </a:pPr>
            <a:r>
              <a:rPr lang="en-US" dirty="0"/>
              <a:t>Verify invoice’s other details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Courier New" panose="02070309020205020404" pitchFamily="49" charset="0"/>
              <a:buChar char="o"/>
              <a:defRPr/>
            </a:pPr>
            <a:r>
              <a:rPr lang="en-US" dirty="0"/>
              <a:t>Compare prices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Courier New" panose="02070309020205020404" pitchFamily="49" charset="0"/>
              <a:buChar char="o"/>
              <a:defRPr/>
            </a:pPr>
            <a:r>
              <a:rPr lang="en-US" dirty="0"/>
              <a:t>Check math</a:t>
            </a:r>
          </a:p>
          <a:p>
            <a:pPr marL="457200" lvl="1" indent="0">
              <a:buClr>
                <a:schemeClr val="accent6">
                  <a:lumMod val="75000"/>
                </a:schemeClr>
              </a:buClr>
              <a:buFont typeface="Courier New" charset="0"/>
              <a:buNone/>
              <a:defRPr/>
            </a:pPr>
            <a:endParaRPr lang="en-US" dirty="0"/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AutoNum type="arabicPeriod" startAt="7"/>
              <a:defRPr/>
            </a:pPr>
            <a:r>
              <a:rPr lang="en-US" dirty="0"/>
              <a:t>Put away promptly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Courier New" panose="02070309020205020404" pitchFamily="49" charset="0"/>
              <a:buChar char="o"/>
              <a:defRPr/>
            </a:pPr>
            <a:r>
              <a:rPr lang="en-US" dirty="0"/>
              <a:t>Store dairy, meat, poultry, seafood first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Courier New" panose="02070309020205020404" pitchFamily="49" charset="0"/>
              <a:buChar char="o"/>
              <a:defRPr/>
            </a:pPr>
            <a:r>
              <a:rPr lang="en-US" dirty="0"/>
              <a:t>Frozen food, produce, dry goods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Courier New" panose="02070309020205020404" pitchFamily="49" charset="0"/>
              <a:buChar char="o"/>
              <a:defRPr/>
            </a:pPr>
            <a:r>
              <a:rPr lang="en-US" dirty="0"/>
              <a:t>Secure storage area</a:t>
            </a:r>
          </a:p>
          <a:p>
            <a:pPr marL="457200" lvl="1" indent="0">
              <a:buClr>
                <a:schemeClr val="accent6">
                  <a:lumMod val="75000"/>
                </a:schemeClr>
              </a:buClr>
              <a:buFont typeface="Courier New" charset="0"/>
              <a:buNone/>
              <a:defRPr/>
            </a:pPr>
            <a:endParaRPr lang="en-US" dirty="0"/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AutoNum type="arabicPeriod" startAt="8"/>
              <a:defRPr/>
            </a:pPr>
            <a:r>
              <a:rPr lang="en-US" dirty="0"/>
              <a:t>Process paperwork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Courier New" panose="02070309020205020404" pitchFamily="49" charset="0"/>
              <a:buChar char="o"/>
              <a:defRPr/>
            </a:pPr>
            <a:r>
              <a:rPr lang="en-US" dirty="0"/>
              <a:t>Keep copies</a:t>
            </a:r>
          </a:p>
        </p:txBody>
      </p:sp>
      <p:sp>
        <p:nvSpPr>
          <p:cNvPr id="112643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DEAE6F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DEAE6F"/>
              </a:buClr>
              <a:buFont typeface="Courier New" charset="0"/>
              <a:buChar char="o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DEAE6F"/>
              </a:buClr>
              <a:buFont typeface="Wingdings" charset="2"/>
              <a:buChar char="§"/>
              <a:defRPr sz="1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–"/>
              <a:defRPr sz="12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DD610F7-C8AC-134F-98E9-12A76CA08ED2}" type="slidenum">
              <a:rPr lang="en-US" altLang="en-US">
                <a:solidFill>
                  <a:srgbClr val="C7CCDB"/>
                </a:solidFill>
                <a:latin typeface="Helvetica Neue Medium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26</a:t>
            </a:fld>
            <a:endParaRPr lang="en-US" altLang="en-US" dirty="0">
              <a:solidFill>
                <a:srgbClr val="C7CCDB"/>
              </a:solidFill>
              <a:latin typeface="Helvetica Neue Medium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storing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Font typeface="Arial" charset="0"/>
              <a:buNone/>
              <a:defRPr/>
            </a:pPr>
            <a:r>
              <a:rPr lang="en-US" dirty="0"/>
              <a:t>Storage procedures: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Recommended storage temperatures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Proper labels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Rotate food—FIFO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Inventory schedules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Clean 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Functioning properly and efficiently</a:t>
            </a:r>
          </a:p>
        </p:txBody>
      </p:sp>
      <p:sp>
        <p:nvSpPr>
          <p:cNvPr id="114691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DEAE6F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DEAE6F"/>
              </a:buClr>
              <a:buFont typeface="Courier New" charset="0"/>
              <a:buChar char="o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DEAE6F"/>
              </a:buClr>
              <a:buFont typeface="Wingdings" charset="2"/>
              <a:buChar char="§"/>
              <a:defRPr sz="1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–"/>
              <a:defRPr sz="12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D67E041-BE25-374E-9D25-B3BAEA800697}" type="slidenum">
              <a:rPr lang="en-US" altLang="en-US">
                <a:solidFill>
                  <a:srgbClr val="C7CCDB"/>
                </a:solidFill>
                <a:latin typeface="Helvetica Neue Medium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27</a:t>
            </a:fld>
            <a:endParaRPr lang="en-US" altLang="en-US" dirty="0">
              <a:solidFill>
                <a:srgbClr val="C7CCDB"/>
              </a:solidFill>
              <a:latin typeface="Helvetica Neue Medium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storing</a:t>
            </a:r>
          </a:p>
        </p:txBody>
      </p:sp>
      <p:sp>
        <p:nvSpPr>
          <p:cNvPr id="11673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Font typeface="Arial" charset="0"/>
              <a:buNone/>
            </a:pPr>
            <a:r>
              <a:rPr lang="en-US" altLang="en-US" dirty="0">
                <a:latin typeface="Arial" charset="0"/>
                <a:ea typeface="ヒラギノ角ゴ Pro W3" charset="-128"/>
                <a:cs typeface="Arial" charset="0"/>
              </a:rPr>
              <a:t>Freezers: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None/>
            </a:pPr>
            <a:r>
              <a:rPr lang="en-US" altLang="en-US" dirty="0">
                <a:latin typeface="Arial" charset="0"/>
                <a:ea typeface="ヒラギノ角ゴ Pro W3" charset="-128"/>
                <a:cs typeface="Arial" charset="0"/>
              </a:rPr>
              <a:t>Keep food frozen solid</a:t>
            </a:r>
            <a:r>
              <a:rPr lang="en-US" dirty="0"/>
              <a:t>—</a:t>
            </a:r>
            <a:r>
              <a:rPr lang="en-US" altLang="en-US" dirty="0">
                <a:latin typeface="Arial" charset="0"/>
                <a:ea typeface="ヒラギノ角ゴ Pro W3" charset="-128"/>
                <a:cs typeface="Arial" charset="0"/>
              </a:rPr>
              <a:t>0</a:t>
            </a:r>
            <a:r>
              <a:rPr lang="en-US" altLang="en-US" dirty="0">
                <a:ea typeface="ヒラギノ角ゴ Pro W3" charset="-128"/>
              </a:rPr>
              <a:t>°F</a:t>
            </a:r>
            <a:r>
              <a:rPr lang="en-US" altLang="en-US" dirty="0">
                <a:latin typeface="Arial" charset="0"/>
                <a:ea typeface="ヒラギノ角ゴ Pro W3" charset="-128"/>
                <a:cs typeface="Arial" charset="0"/>
              </a:rPr>
              <a:t> (–18°C)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altLang="en-US" dirty="0">
                <a:latin typeface="Arial" charset="0"/>
                <a:ea typeface="ヒラギノ角ゴ Pro W3" charset="-128"/>
                <a:cs typeface="Arial" charset="0"/>
              </a:rPr>
              <a:t>Speed racks or shelving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altLang="en-US" dirty="0">
                <a:latin typeface="Arial" charset="0"/>
                <a:ea typeface="ヒラギノ角ゴ Pro W3" charset="-128"/>
                <a:cs typeface="Arial" charset="0"/>
              </a:rPr>
              <a:t>Air movement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altLang="en-US" dirty="0">
                <a:latin typeface="Arial" charset="0"/>
                <a:ea typeface="ヒラギノ角ゴ Pro W3" charset="-128"/>
                <a:cs typeface="Arial" charset="0"/>
              </a:rPr>
              <a:t>Clean once/week 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altLang="en-US" dirty="0">
                <a:latin typeface="Arial" charset="0"/>
                <a:ea typeface="ヒラギノ角ゴ Pro W3" charset="-128"/>
                <a:cs typeface="Arial" charset="0"/>
              </a:rPr>
              <a:t>Check temperatures regularly</a:t>
            </a:r>
          </a:p>
        </p:txBody>
      </p:sp>
      <p:sp>
        <p:nvSpPr>
          <p:cNvPr id="116739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DEAE6F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DEAE6F"/>
              </a:buClr>
              <a:buFont typeface="Courier New" charset="0"/>
              <a:buChar char="o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DEAE6F"/>
              </a:buClr>
              <a:buFont typeface="Wingdings" charset="2"/>
              <a:buChar char="§"/>
              <a:defRPr sz="1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–"/>
              <a:defRPr sz="12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C4B288B-2C0F-1C46-A5F4-60251C1B89DD}" type="slidenum">
              <a:rPr lang="en-US" altLang="en-US">
                <a:solidFill>
                  <a:srgbClr val="C7CCDB"/>
                </a:solidFill>
                <a:latin typeface="Helvetica Neue Medium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28</a:t>
            </a:fld>
            <a:endParaRPr lang="en-US" altLang="en-US" dirty="0">
              <a:solidFill>
                <a:srgbClr val="C7CCDB"/>
              </a:solidFill>
              <a:latin typeface="Helvetica Neue Medium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storing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Font typeface="Arial" charset="0"/>
              <a:buNone/>
              <a:defRPr/>
            </a:pPr>
            <a:r>
              <a:rPr lang="en-US" dirty="0"/>
              <a:t>Coolers: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>
                <a:cs typeface="ヒラギノ角ゴ Pro W3" charset="0"/>
              </a:rPr>
              <a:t>41°F (5°C) or lower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>
                <a:cs typeface="ヒラギノ角ゴ Pro W3" charset="0"/>
              </a:rPr>
              <a:t>Avoid placing products on sheet pans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Courier New" panose="02070309020205020404" pitchFamily="49" charset="0"/>
              <a:buChar char="o"/>
              <a:defRPr/>
            </a:pPr>
            <a:r>
              <a:rPr lang="en-US" dirty="0">
                <a:cs typeface="ヒラギノ角ゴ Pro W3" charset="0"/>
              </a:rPr>
              <a:t>Limits air circulation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Monitor daily</a:t>
            </a:r>
            <a:r>
              <a:rPr lang="en-US" altLang="en-US" dirty="0">
                <a:ea typeface="ヒラギノ角ゴ Pro W3" charset="-128"/>
              </a:rPr>
              <a:t>—</a:t>
            </a:r>
            <a:r>
              <a:rPr lang="en-US" dirty="0"/>
              <a:t>cleanliness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Check temperatures regularly</a:t>
            </a:r>
          </a:p>
        </p:txBody>
      </p:sp>
      <p:sp>
        <p:nvSpPr>
          <p:cNvPr id="118787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DEAE6F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DEAE6F"/>
              </a:buClr>
              <a:buFont typeface="Courier New" charset="0"/>
              <a:buChar char="o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DEAE6F"/>
              </a:buClr>
              <a:buFont typeface="Wingdings" charset="2"/>
              <a:buChar char="§"/>
              <a:defRPr sz="1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–"/>
              <a:defRPr sz="12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5177FFC-950D-2E49-9439-4D81D1BFD501}" type="slidenum">
              <a:rPr lang="en-US" altLang="en-US">
                <a:solidFill>
                  <a:srgbClr val="C7CCDB"/>
                </a:solidFill>
                <a:latin typeface="Helvetica Neue Medium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29</a:t>
            </a:fld>
            <a:endParaRPr lang="en-US" altLang="en-US" dirty="0">
              <a:solidFill>
                <a:srgbClr val="C7CCDB"/>
              </a:solidFill>
              <a:latin typeface="Helvetica Neue Medium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Determining food cost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Font typeface="Arial" charset="0"/>
              <a:buNone/>
              <a:defRPr/>
            </a:pPr>
            <a:r>
              <a:rPr lang="en-US" dirty="0"/>
              <a:t>Food cost: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Dollar value of food used by operation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Courier New" panose="02070309020205020404" pitchFamily="49" charset="0"/>
              <a:buChar char="o"/>
              <a:defRPr/>
            </a:pPr>
            <a:r>
              <a:rPr lang="en-US" dirty="0"/>
              <a:t>Certain time period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Sold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Given away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Wasted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Spoiled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Incorrectly prepped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Overportioned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Overproduced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Stolen</a:t>
            </a:r>
          </a:p>
        </p:txBody>
      </p:sp>
      <p:sp>
        <p:nvSpPr>
          <p:cNvPr id="68611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DEAE6F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DEAE6F"/>
              </a:buClr>
              <a:buFont typeface="Courier New" charset="0"/>
              <a:buChar char="o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DEAE6F"/>
              </a:buClr>
              <a:buFont typeface="Wingdings" charset="2"/>
              <a:buChar char="§"/>
              <a:defRPr sz="1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–"/>
              <a:defRPr sz="12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5AD6039-0865-C749-8ACB-4D385DA6BB6A}" type="slidenum">
              <a:rPr lang="en-US" altLang="en-US">
                <a:solidFill>
                  <a:srgbClr val="C7CCDB"/>
                </a:solidFill>
                <a:latin typeface="Helvetica Neue Medium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US" altLang="en-US" dirty="0">
              <a:solidFill>
                <a:srgbClr val="C7CCDB"/>
              </a:solidFill>
              <a:latin typeface="Helvetica Neue Medium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storing</a:t>
            </a:r>
          </a:p>
        </p:txBody>
      </p:sp>
      <p:sp>
        <p:nvSpPr>
          <p:cNvPr id="12083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Font typeface="Arial" charset="0"/>
              <a:buNone/>
            </a:pPr>
            <a:r>
              <a:rPr lang="en-US" altLang="en-US" dirty="0">
                <a:latin typeface="Arial" charset="0"/>
                <a:ea typeface="ヒラギノ角ゴ Pro W3" charset="-128"/>
                <a:cs typeface="Arial" charset="0"/>
              </a:rPr>
              <a:t>Dry storage: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altLang="en-US" dirty="0">
                <a:latin typeface="Arial" charset="0"/>
                <a:ea typeface="ヒラギノ角ゴ Pro W3" charset="-128"/>
                <a:cs typeface="Arial" charset="0"/>
              </a:rPr>
              <a:t>Dangers to dry and canned food</a:t>
            </a:r>
          </a:p>
          <a:p>
            <a:pPr lvl="1">
              <a:buClr>
                <a:schemeClr val="accent6">
                  <a:lumMod val="75000"/>
                </a:schemeClr>
              </a:buClr>
            </a:pPr>
            <a:r>
              <a:rPr lang="en-US" altLang="en-US" dirty="0">
                <a:latin typeface="Arial" charset="0"/>
                <a:cs typeface="Arial" charset="0"/>
              </a:rPr>
              <a:t>Moisture and heat</a:t>
            </a:r>
          </a:p>
          <a:p>
            <a:r>
              <a:rPr lang="en-US" altLang="en-US" dirty="0">
                <a:latin typeface="Arial" charset="0"/>
                <a:ea typeface="ヒラギノ角ゴ Pro W3" charset="-128"/>
                <a:cs typeface="Arial" charset="0"/>
              </a:rPr>
              <a:t>Temperature</a:t>
            </a:r>
            <a:r>
              <a:rPr lang="en-US" altLang="en-US" dirty="0">
                <a:ea typeface="ヒラギノ角ゴ Pro W3" charset="-128"/>
              </a:rPr>
              <a:t>—between 50</a:t>
            </a:r>
            <a:r>
              <a:rPr lang="en-US" dirty="0">
                <a:cs typeface="ヒラギノ角ゴ Pro W3" charset="0"/>
              </a:rPr>
              <a:t>°F</a:t>
            </a:r>
            <a:r>
              <a:rPr lang="en-US" altLang="en-US" dirty="0">
                <a:ea typeface="ヒラギノ角ゴ Pro W3" charset="-128"/>
              </a:rPr>
              <a:t> and 70°F (10°C and 21°C)</a:t>
            </a:r>
            <a:endParaRPr lang="en-US" altLang="en-US" dirty="0">
              <a:latin typeface="Arial" charset="0"/>
              <a:ea typeface="ヒラギノ角ゴ Pro W3" charset="-128"/>
              <a:cs typeface="Arial" charset="0"/>
            </a:endParaRP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altLang="en-US" dirty="0">
                <a:latin typeface="Arial" charset="0"/>
                <a:ea typeface="ヒラギノ角ゴ Pro W3" charset="-128"/>
                <a:cs typeface="Arial" charset="0"/>
              </a:rPr>
              <a:t>Shelving 6 inches off ground</a:t>
            </a:r>
          </a:p>
        </p:txBody>
      </p:sp>
      <p:sp>
        <p:nvSpPr>
          <p:cNvPr id="120835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DEAE6F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DEAE6F"/>
              </a:buClr>
              <a:buFont typeface="Courier New" charset="0"/>
              <a:buChar char="o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DEAE6F"/>
              </a:buClr>
              <a:buFont typeface="Wingdings" charset="2"/>
              <a:buChar char="§"/>
              <a:defRPr sz="1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–"/>
              <a:defRPr sz="12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702917A-AE93-EF4F-B185-5593B96F1A11}" type="slidenum">
              <a:rPr lang="en-US" altLang="en-US">
                <a:solidFill>
                  <a:srgbClr val="C7CCDB"/>
                </a:solidFill>
                <a:latin typeface="Helvetica Neue Medium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30</a:t>
            </a:fld>
            <a:endParaRPr lang="en-US" altLang="en-US" dirty="0">
              <a:solidFill>
                <a:srgbClr val="C7CCDB"/>
              </a:solidFill>
              <a:latin typeface="Helvetica Neue Medium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Quality standards for food production and service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0"/>
            <a:ext cx="4419600" cy="4800600"/>
          </a:xfrm>
        </p:spPr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Font typeface="Arial" charset="0"/>
              <a:buNone/>
              <a:defRPr/>
            </a:pPr>
            <a:r>
              <a:rPr lang="en-US" dirty="0"/>
              <a:t>Quality assurance measures: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Prior to service</a:t>
            </a:r>
            <a:r>
              <a:rPr lang="en-US" altLang="en-US" dirty="0">
                <a:ea typeface="ヒラギノ角ゴ Pro W3" charset="-128"/>
              </a:rPr>
              <a:t>—</a:t>
            </a:r>
            <a:r>
              <a:rPr lang="en-US" dirty="0"/>
              <a:t>taste each item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Verify quality</a:t>
            </a:r>
            <a:r>
              <a:rPr lang="en-US" altLang="en-US" dirty="0">
                <a:ea typeface="ヒラギノ角ゴ Pro W3" charset="-128"/>
              </a:rPr>
              <a:t>—</a:t>
            </a:r>
            <a:r>
              <a:rPr lang="en-US" dirty="0"/>
              <a:t>during holding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Check appearance of dishes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Font typeface="Arial" charset="0"/>
              <a:buNone/>
              <a:defRPr/>
            </a:pPr>
            <a:endParaRPr lang="en-US" dirty="0"/>
          </a:p>
        </p:txBody>
      </p:sp>
      <p:sp>
        <p:nvSpPr>
          <p:cNvPr id="122883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DEAE6F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DEAE6F"/>
              </a:buClr>
              <a:buFont typeface="Courier New" charset="0"/>
              <a:buChar char="o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DEAE6F"/>
              </a:buClr>
              <a:buFont typeface="Wingdings" charset="2"/>
              <a:buChar char="§"/>
              <a:defRPr sz="1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–"/>
              <a:defRPr sz="12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BD55E5B-94A8-D24D-AEC8-0319EFD968F4}" type="slidenum">
              <a:rPr lang="en-US" altLang="en-US">
                <a:solidFill>
                  <a:srgbClr val="C7CCDB"/>
                </a:solidFill>
                <a:latin typeface="Helvetica Neue Medium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31</a:t>
            </a:fld>
            <a:endParaRPr lang="en-US" altLang="en-US" dirty="0">
              <a:solidFill>
                <a:srgbClr val="C7CCDB"/>
              </a:solidFill>
              <a:latin typeface="Helvetica Neue Medium" charset="0"/>
            </a:endParaRPr>
          </a:p>
        </p:txBody>
      </p:sp>
      <p:pic>
        <p:nvPicPr>
          <p:cNvPr id="122884" name="Picture Placeholder 6"/>
          <p:cNvPicPr>
            <a:picLocks noGrp="1" noChangeAspect="1"/>
          </p:cNvPicPr>
          <p:nvPr>
            <p:ph type="pic" sz="quarter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38900" y="762000"/>
            <a:ext cx="3733800" cy="5257800"/>
          </a:xfr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Quality standards for food production and service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Font typeface="Arial" charset="0"/>
              <a:buNone/>
              <a:defRPr/>
            </a:pPr>
            <a:r>
              <a:rPr lang="en-US" dirty="0"/>
              <a:t>Monitoring food quality: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Involve all staff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Consider and value opinions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Font typeface="Arial" charset="0"/>
              <a:buNone/>
              <a:defRPr/>
            </a:pPr>
            <a:endParaRPr lang="en-US" dirty="0"/>
          </a:p>
          <a:p>
            <a:pPr marL="0" indent="0">
              <a:buClr>
                <a:schemeClr val="accent6">
                  <a:lumMod val="75000"/>
                </a:schemeClr>
              </a:buClr>
              <a:buFont typeface="Arial" charset="0"/>
              <a:buNone/>
              <a:defRPr/>
            </a:pPr>
            <a:r>
              <a:rPr lang="en-US" dirty="0"/>
              <a:t>Corrective actions: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Revise product specifications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Revise procedure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Revise recipe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Select new vendor</a:t>
            </a:r>
          </a:p>
        </p:txBody>
      </p:sp>
      <p:sp>
        <p:nvSpPr>
          <p:cNvPr id="124931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DEAE6F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DEAE6F"/>
              </a:buClr>
              <a:buFont typeface="Courier New" charset="0"/>
              <a:buChar char="o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DEAE6F"/>
              </a:buClr>
              <a:buFont typeface="Wingdings" charset="2"/>
              <a:buChar char="§"/>
              <a:defRPr sz="1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–"/>
              <a:defRPr sz="12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6BA31C4-CB8D-2F4E-978D-1197A4EA2C02}" type="slidenum">
              <a:rPr lang="en-US" altLang="en-US">
                <a:solidFill>
                  <a:srgbClr val="C7CCDB"/>
                </a:solidFill>
                <a:latin typeface="Helvetica Neue Medium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32</a:t>
            </a:fld>
            <a:endParaRPr lang="en-US" altLang="en-US" dirty="0">
              <a:solidFill>
                <a:srgbClr val="C7CCDB"/>
              </a:solidFill>
              <a:latin typeface="Helvetica Neue Medium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Quality standards for inventory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62075"/>
            <a:ext cx="4876800" cy="4800600"/>
          </a:xfrm>
        </p:spPr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Font typeface="Arial" charset="0"/>
              <a:buNone/>
              <a:defRPr/>
            </a:pPr>
            <a:r>
              <a:rPr lang="en-US" dirty="0"/>
              <a:t>Physical inventory: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Count and record each item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Font typeface="Arial" charset="0"/>
              <a:buNone/>
              <a:defRPr/>
            </a:pPr>
            <a:endParaRPr lang="en-US" dirty="0"/>
          </a:p>
          <a:p>
            <a:pPr marL="0" indent="0">
              <a:buClr>
                <a:schemeClr val="accent6">
                  <a:lumMod val="75000"/>
                </a:schemeClr>
              </a:buClr>
              <a:buFont typeface="Arial" charset="0"/>
              <a:buNone/>
              <a:defRPr/>
            </a:pPr>
            <a:r>
              <a:rPr lang="en-US" dirty="0"/>
              <a:t>Monitor inventory: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Products ordered efficiently/timely manner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No product wasted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FIFO system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Food costs</a:t>
            </a:r>
          </a:p>
        </p:txBody>
      </p:sp>
      <p:pic>
        <p:nvPicPr>
          <p:cNvPr id="126979" name="Picture Placeholder 6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18400" y="1476375"/>
            <a:ext cx="4071938" cy="2286000"/>
          </a:xfrm>
          <a:ln>
            <a:miter lim="800000"/>
            <a:headEnd/>
            <a:tailEnd/>
          </a:ln>
        </p:spPr>
      </p:pic>
      <p:sp>
        <p:nvSpPr>
          <p:cNvPr id="12698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DEAE6F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DEAE6F"/>
              </a:buClr>
              <a:buFont typeface="Courier New" charset="0"/>
              <a:buChar char="o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DEAE6F"/>
              </a:buClr>
              <a:buFont typeface="Wingdings" charset="2"/>
              <a:buChar char="§"/>
              <a:defRPr sz="1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–"/>
              <a:defRPr sz="12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9094751-5E3C-C349-8D2C-549A653C4352}" type="slidenum">
              <a:rPr lang="en-US" altLang="en-US">
                <a:solidFill>
                  <a:srgbClr val="C7CCDB"/>
                </a:solidFill>
                <a:latin typeface="Helvetica Neue Medium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33</a:t>
            </a:fld>
            <a:endParaRPr lang="en-US" altLang="en-US" dirty="0">
              <a:solidFill>
                <a:srgbClr val="C7CCDB"/>
              </a:solidFill>
              <a:latin typeface="Helvetica Neue Medium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Quality standards for inventory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Font typeface="Arial" charset="0"/>
              <a:buNone/>
              <a:defRPr/>
            </a:pPr>
            <a:r>
              <a:rPr lang="en-US" dirty="0"/>
              <a:t>Opening inventory: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Calculate total values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Multiply unit cost by item number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Font typeface="Arial" charset="0"/>
              <a:buNone/>
              <a:defRPr/>
            </a:pPr>
            <a:endParaRPr lang="en-US" dirty="0"/>
          </a:p>
          <a:p>
            <a:pPr marL="0" indent="0">
              <a:buClr>
                <a:schemeClr val="accent6">
                  <a:lumMod val="75000"/>
                </a:schemeClr>
              </a:buClr>
              <a:buFont typeface="Arial" charset="0"/>
              <a:buNone/>
              <a:defRPr/>
            </a:pPr>
            <a:r>
              <a:rPr lang="en-US" dirty="0"/>
              <a:t>Closing inventory: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Total dollar value of inventory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End of period</a:t>
            </a:r>
          </a:p>
        </p:txBody>
      </p:sp>
      <p:sp>
        <p:nvSpPr>
          <p:cNvPr id="129027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DEAE6F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DEAE6F"/>
              </a:buClr>
              <a:buFont typeface="Courier New" charset="0"/>
              <a:buChar char="o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DEAE6F"/>
              </a:buClr>
              <a:buFont typeface="Wingdings" charset="2"/>
              <a:buChar char="§"/>
              <a:defRPr sz="1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–"/>
              <a:defRPr sz="12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CEC4559-4706-E64F-911C-E5B544BF5AE1}" type="slidenum">
              <a:rPr lang="en-US" altLang="en-US">
                <a:solidFill>
                  <a:srgbClr val="C7CCDB"/>
                </a:solidFill>
                <a:latin typeface="Helvetica Neue Medium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34</a:t>
            </a:fld>
            <a:endParaRPr lang="en-US" altLang="en-US" dirty="0">
              <a:solidFill>
                <a:srgbClr val="C7CCDB"/>
              </a:solidFill>
              <a:latin typeface="Helvetica Neue Medium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Quality standards for inventory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Font typeface="Arial" charset="0"/>
              <a:buNone/>
              <a:defRPr/>
            </a:pPr>
            <a:r>
              <a:rPr lang="en-US" dirty="0"/>
              <a:t>Closing inventory value: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AutoNum type="arabicPeriod"/>
              <a:defRPr/>
            </a:pPr>
            <a:r>
              <a:rPr lang="en-US" dirty="0"/>
              <a:t>Latest purchase price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Courier New" panose="02070309020205020404" pitchFamily="49" charset="0"/>
              <a:buChar char="o"/>
              <a:defRPr/>
            </a:pPr>
            <a:r>
              <a:rPr lang="en-US" dirty="0"/>
              <a:t>Multiply number of units</a:t>
            </a:r>
            <a:r>
              <a:rPr lang="en-US" altLang="en-US" dirty="0">
                <a:ea typeface="ヒラギノ角ゴ Pro W3" charset="-128"/>
              </a:rPr>
              <a:t>—</a:t>
            </a:r>
            <a:r>
              <a:rPr lang="en-US" dirty="0"/>
              <a:t>each item by recent price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Courier New" panose="02070309020205020404" pitchFamily="49" charset="0"/>
              <a:buChar char="o"/>
              <a:defRPr/>
            </a:pPr>
            <a:r>
              <a:rPr lang="en-US" dirty="0"/>
              <a:t>Quick method</a:t>
            </a:r>
          </a:p>
          <a:p>
            <a:pPr marL="457200" lvl="1" indent="0">
              <a:buClr>
                <a:schemeClr val="accent6">
                  <a:lumMod val="75000"/>
                </a:schemeClr>
              </a:buClr>
              <a:buFont typeface="Courier New" charset="0"/>
              <a:buNone/>
              <a:defRPr/>
            </a:pPr>
            <a:endParaRPr lang="en-US" dirty="0"/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AutoNum type="arabicPeriod" startAt="2"/>
              <a:defRPr/>
            </a:pPr>
            <a:r>
              <a:rPr lang="en-US" dirty="0"/>
              <a:t>Actual purchase price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Courier New" panose="02070309020205020404" pitchFamily="49" charset="0"/>
              <a:buChar char="o"/>
              <a:defRPr/>
            </a:pPr>
            <a:r>
              <a:rPr lang="en-US" dirty="0"/>
              <a:t>Multiply number of units</a:t>
            </a:r>
            <a:r>
              <a:rPr lang="en-US" altLang="en-US" dirty="0">
                <a:ea typeface="ヒラギノ角ゴ Pro W3" charset="-128"/>
              </a:rPr>
              <a:t>—</a:t>
            </a:r>
            <a:r>
              <a:rPr lang="en-US" dirty="0"/>
              <a:t>each item by price paid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Courier New" panose="02070309020205020404" pitchFamily="49" charset="0"/>
              <a:buChar char="o"/>
              <a:defRPr/>
            </a:pPr>
            <a:r>
              <a:rPr lang="en-US" dirty="0"/>
              <a:t>More accurate method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Courier New" panose="02070309020205020404" pitchFamily="49" charset="0"/>
              <a:buChar char="o"/>
              <a:defRPr/>
            </a:pPr>
            <a:r>
              <a:rPr lang="en-US" dirty="0"/>
              <a:t>Time consuming</a:t>
            </a:r>
          </a:p>
        </p:txBody>
      </p:sp>
      <p:sp>
        <p:nvSpPr>
          <p:cNvPr id="131075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DEAE6F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DEAE6F"/>
              </a:buClr>
              <a:buFont typeface="Courier New" charset="0"/>
              <a:buChar char="o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DEAE6F"/>
              </a:buClr>
              <a:buFont typeface="Wingdings" charset="2"/>
              <a:buChar char="§"/>
              <a:defRPr sz="1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–"/>
              <a:defRPr sz="12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4C72BE1-09AB-BD43-8BAB-E79E14FB5B4C}" type="slidenum">
              <a:rPr lang="en-US" altLang="en-US">
                <a:solidFill>
                  <a:srgbClr val="C7CCDB"/>
                </a:solidFill>
                <a:latin typeface="Helvetica Neue Medium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35</a:t>
            </a:fld>
            <a:endParaRPr lang="en-US" altLang="en-US" dirty="0">
              <a:solidFill>
                <a:srgbClr val="C7CCDB"/>
              </a:solidFill>
              <a:latin typeface="Helvetica Neue Medium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Determining food cost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Font typeface="Arial" charset="0"/>
              <a:buNone/>
              <a:defRPr/>
            </a:pPr>
            <a:r>
              <a:rPr lang="en-US" dirty="0"/>
              <a:t>Inventory: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Food product in storage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Expressed in units, dollar values, or both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Weekly or monthly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Font typeface="Arial" charset="0"/>
              <a:buNone/>
              <a:defRPr/>
            </a:pPr>
            <a:endParaRPr lang="en-US" dirty="0"/>
          </a:p>
          <a:p>
            <a:pPr marL="0" indent="0">
              <a:buClr>
                <a:schemeClr val="accent6">
                  <a:lumMod val="75000"/>
                </a:schemeClr>
              </a:buClr>
              <a:buFont typeface="Arial" charset="0"/>
              <a:buNone/>
              <a:defRPr/>
            </a:pPr>
            <a:r>
              <a:rPr lang="en-US" dirty="0"/>
              <a:t>Opening inventory: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Physical inventory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Beginning of given period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Font typeface="Arial" charset="0"/>
              <a:buNone/>
              <a:defRPr/>
            </a:pPr>
            <a:endParaRPr lang="en-US" dirty="0"/>
          </a:p>
          <a:p>
            <a:pPr marL="0" indent="0">
              <a:buClr>
                <a:schemeClr val="accent6">
                  <a:lumMod val="75000"/>
                </a:schemeClr>
              </a:buClr>
              <a:buFont typeface="Arial" charset="0"/>
              <a:buNone/>
              <a:defRPr/>
            </a:pPr>
            <a:r>
              <a:rPr lang="en-US" dirty="0"/>
              <a:t>Closing inventory: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Physical inventory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End of given period</a:t>
            </a:r>
          </a:p>
        </p:txBody>
      </p:sp>
      <p:sp>
        <p:nvSpPr>
          <p:cNvPr id="70659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DEAE6F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DEAE6F"/>
              </a:buClr>
              <a:buFont typeface="Courier New" charset="0"/>
              <a:buChar char="o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DEAE6F"/>
              </a:buClr>
              <a:buFont typeface="Wingdings" charset="2"/>
              <a:buChar char="§"/>
              <a:defRPr sz="1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–"/>
              <a:defRPr sz="12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0DD7A82D-45EC-BE4D-A474-865E98937F11}" type="slidenum">
              <a:rPr lang="en-US" altLang="en-US">
                <a:solidFill>
                  <a:srgbClr val="C7CCDB"/>
                </a:solidFill>
                <a:latin typeface="Helvetica Neue Medium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US" altLang="en-US" dirty="0">
              <a:solidFill>
                <a:srgbClr val="C7CCDB"/>
              </a:solidFill>
              <a:latin typeface="Helvetica Neue Medium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Determining food cost</a:t>
            </a:r>
          </a:p>
        </p:txBody>
      </p:sp>
      <p:sp>
        <p:nvSpPr>
          <p:cNvPr id="72706" name="Content Placeholder 2"/>
          <p:cNvSpPr>
            <a:spLocks noGrp="1"/>
          </p:cNvSpPr>
          <p:nvPr>
            <p:ph idx="1"/>
          </p:nvPr>
        </p:nvSpPr>
        <p:spPr>
          <a:xfrm>
            <a:off x="609600" y="1295400"/>
            <a:ext cx="4953000" cy="4800600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r>
              <a:rPr lang="en-US" altLang="en-US" dirty="0">
                <a:latin typeface="Arial" charset="0"/>
                <a:ea typeface="ヒラギノ角ゴ Pro W3" charset="-128"/>
                <a:cs typeface="Arial" charset="0"/>
              </a:rPr>
              <a:t>Food cost formula:</a:t>
            </a:r>
          </a:p>
          <a:p>
            <a:pPr marL="0" indent="0">
              <a:buFont typeface="Arial" charset="0"/>
              <a:buNone/>
            </a:pPr>
            <a:endParaRPr lang="en-US" altLang="en-US" dirty="0">
              <a:latin typeface="Arial" charset="0"/>
              <a:ea typeface="ヒラギノ角ゴ Pro W3" charset="-128"/>
              <a:cs typeface="Arial" charset="0"/>
            </a:endParaRPr>
          </a:p>
          <a:p>
            <a:pPr marL="0" indent="0">
              <a:buFont typeface="Arial" charset="0"/>
              <a:buNone/>
            </a:pPr>
            <a:r>
              <a:rPr lang="en-US" altLang="en-US" dirty="0">
                <a:latin typeface="Arial" charset="0"/>
                <a:ea typeface="ヒラギノ角ゴ Pro W3" charset="-128"/>
                <a:cs typeface="Arial" charset="0"/>
              </a:rPr>
              <a:t>(Opening inventory + Purchases = Total food available) – Closing inventory = Total food cost</a:t>
            </a:r>
          </a:p>
          <a:p>
            <a:pPr marL="0" indent="0">
              <a:buFont typeface="Arial" charset="0"/>
              <a:buNone/>
            </a:pPr>
            <a:endParaRPr lang="en-US" altLang="en-US" dirty="0">
              <a:latin typeface="Arial" charset="0"/>
              <a:ea typeface="ヒラギノ角ゴ Pro W3" charset="-128"/>
              <a:cs typeface="Arial" charset="0"/>
            </a:endParaRPr>
          </a:p>
          <a:p>
            <a:pPr marL="0" indent="0">
              <a:buFont typeface="Arial" charset="0"/>
              <a:buNone/>
            </a:pPr>
            <a:endParaRPr lang="en-US" altLang="en-US" dirty="0">
              <a:latin typeface="Arial" charset="0"/>
              <a:ea typeface="ヒラギノ角ゴ Pro W3" charset="-128"/>
              <a:cs typeface="Arial" charset="0"/>
            </a:endParaRPr>
          </a:p>
          <a:p>
            <a:pPr marL="0" indent="0">
              <a:buFont typeface="Arial" charset="0"/>
              <a:buNone/>
            </a:pPr>
            <a:endParaRPr lang="en-US" altLang="en-US" dirty="0">
              <a:latin typeface="Arial" charset="0"/>
              <a:ea typeface="ヒラギノ角ゴ Pro W3" charset="-128"/>
              <a:cs typeface="Arial" charset="0"/>
            </a:endParaRPr>
          </a:p>
        </p:txBody>
      </p:sp>
      <p:sp>
        <p:nvSpPr>
          <p:cNvPr id="72707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DEAE6F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DEAE6F"/>
              </a:buClr>
              <a:buFont typeface="Courier New" charset="0"/>
              <a:buChar char="o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DEAE6F"/>
              </a:buClr>
              <a:buFont typeface="Wingdings" charset="2"/>
              <a:buChar char="§"/>
              <a:defRPr sz="1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–"/>
              <a:defRPr sz="12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797E3965-9407-E84D-BC02-13E44B25591A}" type="slidenum">
              <a:rPr lang="en-US" altLang="en-US">
                <a:solidFill>
                  <a:srgbClr val="C7CCDB"/>
                </a:solidFill>
                <a:latin typeface="Helvetica Neue Medium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US" altLang="en-US" dirty="0">
              <a:solidFill>
                <a:srgbClr val="C7CCDB"/>
              </a:solidFill>
              <a:latin typeface="Helvetica Neue Medium" charset="0"/>
            </a:endParaRPr>
          </a:p>
        </p:txBody>
      </p:sp>
      <p:pic>
        <p:nvPicPr>
          <p:cNvPr id="72708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295400"/>
            <a:ext cx="5915025" cy="347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Determining food cost percentage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Font typeface="Arial" charset="0"/>
              <a:buNone/>
              <a:defRPr/>
            </a:pPr>
            <a:r>
              <a:rPr lang="en-US" dirty="0"/>
              <a:t>Total food cost percentage: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Relationship between sales and food cost</a:t>
            </a:r>
          </a:p>
          <a:p>
            <a:pPr marL="0" indent="0">
              <a:buClr>
                <a:schemeClr val="accent6">
                  <a:lumMod val="75000"/>
                </a:schemeClr>
              </a:buClr>
              <a:buFont typeface="Arial" charset="0"/>
              <a:buNone/>
              <a:defRPr/>
            </a:pPr>
            <a:endParaRPr lang="en-US" dirty="0"/>
          </a:p>
          <a:p>
            <a:pPr marL="0" indent="0">
              <a:buClr>
                <a:schemeClr val="accent6">
                  <a:lumMod val="75000"/>
                </a:schemeClr>
              </a:buClr>
              <a:buFont typeface="Arial" charset="0"/>
              <a:buNone/>
              <a:defRPr/>
            </a:pPr>
            <a:r>
              <a:rPr lang="en-US" dirty="0"/>
              <a:t>Analyze food cost percentage by comparing to: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Company standards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Historical costs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Industry standards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endParaRPr lang="en-US" dirty="0"/>
          </a:p>
          <a:p>
            <a:pPr marL="0" indent="0">
              <a:buClr>
                <a:schemeClr val="accent6">
                  <a:lumMod val="75000"/>
                </a:schemeClr>
              </a:buClr>
              <a:buFont typeface="Arial" charset="0"/>
              <a:buNone/>
              <a:defRPr/>
            </a:pPr>
            <a:r>
              <a:rPr lang="en-US" dirty="0"/>
              <a:t>Total food cost ÷ Food sales = Food cost percentage</a:t>
            </a:r>
          </a:p>
        </p:txBody>
      </p:sp>
      <p:sp>
        <p:nvSpPr>
          <p:cNvPr id="74755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DEAE6F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DEAE6F"/>
              </a:buClr>
              <a:buFont typeface="Courier New" charset="0"/>
              <a:buChar char="o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DEAE6F"/>
              </a:buClr>
              <a:buFont typeface="Wingdings" charset="2"/>
              <a:buChar char="§"/>
              <a:defRPr sz="1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–"/>
              <a:defRPr sz="12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DF83746-A1BC-0B4F-B6A6-60970F0D14FC}" type="slidenum">
              <a:rPr lang="en-US" altLang="en-US">
                <a:solidFill>
                  <a:srgbClr val="C7CCDB"/>
                </a:solidFill>
                <a:latin typeface="Helvetica Neue Medium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US" altLang="en-US" dirty="0">
              <a:solidFill>
                <a:srgbClr val="C7CCDB"/>
              </a:solidFill>
              <a:latin typeface="Helvetica Neue Medium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Establishing standard portion costs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Font typeface="Arial" charset="0"/>
              <a:buNone/>
              <a:defRPr/>
            </a:pPr>
            <a:r>
              <a:rPr lang="en-US" dirty="0"/>
              <a:t>Standard portion cost: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One serving or portion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Prepared using standardized recipe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Create accurate selling price</a:t>
            </a:r>
          </a:p>
        </p:txBody>
      </p:sp>
      <p:sp>
        <p:nvSpPr>
          <p:cNvPr id="76803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DEAE6F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DEAE6F"/>
              </a:buClr>
              <a:buFont typeface="Courier New" charset="0"/>
              <a:buChar char="o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DEAE6F"/>
              </a:buClr>
              <a:buFont typeface="Wingdings" charset="2"/>
              <a:buChar char="§"/>
              <a:defRPr sz="1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–"/>
              <a:defRPr sz="12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22BCCFEF-3DE5-374F-AC19-C98B9FC2D2BA}" type="slidenum">
              <a:rPr lang="en-US" altLang="en-US">
                <a:solidFill>
                  <a:srgbClr val="C7CCDB"/>
                </a:solidFill>
                <a:latin typeface="Helvetica Neue Medium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US" altLang="en-US" dirty="0">
              <a:solidFill>
                <a:srgbClr val="C7CCDB"/>
              </a:solidFill>
              <a:latin typeface="Helvetica Neue Medium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Establishing standard portion costs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Clr>
                <a:schemeClr val="accent6">
                  <a:lumMod val="75000"/>
                </a:schemeClr>
              </a:buClr>
              <a:buFont typeface="Arial" charset="0"/>
              <a:buNone/>
              <a:defRPr/>
            </a:pPr>
            <a:r>
              <a:rPr lang="en-US" dirty="0"/>
              <a:t>Recipe cost card: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Calculate standard portion cost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Table of ingredient costs</a:t>
            </a:r>
          </a:p>
          <a:p>
            <a:pPr lvl="1">
              <a:buClr>
                <a:schemeClr val="accent6">
                  <a:lumMod val="75000"/>
                </a:schemeClr>
              </a:buClr>
              <a:buFont typeface="Courier New" panose="02070309020205020404" pitchFamily="49" charset="0"/>
              <a:buChar char="o"/>
              <a:defRPr/>
            </a:pPr>
            <a:r>
              <a:rPr lang="en-US" dirty="0"/>
              <a:t>Each item in standardized recipe</a:t>
            </a:r>
          </a:p>
          <a:p>
            <a:pPr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  <a:defRPr/>
            </a:pPr>
            <a:r>
              <a:rPr lang="en-US" dirty="0"/>
              <a:t>Every multiple-ingredient item</a:t>
            </a:r>
          </a:p>
        </p:txBody>
      </p:sp>
      <p:sp>
        <p:nvSpPr>
          <p:cNvPr id="78851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DEAE6F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DEAE6F"/>
              </a:buClr>
              <a:buFont typeface="Courier New" charset="0"/>
              <a:buChar char="o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DEAE6F"/>
              </a:buClr>
              <a:buFont typeface="Wingdings" charset="2"/>
              <a:buChar char="§"/>
              <a:defRPr sz="1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–"/>
              <a:defRPr sz="12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1D9E55F-3D94-354D-B670-D46B73914244}" type="slidenum">
              <a:rPr lang="en-US" altLang="en-US">
                <a:solidFill>
                  <a:srgbClr val="C7CCDB"/>
                </a:solidFill>
                <a:latin typeface="Helvetica Neue Medium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en-US" altLang="en-US" dirty="0">
              <a:solidFill>
                <a:srgbClr val="C7CCDB"/>
              </a:solidFill>
              <a:latin typeface="Helvetica Neue Medium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Recipe cost card</a:t>
            </a:r>
          </a:p>
        </p:txBody>
      </p:sp>
      <p:sp>
        <p:nvSpPr>
          <p:cNvPr id="80898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DEAE6F"/>
              </a:buClr>
              <a:buFont typeface="Arial" charset="0"/>
              <a:buChar char="•"/>
              <a:defRPr>
                <a:solidFill>
                  <a:schemeClr val="tx1"/>
                </a:solidFill>
                <a:latin typeface="Arial" charset="0"/>
                <a:ea typeface="ヒラギノ角ゴ Pro W3" charset="-128"/>
                <a:cs typeface="Arial" charset="0"/>
              </a:defRPr>
            </a:lvl1pPr>
            <a:lvl2pPr marL="742950" indent="-285750">
              <a:spcBef>
                <a:spcPct val="20000"/>
              </a:spcBef>
              <a:buClr>
                <a:srgbClr val="DEAE6F"/>
              </a:buClr>
              <a:buFont typeface="Courier New" charset="0"/>
              <a:buChar char="o"/>
              <a:defRPr sz="1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lr>
                <a:srgbClr val="DEAE6F"/>
              </a:buClr>
              <a:buFont typeface="Wingdings" charset="2"/>
              <a:buChar char="§"/>
              <a:defRPr sz="1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–"/>
              <a:defRPr sz="12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EAE6F"/>
              </a:buClr>
              <a:buFont typeface="Arial" charset="0"/>
              <a:buChar char="»"/>
              <a:defRPr sz="1000">
                <a:solidFill>
                  <a:srgbClr val="DEAE6F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4E47C91-FFA5-834E-A613-E46CDE293435}" type="slidenum">
              <a:rPr lang="en-US" altLang="en-US">
                <a:solidFill>
                  <a:srgbClr val="C7CCDB"/>
                </a:solidFill>
                <a:latin typeface="Helvetica Neue Medium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en-US" altLang="en-US" dirty="0">
              <a:solidFill>
                <a:srgbClr val="C7CCDB"/>
              </a:solidFill>
              <a:latin typeface="Helvetica Neue Medium" charset="0"/>
            </a:endParaRPr>
          </a:p>
        </p:txBody>
      </p:sp>
      <p:pic>
        <p:nvPicPr>
          <p:cNvPr id="80899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963613"/>
            <a:ext cx="8978900" cy="519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7FDCF3104A07244BF459662B7AA6C88" ma:contentTypeVersion="16" ma:contentTypeDescription="Create a new document." ma:contentTypeScope="" ma:versionID="cc189776ef262ce16b119e4cb3eab4b5">
  <xsd:schema xmlns:xsd="http://www.w3.org/2001/XMLSchema" xmlns:xs="http://www.w3.org/2001/XMLSchema" xmlns:p="http://schemas.microsoft.com/office/2006/metadata/properties" xmlns:ns2="83360442-5dec-4955-8a74-e48fe25ec838" xmlns:ns3="162f643a-7b80-4d38-9450-1e488627f741" targetNamespace="http://schemas.microsoft.com/office/2006/metadata/properties" ma:root="true" ma:fieldsID="9722f91a27ae4aeaa1bd0f5c842d0019" ns2:_="" ns3:_="">
    <xsd:import namespace="83360442-5dec-4955-8a74-e48fe25ec838"/>
    <xsd:import namespace="162f643a-7b80-4d38-9450-1e488627f74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ObjectDetectorVersion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360442-5dec-4955-8a74-e48fe25ec83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64897631-8002-4167-8b20-1409df4a837c}" ma:internalName="TaxCatchAll" ma:showField="CatchAllData" ma:web="83360442-5dec-4955-8a74-e48fe25ec8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2f643a-7b80-4d38-9450-1e488627f7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14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c989fe73-3383-41d1-9f05-ce8a0a359f2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3360442-5dec-4955-8a74-e48fe25ec838" xsi:nil="true"/>
    <lcf76f155ced4ddcb4097134ff3c332f xmlns="162f643a-7b80-4d38-9450-1e488627f74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9C8A677-3F1D-4498-BADC-2633F009E1F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3360442-5dec-4955-8a74-e48fe25ec838"/>
    <ds:schemaRef ds:uri="162f643a-7b80-4d38-9450-1e488627f7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4135935-70E5-4951-BEC7-40EF9FA87D7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1466F32-7EA6-40D9-9C20-CC2FDC080326}">
  <ds:schemaRefs>
    <ds:schemaRef ds:uri="http://schemas.microsoft.com/office/2006/metadata/properties"/>
    <ds:schemaRef ds:uri="http://schemas.microsoft.com/office/infopath/2007/PartnerControls"/>
    <ds:schemaRef ds:uri="83360442-5dec-4955-8a74-e48fe25ec838"/>
    <ds:schemaRef ds:uri="162f643a-7b80-4d38-9450-1e488627f74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16985</TotalTime>
  <Words>5342</Words>
  <Application>Microsoft Office PowerPoint</Application>
  <PresentationFormat>Widescreen</PresentationFormat>
  <Paragraphs>556</Paragraphs>
  <Slides>35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Arial</vt:lpstr>
      <vt:lpstr>Calibri</vt:lpstr>
      <vt:lpstr>Courier New</vt:lpstr>
      <vt:lpstr>Helvetica Neue Medium</vt:lpstr>
      <vt:lpstr>Wingdings</vt:lpstr>
      <vt:lpstr>ヒラギノ角ゴ Pro W3</vt:lpstr>
      <vt:lpstr>1_Office Theme</vt:lpstr>
      <vt:lpstr>PowerPoint Presentation</vt:lpstr>
      <vt:lpstr>Steps in controlling food costs</vt:lpstr>
      <vt:lpstr>Determining food cost</vt:lpstr>
      <vt:lpstr>Determining food cost</vt:lpstr>
      <vt:lpstr>Determining food cost</vt:lpstr>
      <vt:lpstr>Determining food cost percentage</vt:lpstr>
      <vt:lpstr>Establishing standard portion costs</vt:lpstr>
      <vt:lpstr>Establishing standard portion costs</vt:lpstr>
      <vt:lpstr>Recipe cost card</vt:lpstr>
      <vt:lpstr>Recipe yields</vt:lpstr>
      <vt:lpstr>Converting recipe yields</vt:lpstr>
      <vt:lpstr>Controlling portion sizes</vt:lpstr>
      <vt:lpstr>Controlling portion sizes</vt:lpstr>
      <vt:lpstr>Controlling portion sizes</vt:lpstr>
      <vt:lpstr>Monitoring production volume and cost</vt:lpstr>
      <vt:lpstr>Food production charts</vt:lpstr>
      <vt:lpstr>Sample food production sheet</vt:lpstr>
      <vt:lpstr>Food production charts</vt:lpstr>
      <vt:lpstr>Menu pricing</vt:lpstr>
      <vt:lpstr>Quality standards for purchasing, receiving, and storing</vt:lpstr>
      <vt:lpstr>receiving</vt:lpstr>
      <vt:lpstr>receiving</vt:lpstr>
      <vt:lpstr>receiving</vt:lpstr>
      <vt:lpstr>receiving</vt:lpstr>
      <vt:lpstr>receiving</vt:lpstr>
      <vt:lpstr>receiving</vt:lpstr>
      <vt:lpstr>storing</vt:lpstr>
      <vt:lpstr>storing</vt:lpstr>
      <vt:lpstr>storing</vt:lpstr>
      <vt:lpstr>storing</vt:lpstr>
      <vt:lpstr>Quality standards for food production and service</vt:lpstr>
      <vt:lpstr>Quality standards for food production and service</vt:lpstr>
      <vt:lpstr>Quality standards for inventory</vt:lpstr>
      <vt:lpstr>Quality standards for inventory</vt:lpstr>
      <vt:lpstr>Quality standards for inventory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Gary Schwartz</dc:creator>
  <cp:lastModifiedBy>Courtney Hamm</cp:lastModifiedBy>
  <cp:revision>1292</cp:revision>
  <dcterms:created xsi:type="dcterms:W3CDTF">2009-09-15T22:22:03Z</dcterms:created>
  <dcterms:modified xsi:type="dcterms:W3CDTF">2025-07-31T19:21:29Z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0x010100A7FDCF3104A07244BF459662B7AA6C88</vt:lpwstr>
  </property>
  <property fmtid="{D5CDD505-2E9C-101B-9397-08002B2CF9AE}" pid="3" name="Order">
    <vt:lpwstr>300.000000000000</vt:lpwstr>
  </property>
  <property fmtid="{D5CDD505-2E9C-101B-9397-08002B2CF9AE}" pid="4" name="MediaServiceImageTags">
    <vt:lpwstr/>
  </property>
</Properties>
</file>