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07"/>
  </p:notesMasterIdLst>
  <p:sldIdLst>
    <p:sldId id="331" r:id="rId5"/>
    <p:sldId id="332" r:id="rId6"/>
    <p:sldId id="333" r:id="rId7"/>
    <p:sldId id="334" r:id="rId8"/>
    <p:sldId id="335" r:id="rId9"/>
    <p:sldId id="336" r:id="rId10"/>
    <p:sldId id="337" r:id="rId11"/>
    <p:sldId id="338" r:id="rId12"/>
    <p:sldId id="339" r:id="rId13"/>
    <p:sldId id="340" r:id="rId14"/>
    <p:sldId id="341" r:id="rId15"/>
    <p:sldId id="342" r:id="rId16"/>
    <p:sldId id="343" r:id="rId17"/>
    <p:sldId id="344" r:id="rId18"/>
    <p:sldId id="345" r:id="rId19"/>
    <p:sldId id="346" r:id="rId20"/>
    <p:sldId id="347" r:id="rId21"/>
    <p:sldId id="348" r:id="rId22"/>
    <p:sldId id="349" r:id="rId23"/>
    <p:sldId id="350" r:id="rId24"/>
    <p:sldId id="351" r:id="rId25"/>
    <p:sldId id="352" r:id="rId26"/>
    <p:sldId id="353" r:id="rId27"/>
    <p:sldId id="354" r:id="rId28"/>
    <p:sldId id="355" r:id="rId29"/>
    <p:sldId id="356" r:id="rId30"/>
    <p:sldId id="357" r:id="rId31"/>
    <p:sldId id="358" r:id="rId32"/>
    <p:sldId id="359" r:id="rId33"/>
    <p:sldId id="360" r:id="rId34"/>
    <p:sldId id="361" r:id="rId35"/>
    <p:sldId id="362" r:id="rId36"/>
    <p:sldId id="363" r:id="rId37"/>
    <p:sldId id="364" r:id="rId38"/>
    <p:sldId id="365" r:id="rId39"/>
    <p:sldId id="366" r:id="rId40"/>
    <p:sldId id="367" r:id="rId41"/>
    <p:sldId id="368" r:id="rId42"/>
    <p:sldId id="369" r:id="rId43"/>
    <p:sldId id="370" r:id="rId44"/>
    <p:sldId id="371" r:id="rId45"/>
    <p:sldId id="372" r:id="rId46"/>
    <p:sldId id="373" r:id="rId47"/>
    <p:sldId id="374" r:id="rId48"/>
    <p:sldId id="375" r:id="rId49"/>
    <p:sldId id="376" r:id="rId50"/>
    <p:sldId id="377" r:id="rId51"/>
    <p:sldId id="378" r:id="rId52"/>
    <p:sldId id="379" r:id="rId53"/>
    <p:sldId id="380" r:id="rId54"/>
    <p:sldId id="381" r:id="rId55"/>
    <p:sldId id="382" r:id="rId56"/>
    <p:sldId id="383" r:id="rId57"/>
    <p:sldId id="384" r:id="rId58"/>
    <p:sldId id="385" r:id="rId59"/>
    <p:sldId id="386" r:id="rId60"/>
    <p:sldId id="387" r:id="rId61"/>
    <p:sldId id="388" r:id="rId62"/>
    <p:sldId id="389" r:id="rId63"/>
    <p:sldId id="390" r:id="rId64"/>
    <p:sldId id="391" r:id="rId65"/>
    <p:sldId id="392" r:id="rId66"/>
    <p:sldId id="393" r:id="rId67"/>
    <p:sldId id="394" r:id="rId68"/>
    <p:sldId id="395" r:id="rId69"/>
    <p:sldId id="396" r:id="rId70"/>
    <p:sldId id="397" r:id="rId71"/>
    <p:sldId id="398" r:id="rId72"/>
    <p:sldId id="399" r:id="rId73"/>
    <p:sldId id="400" r:id="rId74"/>
    <p:sldId id="401" r:id="rId75"/>
    <p:sldId id="402" r:id="rId76"/>
    <p:sldId id="403" r:id="rId77"/>
    <p:sldId id="404" r:id="rId78"/>
    <p:sldId id="405" r:id="rId79"/>
    <p:sldId id="406" r:id="rId80"/>
    <p:sldId id="407" r:id="rId81"/>
    <p:sldId id="408" r:id="rId82"/>
    <p:sldId id="409" r:id="rId83"/>
    <p:sldId id="410" r:id="rId84"/>
    <p:sldId id="411" r:id="rId85"/>
    <p:sldId id="412" r:id="rId86"/>
    <p:sldId id="413" r:id="rId87"/>
    <p:sldId id="414" r:id="rId88"/>
    <p:sldId id="415" r:id="rId89"/>
    <p:sldId id="416" r:id="rId90"/>
    <p:sldId id="417" r:id="rId91"/>
    <p:sldId id="418" r:id="rId92"/>
    <p:sldId id="419" r:id="rId93"/>
    <p:sldId id="420" r:id="rId94"/>
    <p:sldId id="421" r:id="rId95"/>
    <p:sldId id="422" r:id="rId96"/>
    <p:sldId id="423" r:id="rId97"/>
    <p:sldId id="424" r:id="rId98"/>
    <p:sldId id="425" r:id="rId99"/>
    <p:sldId id="426" r:id="rId100"/>
    <p:sldId id="427" r:id="rId101"/>
    <p:sldId id="428" r:id="rId102"/>
    <p:sldId id="429" r:id="rId103"/>
    <p:sldId id="430" r:id="rId104"/>
    <p:sldId id="431" r:id="rId105"/>
    <p:sldId id="432" r:id="rId10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F15A28-71E0-4165-817E-9336A16FA569}" v="1" dt="2025-07-31T15:40:46.4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44" autoAdjust="0"/>
    <p:restoredTop sz="84981" autoAdjust="0"/>
  </p:normalViewPr>
  <p:slideViewPr>
    <p:cSldViewPr snapToGrid="0">
      <p:cViewPr varScale="1">
        <p:scale>
          <a:sx n="61" d="100"/>
          <a:sy n="61" d="100"/>
        </p:scale>
        <p:origin x="68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07" Type="http://schemas.openxmlformats.org/officeDocument/2006/relationships/notesMaster" Target="notesMasters/notesMaster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102" Type="http://schemas.openxmlformats.org/officeDocument/2006/relationships/slide" Target="slides/slide98.xml"/><Relationship Id="rId110"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slide" Target="slides/slide9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103" Type="http://schemas.openxmlformats.org/officeDocument/2006/relationships/slide" Target="slides/slide99.xml"/><Relationship Id="rId10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1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viewProps" Target="viewProps.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7616B6-0C55-420B-AACB-8B2A93898312}" type="datetimeFigureOut">
              <a:rPr lang="en-US" smtClean="0"/>
              <a:t>7/31/2025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AFE373-B7BA-4061-BF72-2706F3D370DF}" type="slidenum">
              <a:rPr lang="en-US" smtClean="0"/>
              <a:t>‹#›</a:t>
            </a:fld>
            <a:endParaRPr lang="en-US" dirty="0"/>
          </a:p>
        </p:txBody>
      </p:sp>
    </p:spTree>
    <p:extLst>
      <p:ext uri="{BB962C8B-B14F-4D97-AF65-F5344CB8AC3E}">
        <p14:creationId xmlns:p14="http://schemas.microsoft.com/office/powerpoint/2010/main" val="2387784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All potatoes are tubers. These are fat underground stems of the plant that can</a:t>
            </a:r>
          </a:p>
          <a:p>
            <a:r>
              <a:rPr lang="en-US" sz="1200" b="0" i="0" u="none" strike="noStrike" kern="1200" baseline="0" dirty="0">
                <a:solidFill>
                  <a:schemeClr val="tx1"/>
                </a:solidFill>
                <a:latin typeface="+mn-lt"/>
                <a:ea typeface="+mn-ea"/>
                <a:cs typeface="+mn-cs"/>
              </a:rPr>
              <a:t>grow a new plant. However, all potatoes are not the same. Potato varieties differ</a:t>
            </a:r>
          </a:p>
          <a:p>
            <a:r>
              <a:rPr lang="en-US" sz="1200" b="0" i="0" u="none" strike="noStrike" kern="1200" baseline="0" dirty="0">
                <a:solidFill>
                  <a:schemeClr val="tx1"/>
                </a:solidFill>
                <a:latin typeface="+mn-lt"/>
                <a:ea typeface="+mn-ea"/>
                <a:cs typeface="+mn-cs"/>
              </a:rPr>
              <a:t>in starch and moisture content, shape, and skin color. That is why different</a:t>
            </a:r>
          </a:p>
          <a:p>
            <a:r>
              <a:rPr lang="en-US" sz="1200" b="0" i="0" u="none" strike="noStrike" kern="1200" baseline="0" dirty="0">
                <a:solidFill>
                  <a:schemeClr val="tx1"/>
                </a:solidFill>
                <a:latin typeface="+mn-lt"/>
                <a:ea typeface="+mn-ea"/>
                <a:cs typeface="+mn-cs"/>
              </a:rPr>
              <a:t>varieties produce a different end product. Potatoes are categorized by their</a:t>
            </a:r>
          </a:p>
          <a:p>
            <a:r>
              <a:rPr lang="en-US" sz="1200" b="0" i="0" u="none" strike="noStrike" kern="1200" baseline="0" dirty="0">
                <a:solidFill>
                  <a:schemeClr val="tx1"/>
                </a:solidFill>
                <a:latin typeface="+mn-lt"/>
                <a:ea typeface="+mn-ea"/>
                <a:cs typeface="+mn-cs"/>
              </a:rPr>
              <a:t>starch and moisture content. The starch content of any potato increases with</a:t>
            </a:r>
          </a:p>
          <a:p>
            <a:r>
              <a:rPr lang="en-US" sz="1200" b="0" i="0" u="none" strike="noStrike" kern="1200" baseline="0" dirty="0">
                <a:solidFill>
                  <a:schemeClr val="tx1"/>
                </a:solidFill>
                <a:latin typeface="+mn-lt"/>
                <a:ea typeface="+mn-ea"/>
                <a:cs typeface="+mn-cs"/>
              </a:rPr>
              <a:t>the potato’s age.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High-starch, low-moisture potatoes are dense because they have a high amount</a:t>
            </a:r>
          </a:p>
          <a:p>
            <a:r>
              <a:rPr lang="en-US" sz="1200" b="0" i="0" u="none" strike="noStrike" kern="1200" baseline="0" dirty="0">
                <a:solidFill>
                  <a:schemeClr val="tx1"/>
                </a:solidFill>
                <a:latin typeface="+mn-lt"/>
                <a:ea typeface="+mn-ea"/>
                <a:cs typeface="+mn-cs"/>
              </a:rPr>
              <a:t>of dry starch. These potatoes’ starch granules swell and separate as they cook,</a:t>
            </a:r>
          </a:p>
          <a:p>
            <a:r>
              <a:rPr lang="en-US" sz="1200" b="0" i="0" u="none" strike="noStrike" kern="1200" baseline="0" dirty="0">
                <a:solidFill>
                  <a:schemeClr val="tx1"/>
                </a:solidFill>
                <a:latin typeface="+mn-lt"/>
                <a:ea typeface="+mn-ea"/>
                <a:cs typeface="+mn-cs"/>
              </a:rPr>
              <a:t>which makes the potato fluffy. High-starch, low-moisture potatoes are best when</a:t>
            </a:r>
          </a:p>
          <a:p>
            <a:r>
              <a:rPr lang="en-US" sz="1200" b="0" i="0" u="none" strike="noStrike" kern="1200" baseline="0" dirty="0">
                <a:solidFill>
                  <a:schemeClr val="tx1"/>
                </a:solidFill>
                <a:latin typeface="+mn-lt"/>
                <a:ea typeface="+mn-ea"/>
                <a:cs typeface="+mn-cs"/>
              </a:rPr>
              <a:t>baked, puréed, or fried. They include Idaho and russet potatoes. Also included</a:t>
            </a:r>
          </a:p>
          <a:p>
            <a:r>
              <a:rPr lang="en-US" sz="1200" b="0" i="0" u="none" strike="noStrike" kern="1200" baseline="0" dirty="0">
                <a:solidFill>
                  <a:schemeClr val="tx1"/>
                </a:solidFill>
                <a:latin typeface="+mn-lt"/>
                <a:ea typeface="+mn-ea"/>
                <a:cs typeface="+mn-cs"/>
              </a:rPr>
              <a:t>in this category are sweet potatoes and yams.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Medium-starch, medium-moisture potatoes are versatile. The high moisture</a:t>
            </a:r>
          </a:p>
          <a:p>
            <a:r>
              <a:rPr lang="en-US" sz="1200" b="0" i="0" u="none" strike="noStrike" kern="1200" baseline="0" dirty="0">
                <a:solidFill>
                  <a:schemeClr val="tx1"/>
                </a:solidFill>
                <a:latin typeface="+mn-lt"/>
                <a:ea typeface="+mn-ea"/>
                <a:cs typeface="+mn-cs"/>
              </a:rPr>
              <a:t>prevents the potato from absorbing some water, and therefore it swells less</a:t>
            </a:r>
          </a:p>
          <a:p>
            <a:r>
              <a:rPr lang="en-US" sz="1200" b="0" i="0" u="none" strike="noStrike" kern="1200" baseline="0" dirty="0">
                <a:solidFill>
                  <a:schemeClr val="tx1"/>
                </a:solidFill>
                <a:latin typeface="+mn-lt"/>
                <a:ea typeface="+mn-ea"/>
                <a:cs typeface="+mn-cs"/>
              </a:rPr>
              <a:t>when cooked. These potatoes are great at holding their shape, so they are</a:t>
            </a:r>
          </a:p>
          <a:p>
            <a:r>
              <a:rPr lang="en-US" sz="1200" b="0" i="0" u="none" strike="noStrike" kern="1200" baseline="0" dirty="0">
                <a:solidFill>
                  <a:schemeClr val="tx1"/>
                </a:solidFill>
                <a:latin typeface="+mn-lt"/>
                <a:ea typeface="+mn-ea"/>
                <a:cs typeface="+mn-cs"/>
              </a:rPr>
              <a:t>good for potato salads and potato cakes. This category of potato is best for</a:t>
            </a:r>
          </a:p>
          <a:p>
            <a:r>
              <a:rPr lang="en-US" sz="1200" b="0" i="0" u="none" strike="noStrike" kern="1200" baseline="0" dirty="0">
                <a:solidFill>
                  <a:schemeClr val="tx1"/>
                </a:solidFill>
                <a:latin typeface="+mn-lt"/>
                <a:ea typeface="+mn-ea"/>
                <a:cs typeface="+mn-cs"/>
              </a:rPr>
              <a:t>boiling, steaming, sautéing, oven roasting, stewing, mashing, and braising.</a:t>
            </a:r>
          </a:p>
          <a:p>
            <a:r>
              <a:rPr lang="en-US" sz="1200" b="0" i="0" u="none" strike="noStrike" kern="1200" baseline="0" dirty="0">
                <a:solidFill>
                  <a:schemeClr val="tx1"/>
                </a:solidFill>
                <a:latin typeface="+mn-lt"/>
                <a:ea typeface="+mn-ea"/>
                <a:cs typeface="+mn-cs"/>
              </a:rPr>
              <a:t>Medium-starch, medium-moisture potatoes include chef’s all-purpose, Yukon</a:t>
            </a:r>
          </a:p>
          <a:p>
            <a:r>
              <a:rPr lang="en-US" sz="1200" b="0" i="0" u="none" strike="noStrike" kern="1200" baseline="0" dirty="0">
                <a:solidFill>
                  <a:schemeClr val="tx1"/>
                </a:solidFill>
                <a:latin typeface="+mn-lt"/>
                <a:ea typeface="+mn-ea"/>
                <a:cs typeface="+mn-cs"/>
              </a:rPr>
              <a:t>Gold, and yellow-fleshed potatoes.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New potatoes are low-starch, high-moisture potatoes. These are smaller,</a:t>
            </a:r>
          </a:p>
          <a:p>
            <a:r>
              <a:rPr lang="en-US" sz="1200" b="0" i="0" u="none" strike="noStrike" kern="1200" baseline="0" dirty="0">
                <a:solidFill>
                  <a:schemeClr val="tx1"/>
                </a:solidFill>
                <a:latin typeface="+mn-lt"/>
                <a:ea typeface="+mn-ea"/>
                <a:cs typeface="+mn-cs"/>
              </a:rPr>
              <a:t>immature potatoes and do not have the same starch levels at this stage of</a:t>
            </a:r>
          </a:p>
          <a:p>
            <a:r>
              <a:rPr lang="en-US" sz="1200" b="0" i="0" u="none" strike="noStrike" kern="1200" baseline="0" dirty="0">
                <a:solidFill>
                  <a:schemeClr val="tx1"/>
                </a:solidFill>
                <a:latin typeface="+mn-lt"/>
                <a:ea typeface="+mn-ea"/>
                <a:cs typeface="+mn-cs"/>
              </a:rPr>
              <a:t>growth. New potatoes are best for boiling, steaming, and oven roasting.</a:t>
            </a:r>
          </a:p>
          <a:p>
            <a:r>
              <a:rPr lang="en-US" sz="1200" b="0" i="0" u="none" strike="noStrike" kern="1200" baseline="0" dirty="0">
                <a:solidFill>
                  <a:schemeClr val="tx1"/>
                </a:solidFill>
                <a:latin typeface="+mn-lt"/>
                <a:ea typeface="+mn-ea"/>
                <a:cs typeface="+mn-cs"/>
              </a:rPr>
              <a:t>Table 7.1 lists the characteristics of the different types of potatoes.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2</a:t>
            </a:fld>
            <a:endParaRPr lang="en-US" dirty="0"/>
          </a:p>
        </p:txBody>
      </p:sp>
    </p:spTree>
    <p:extLst>
      <p:ext uri="{BB962C8B-B14F-4D97-AF65-F5344CB8AC3E}">
        <p14:creationId xmlns:p14="http://schemas.microsoft.com/office/powerpoint/2010/main" val="3054147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potato is one of the most popular vegetables because it is inexpensive,</a:t>
            </a:r>
          </a:p>
          <a:p>
            <a:r>
              <a:rPr lang="en-US" sz="1200" b="0" i="0" u="none" strike="noStrike" kern="1200" baseline="0" dirty="0">
                <a:solidFill>
                  <a:schemeClr val="tx1"/>
                </a:solidFill>
                <a:latin typeface="+mn-lt"/>
                <a:ea typeface="+mn-ea"/>
                <a:cs typeface="+mn-cs"/>
              </a:rPr>
              <a:t>nutritious, versatile, and tasty. Apply any cooking methods, including boiling,</a:t>
            </a:r>
          </a:p>
          <a:p>
            <a:r>
              <a:rPr lang="en-US" sz="1200" b="0" i="0" u="none" strike="noStrike" kern="1200" baseline="0" dirty="0">
                <a:solidFill>
                  <a:schemeClr val="tx1"/>
                </a:solidFill>
                <a:latin typeface="+mn-lt"/>
                <a:ea typeface="+mn-ea"/>
                <a:cs typeface="+mn-cs"/>
              </a:rPr>
              <a:t>steaming, baking, sautéing, deep-frying, and puréeing, to produce a number</a:t>
            </a:r>
          </a:p>
          <a:p>
            <a:r>
              <a:rPr lang="en-US" sz="1200" b="0" i="0" u="none" strike="noStrike" kern="1200" baseline="0" dirty="0">
                <a:solidFill>
                  <a:schemeClr val="tx1"/>
                </a:solidFill>
                <a:latin typeface="+mn-lt"/>
                <a:ea typeface="+mn-ea"/>
                <a:cs typeface="+mn-cs"/>
              </a:rPr>
              <a:t>of preparations with special flavors, textures, and appearances. Different</a:t>
            </a:r>
          </a:p>
          <a:p>
            <a:r>
              <a:rPr lang="en-US" sz="1200" b="0" i="0" u="none" strike="noStrike" kern="1200" baseline="0" dirty="0">
                <a:solidFill>
                  <a:schemeClr val="tx1"/>
                </a:solidFill>
                <a:latin typeface="+mn-lt"/>
                <a:ea typeface="+mn-ea"/>
                <a:cs typeface="+mn-cs"/>
              </a:rPr>
              <a:t>potato varieties (based upon their moisture and starch content) will produce</a:t>
            </a:r>
          </a:p>
          <a:p>
            <a:r>
              <a:rPr lang="en-US" sz="1200" b="0" i="0" u="none" strike="noStrike" kern="1200" baseline="0" dirty="0">
                <a:solidFill>
                  <a:schemeClr val="tx1"/>
                </a:solidFill>
                <a:latin typeface="+mn-lt"/>
                <a:ea typeface="+mn-ea"/>
                <a:cs typeface="+mn-cs"/>
              </a:rPr>
              <a:t>different results.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two categories for cooking potatoes are single-stage and multiple-stage</a:t>
            </a:r>
          </a:p>
          <a:p>
            <a:r>
              <a:rPr lang="en-US" sz="1200" b="0" i="0" u="none" strike="noStrike" kern="1200" baseline="0" dirty="0">
                <a:solidFill>
                  <a:schemeClr val="tx1"/>
                </a:solidFill>
                <a:latin typeface="+mn-lt"/>
                <a:ea typeface="+mn-ea"/>
                <a:cs typeface="+mn-cs"/>
              </a:rPr>
              <a:t>techniques. In the single-stage technique, potatoes are cooked directly from the</a:t>
            </a:r>
          </a:p>
          <a:p>
            <a:r>
              <a:rPr lang="en-US" sz="1200" b="0" i="0" u="none" strike="noStrike" kern="1200" baseline="0" dirty="0">
                <a:solidFill>
                  <a:schemeClr val="tx1"/>
                </a:solidFill>
                <a:latin typeface="+mn-lt"/>
                <a:ea typeface="+mn-ea"/>
                <a:cs typeface="+mn-cs"/>
              </a:rPr>
              <a:t>raw state to the finished state by using one cooking method. Boiled and baked</a:t>
            </a:r>
          </a:p>
          <a:p>
            <a:r>
              <a:rPr lang="en-US" sz="1200" b="0" i="0" u="none" strike="noStrike" kern="1200" baseline="0" dirty="0">
                <a:solidFill>
                  <a:schemeClr val="tx1"/>
                </a:solidFill>
                <a:latin typeface="+mn-lt"/>
                <a:ea typeface="+mn-ea"/>
                <a:cs typeface="+mn-cs"/>
              </a:rPr>
              <a:t>potatoes are examples of potatoes cooked with single-stage techniques.</a:t>
            </a:r>
          </a:p>
          <a:p>
            <a:r>
              <a:rPr lang="en-US" sz="1200" b="0" i="0" u="none" strike="noStrike" kern="1200" baseline="0" dirty="0">
                <a:solidFill>
                  <a:schemeClr val="tx1"/>
                </a:solidFill>
                <a:latin typeface="+mn-lt"/>
                <a:ea typeface="+mn-ea"/>
                <a:cs typeface="+mn-cs"/>
              </a:rPr>
              <a:t>In a multiple-stage technique, potatoes are prepared using more than one</a:t>
            </a:r>
          </a:p>
          <a:p>
            <a:r>
              <a:rPr lang="en-US" sz="1200" b="0" i="0" u="none" strike="noStrike" kern="1200" baseline="0" dirty="0">
                <a:solidFill>
                  <a:schemeClr val="tx1"/>
                </a:solidFill>
                <a:latin typeface="+mn-lt"/>
                <a:ea typeface="+mn-ea"/>
                <a:cs typeface="+mn-cs"/>
              </a:rPr>
              <a:t>cooking method before they are a finished dish. One example of potatoes</a:t>
            </a:r>
          </a:p>
          <a:p>
            <a:r>
              <a:rPr lang="en-US" sz="1200" b="0" i="0" u="none" strike="noStrike" kern="1200" baseline="0" dirty="0">
                <a:solidFill>
                  <a:schemeClr val="tx1"/>
                </a:solidFill>
                <a:latin typeface="+mn-lt"/>
                <a:ea typeface="+mn-ea"/>
                <a:cs typeface="+mn-cs"/>
              </a:rPr>
              <a:t>prepared using the multiple-stage method is lyonnaise (LEE-on-AZE) potatoes.</a:t>
            </a:r>
          </a:p>
          <a:p>
            <a:r>
              <a:rPr lang="en-US" sz="1200" b="0" i="0" u="none" strike="noStrike" kern="1200" baseline="0" dirty="0">
                <a:solidFill>
                  <a:schemeClr val="tx1"/>
                </a:solidFill>
                <a:latin typeface="+mn-lt"/>
                <a:ea typeface="+mn-ea"/>
                <a:cs typeface="+mn-cs"/>
              </a:rPr>
              <a:t>In this recipe, the potatoes are precooked, sliced, and then fried with onions, as</a:t>
            </a:r>
          </a:p>
          <a:p>
            <a:r>
              <a:rPr lang="en-US" sz="1200" b="0" i="0" u="none" strike="noStrike" kern="1200" baseline="0" dirty="0">
                <a:solidFill>
                  <a:schemeClr val="tx1"/>
                </a:solidFill>
                <a:latin typeface="+mn-lt"/>
                <a:ea typeface="+mn-ea"/>
                <a:cs typeface="+mn-cs"/>
              </a:rPr>
              <a:t>shown in Figure 7.3.</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Whenever possible, cook potatoes in their skins to retain their nutrients. Cover</a:t>
            </a:r>
          </a:p>
          <a:p>
            <a:r>
              <a:rPr lang="en-US" sz="1200" b="0" i="0" u="none" strike="noStrike" kern="1200" baseline="0" dirty="0">
                <a:solidFill>
                  <a:schemeClr val="tx1"/>
                </a:solidFill>
                <a:latin typeface="+mn-lt"/>
                <a:ea typeface="+mn-ea"/>
                <a:cs typeface="+mn-cs"/>
              </a:rPr>
              <a:t>the cut and peeled potatoes in a liquid to prevent discoloring.</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11</a:t>
            </a:fld>
            <a:endParaRPr lang="en-US" dirty="0"/>
          </a:p>
        </p:txBody>
      </p:sp>
    </p:spTree>
    <p:extLst>
      <p:ext uri="{BB962C8B-B14F-4D97-AF65-F5344CB8AC3E}">
        <p14:creationId xmlns:p14="http://schemas.microsoft.com/office/powerpoint/2010/main" val="22080036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Boiling</a:t>
            </a:r>
          </a:p>
          <a:p>
            <a:r>
              <a:rPr lang="en-US" sz="1200" b="0" i="0" u="none" strike="noStrike" kern="1200" baseline="0" dirty="0">
                <a:solidFill>
                  <a:schemeClr val="tx1"/>
                </a:solidFill>
                <a:latin typeface="+mn-lt"/>
                <a:ea typeface="+mn-ea"/>
                <a:cs typeface="+mn-cs"/>
              </a:rPr>
              <a:t>Boiling is one of the easiest methods of cooking potatoes. In addition, boiling is</a:t>
            </a:r>
          </a:p>
          <a:p>
            <a:r>
              <a:rPr lang="en-US" sz="1200" b="0" i="0" u="none" strike="noStrike" kern="1200" baseline="0" dirty="0">
                <a:solidFill>
                  <a:schemeClr val="tx1"/>
                </a:solidFill>
                <a:latin typeface="+mn-lt"/>
                <a:ea typeface="+mn-ea"/>
                <a:cs typeface="+mn-cs"/>
              </a:rPr>
              <a:t>often the first step for other preparations, such as puréed potatoes.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Steaming</a:t>
            </a:r>
          </a:p>
          <a:p>
            <a:r>
              <a:rPr lang="en-US" sz="1200" b="0" i="0" u="none" strike="noStrike" kern="1200" baseline="0" dirty="0">
                <a:solidFill>
                  <a:schemeClr val="tx1"/>
                </a:solidFill>
                <a:latin typeface="+mn-lt"/>
                <a:ea typeface="+mn-ea"/>
                <a:cs typeface="+mn-cs"/>
              </a:rPr>
              <a:t>Steaming is an especially good cooking method for new potatoes because of</a:t>
            </a:r>
          </a:p>
          <a:p>
            <a:r>
              <a:rPr lang="en-US" sz="1200" b="0" i="0" u="none" strike="noStrike" kern="1200" baseline="0" dirty="0">
                <a:solidFill>
                  <a:schemeClr val="tx1"/>
                </a:solidFill>
                <a:latin typeface="+mn-lt"/>
                <a:ea typeface="+mn-ea"/>
                <a:cs typeface="+mn-cs"/>
              </a:rPr>
              <a:t>their high moisture content. Steam new potatoes until they are very tender. Like</a:t>
            </a:r>
          </a:p>
          <a:p>
            <a:r>
              <a:rPr lang="en-US" sz="1200" b="0" i="0" u="none" strike="noStrike" kern="1200" baseline="0" dirty="0">
                <a:solidFill>
                  <a:schemeClr val="tx1"/>
                </a:solidFill>
                <a:latin typeface="+mn-lt"/>
                <a:ea typeface="+mn-ea"/>
                <a:cs typeface="+mn-cs"/>
              </a:rPr>
              <a:t>boiled potatoes, serve them right away or hold and use with another dish.</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Baking</a:t>
            </a:r>
          </a:p>
          <a:p>
            <a:r>
              <a:rPr lang="en-US" sz="1200" b="0" i="0" u="none" strike="noStrike" kern="1200" baseline="0" dirty="0">
                <a:solidFill>
                  <a:schemeClr val="tx1"/>
                </a:solidFill>
                <a:latin typeface="+mn-lt"/>
                <a:ea typeface="+mn-ea"/>
                <a:cs typeface="+mn-cs"/>
              </a:rPr>
              <a:t>Unlike boiled and steamed potatoes, baked potatoes are always served in their</a:t>
            </a:r>
          </a:p>
          <a:p>
            <a:r>
              <a:rPr lang="en-US" sz="1200" b="0" i="0" u="none" strike="noStrike" kern="1200" baseline="0" dirty="0">
                <a:solidFill>
                  <a:schemeClr val="tx1"/>
                </a:solidFill>
                <a:latin typeface="+mn-lt"/>
                <a:ea typeface="+mn-ea"/>
                <a:cs typeface="+mn-cs"/>
              </a:rPr>
              <a:t>skins. The best baking potatoes are Idahos or russets. There are a variety of</a:t>
            </a:r>
          </a:p>
          <a:p>
            <a:r>
              <a:rPr lang="en-US" sz="1200" b="0" i="0" u="none" strike="noStrike" kern="1200" baseline="0" dirty="0">
                <a:solidFill>
                  <a:schemeClr val="tx1"/>
                </a:solidFill>
                <a:latin typeface="+mn-lt"/>
                <a:ea typeface="+mn-ea"/>
                <a:cs typeface="+mn-cs"/>
              </a:rPr>
              <a:t>ways to bake potatoes:</a:t>
            </a:r>
          </a:p>
          <a:p>
            <a:r>
              <a:rPr lang="en-US" sz="1200" b="0" i="0" u="none" strike="noStrike" kern="1200" baseline="0" dirty="0">
                <a:solidFill>
                  <a:schemeClr val="tx1"/>
                </a:solidFill>
                <a:latin typeface="+mn-lt"/>
                <a:ea typeface="+mn-ea"/>
                <a:cs typeface="+mn-cs"/>
              </a:rPr>
              <a:t>• Wrap potatoes in foil prior to baking to keep the skin crispy, which makes the inside less fluffy.</a:t>
            </a:r>
          </a:p>
          <a:p>
            <a:r>
              <a:rPr lang="en-US" sz="1200" b="0" i="0" u="none" strike="noStrike" kern="1200" baseline="0" dirty="0">
                <a:solidFill>
                  <a:schemeClr val="tx1"/>
                </a:solidFill>
                <a:latin typeface="+mn-lt"/>
                <a:ea typeface="+mn-ea"/>
                <a:cs typeface="+mn-cs"/>
              </a:rPr>
              <a:t>• Rub the potato with oil to keep the skin soft while allowing the inside to get soft and fluffy.</a:t>
            </a:r>
          </a:p>
          <a:p>
            <a:r>
              <a:rPr lang="en-US" sz="1200" b="0" i="0" u="none" strike="noStrike" kern="1200" baseline="0" dirty="0">
                <a:solidFill>
                  <a:schemeClr val="tx1"/>
                </a:solidFill>
                <a:latin typeface="+mn-lt"/>
                <a:ea typeface="+mn-ea"/>
                <a:cs typeface="+mn-cs"/>
              </a:rPr>
              <a:t>• Bake with no foil or oil to leave the skin crisp.</a:t>
            </a:r>
          </a:p>
        </p:txBody>
      </p:sp>
      <p:sp>
        <p:nvSpPr>
          <p:cNvPr id="4" name="Slide Number Placeholder 3"/>
          <p:cNvSpPr>
            <a:spLocks noGrp="1"/>
          </p:cNvSpPr>
          <p:nvPr>
            <p:ph type="sldNum" sz="quarter" idx="10"/>
          </p:nvPr>
        </p:nvSpPr>
        <p:spPr/>
        <p:txBody>
          <a:bodyPr/>
          <a:lstStyle/>
          <a:p>
            <a:fld id="{E4AFE373-B7BA-4061-BF72-2706F3D370DF}" type="slidenum">
              <a:rPr lang="en-US" smtClean="0"/>
              <a:t>12</a:t>
            </a:fld>
            <a:endParaRPr lang="en-US" dirty="0"/>
          </a:p>
        </p:txBody>
      </p:sp>
    </p:spTree>
    <p:extLst>
      <p:ext uri="{BB962C8B-B14F-4D97-AF65-F5344CB8AC3E}">
        <p14:creationId xmlns:p14="http://schemas.microsoft.com/office/powerpoint/2010/main" val="467862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ESSENTIAL SKILLS: BOILING POTATOES</a:t>
            </a:r>
          </a:p>
          <a:p>
            <a:pPr marL="228600" indent="-228600">
              <a:buFont typeface="+mj-lt"/>
              <a:buAutoNum type="arabicPeriod"/>
            </a:pPr>
            <a:r>
              <a:rPr lang="en-US" sz="1200" b="0" i="0" u="none" strike="noStrike" kern="1200" baseline="0" dirty="0">
                <a:solidFill>
                  <a:schemeClr val="tx1"/>
                </a:solidFill>
                <a:latin typeface="+mn-lt"/>
                <a:ea typeface="+mn-ea"/>
                <a:cs typeface="+mn-cs"/>
              </a:rPr>
              <a:t>Place washed potatoes in a pot of cold, salted water with enough liquid to cover them.</a:t>
            </a:r>
          </a:p>
          <a:p>
            <a:pPr marL="228600" indent="-228600">
              <a:buFont typeface="+mj-lt"/>
              <a:buAutoNum type="arabicPeriod"/>
            </a:pPr>
            <a:r>
              <a:rPr lang="en-US" sz="1200" b="0" i="0" u="none" strike="noStrike" kern="1200" baseline="0" dirty="0">
                <a:solidFill>
                  <a:schemeClr val="tx1"/>
                </a:solidFill>
                <a:latin typeface="+mn-lt"/>
                <a:ea typeface="+mn-ea"/>
                <a:cs typeface="+mn-cs"/>
              </a:rPr>
              <a:t>Bring the water to a boil and simmer until they are done.</a:t>
            </a:r>
          </a:p>
          <a:p>
            <a:pPr marL="228600" indent="-228600">
              <a:buFont typeface="+mj-lt"/>
              <a:buAutoNum type="arabicPeriod"/>
            </a:pPr>
            <a:r>
              <a:rPr lang="en-US" sz="1200" b="0" i="0" u="none" strike="noStrike" kern="1200" baseline="0" dirty="0">
                <a:solidFill>
                  <a:schemeClr val="tx1"/>
                </a:solidFill>
                <a:latin typeface="+mn-lt"/>
                <a:ea typeface="+mn-ea"/>
                <a:cs typeface="+mn-cs"/>
              </a:rPr>
              <a:t>To test for doneness, pierce the potato with a fork or knife. If the fork slides easily through the potato, the potato is done.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boiled potato can then be served immediately or held for up to an hour.</a:t>
            </a:r>
          </a:p>
        </p:txBody>
      </p:sp>
      <p:sp>
        <p:nvSpPr>
          <p:cNvPr id="4" name="Slide Number Placeholder 3"/>
          <p:cNvSpPr>
            <a:spLocks noGrp="1"/>
          </p:cNvSpPr>
          <p:nvPr>
            <p:ph type="sldNum" sz="quarter" idx="10"/>
          </p:nvPr>
        </p:nvSpPr>
        <p:spPr/>
        <p:txBody>
          <a:bodyPr/>
          <a:lstStyle/>
          <a:p>
            <a:fld id="{E4AFE373-B7BA-4061-BF72-2706F3D370DF}" type="slidenum">
              <a:rPr lang="en-US" smtClean="0"/>
              <a:t>13</a:t>
            </a:fld>
            <a:endParaRPr lang="en-US" dirty="0"/>
          </a:p>
        </p:txBody>
      </p:sp>
    </p:spTree>
    <p:extLst>
      <p:ext uri="{BB962C8B-B14F-4D97-AF65-F5344CB8AC3E}">
        <p14:creationId xmlns:p14="http://schemas.microsoft.com/office/powerpoint/2010/main" val="3332352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STEAMING POTATOES</a:t>
            </a:r>
          </a:p>
          <a:p>
            <a:pPr marL="228600" indent="-228600">
              <a:buFont typeface="+mj-lt"/>
              <a:buAutoNum type="arabicPeriod"/>
            </a:pPr>
            <a:r>
              <a:rPr lang="en-US" sz="1200" b="0" i="0" u="none" strike="noStrike" kern="1200" baseline="0" dirty="0">
                <a:solidFill>
                  <a:schemeClr val="tx1"/>
                </a:solidFill>
                <a:latin typeface="+mn-lt"/>
                <a:ea typeface="+mn-ea"/>
                <a:cs typeface="+mn-cs"/>
              </a:rPr>
              <a:t>Place washed potatoes into a perforated pan in a single layer for even cooking.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Make sure there is adequate space between the potatoes to allow for steam circulation.</a:t>
            </a:r>
          </a:p>
          <a:p>
            <a:pPr marL="228600" indent="-228600">
              <a:buFont typeface="+mj-lt"/>
              <a:buAutoNum type="arabicPeriod"/>
            </a:pPr>
            <a:r>
              <a:rPr lang="en-US" sz="1200" b="0" i="0" u="none" strike="noStrike" kern="1200" baseline="0" dirty="0">
                <a:solidFill>
                  <a:schemeClr val="tx1"/>
                </a:solidFill>
                <a:latin typeface="+mn-lt"/>
                <a:ea typeface="+mn-ea"/>
                <a:cs typeface="+mn-cs"/>
              </a:rPr>
              <a:t>Steam the potatoes until they are done.</a:t>
            </a:r>
          </a:p>
          <a:p>
            <a:pPr marL="228600" indent="-228600">
              <a:buFont typeface="+mj-lt"/>
              <a:buAutoNum type="arabicPeriod"/>
            </a:pPr>
            <a:r>
              <a:rPr lang="en-US" sz="1200" b="0" i="0" u="none" strike="noStrike" kern="1200" baseline="0" dirty="0">
                <a:solidFill>
                  <a:schemeClr val="tx1"/>
                </a:solidFill>
                <a:latin typeface="+mn-lt"/>
                <a:ea typeface="+mn-ea"/>
                <a:cs typeface="+mn-cs"/>
              </a:rPr>
              <a:t>To test for doneness, pierce the potato with a fork or knife. If the fork slides easily through the potato,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potato is done. The steamed potato can then be served immediately or held for up to an hour.</a:t>
            </a:r>
          </a:p>
        </p:txBody>
      </p:sp>
      <p:sp>
        <p:nvSpPr>
          <p:cNvPr id="4" name="Slide Number Placeholder 3"/>
          <p:cNvSpPr>
            <a:spLocks noGrp="1"/>
          </p:cNvSpPr>
          <p:nvPr>
            <p:ph type="sldNum" sz="quarter" idx="10"/>
          </p:nvPr>
        </p:nvSpPr>
        <p:spPr/>
        <p:txBody>
          <a:bodyPr/>
          <a:lstStyle/>
          <a:p>
            <a:fld id="{E4AFE373-B7BA-4061-BF72-2706F3D370DF}" type="slidenum">
              <a:rPr lang="en-US" smtClean="0"/>
              <a:t>14</a:t>
            </a:fld>
            <a:endParaRPr lang="en-US" dirty="0"/>
          </a:p>
        </p:txBody>
      </p:sp>
    </p:spTree>
    <p:extLst>
      <p:ext uri="{BB962C8B-B14F-4D97-AF65-F5344CB8AC3E}">
        <p14:creationId xmlns:p14="http://schemas.microsoft.com/office/powerpoint/2010/main" val="4036953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ESSENTIAL SKILLS: BAKING POTATOES</a:t>
            </a:r>
          </a:p>
          <a:p>
            <a:pPr marL="228600" indent="-228600">
              <a:buFont typeface="+mj-lt"/>
              <a:buAutoNum type="arabicPeriod"/>
            </a:pPr>
            <a:r>
              <a:rPr lang="en-US" sz="1200" b="0" i="0" u="none" strike="noStrike" kern="1200" baseline="0" dirty="0">
                <a:solidFill>
                  <a:schemeClr val="tx1"/>
                </a:solidFill>
                <a:latin typeface="+mn-lt"/>
                <a:ea typeface="+mn-ea"/>
                <a:cs typeface="+mn-cs"/>
              </a:rPr>
              <a:t>Scrub all potatoes clean, no matter the technique.</a:t>
            </a:r>
          </a:p>
          <a:p>
            <a:pPr marL="228600" indent="-228600">
              <a:buFont typeface="+mj-lt"/>
              <a:buAutoNum type="arabicPeriod"/>
            </a:pPr>
            <a:r>
              <a:rPr lang="en-US" sz="1200" b="0" i="0" u="none" strike="noStrike" kern="1200" baseline="0" dirty="0">
                <a:solidFill>
                  <a:schemeClr val="tx1"/>
                </a:solidFill>
                <a:latin typeface="+mn-lt"/>
                <a:ea typeface="+mn-ea"/>
                <a:cs typeface="+mn-cs"/>
              </a:rPr>
              <a:t>Pierce the potato with a fork to allow heat and steam to escape and prevent the potato from exploding.</a:t>
            </a:r>
          </a:p>
          <a:p>
            <a:pPr marL="228600" indent="-228600">
              <a:buFont typeface="+mj-lt"/>
              <a:buAutoNum type="arabicPeriod"/>
            </a:pPr>
            <a:r>
              <a:rPr lang="en-US" sz="1200" b="0" i="0" u="none" strike="noStrike" kern="1200" baseline="0" dirty="0">
                <a:solidFill>
                  <a:schemeClr val="tx1"/>
                </a:solidFill>
                <a:latin typeface="+mn-lt"/>
                <a:ea typeface="+mn-ea"/>
                <a:cs typeface="+mn-cs"/>
              </a:rPr>
              <a:t>Cook baked potatoes directly on an oven rack or sheet pan.</a:t>
            </a:r>
          </a:p>
          <a:p>
            <a:pPr marL="228600" indent="-228600">
              <a:buFont typeface="+mj-lt"/>
              <a:buAutoNum type="arabicPeriod"/>
            </a:pPr>
            <a:r>
              <a:rPr lang="en-US" sz="1200" b="0" i="0" u="none" strike="noStrike" kern="1200" baseline="0" dirty="0">
                <a:solidFill>
                  <a:schemeClr val="tx1"/>
                </a:solidFill>
                <a:latin typeface="+mn-lt"/>
                <a:ea typeface="+mn-ea"/>
                <a:cs typeface="+mn-cs"/>
              </a:rPr>
              <a:t>To test for doneness, pierce the potato with a fork or knife. If the fork slides easily through the potato, the potato is done.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The baked potato can then be served immediately.</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15</a:t>
            </a:fld>
            <a:endParaRPr lang="en-US" dirty="0"/>
          </a:p>
        </p:txBody>
      </p:sp>
    </p:spTree>
    <p:extLst>
      <p:ext uri="{BB962C8B-B14F-4D97-AF65-F5344CB8AC3E}">
        <p14:creationId xmlns:p14="http://schemas.microsoft.com/office/powerpoint/2010/main" val="4282147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Baking Dishes</a:t>
            </a:r>
          </a:p>
          <a:p>
            <a:r>
              <a:rPr lang="en-US" sz="1200" b="0" i="0" u="none" strike="noStrike" kern="1200" baseline="0" dirty="0">
                <a:solidFill>
                  <a:schemeClr val="tx1"/>
                </a:solidFill>
                <a:latin typeface="+mn-lt"/>
                <a:ea typeface="+mn-ea"/>
                <a:cs typeface="+mn-cs"/>
              </a:rPr>
              <a:t>For casserole potato dishes, combine peeled and sliced raw potatoes with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heavy cream, sauce, or uncooked custard. Slowly bake these dishes in a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buttered pan. Toppings include bread crumbs, butter, and grated cheese,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after which the food preparer broils the dish briefly to give it a golden-brown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color. These potatoes are excellent for banquet service because servers can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divide them into individual portions very easily, and they can be held without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losing quality.</a:t>
            </a:r>
          </a:p>
        </p:txBody>
      </p:sp>
      <p:sp>
        <p:nvSpPr>
          <p:cNvPr id="4" name="Slide Number Placeholder 3"/>
          <p:cNvSpPr>
            <a:spLocks noGrp="1"/>
          </p:cNvSpPr>
          <p:nvPr>
            <p:ph type="sldNum" sz="quarter" idx="10"/>
          </p:nvPr>
        </p:nvSpPr>
        <p:spPr/>
        <p:txBody>
          <a:bodyPr/>
          <a:lstStyle/>
          <a:p>
            <a:fld id="{E4AFE373-B7BA-4061-BF72-2706F3D370DF}" type="slidenum">
              <a:rPr lang="en-US" smtClean="0"/>
              <a:t>16</a:t>
            </a:fld>
            <a:endParaRPr lang="en-US" dirty="0"/>
          </a:p>
        </p:txBody>
      </p:sp>
    </p:spTree>
    <p:extLst>
      <p:ext uri="{BB962C8B-B14F-4D97-AF65-F5344CB8AC3E}">
        <p14:creationId xmlns:p14="http://schemas.microsoft.com/office/powerpoint/2010/main" val="16930423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Sautéing</a:t>
            </a:r>
          </a:p>
          <a:p>
            <a:r>
              <a:rPr lang="en-US" sz="1200" b="0" i="0" u="none" strike="noStrike" kern="1200" baseline="0" dirty="0">
                <a:solidFill>
                  <a:schemeClr val="tx1"/>
                </a:solidFill>
                <a:latin typeface="+mn-lt"/>
                <a:ea typeface="+mn-ea"/>
                <a:cs typeface="+mn-cs"/>
              </a:rPr>
              <a:t>Chef’s potatoes are the best for sautéing. Sautéed potatoes should have a crisp,</a:t>
            </a:r>
          </a:p>
          <a:p>
            <a:r>
              <a:rPr lang="en-US" sz="1200" b="0" i="0" u="none" strike="noStrike" kern="1200" baseline="0" dirty="0">
                <a:solidFill>
                  <a:schemeClr val="tx1"/>
                </a:solidFill>
                <a:latin typeface="+mn-lt"/>
                <a:ea typeface="+mn-ea"/>
                <a:cs typeface="+mn-cs"/>
              </a:rPr>
              <a:t>evenly browned exterior with a tender interior. Sauté the potatoes in oil or butter,</a:t>
            </a:r>
          </a:p>
          <a:p>
            <a:r>
              <a:rPr lang="en-US" sz="1200" b="0" i="0" u="none" strike="noStrike" kern="1200" baseline="0" dirty="0">
                <a:solidFill>
                  <a:schemeClr val="tx1"/>
                </a:solidFill>
                <a:latin typeface="+mn-lt"/>
                <a:ea typeface="+mn-ea"/>
                <a:cs typeface="+mn-cs"/>
              </a:rPr>
              <a:t>stirring or flipping them frequently until they are golden brown. For best results,</a:t>
            </a:r>
          </a:p>
          <a:p>
            <a:r>
              <a:rPr lang="en-US" sz="1200" b="0" i="0" u="none" strike="noStrike" kern="1200" baseline="0" dirty="0">
                <a:solidFill>
                  <a:schemeClr val="tx1"/>
                </a:solidFill>
                <a:latin typeface="+mn-lt"/>
                <a:ea typeface="+mn-ea"/>
                <a:cs typeface="+mn-cs"/>
              </a:rPr>
              <a:t>serve immediately.</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Make potato pancakes with grated potatoes and other ingredients. Pan-fry them</a:t>
            </a:r>
          </a:p>
          <a:p>
            <a:r>
              <a:rPr lang="en-US" sz="1200" b="0" i="0" u="none" strike="noStrike" kern="1200" baseline="0" dirty="0">
                <a:solidFill>
                  <a:schemeClr val="tx1"/>
                </a:solidFill>
                <a:latin typeface="+mn-lt"/>
                <a:ea typeface="+mn-ea"/>
                <a:cs typeface="+mn-cs"/>
              </a:rPr>
              <a:t>to a crispy brown. They are traditional in many Eastern European cuisines, as well</a:t>
            </a:r>
          </a:p>
          <a:p>
            <a:r>
              <a:rPr lang="en-US" sz="1200" b="0" i="0" u="none" strike="noStrike" kern="1200" baseline="0" dirty="0">
                <a:solidFill>
                  <a:schemeClr val="tx1"/>
                </a:solidFill>
                <a:latin typeface="+mn-lt"/>
                <a:ea typeface="+mn-ea"/>
                <a:cs typeface="+mn-cs"/>
              </a:rPr>
              <a:t>as in American-Jewish cooking, where they are called latkes (LAHT-keys). Latkes</a:t>
            </a:r>
          </a:p>
          <a:p>
            <a:r>
              <a:rPr lang="en-US" sz="1200" b="0" i="0" u="none" strike="noStrike" kern="1200" baseline="0" dirty="0">
                <a:solidFill>
                  <a:schemeClr val="tx1"/>
                </a:solidFill>
                <a:latin typeface="+mn-lt"/>
                <a:ea typeface="+mn-ea"/>
                <a:cs typeface="+mn-cs"/>
              </a:rPr>
              <a:t>are traditionally served with apple sauce and sour cream.</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17</a:t>
            </a:fld>
            <a:endParaRPr lang="en-US" dirty="0"/>
          </a:p>
        </p:txBody>
      </p:sp>
    </p:spTree>
    <p:extLst>
      <p:ext uri="{BB962C8B-B14F-4D97-AF65-F5344CB8AC3E}">
        <p14:creationId xmlns:p14="http://schemas.microsoft.com/office/powerpoint/2010/main" val="1284513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Deep-Frying</a:t>
            </a:r>
          </a:p>
          <a:p>
            <a:r>
              <a:rPr lang="en-US" sz="1200" b="0" i="0" u="none" strike="noStrike" kern="1200" baseline="0" dirty="0">
                <a:solidFill>
                  <a:schemeClr val="tx1"/>
                </a:solidFill>
                <a:latin typeface="+mn-lt"/>
                <a:ea typeface="+mn-ea"/>
                <a:cs typeface="+mn-cs"/>
              </a:rPr>
              <a:t>Another popular method of cooking potatoes is deep-frying. Use this method</a:t>
            </a:r>
          </a:p>
          <a:p>
            <a:r>
              <a:rPr lang="en-US" sz="1200" b="0" i="0" u="none" strike="noStrike" kern="1200" baseline="0" dirty="0">
                <a:solidFill>
                  <a:schemeClr val="tx1"/>
                </a:solidFill>
                <a:latin typeface="+mn-lt"/>
                <a:ea typeface="+mn-ea"/>
                <a:cs typeface="+mn-cs"/>
              </a:rPr>
              <a:t>to make French fries, cottage fries, steak fries, and many other fried potato</a:t>
            </a:r>
          </a:p>
          <a:p>
            <a:r>
              <a:rPr lang="en-US" sz="1200" b="0" i="0" u="none" strike="noStrike" kern="1200" baseline="0" dirty="0">
                <a:solidFill>
                  <a:schemeClr val="tx1"/>
                </a:solidFill>
                <a:latin typeface="+mn-lt"/>
                <a:ea typeface="+mn-ea"/>
                <a:cs typeface="+mn-cs"/>
              </a:rPr>
              <a:t>dishes. Russet potatoes are best suited for deep-frying because of their low</a:t>
            </a:r>
          </a:p>
          <a:p>
            <a:r>
              <a:rPr lang="en-US" sz="1200" b="0" i="0" u="none" strike="noStrike" kern="1200" baseline="0" dirty="0">
                <a:solidFill>
                  <a:schemeClr val="tx1"/>
                </a:solidFill>
                <a:latin typeface="+mn-lt"/>
                <a:ea typeface="+mn-ea"/>
                <a:cs typeface="+mn-cs"/>
              </a:rPr>
              <a:t>moisture content.</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At service time, fry potatoes in fat heated to 350°F to 375°F (177°C to 191°C) until</a:t>
            </a:r>
          </a:p>
          <a:p>
            <a:r>
              <a:rPr lang="en-US" sz="1200" b="0" i="0" u="none" strike="noStrike" kern="1200" baseline="0" dirty="0">
                <a:solidFill>
                  <a:schemeClr val="tx1"/>
                </a:solidFill>
                <a:latin typeface="+mn-lt"/>
                <a:ea typeface="+mn-ea"/>
                <a:cs typeface="+mn-cs"/>
              </a:rPr>
              <a:t>golden brown. Deep-fry in two stages because of the long cooking time. When</a:t>
            </a:r>
          </a:p>
          <a:p>
            <a:r>
              <a:rPr lang="en-US" sz="1200" b="0" i="0" u="none" strike="noStrike" kern="1200" baseline="0" dirty="0">
                <a:solidFill>
                  <a:schemeClr val="tx1"/>
                </a:solidFill>
                <a:latin typeface="+mn-lt"/>
                <a:ea typeface="+mn-ea"/>
                <a:cs typeface="+mn-cs"/>
              </a:rPr>
              <a:t>they are done, place the potatoes on a paper towel and season immediately. Do</a:t>
            </a:r>
          </a:p>
          <a:p>
            <a:r>
              <a:rPr lang="en-US" sz="1200" b="0" i="0" u="none" strike="noStrike" kern="1200" baseline="0" dirty="0">
                <a:solidFill>
                  <a:schemeClr val="tx1"/>
                </a:solidFill>
                <a:latin typeface="+mn-lt"/>
                <a:ea typeface="+mn-ea"/>
                <a:cs typeface="+mn-cs"/>
              </a:rPr>
              <a:t>not hold deep-fried potatoes; serve immediately.</a:t>
            </a:r>
          </a:p>
        </p:txBody>
      </p:sp>
      <p:sp>
        <p:nvSpPr>
          <p:cNvPr id="4" name="Slide Number Placeholder 3"/>
          <p:cNvSpPr>
            <a:spLocks noGrp="1"/>
          </p:cNvSpPr>
          <p:nvPr>
            <p:ph type="sldNum" sz="quarter" idx="10"/>
          </p:nvPr>
        </p:nvSpPr>
        <p:spPr/>
        <p:txBody>
          <a:bodyPr/>
          <a:lstStyle/>
          <a:p>
            <a:fld id="{E4AFE373-B7BA-4061-BF72-2706F3D370DF}" type="slidenum">
              <a:rPr lang="en-US" smtClean="0"/>
              <a:t>18</a:t>
            </a:fld>
            <a:endParaRPr lang="en-US" dirty="0"/>
          </a:p>
        </p:txBody>
      </p:sp>
    </p:spTree>
    <p:extLst>
      <p:ext uri="{BB962C8B-B14F-4D97-AF65-F5344CB8AC3E}">
        <p14:creationId xmlns:p14="http://schemas.microsoft.com/office/powerpoint/2010/main" val="12632241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Mashed or Puréed</a:t>
            </a:r>
          </a:p>
          <a:p>
            <a:r>
              <a:rPr lang="en-US" sz="1200" b="0" i="0" u="none" strike="noStrike" kern="1200" baseline="0" dirty="0">
                <a:solidFill>
                  <a:schemeClr val="tx1"/>
                </a:solidFill>
                <a:latin typeface="+mn-lt"/>
                <a:ea typeface="+mn-ea"/>
                <a:cs typeface="+mn-cs"/>
              </a:rPr>
              <a:t>Puréeing potatoes is another way to prepare them. Puréed potatoes are</a:t>
            </a:r>
          </a:p>
          <a:p>
            <a:r>
              <a:rPr lang="en-US" sz="1200" b="0" i="0" u="none" strike="noStrike" kern="1200" baseline="0" dirty="0">
                <a:solidFill>
                  <a:schemeClr val="tx1"/>
                </a:solidFill>
                <a:latin typeface="+mn-lt"/>
                <a:ea typeface="+mn-ea"/>
                <a:cs typeface="+mn-cs"/>
              </a:rPr>
              <a:t>important as the basis of many popular dishes, including mashed or whipped</a:t>
            </a:r>
          </a:p>
          <a:p>
            <a:r>
              <a:rPr lang="en-US" sz="1200" b="0" i="0" u="none" strike="noStrike" kern="1200" baseline="0" dirty="0">
                <a:solidFill>
                  <a:schemeClr val="tx1"/>
                </a:solidFill>
                <a:latin typeface="+mn-lt"/>
                <a:ea typeface="+mn-ea"/>
                <a:cs typeface="+mn-cs"/>
              </a:rPr>
              <a:t>potatoes, duchesse potatoes, and potato croquettes.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puréed, whipped, and mashed potatoes, first boil, steam, or bake the</a:t>
            </a:r>
          </a:p>
          <a:p>
            <a:r>
              <a:rPr lang="en-US" sz="1200" b="0" i="0" u="none" strike="noStrike" kern="1200" baseline="0" dirty="0">
                <a:solidFill>
                  <a:schemeClr val="tx1"/>
                </a:solidFill>
                <a:latin typeface="+mn-lt"/>
                <a:ea typeface="+mn-ea"/>
                <a:cs typeface="+mn-cs"/>
              </a:rPr>
              <a:t>potatoes before combining them with other ingredients or mashing. Hold them</a:t>
            </a:r>
          </a:p>
          <a:p>
            <a:r>
              <a:rPr lang="en-US" sz="1200" b="0" i="0" u="none" strike="noStrike" kern="1200" baseline="0" dirty="0">
                <a:solidFill>
                  <a:schemeClr val="tx1"/>
                </a:solidFill>
                <a:latin typeface="+mn-lt"/>
                <a:ea typeface="+mn-ea"/>
                <a:cs typeface="+mn-cs"/>
              </a:rPr>
              <a:t>for service in a bain-marie or a steam table. Refrigerate puréed potatoes that</a:t>
            </a:r>
          </a:p>
          <a:p>
            <a:r>
              <a:rPr lang="en-US" sz="1200" b="0" i="0" u="none" strike="noStrike" kern="1200" baseline="0" dirty="0">
                <a:solidFill>
                  <a:schemeClr val="tx1"/>
                </a:solidFill>
                <a:latin typeface="+mn-lt"/>
                <a:ea typeface="+mn-ea"/>
                <a:cs typeface="+mn-cs"/>
              </a:rPr>
              <a:t>are to be used in other dishes for several hours.</a:t>
            </a:r>
          </a:p>
        </p:txBody>
      </p:sp>
      <p:sp>
        <p:nvSpPr>
          <p:cNvPr id="4" name="Slide Number Placeholder 3"/>
          <p:cNvSpPr>
            <a:spLocks noGrp="1"/>
          </p:cNvSpPr>
          <p:nvPr>
            <p:ph type="sldNum" sz="quarter" idx="10"/>
          </p:nvPr>
        </p:nvSpPr>
        <p:spPr/>
        <p:txBody>
          <a:bodyPr/>
          <a:lstStyle/>
          <a:p>
            <a:fld id="{E4AFE373-B7BA-4061-BF72-2706F3D370DF}" type="slidenum">
              <a:rPr lang="en-US" smtClean="0"/>
              <a:t>19</a:t>
            </a:fld>
            <a:endParaRPr lang="en-US" dirty="0"/>
          </a:p>
        </p:txBody>
      </p:sp>
    </p:spTree>
    <p:extLst>
      <p:ext uri="{BB962C8B-B14F-4D97-AF65-F5344CB8AC3E}">
        <p14:creationId xmlns:p14="http://schemas.microsoft.com/office/powerpoint/2010/main" val="5581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Cut potatoes into appropriate shapes for service (batonnet, country fries, etc.). Store in cold water until ready to use.</a:t>
            </a:r>
          </a:p>
          <a:p>
            <a:pPr marL="228600" indent="-228600">
              <a:buFont typeface="+mj-lt"/>
              <a:buAutoNum type="arabicPeriod"/>
            </a:pPr>
            <a:r>
              <a:rPr lang="en-US" sz="1200" b="0" i="0" u="none" strike="noStrike" kern="1200" baseline="0" dirty="0">
                <a:solidFill>
                  <a:schemeClr val="tx1"/>
                </a:solidFill>
                <a:latin typeface="+mn-lt"/>
                <a:ea typeface="+mn-ea"/>
                <a:cs typeface="+mn-cs"/>
              </a:rPr>
              <a:t>Dry fries completely with paper towels.</a:t>
            </a:r>
          </a:p>
          <a:p>
            <a:pPr marL="228600" indent="-228600">
              <a:buFont typeface="+mj-lt"/>
              <a:buAutoNum type="arabicPeriod"/>
            </a:pPr>
            <a:r>
              <a:rPr lang="en-US" sz="1200" b="0" i="0" u="none" strike="noStrike" kern="1200" baseline="0" dirty="0">
                <a:solidFill>
                  <a:schemeClr val="tx1"/>
                </a:solidFill>
                <a:latin typeface="+mn-lt"/>
                <a:ea typeface="+mn-ea"/>
                <a:cs typeface="+mn-cs"/>
              </a:rPr>
              <a:t>Blanch fries for 30 seconds in 300°F (149°C) oil and let drain well. Keep chilled until service.</a:t>
            </a:r>
          </a:p>
          <a:p>
            <a:pPr marL="228600" indent="-228600">
              <a:buFont typeface="+mj-lt"/>
              <a:buAutoNum type="arabicPeriod"/>
            </a:pPr>
            <a:r>
              <a:rPr lang="en-US" sz="1200" b="0" i="0" u="none" strike="noStrike" kern="1200" baseline="0" dirty="0">
                <a:solidFill>
                  <a:schemeClr val="tx1"/>
                </a:solidFill>
                <a:latin typeface="+mn-lt"/>
                <a:ea typeface="+mn-ea"/>
                <a:cs typeface="+mn-cs"/>
              </a:rPr>
              <a:t>For service, raise the oil temperature to 350°F (177°C). When the oil is ready, deep-fry the potatoes until golden brown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and cooked completely. Season (if desired), and serve immediately.</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20</a:t>
            </a:fld>
            <a:endParaRPr lang="en-US" dirty="0"/>
          </a:p>
        </p:txBody>
      </p:sp>
    </p:spTree>
    <p:extLst>
      <p:ext uri="{BB962C8B-B14F-4D97-AF65-F5344CB8AC3E}">
        <p14:creationId xmlns:p14="http://schemas.microsoft.com/office/powerpoint/2010/main" val="2186305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Characteristics:</a:t>
            </a:r>
          </a:p>
          <a:p>
            <a:r>
              <a:rPr lang="en-US" sz="1200" b="0" i="0" u="none" strike="noStrike" kern="1200" baseline="0" dirty="0">
                <a:solidFill>
                  <a:schemeClr val="tx1"/>
                </a:solidFill>
                <a:latin typeface="+mn-lt"/>
                <a:ea typeface="+mn-ea"/>
                <a:cs typeface="+mn-cs"/>
              </a:rPr>
              <a:t>• Medium starch, medium moisture</a:t>
            </a:r>
          </a:p>
          <a:p>
            <a:r>
              <a:rPr lang="en-US" sz="1200" b="0" i="0" u="none" strike="noStrike" kern="1200" baseline="0" dirty="0">
                <a:solidFill>
                  <a:schemeClr val="tx1"/>
                </a:solidFill>
                <a:latin typeface="+mn-lt"/>
                <a:ea typeface="+mn-ea"/>
                <a:cs typeface="+mn-cs"/>
              </a:rPr>
              <a:t>• Drier and less starchy than russet potatoes</a:t>
            </a:r>
          </a:p>
          <a:p>
            <a:r>
              <a:rPr lang="en-US" sz="1200" b="0" i="0" u="none" strike="noStrike" kern="1200" baseline="0" dirty="0">
                <a:solidFill>
                  <a:schemeClr val="tx1"/>
                </a:solidFill>
                <a:latin typeface="+mn-lt"/>
                <a:ea typeface="+mn-ea"/>
                <a:cs typeface="+mn-cs"/>
              </a:rPr>
              <a:t>• Less expensive than russet potatoes</a:t>
            </a:r>
          </a:p>
          <a:p>
            <a:r>
              <a:rPr lang="en-US" sz="1200" b="0" i="0" u="none" strike="noStrike" kern="1200" baseline="0" dirty="0">
                <a:solidFill>
                  <a:schemeClr val="tx1"/>
                </a:solidFill>
                <a:latin typeface="+mn-lt"/>
                <a:ea typeface="+mn-ea"/>
                <a:cs typeface="+mn-cs"/>
              </a:rPr>
              <a:t>• Tend to be irregularly shaped</a:t>
            </a:r>
          </a:p>
          <a:p>
            <a:r>
              <a:rPr lang="en-US" sz="1200" b="0" i="0" u="none" strike="noStrike" kern="1200" baseline="0" dirty="0">
                <a:solidFill>
                  <a:schemeClr val="tx1"/>
                </a:solidFill>
                <a:latin typeface="+mn-lt"/>
                <a:ea typeface="+mn-ea"/>
                <a:cs typeface="+mn-cs"/>
              </a:rPr>
              <a:t>• Most suited to preparation in which the final shape of the potato is not visually important (mashing, puréeing, scalloping, and for soups)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Best Cooking Methods:</a:t>
            </a:r>
          </a:p>
          <a:p>
            <a:r>
              <a:rPr lang="en-US" sz="1200" b="0" i="0" u="none" strike="noStrike" kern="1200" baseline="0" dirty="0">
                <a:solidFill>
                  <a:schemeClr val="tx1"/>
                </a:solidFill>
                <a:latin typeface="+mn-lt"/>
                <a:ea typeface="+mn-ea"/>
                <a:cs typeface="+mn-cs"/>
              </a:rPr>
              <a:t>Mashing</a:t>
            </a:r>
          </a:p>
          <a:p>
            <a:r>
              <a:rPr lang="en-US" sz="1200" b="0" i="0" u="none" strike="noStrike" kern="1200" baseline="0" dirty="0">
                <a:solidFill>
                  <a:schemeClr val="tx1"/>
                </a:solidFill>
                <a:latin typeface="+mn-lt"/>
                <a:ea typeface="+mn-ea"/>
                <a:cs typeface="+mn-cs"/>
              </a:rPr>
              <a:t>Puréeing</a:t>
            </a:r>
          </a:p>
          <a:p>
            <a:r>
              <a:rPr lang="en-US" sz="1200" b="0" i="0" u="none" strike="noStrike" kern="1200" baseline="0" dirty="0">
                <a:solidFill>
                  <a:schemeClr val="tx1"/>
                </a:solidFill>
                <a:latin typeface="+mn-lt"/>
                <a:ea typeface="+mn-ea"/>
                <a:cs typeface="+mn-cs"/>
              </a:rPr>
              <a:t>Braising</a:t>
            </a:r>
          </a:p>
          <a:p>
            <a:r>
              <a:rPr lang="en-US" sz="1200" b="0" i="0" u="none" strike="noStrike" kern="1200" baseline="0" dirty="0">
                <a:solidFill>
                  <a:schemeClr val="tx1"/>
                </a:solidFill>
                <a:latin typeface="+mn-lt"/>
                <a:ea typeface="+mn-ea"/>
                <a:cs typeface="+mn-cs"/>
              </a:rPr>
              <a:t>Sautéing</a:t>
            </a:r>
          </a:p>
        </p:txBody>
      </p:sp>
      <p:sp>
        <p:nvSpPr>
          <p:cNvPr id="4" name="Slide Number Placeholder 3"/>
          <p:cNvSpPr>
            <a:spLocks noGrp="1"/>
          </p:cNvSpPr>
          <p:nvPr>
            <p:ph type="sldNum" sz="quarter" idx="10"/>
          </p:nvPr>
        </p:nvSpPr>
        <p:spPr/>
        <p:txBody>
          <a:bodyPr/>
          <a:lstStyle/>
          <a:p>
            <a:fld id="{E4AFE373-B7BA-4061-BF72-2706F3D370DF}" type="slidenum">
              <a:rPr lang="en-US" smtClean="0"/>
              <a:t>3</a:t>
            </a:fld>
            <a:endParaRPr lang="en-US" dirty="0"/>
          </a:p>
        </p:txBody>
      </p:sp>
    </p:spTree>
    <p:extLst>
      <p:ext uri="{BB962C8B-B14F-4D97-AF65-F5344CB8AC3E}">
        <p14:creationId xmlns:p14="http://schemas.microsoft.com/office/powerpoint/2010/main" val="1637102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Cut potatoes into even-sized pieces, approximately one inch. Store under water until ready to use.</a:t>
            </a:r>
          </a:p>
          <a:p>
            <a:pPr marL="228600" indent="-228600">
              <a:buFont typeface="+mj-lt"/>
              <a:buAutoNum type="arabicPeriod"/>
            </a:pPr>
            <a:r>
              <a:rPr lang="en-US" sz="1200" b="0" i="0" u="none" strike="noStrike" kern="1200" baseline="0" dirty="0">
                <a:solidFill>
                  <a:schemeClr val="tx1"/>
                </a:solidFill>
                <a:latin typeface="+mn-lt"/>
                <a:ea typeface="+mn-ea"/>
                <a:cs typeface="+mn-cs"/>
              </a:rPr>
              <a:t>Rinse potatoes, and place in a pot with salted cold water to cover.</a:t>
            </a:r>
          </a:p>
          <a:p>
            <a:pPr marL="228600" indent="-228600">
              <a:buFont typeface="+mj-lt"/>
              <a:buAutoNum type="arabicPeriod"/>
            </a:pPr>
            <a:r>
              <a:rPr lang="en-US" sz="1200" b="0" i="0" u="none" strike="noStrike" kern="1200" baseline="0" dirty="0">
                <a:solidFill>
                  <a:schemeClr val="tx1"/>
                </a:solidFill>
                <a:latin typeface="+mn-lt"/>
                <a:ea typeface="+mn-ea"/>
                <a:cs typeface="+mn-cs"/>
              </a:rPr>
              <a:t>Bring the water to a boil. Boil potatoes until they are tender. Drain very well.</a:t>
            </a:r>
          </a:p>
          <a:p>
            <a:pPr marL="228600" indent="-228600">
              <a:buFont typeface="+mj-lt"/>
              <a:buAutoNum type="arabicPeriod"/>
            </a:pPr>
            <a:r>
              <a:rPr lang="en-US" sz="1200" b="0" i="0" u="none" strike="noStrike" kern="1200" baseline="0" dirty="0">
                <a:solidFill>
                  <a:schemeClr val="tx1"/>
                </a:solidFill>
                <a:latin typeface="+mn-lt"/>
                <a:ea typeface="+mn-ea"/>
                <a:cs typeface="+mn-cs"/>
              </a:rPr>
              <a:t>Add in seasonings, melted butter, and milk or cream. Mash potatoes until almost smooth.</a:t>
            </a:r>
          </a:p>
          <a:p>
            <a:pPr marL="228600" indent="-228600">
              <a:buFont typeface="+mj-lt"/>
              <a:buAutoNum type="arabicPeriod"/>
            </a:pPr>
            <a:r>
              <a:rPr lang="en-US" sz="1200" b="0" i="0" u="none" strike="noStrike" kern="1200" baseline="0" dirty="0">
                <a:solidFill>
                  <a:schemeClr val="tx1"/>
                </a:solidFill>
                <a:latin typeface="+mn-lt"/>
                <a:ea typeface="+mn-ea"/>
                <a:cs typeface="+mn-cs"/>
              </a:rPr>
              <a:t>Serve immediately.</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21</a:t>
            </a:fld>
            <a:endParaRPr lang="en-US" dirty="0"/>
          </a:p>
        </p:txBody>
      </p:sp>
    </p:spTree>
    <p:extLst>
      <p:ext uri="{BB962C8B-B14F-4D97-AF65-F5344CB8AC3E}">
        <p14:creationId xmlns:p14="http://schemas.microsoft.com/office/powerpoint/2010/main" val="39039039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Legumes (LEG-yooms) are seeds from pod-producing plants. Dried legumes</a:t>
            </a:r>
          </a:p>
          <a:p>
            <a:r>
              <a:rPr lang="en-US" sz="1200" b="0" i="0" u="none" strike="noStrike" kern="1200" baseline="0" dirty="0">
                <a:solidFill>
                  <a:schemeClr val="tx1"/>
                </a:solidFill>
                <a:latin typeface="+mn-lt"/>
                <a:ea typeface="+mn-ea"/>
                <a:cs typeface="+mn-cs"/>
              </a:rPr>
              <a:t>have many uses in cooking, from salads and appetizers to main courses and</a:t>
            </a:r>
          </a:p>
          <a:p>
            <a:r>
              <a:rPr lang="en-US" sz="1200" b="0" i="0" u="none" strike="noStrike" kern="1200" baseline="0" dirty="0">
                <a:solidFill>
                  <a:schemeClr val="tx1"/>
                </a:solidFill>
                <a:latin typeface="+mn-lt"/>
                <a:ea typeface="+mn-ea"/>
                <a:cs typeface="+mn-cs"/>
              </a:rPr>
              <a:t>desserts. They are an excellent source of carbohydrates and fiber.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Legumes can be broken down into different categories:</a:t>
            </a:r>
          </a:p>
          <a:p>
            <a:r>
              <a:rPr lang="en-US" sz="1200" b="0" i="0" u="none" strike="noStrike" kern="1200" baseline="0" dirty="0">
                <a:solidFill>
                  <a:schemeClr val="tx1"/>
                </a:solidFill>
                <a:latin typeface="+mn-lt"/>
                <a:ea typeface="+mn-ea"/>
                <a:cs typeface="+mn-cs"/>
              </a:rPr>
              <a:t>• Beans</a:t>
            </a:r>
          </a:p>
          <a:p>
            <a:r>
              <a:rPr lang="en-US" sz="1200" b="0" i="0" u="none" strike="noStrike" kern="1200" baseline="0" dirty="0">
                <a:solidFill>
                  <a:schemeClr val="tx1"/>
                </a:solidFill>
                <a:latin typeface="+mn-lt"/>
                <a:ea typeface="+mn-ea"/>
                <a:cs typeface="+mn-cs"/>
              </a:rPr>
              <a:t>• Peas</a:t>
            </a:r>
          </a:p>
          <a:p>
            <a:r>
              <a:rPr lang="en-US" sz="1200" b="0" i="0" u="none" strike="noStrike" kern="1200" baseline="0" dirty="0">
                <a:solidFill>
                  <a:schemeClr val="tx1"/>
                </a:solidFill>
                <a:latin typeface="+mn-lt"/>
                <a:ea typeface="+mn-ea"/>
                <a:cs typeface="+mn-cs"/>
              </a:rPr>
              <a:t>• Nuts</a:t>
            </a:r>
          </a:p>
          <a:p>
            <a:r>
              <a:rPr lang="en-US" sz="1200" b="0" i="0" u="none" strike="noStrike" kern="1200" baseline="0" dirty="0">
                <a:solidFill>
                  <a:schemeClr val="tx1"/>
                </a:solidFill>
                <a:latin typeface="+mn-lt"/>
                <a:ea typeface="+mn-ea"/>
                <a:cs typeface="+mn-cs"/>
              </a:rPr>
              <a:t>• Seeds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Each category has unique properties that give it distinctive flavors and nutrient values.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22</a:t>
            </a:fld>
            <a:endParaRPr lang="en-US" dirty="0"/>
          </a:p>
        </p:txBody>
      </p:sp>
    </p:spTree>
    <p:extLst>
      <p:ext uri="{BB962C8B-B14F-4D97-AF65-F5344CB8AC3E}">
        <p14:creationId xmlns:p14="http://schemas.microsoft.com/office/powerpoint/2010/main" val="6341779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bean is an edible seed, often kidney-shaped, from various plants of the legume family. Please note that there are many varieties of beans available that are not on the list (such as heirloom varieties).</a:t>
            </a:r>
            <a:endParaRPr lang="en-US" dirty="0"/>
          </a:p>
          <a:p>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23</a:t>
            </a:fld>
            <a:endParaRPr lang="en-US" dirty="0"/>
          </a:p>
        </p:txBody>
      </p:sp>
    </p:spTree>
    <p:extLst>
      <p:ext uri="{BB962C8B-B14F-4D97-AF65-F5344CB8AC3E}">
        <p14:creationId xmlns:p14="http://schemas.microsoft.com/office/powerpoint/2010/main" val="32071958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pea is a round, edible seed that is a plant and part of the legume family.</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37</a:t>
            </a:fld>
            <a:endParaRPr lang="en-US" dirty="0"/>
          </a:p>
        </p:txBody>
      </p:sp>
    </p:spTree>
    <p:extLst>
      <p:ext uri="{BB962C8B-B14F-4D97-AF65-F5344CB8AC3E}">
        <p14:creationId xmlns:p14="http://schemas.microsoft.com/office/powerpoint/2010/main" val="3806258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nut is a fruit composed of a hard shell and a seed, which is generally edible.</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Description:</a:t>
            </a:r>
          </a:p>
          <a:p>
            <a:r>
              <a:rPr lang="en-US" sz="1200" b="0" i="0" u="none" strike="noStrike" kern="1200" baseline="0" dirty="0">
                <a:solidFill>
                  <a:schemeClr val="tx1"/>
                </a:solidFill>
                <a:latin typeface="+mn-lt"/>
                <a:ea typeface="+mn-ea"/>
                <a:cs typeface="+mn-cs"/>
              </a:rPr>
              <a:t>• Teardrop-shaped</a:t>
            </a:r>
          </a:p>
          <a:p>
            <a:r>
              <a:rPr lang="en-US" sz="1200" b="0" i="0" u="none" strike="noStrike" kern="1200" baseline="0" dirty="0">
                <a:solidFill>
                  <a:schemeClr val="tx1"/>
                </a:solidFill>
                <a:latin typeface="+mn-lt"/>
                <a:ea typeface="+mn-ea"/>
                <a:cs typeface="+mn-cs"/>
              </a:rPr>
              <a:t>• Pale tan, woody shell</a:t>
            </a:r>
          </a:p>
          <a:p>
            <a:r>
              <a:rPr lang="en-US" sz="1200" b="0" i="0" u="none" strike="noStrike" kern="1200" baseline="0" dirty="0">
                <a:solidFill>
                  <a:schemeClr val="tx1"/>
                </a:solidFill>
                <a:latin typeface="+mn-lt"/>
                <a:ea typeface="+mn-ea"/>
                <a:cs typeface="+mn-cs"/>
              </a:rPr>
              <a:t>• Sweet flavor</a:t>
            </a:r>
          </a:p>
          <a:p>
            <a:r>
              <a:rPr lang="en-US" sz="1200" b="0" i="0" u="none" strike="noStrike" kern="1200" baseline="0" dirty="0">
                <a:solidFill>
                  <a:schemeClr val="tx1"/>
                </a:solidFill>
                <a:latin typeface="+mn-lt"/>
                <a:ea typeface="+mn-ea"/>
                <a:cs typeface="+mn-cs"/>
              </a:rPr>
              <a:t>• Available whole in shell or shelled, blanched, slivered, sliced, split, chopped, ground</a:t>
            </a:r>
          </a:p>
          <a:p>
            <a:r>
              <a:rPr lang="en-US" sz="1200" b="0" i="0" u="none" strike="noStrike" kern="1200" baseline="0" dirty="0">
                <a:solidFill>
                  <a:schemeClr val="tx1"/>
                </a:solidFill>
                <a:latin typeface="+mn-lt"/>
                <a:ea typeface="+mn-ea"/>
                <a:cs typeface="+mn-cs"/>
              </a:rPr>
              <a:t>• Used to produce almond paste, almond butter, and almond oil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toasted, or cooked</a:t>
            </a:r>
          </a:p>
          <a:p>
            <a:r>
              <a:rPr lang="en-US" sz="1200" b="0" i="0" u="none" strike="noStrike" kern="1200" baseline="0" dirty="0">
                <a:solidFill>
                  <a:schemeClr val="tx1"/>
                </a:solidFill>
                <a:latin typeface="+mn-lt"/>
                <a:ea typeface="+mn-ea"/>
                <a:cs typeface="+mn-cs"/>
              </a:rPr>
              <a:t>• In baked goods, confections, granola, curry dishes</a:t>
            </a:r>
          </a:p>
          <a:p>
            <a:r>
              <a:rPr lang="en-US" sz="1200" b="0" i="0" u="none" strike="noStrike" kern="1200" baseline="0" dirty="0">
                <a:solidFill>
                  <a:schemeClr val="tx1"/>
                </a:solidFill>
                <a:latin typeface="+mn-lt"/>
                <a:ea typeface="+mn-ea"/>
                <a:cs typeface="+mn-cs"/>
              </a:rPr>
              <a:t>• Eaten out of hand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40</a:t>
            </a:fld>
            <a:endParaRPr lang="en-US" dirty="0"/>
          </a:p>
        </p:txBody>
      </p:sp>
    </p:spTree>
    <p:extLst>
      <p:ext uri="{BB962C8B-B14F-4D97-AF65-F5344CB8AC3E}">
        <p14:creationId xmlns:p14="http://schemas.microsoft.com/office/powerpoint/2010/main" val="23523662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Large, triangular nut</a:t>
            </a:r>
          </a:p>
          <a:p>
            <a:r>
              <a:rPr lang="en-US" sz="1200" b="0" i="0" u="none" strike="noStrike" kern="1200" baseline="0" dirty="0">
                <a:solidFill>
                  <a:schemeClr val="tx1"/>
                </a:solidFill>
                <a:latin typeface="+mn-lt"/>
                <a:ea typeface="+mn-ea"/>
                <a:cs typeface="+mn-cs"/>
              </a:rPr>
              <a:t>• Dark brown exterior, hard shell</a:t>
            </a:r>
          </a:p>
          <a:p>
            <a:r>
              <a:rPr lang="en-US" sz="1200" b="0" i="0" u="none" strike="noStrike" kern="1200" baseline="0" dirty="0">
                <a:solidFill>
                  <a:schemeClr val="tx1"/>
                </a:solidFill>
                <a:latin typeface="+mn-lt"/>
                <a:ea typeface="+mn-ea"/>
                <a:cs typeface="+mn-cs"/>
              </a:rPr>
              <a:t>• White interior, rich nut</a:t>
            </a:r>
            <a:endParaRPr lang="en-US" dirty="0"/>
          </a:p>
          <a:p>
            <a:endParaRPr lang="en-US" dirty="0"/>
          </a:p>
          <a:p>
            <a:r>
              <a:rPr lang="en-US" b="1" dirty="0"/>
              <a:t>Common Culinary</a:t>
            </a:r>
            <a:r>
              <a:rPr lang="en-US" b="1" baseline="0" dirty="0"/>
              <a:t> Uses:</a:t>
            </a:r>
          </a:p>
          <a:p>
            <a:r>
              <a:rPr lang="en-US" sz="1200" b="0" i="0" u="none" strike="noStrike" kern="1200" baseline="0" dirty="0">
                <a:solidFill>
                  <a:schemeClr val="tx1"/>
                </a:solidFill>
                <a:latin typeface="+mn-lt"/>
                <a:ea typeface="+mn-ea"/>
                <a:cs typeface="+mn-cs"/>
              </a:rPr>
              <a:t>• Raw, toasted, or cooked</a:t>
            </a:r>
          </a:p>
          <a:p>
            <a:r>
              <a:rPr lang="en-US" sz="1200" b="0" i="0" u="none" strike="noStrike" kern="1200" baseline="0" dirty="0">
                <a:solidFill>
                  <a:schemeClr val="tx1"/>
                </a:solidFill>
                <a:latin typeface="+mn-lt"/>
                <a:ea typeface="+mn-ea"/>
                <a:cs typeface="+mn-cs"/>
              </a:rPr>
              <a:t>• Eaten out of hand</a:t>
            </a:r>
          </a:p>
          <a:p>
            <a:r>
              <a:rPr lang="en-US" sz="1200" b="0" i="0" u="none" strike="noStrike" kern="1200" baseline="0" dirty="0">
                <a:solidFill>
                  <a:schemeClr val="tx1"/>
                </a:solidFill>
                <a:latin typeface="+mn-lt"/>
                <a:ea typeface="+mn-ea"/>
                <a:cs typeface="+mn-cs"/>
              </a:rPr>
              <a:t>• Baked good</a:t>
            </a:r>
            <a:r>
              <a:rPr lang="en-US" baseline="0" dirty="0"/>
              <a:t>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41</a:t>
            </a:fld>
            <a:endParaRPr lang="en-US" dirty="0"/>
          </a:p>
        </p:txBody>
      </p:sp>
    </p:spTree>
    <p:extLst>
      <p:ext uri="{BB962C8B-B14F-4D97-AF65-F5344CB8AC3E}">
        <p14:creationId xmlns:p14="http://schemas.microsoft.com/office/powerpoint/2010/main" val="27509298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Kidney-shaped</a:t>
            </a:r>
          </a:p>
          <a:p>
            <a:r>
              <a:rPr lang="en-US" sz="1200" b="0" i="0" u="none" strike="noStrike" kern="1200" baseline="0" dirty="0">
                <a:solidFill>
                  <a:schemeClr val="tx1"/>
                </a:solidFill>
                <a:latin typeface="+mn-lt"/>
                <a:ea typeface="+mn-ea"/>
                <a:cs typeface="+mn-cs"/>
              </a:rPr>
              <a:t>• Tan</a:t>
            </a:r>
          </a:p>
          <a:p>
            <a:r>
              <a:rPr lang="en-US" sz="1200" b="0" i="0" u="none" strike="noStrike" kern="1200" baseline="0" dirty="0">
                <a:solidFill>
                  <a:schemeClr val="tx1"/>
                </a:solidFill>
                <a:latin typeface="+mn-lt"/>
                <a:ea typeface="+mn-ea"/>
                <a:cs typeface="+mn-cs"/>
              </a:rPr>
              <a:t>• Buttery, slightly sweet flavor</a:t>
            </a:r>
          </a:p>
          <a:p>
            <a:r>
              <a:rPr lang="en-US" sz="1200" b="0" i="0" u="none" strike="noStrike" kern="1200" baseline="0" dirty="0">
                <a:solidFill>
                  <a:schemeClr val="tx1"/>
                </a:solidFill>
                <a:latin typeface="+mn-lt"/>
                <a:ea typeface="+mn-ea"/>
                <a:cs typeface="+mn-cs"/>
              </a:rPr>
              <a:t>• Only sold hulled (its skin contains oils similar to those in poison ivy)</a:t>
            </a:r>
          </a:p>
          <a:p>
            <a:r>
              <a:rPr lang="en-US" sz="1200" b="0" i="0" u="none" strike="noStrike" kern="1200" baseline="0" dirty="0">
                <a:solidFill>
                  <a:schemeClr val="tx1"/>
                </a:solidFill>
                <a:latin typeface="+mn-lt"/>
                <a:ea typeface="+mn-ea"/>
                <a:cs typeface="+mn-cs"/>
              </a:rPr>
              <a:t>• Used to produce cashew butter</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toasted, or cooked</a:t>
            </a:r>
          </a:p>
          <a:p>
            <a:r>
              <a:rPr lang="en-US" sz="1200" b="0" i="0" u="none" strike="noStrike" kern="1200" baseline="0" dirty="0">
                <a:solidFill>
                  <a:schemeClr val="tx1"/>
                </a:solidFill>
                <a:latin typeface="+mn-lt"/>
                <a:ea typeface="+mn-ea"/>
                <a:cs typeface="+mn-cs"/>
              </a:rPr>
              <a:t>• Baked goods, confections</a:t>
            </a:r>
          </a:p>
          <a:p>
            <a:r>
              <a:rPr lang="en-US" sz="1200" b="0" i="0" u="none" strike="noStrike" kern="1200" baseline="0" dirty="0">
                <a:solidFill>
                  <a:schemeClr val="tx1"/>
                </a:solidFill>
                <a:latin typeface="+mn-lt"/>
                <a:ea typeface="+mn-ea"/>
                <a:cs typeface="+mn-cs"/>
              </a:rPr>
              <a:t>• Eaten out of hand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42</a:t>
            </a:fld>
            <a:endParaRPr lang="en-US" dirty="0"/>
          </a:p>
        </p:txBody>
      </p:sp>
    </p:spTree>
    <p:extLst>
      <p:ext uri="{BB962C8B-B14F-4D97-AF65-F5344CB8AC3E}">
        <p14:creationId xmlns:p14="http://schemas.microsoft.com/office/powerpoint/2010/main" val="36710786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pPr marL="0" indent="0">
              <a:buFont typeface="Arial" panose="020B0604020202020204" pitchFamily="34" charset="0"/>
              <a:buNone/>
            </a:pPr>
            <a:r>
              <a:rPr lang="en-US" sz="1200" b="0" i="0" u="none" strike="noStrike" kern="1200" baseline="0" dirty="0">
                <a:solidFill>
                  <a:schemeClr val="tx1"/>
                </a:solidFill>
                <a:latin typeface="+mn-lt"/>
                <a:ea typeface="+mn-ea"/>
                <a:cs typeface="+mn-cs"/>
              </a:rPr>
              <a:t>• Fairly large</a:t>
            </a:r>
          </a:p>
          <a:p>
            <a:r>
              <a:rPr lang="en-US" sz="1200" b="0" i="0" u="none" strike="noStrike" kern="1200" baseline="0" dirty="0">
                <a:solidFill>
                  <a:schemeClr val="tx1"/>
                </a:solidFill>
                <a:latin typeface="+mn-lt"/>
                <a:ea typeface="+mn-ea"/>
                <a:cs typeface="+mn-cs"/>
              </a:rPr>
              <a:t>• Round to teardrop-shaped</a:t>
            </a:r>
          </a:p>
          <a:p>
            <a:r>
              <a:rPr lang="en-US" sz="1200" b="0" i="0" u="none" strike="noStrike" kern="1200" baseline="0" dirty="0">
                <a:solidFill>
                  <a:schemeClr val="tx1"/>
                </a:solidFill>
                <a:latin typeface="+mn-lt"/>
                <a:ea typeface="+mn-ea"/>
                <a:cs typeface="+mn-cs"/>
              </a:rPr>
              <a:t>• Hard, glossy, dark-brown shell</a:t>
            </a:r>
          </a:p>
          <a:p>
            <a:r>
              <a:rPr lang="en-US" sz="1200" b="0" i="0" u="none" strike="noStrike" kern="1200" baseline="0" dirty="0">
                <a:solidFill>
                  <a:schemeClr val="tx1"/>
                </a:solidFill>
                <a:latin typeface="+mn-lt"/>
                <a:ea typeface="+mn-ea"/>
                <a:cs typeface="+mn-cs"/>
              </a:rPr>
              <a:t>• Off-white nut</a:t>
            </a:r>
          </a:p>
          <a:p>
            <a:r>
              <a:rPr lang="en-US" sz="1200" b="0" i="0" u="none" strike="noStrike" kern="1200" baseline="0" dirty="0">
                <a:solidFill>
                  <a:schemeClr val="tx1"/>
                </a:solidFill>
                <a:latin typeface="+mn-lt"/>
                <a:ea typeface="+mn-ea"/>
                <a:cs typeface="+mn-cs"/>
              </a:rPr>
              <a:t>• Sweet flavor</a:t>
            </a:r>
          </a:p>
          <a:p>
            <a:r>
              <a:rPr lang="en-US" sz="1200" b="0" i="0" u="none" strike="noStrike" kern="1200" baseline="0" dirty="0">
                <a:solidFill>
                  <a:schemeClr val="tx1"/>
                </a:solidFill>
                <a:latin typeface="+mn-lt"/>
                <a:ea typeface="+mn-ea"/>
                <a:cs typeface="+mn-cs"/>
              </a:rPr>
              <a:t>• Available whole in shell, canned in water or syrup, frozen, dried, or puréed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or cooked</a:t>
            </a:r>
          </a:p>
          <a:p>
            <a:r>
              <a:rPr lang="en-US" sz="1200" b="0" i="0" u="none" strike="noStrike" kern="1200" baseline="0" dirty="0">
                <a:solidFill>
                  <a:schemeClr val="tx1"/>
                </a:solidFill>
                <a:latin typeface="+mn-lt"/>
                <a:ea typeface="+mn-ea"/>
                <a:cs typeface="+mn-cs"/>
              </a:rPr>
              <a:t>• Sweet and savory dishes, roasted, boiled, puréed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43</a:t>
            </a:fld>
            <a:endParaRPr lang="en-US" dirty="0"/>
          </a:p>
        </p:txBody>
      </p:sp>
    </p:spTree>
    <p:extLst>
      <p:ext uri="{BB962C8B-B14F-4D97-AF65-F5344CB8AC3E}">
        <p14:creationId xmlns:p14="http://schemas.microsoft.com/office/powerpoint/2010/main" val="38870115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Small</a:t>
            </a:r>
          </a:p>
          <a:p>
            <a:r>
              <a:rPr lang="en-US" sz="1200" b="0" i="0" u="none" strike="noStrike" kern="1200" baseline="0" dirty="0">
                <a:solidFill>
                  <a:schemeClr val="tx1"/>
                </a:solidFill>
                <a:latin typeface="+mn-lt"/>
                <a:ea typeface="+mn-ea"/>
                <a:cs typeface="+mn-cs"/>
              </a:rPr>
              <a:t>• Nearly round</a:t>
            </a:r>
          </a:p>
          <a:p>
            <a:r>
              <a:rPr lang="en-US" sz="1200" b="0" i="0" u="none" strike="noStrike" kern="1200" baseline="0" dirty="0">
                <a:solidFill>
                  <a:schemeClr val="tx1"/>
                </a:solidFill>
                <a:latin typeface="+mn-lt"/>
                <a:ea typeface="+mn-ea"/>
                <a:cs typeface="+mn-cs"/>
              </a:rPr>
              <a:t>• Smooth, hard shell</a:t>
            </a:r>
          </a:p>
          <a:p>
            <a:r>
              <a:rPr lang="en-US" sz="1200" b="0" i="0" u="none" strike="noStrike" kern="1200" baseline="0" dirty="0">
                <a:solidFill>
                  <a:schemeClr val="tx1"/>
                </a:solidFill>
                <a:latin typeface="+mn-lt"/>
                <a:ea typeface="+mn-ea"/>
                <a:cs typeface="+mn-cs"/>
              </a:rPr>
              <a:t>• Rich, sweet, delicate flavor</a:t>
            </a:r>
          </a:p>
          <a:p>
            <a:r>
              <a:rPr lang="en-US" sz="1200" b="0" i="0" u="none" strike="noStrike" kern="1200" baseline="0" dirty="0">
                <a:solidFill>
                  <a:schemeClr val="tx1"/>
                </a:solidFill>
                <a:latin typeface="+mn-lt"/>
                <a:ea typeface="+mn-ea"/>
                <a:cs typeface="+mn-cs"/>
              </a:rPr>
              <a:t>• Available whole in shell or shelled</a:t>
            </a:r>
          </a:p>
          <a:p>
            <a:r>
              <a:rPr lang="en-US" sz="1200" b="0" i="0" u="none" strike="noStrike" kern="1200" baseline="0" dirty="0">
                <a:solidFill>
                  <a:schemeClr val="tx1"/>
                </a:solidFill>
                <a:latin typeface="+mn-lt"/>
                <a:ea typeface="+mn-ea"/>
                <a:cs typeface="+mn-cs"/>
              </a:rPr>
              <a:t>• Blanched, whole, chopped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toasted, or cooked</a:t>
            </a:r>
          </a:p>
          <a:p>
            <a:r>
              <a:rPr lang="en-US" sz="1200" b="0" i="0" u="none" strike="noStrike" kern="1200" baseline="0" dirty="0">
                <a:solidFill>
                  <a:schemeClr val="tx1"/>
                </a:solidFill>
                <a:latin typeface="+mn-lt"/>
                <a:ea typeface="+mn-ea"/>
                <a:cs typeface="+mn-cs"/>
              </a:rPr>
              <a:t>• Sweet or savory dishes, baked goods, salads, cereals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44</a:t>
            </a:fld>
            <a:endParaRPr lang="en-US" dirty="0"/>
          </a:p>
        </p:txBody>
      </p:sp>
    </p:spTree>
    <p:extLst>
      <p:ext uri="{BB962C8B-B14F-4D97-AF65-F5344CB8AC3E}">
        <p14:creationId xmlns:p14="http://schemas.microsoft.com/office/powerpoint/2010/main" val="13767676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Nearly round</a:t>
            </a:r>
          </a:p>
          <a:p>
            <a:r>
              <a:rPr lang="en-US" sz="1200" b="0" i="0" u="none" strike="noStrike" kern="1200" baseline="0" dirty="0">
                <a:solidFill>
                  <a:schemeClr val="tx1"/>
                </a:solidFill>
                <a:latin typeface="+mn-lt"/>
                <a:ea typeface="+mn-ea"/>
                <a:cs typeface="+mn-cs"/>
              </a:rPr>
              <a:t>• Extremely hard shell</a:t>
            </a:r>
          </a:p>
          <a:p>
            <a:r>
              <a:rPr lang="en-US" sz="1200" b="0" i="0" u="none" strike="noStrike" kern="1200" baseline="0" dirty="0">
                <a:solidFill>
                  <a:schemeClr val="tx1"/>
                </a:solidFill>
                <a:latin typeface="+mn-lt"/>
                <a:ea typeface="+mn-ea"/>
                <a:cs typeface="+mn-cs"/>
              </a:rPr>
              <a:t>• Golden-yellow nut</a:t>
            </a:r>
          </a:p>
          <a:p>
            <a:r>
              <a:rPr lang="en-US" sz="1200" b="0" i="0" u="none" strike="noStrike" kern="1200" baseline="0" dirty="0">
                <a:solidFill>
                  <a:schemeClr val="tx1"/>
                </a:solidFill>
                <a:latin typeface="+mn-lt"/>
                <a:ea typeface="+mn-ea"/>
                <a:cs typeface="+mn-cs"/>
              </a:rPr>
              <a:t>• Rich, slightly sweet, buttery</a:t>
            </a:r>
          </a:p>
          <a:p>
            <a:r>
              <a:rPr lang="en-US" sz="1200" b="0" i="0" u="none" strike="noStrike" kern="1200" baseline="0" dirty="0">
                <a:solidFill>
                  <a:schemeClr val="tx1"/>
                </a:solidFill>
                <a:latin typeface="+mn-lt"/>
                <a:ea typeface="+mn-ea"/>
                <a:cs typeface="+mn-cs"/>
              </a:rPr>
              <a:t>• Available shelled only</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or roasted</a:t>
            </a:r>
          </a:p>
          <a:p>
            <a:r>
              <a:rPr lang="en-US" sz="1200" b="0" i="0" u="none" strike="noStrike" kern="1200" baseline="0" dirty="0">
                <a:solidFill>
                  <a:schemeClr val="tx1"/>
                </a:solidFill>
                <a:latin typeface="+mn-lt"/>
                <a:ea typeface="+mn-ea"/>
                <a:cs typeface="+mn-cs"/>
              </a:rPr>
              <a:t>• Baked goods, confections</a:t>
            </a:r>
          </a:p>
          <a:p>
            <a:r>
              <a:rPr lang="en-US" sz="1200" b="0" i="0" u="none" strike="noStrike" kern="1200" baseline="0" dirty="0">
                <a:solidFill>
                  <a:schemeClr val="tx1"/>
                </a:solidFill>
                <a:latin typeface="+mn-lt"/>
                <a:ea typeface="+mn-ea"/>
                <a:cs typeface="+mn-cs"/>
              </a:rPr>
              <a:t>• Eaten out of hand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45</a:t>
            </a:fld>
            <a:endParaRPr lang="en-US" dirty="0"/>
          </a:p>
        </p:txBody>
      </p:sp>
    </p:spTree>
    <p:extLst>
      <p:ext uri="{BB962C8B-B14F-4D97-AF65-F5344CB8AC3E}">
        <p14:creationId xmlns:p14="http://schemas.microsoft.com/office/powerpoint/2010/main" val="2028701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Characteristics:</a:t>
            </a:r>
          </a:p>
          <a:p>
            <a:r>
              <a:rPr lang="en-US" sz="1200" b="0" i="0" u="none" strike="noStrike" kern="1200" baseline="0" dirty="0">
                <a:solidFill>
                  <a:schemeClr val="tx1"/>
                </a:solidFill>
                <a:latin typeface="+mn-lt"/>
                <a:ea typeface="+mn-ea"/>
                <a:cs typeface="+mn-cs"/>
              </a:rPr>
              <a:t>• Low starch, high moisture</a:t>
            </a:r>
          </a:p>
          <a:p>
            <a:r>
              <a:rPr lang="en-US" sz="1200" b="0" i="0" u="none" strike="noStrike" kern="1200" baseline="0" dirty="0">
                <a:solidFill>
                  <a:schemeClr val="tx1"/>
                </a:solidFill>
                <a:latin typeface="+mn-lt"/>
                <a:ea typeface="+mn-ea"/>
                <a:cs typeface="+mn-cs"/>
              </a:rPr>
              <a:t>• Immature red potatoes that are harvested when they are very small, less than two inches in diameter</a:t>
            </a:r>
          </a:p>
          <a:p>
            <a:r>
              <a:rPr lang="en-US" sz="1200" b="0" i="0" u="none" strike="noStrike" kern="1200" baseline="0" dirty="0">
                <a:solidFill>
                  <a:schemeClr val="tx1"/>
                </a:solidFill>
                <a:latin typeface="+mn-lt"/>
                <a:ea typeface="+mn-ea"/>
                <a:cs typeface="+mn-cs"/>
              </a:rPr>
              <a:t>• Unlike other baking potatoes, new potatoes are high in sugar</a:t>
            </a:r>
          </a:p>
          <a:p>
            <a:r>
              <a:rPr lang="en-US" sz="1200" b="0" i="0" u="none" strike="noStrike" kern="1200" baseline="0" dirty="0">
                <a:solidFill>
                  <a:schemeClr val="tx1"/>
                </a:solidFill>
                <a:latin typeface="+mn-lt"/>
                <a:ea typeface="+mn-ea"/>
                <a:cs typeface="+mn-cs"/>
              </a:rPr>
              <a:t>• Boiling and steaming brings out the natural sweetness and fresh flavor of new potatoes</a:t>
            </a:r>
          </a:p>
          <a:p>
            <a:r>
              <a:rPr lang="en-US" sz="1200" b="0" i="0" u="none" strike="noStrike" kern="1200" baseline="0" dirty="0">
                <a:solidFill>
                  <a:schemeClr val="tx1"/>
                </a:solidFill>
                <a:latin typeface="+mn-lt"/>
                <a:ea typeface="+mn-ea"/>
                <a:cs typeface="+mn-cs"/>
              </a:rPr>
              <a:t>• Good to use in any preparation where the potato must keep its shape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Best Cooking Methods:</a:t>
            </a:r>
          </a:p>
          <a:p>
            <a:r>
              <a:rPr lang="en-US" sz="1200" b="0" i="0" u="none" strike="noStrike" kern="1200" baseline="0" dirty="0">
                <a:solidFill>
                  <a:schemeClr val="tx1"/>
                </a:solidFill>
                <a:latin typeface="+mn-lt"/>
                <a:ea typeface="+mn-ea"/>
                <a:cs typeface="+mn-cs"/>
              </a:rPr>
              <a:t>Boiling</a:t>
            </a:r>
          </a:p>
          <a:p>
            <a:r>
              <a:rPr lang="en-US" sz="1200" b="0" i="0" u="none" strike="noStrike" kern="1200" baseline="0" dirty="0">
                <a:solidFill>
                  <a:schemeClr val="tx1"/>
                </a:solidFill>
                <a:latin typeface="+mn-lt"/>
                <a:ea typeface="+mn-ea"/>
                <a:cs typeface="+mn-cs"/>
              </a:rPr>
              <a:t>Steaming</a:t>
            </a:r>
          </a:p>
          <a:p>
            <a:r>
              <a:rPr lang="en-US" sz="1200" b="0" i="0" u="none" strike="noStrike" kern="1200" baseline="0" dirty="0">
                <a:solidFill>
                  <a:schemeClr val="tx1"/>
                </a:solidFill>
                <a:latin typeface="+mn-lt"/>
                <a:ea typeface="+mn-ea"/>
                <a:cs typeface="+mn-cs"/>
              </a:rPr>
              <a:t>Roasting</a:t>
            </a:r>
          </a:p>
        </p:txBody>
      </p:sp>
      <p:sp>
        <p:nvSpPr>
          <p:cNvPr id="4" name="Slide Number Placeholder 3"/>
          <p:cNvSpPr>
            <a:spLocks noGrp="1"/>
          </p:cNvSpPr>
          <p:nvPr>
            <p:ph type="sldNum" sz="quarter" idx="10"/>
          </p:nvPr>
        </p:nvSpPr>
        <p:spPr/>
        <p:txBody>
          <a:bodyPr/>
          <a:lstStyle/>
          <a:p>
            <a:fld id="{E4AFE373-B7BA-4061-BF72-2706F3D370DF}" type="slidenum">
              <a:rPr lang="en-US" smtClean="0"/>
              <a:t>4</a:t>
            </a:fld>
            <a:endParaRPr lang="en-US" dirty="0"/>
          </a:p>
        </p:txBody>
      </p:sp>
    </p:spTree>
    <p:extLst>
      <p:ext uri="{BB962C8B-B14F-4D97-AF65-F5344CB8AC3E}">
        <p14:creationId xmlns:p14="http://schemas.microsoft.com/office/powerpoint/2010/main" val="7720283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Tan, pod-like shell</a:t>
            </a:r>
          </a:p>
          <a:p>
            <a:r>
              <a:rPr lang="en-US" sz="1200" b="0" i="0" u="none" strike="noStrike" kern="1200" baseline="0" dirty="0">
                <a:solidFill>
                  <a:schemeClr val="tx1"/>
                </a:solidFill>
                <a:latin typeface="+mn-lt"/>
                <a:ea typeface="+mn-ea"/>
                <a:cs typeface="+mn-cs"/>
              </a:rPr>
              <a:t>• Papery brown skin</a:t>
            </a:r>
          </a:p>
          <a:p>
            <a:r>
              <a:rPr lang="en-US" sz="1200" b="0" i="0" u="none" strike="noStrike" kern="1200" baseline="0" dirty="0">
                <a:solidFill>
                  <a:schemeClr val="tx1"/>
                </a:solidFill>
                <a:latin typeface="+mn-lt"/>
                <a:ea typeface="+mn-ea"/>
                <a:cs typeface="+mn-cs"/>
              </a:rPr>
              <a:t>• Off-white-colored nut</a:t>
            </a:r>
          </a:p>
          <a:p>
            <a:r>
              <a:rPr lang="en-US" sz="1200" b="0" i="0" u="none" strike="noStrike" kern="1200" baseline="0" dirty="0">
                <a:solidFill>
                  <a:schemeClr val="tx1"/>
                </a:solidFill>
                <a:latin typeface="+mn-lt"/>
                <a:ea typeface="+mn-ea"/>
                <a:cs typeface="+mn-cs"/>
              </a:rPr>
              <a:t>• Sweet flavor</a:t>
            </a:r>
          </a:p>
          <a:p>
            <a:r>
              <a:rPr lang="en-US" sz="1200" b="0" i="0" u="none" strike="noStrike" kern="1200" baseline="0" dirty="0">
                <a:solidFill>
                  <a:schemeClr val="tx1"/>
                </a:solidFill>
                <a:latin typeface="+mn-lt"/>
                <a:ea typeface="+mn-ea"/>
                <a:cs typeface="+mn-cs"/>
              </a:rPr>
              <a:t>• Available whole in shell or shelled, skinned</a:t>
            </a:r>
          </a:p>
          <a:p>
            <a:r>
              <a:rPr lang="en-US" sz="1200" b="0" i="0" u="none" strike="noStrike" kern="1200" baseline="0" dirty="0">
                <a:solidFill>
                  <a:schemeClr val="tx1"/>
                </a:solidFill>
                <a:latin typeface="+mn-lt"/>
                <a:ea typeface="+mn-ea"/>
                <a:cs typeface="+mn-cs"/>
              </a:rPr>
              <a:t>• Used to produce peanut butter and peanut oil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or roasted </a:t>
            </a:r>
          </a:p>
          <a:p>
            <a:r>
              <a:rPr lang="en-US" sz="1200" b="0" i="0" u="none" strike="noStrike" kern="1200" baseline="0" dirty="0">
                <a:solidFill>
                  <a:schemeClr val="tx1"/>
                </a:solidFill>
                <a:latin typeface="+mn-lt"/>
                <a:ea typeface="+mn-ea"/>
                <a:cs typeface="+mn-cs"/>
              </a:rPr>
              <a:t>• Sweet or savory dishes, baked goods, confections, salads</a:t>
            </a:r>
          </a:p>
          <a:p>
            <a:r>
              <a:rPr lang="en-US" sz="1200" b="0" i="0" u="none" strike="noStrike" kern="1200" baseline="0" dirty="0">
                <a:solidFill>
                  <a:schemeClr val="tx1"/>
                </a:solidFill>
                <a:latin typeface="+mn-lt"/>
                <a:ea typeface="+mn-ea"/>
                <a:cs typeface="+mn-cs"/>
              </a:rPr>
              <a:t>• Eaten out of hand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46</a:t>
            </a:fld>
            <a:endParaRPr lang="en-US" dirty="0"/>
          </a:p>
        </p:txBody>
      </p:sp>
    </p:spTree>
    <p:extLst>
      <p:ext uri="{BB962C8B-B14F-4D97-AF65-F5344CB8AC3E}">
        <p14:creationId xmlns:p14="http://schemas.microsoft.com/office/powerpoint/2010/main" val="50633096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Smooth, hard, thin, oval shell</a:t>
            </a:r>
          </a:p>
          <a:p>
            <a:r>
              <a:rPr lang="en-US" sz="1200" b="0" i="0" u="none" strike="noStrike" kern="1200" baseline="0" dirty="0">
                <a:solidFill>
                  <a:schemeClr val="tx1"/>
                </a:solidFill>
                <a:latin typeface="+mn-lt"/>
                <a:ea typeface="+mn-ea"/>
                <a:cs typeface="+mn-cs"/>
              </a:rPr>
              <a:t>• Two-lobed</a:t>
            </a:r>
          </a:p>
          <a:p>
            <a:r>
              <a:rPr lang="en-US" sz="1200" b="0" i="0" u="none" strike="noStrike" kern="1200" baseline="0" dirty="0">
                <a:solidFill>
                  <a:schemeClr val="tx1"/>
                </a:solidFill>
                <a:latin typeface="+mn-lt"/>
                <a:ea typeface="+mn-ea"/>
                <a:cs typeface="+mn-cs"/>
              </a:rPr>
              <a:t>• Brown nut, cream-colored interior</a:t>
            </a:r>
          </a:p>
          <a:p>
            <a:r>
              <a:rPr lang="en-US" sz="1200" b="0" i="0" u="none" strike="noStrike" kern="1200" baseline="0" dirty="0">
                <a:solidFill>
                  <a:schemeClr val="tx1"/>
                </a:solidFill>
                <a:latin typeface="+mn-lt"/>
                <a:ea typeface="+mn-ea"/>
                <a:cs typeface="+mn-cs"/>
              </a:rPr>
              <a:t>• Rich, buttery flavor</a:t>
            </a:r>
          </a:p>
          <a:p>
            <a:r>
              <a:rPr lang="en-US" sz="1200" b="0" i="0" u="none" strike="noStrike" kern="1200" baseline="0" dirty="0">
                <a:solidFill>
                  <a:schemeClr val="tx1"/>
                </a:solidFill>
                <a:latin typeface="+mn-lt"/>
                <a:ea typeface="+mn-ea"/>
                <a:cs typeface="+mn-cs"/>
              </a:rPr>
              <a:t>• Available whole in shell or shelled, halved, chopped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or roasted</a:t>
            </a:r>
          </a:p>
          <a:p>
            <a:r>
              <a:rPr lang="en-US" sz="1200" b="0" i="0" u="none" strike="noStrike" kern="1200" baseline="0" dirty="0">
                <a:solidFill>
                  <a:schemeClr val="tx1"/>
                </a:solidFill>
                <a:latin typeface="+mn-lt"/>
                <a:ea typeface="+mn-ea"/>
                <a:cs typeface="+mn-cs"/>
              </a:rPr>
              <a:t>• Sweet or savory dishes, baked goods, pie, confections, salads</a:t>
            </a:r>
          </a:p>
          <a:p>
            <a:r>
              <a:rPr lang="en-US" sz="1200" b="0" i="0" u="none" strike="noStrike" kern="1200" baseline="0" dirty="0">
                <a:solidFill>
                  <a:schemeClr val="tx1"/>
                </a:solidFill>
                <a:latin typeface="+mn-lt"/>
                <a:ea typeface="+mn-ea"/>
                <a:cs typeface="+mn-cs"/>
              </a:rPr>
              <a:t>• Eaten out of hand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47</a:t>
            </a:fld>
            <a:endParaRPr lang="en-US" dirty="0"/>
          </a:p>
        </p:txBody>
      </p:sp>
    </p:spTree>
    <p:extLst>
      <p:ext uri="{BB962C8B-B14F-4D97-AF65-F5344CB8AC3E}">
        <p14:creationId xmlns:p14="http://schemas.microsoft.com/office/powerpoint/2010/main" val="8158297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Small, elongated kernel</a:t>
            </a:r>
          </a:p>
          <a:p>
            <a:r>
              <a:rPr lang="en-US" sz="1200" b="0" i="0" u="none" strike="noStrike" kern="1200" baseline="0" dirty="0">
                <a:solidFill>
                  <a:schemeClr val="tx1"/>
                </a:solidFill>
                <a:latin typeface="+mn-lt"/>
                <a:ea typeface="+mn-ea"/>
                <a:cs typeface="+mn-cs"/>
              </a:rPr>
              <a:t>• About ½-inch long</a:t>
            </a:r>
          </a:p>
          <a:p>
            <a:r>
              <a:rPr lang="en-US" sz="1200" b="0" i="0" u="none" strike="noStrike" kern="1200" baseline="0" dirty="0">
                <a:solidFill>
                  <a:schemeClr val="tx1"/>
                </a:solidFill>
                <a:latin typeface="+mn-lt"/>
                <a:ea typeface="+mn-ea"/>
                <a:cs typeface="+mn-cs"/>
              </a:rPr>
              <a:t>• Light tan</a:t>
            </a:r>
          </a:p>
          <a:p>
            <a:r>
              <a:rPr lang="en-US" sz="1200" b="0" i="0" u="none" strike="noStrike" kern="1200" baseline="0" dirty="0">
                <a:solidFill>
                  <a:schemeClr val="tx1"/>
                </a:solidFill>
                <a:latin typeface="+mn-lt"/>
                <a:ea typeface="+mn-ea"/>
                <a:cs typeface="+mn-cs"/>
              </a:rPr>
              <a:t>• Buttery, mild flavor</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or roasted</a:t>
            </a:r>
          </a:p>
          <a:p>
            <a:r>
              <a:rPr lang="en-US" sz="1200" b="0" i="0" u="none" strike="noStrike" kern="1200" baseline="0" dirty="0">
                <a:solidFill>
                  <a:schemeClr val="tx1"/>
                </a:solidFill>
                <a:latin typeface="+mn-lt"/>
                <a:ea typeface="+mn-ea"/>
                <a:cs typeface="+mn-cs"/>
              </a:rPr>
              <a:t>• Sweet and savory dishes, baked goods, salads, pesto</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48</a:t>
            </a:fld>
            <a:endParaRPr lang="en-US" dirty="0"/>
          </a:p>
        </p:txBody>
      </p:sp>
    </p:spTree>
    <p:extLst>
      <p:ext uri="{BB962C8B-B14F-4D97-AF65-F5344CB8AC3E}">
        <p14:creationId xmlns:p14="http://schemas.microsoft.com/office/powerpoint/2010/main" val="10823219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Tan</a:t>
            </a:r>
          </a:p>
          <a:p>
            <a:r>
              <a:rPr lang="en-US" sz="1200" b="0" i="0" u="none" strike="noStrike" kern="1200" baseline="0" dirty="0">
                <a:solidFill>
                  <a:schemeClr val="tx1"/>
                </a:solidFill>
                <a:latin typeface="+mn-lt"/>
                <a:ea typeface="+mn-ea"/>
                <a:cs typeface="+mn-cs"/>
              </a:rPr>
              <a:t>• Shell opens slightly when nut is mature</a:t>
            </a:r>
          </a:p>
          <a:p>
            <a:r>
              <a:rPr lang="en-US" sz="1200" b="0" i="0" u="none" strike="noStrike" kern="1200" baseline="0" dirty="0">
                <a:solidFill>
                  <a:schemeClr val="tx1"/>
                </a:solidFill>
                <a:latin typeface="+mn-lt"/>
                <a:ea typeface="+mn-ea"/>
                <a:cs typeface="+mn-cs"/>
              </a:rPr>
              <a:t>• Green nut</a:t>
            </a:r>
          </a:p>
          <a:p>
            <a:r>
              <a:rPr lang="en-US" sz="1200" b="0" i="0" u="none" strike="noStrike" kern="1200" baseline="0" dirty="0">
                <a:solidFill>
                  <a:schemeClr val="tx1"/>
                </a:solidFill>
                <a:latin typeface="+mn-lt"/>
                <a:ea typeface="+mn-ea"/>
                <a:cs typeface="+mn-cs"/>
              </a:rPr>
              <a:t>• Subtle, sweet flavor</a:t>
            </a:r>
          </a:p>
          <a:p>
            <a:r>
              <a:rPr lang="en-US" sz="1200" b="0" i="0" u="none" strike="noStrike" kern="1200" baseline="0" dirty="0">
                <a:solidFill>
                  <a:schemeClr val="tx1"/>
                </a:solidFill>
                <a:latin typeface="+mn-lt"/>
                <a:ea typeface="+mn-ea"/>
                <a:cs typeface="+mn-cs"/>
              </a:rPr>
              <a:t>• Available whole in shell</a:t>
            </a:r>
          </a:p>
          <a:p>
            <a:r>
              <a:rPr lang="en-US" sz="1200" b="0" i="0" u="none" strike="noStrike" kern="1200" baseline="0" dirty="0">
                <a:solidFill>
                  <a:schemeClr val="tx1"/>
                </a:solidFill>
                <a:latin typeface="+mn-lt"/>
                <a:ea typeface="+mn-ea"/>
                <a:cs typeface="+mn-cs"/>
              </a:rPr>
              <a:t>• Roasted, usually salted</a:t>
            </a:r>
          </a:p>
          <a:p>
            <a:r>
              <a:rPr lang="en-US" sz="1200" b="0" i="0" u="none" strike="noStrike" kern="1200" baseline="0" dirty="0">
                <a:solidFill>
                  <a:schemeClr val="tx1"/>
                </a:solidFill>
                <a:latin typeface="+mn-lt"/>
                <a:ea typeface="+mn-ea"/>
                <a:cs typeface="+mn-cs"/>
              </a:rPr>
              <a:t>• Shells sometimes dyed red</a:t>
            </a:r>
          </a:p>
          <a:p>
            <a:r>
              <a:rPr lang="en-US" sz="1200" b="0" i="0" u="none" strike="noStrike" kern="1200" baseline="0" dirty="0">
                <a:solidFill>
                  <a:schemeClr val="tx1"/>
                </a:solidFill>
                <a:latin typeface="+mn-lt"/>
                <a:ea typeface="+mn-ea"/>
                <a:cs typeface="+mn-cs"/>
              </a:rPr>
              <a:t>• Occasionally shelled, chopped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or roasted</a:t>
            </a:r>
          </a:p>
          <a:p>
            <a:r>
              <a:rPr lang="en-US" sz="1200" b="0" i="0" u="none" strike="noStrike" kern="1200" baseline="0" dirty="0">
                <a:solidFill>
                  <a:schemeClr val="tx1"/>
                </a:solidFill>
                <a:latin typeface="+mn-lt"/>
                <a:ea typeface="+mn-ea"/>
                <a:cs typeface="+mn-cs"/>
              </a:rPr>
              <a:t>• Eaten out of hand</a:t>
            </a:r>
          </a:p>
          <a:p>
            <a:r>
              <a:rPr lang="en-US" sz="1200" b="0" i="0" u="none" strike="noStrike" kern="1200" baseline="0" dirty="0">
                <a:solidFill>
                  <a:schemeClr val="tx1"/>
                </a:solidFill>
                <a:latin typeface="+mn-lt"/>
                <a:ea typeface="+mn-ea"/>
                <a:cs typeface="+mn-cs"/>
              </a:rPr>
              <a:t>• Sweet and savory dishes</a:t>
            </a:r>
          </a:p>
        </p:txBody>
      </p:sp>
      <p:sp>
        <p:nvSpPr>
          <p:cNvPr id="4" name="Slide Number Placeholder 3"/>
          <p:cNvSpPr>
            <a:spLocks noGrp="1"/>
          </p:cNvSpPr>
          <p:nvPr>
            <p:ph type="sldNum" sz="quarter" idx="10"/>
          </p:nvPr>
        </p:nvSpPr>
        <p:spPr/>
        <p:txBody>
          <a:bodyPr/>
          <a:lstStyle/>
          <a:p>
            <a:fld id="{E4AFE373-B7BA-4061-BF72-2706F3D370DF}" type="slidenum">
              <a:rPr lang="en-US" smtClean="0"/>
              <a:t>49</a:t>
            </a:fld>
            <a:endParaRPr lang="en-US" dirty="0"/>
          </a:p>
        </p:txBody>
      </p:sp>
    </p:spTree>
    <p:extLst>
      <p:ext uri="{BB962C8B-B14F-4D97-AF65-F5344CB8AC3E}">
        <p14:creationId xmlns:p14="http://schemas.microsoft.com/office/powerpoint/2010/main" val="26369379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Light-brown shell</a:t>
            </a:r>
          </a:p>
          <a:p>
            <a:r>
              <a:rPr lang="en-US" sz="1200" b="0" i="0" u="none" strike="noStrike" kern="1200" baseline="0" dirty="0">
                <a:solidFill>
                  <a:schemeClr val="tx1"/>
                </a:solidFill>
                <a:latin typeface="+mn-lt"/>
                <a:ea typeface="+mn-ea"/>
                <a:cs typeface="+mn-cs"/>
              </a:rPr>
              <a:t>• Thick or thin</a:t>
            </a:r>
          </a:p>
          <a:p>
            <a:r>
              <a:rPr lang="en-US" sz="1200" b="0" i="0" u="none" strike="noStrike" kern="1200" baseline="0" dirty="0">
                <a:solidFill>
                  <a:schemeClr val="tx1"/>
                </a:solidFill>
                <a:latin typeface="+mn-lt"/>
                <a:ea typeface="+mn-ea"/>
                <a:cs typeface="+mn-cs"/>
              </a:rPr>
              <a:t>• Brown nuts</a:t>
            </a:r>
          </a:p>
          <a:p>
            <a:r>
              <a:rPr lang="en-US" sz="1200" b="0" i="0" u="none" strike="noStrike" kern="1200" baseline="0" dirty="0">
                <a:solidFill>
                  <a:schemeClr val="tx1"/>
                </a:solidFill>
                <a:latin typeface="+mn-lt"/>
                <a:ea typeface="+mn-ea"/>
                <a:cs typeface="+mn-cs"/>
              </a:rPr>
              <a:t>• Grown in gnarled segments</a:t>
            </a:r>
          </a:p>
          <a:p>
            <a:r>
              <a:rPr lang="en-US" sz="1200" b="0" i="0" u="none" strike="noStrike" kern="1200" baseline="0" dirty="0">
                <a:solidFill>
                  <a:schemeClr val="tx1"/>
                </a:solidFill>
                <a:latin typeface="+mn-lt"/>
                <a:ea typeface="+mn-ea"/>
                <a:cs typeface="+mn-cs"/>
              </a:rPr>
              <a:t>• Tender</a:t>
            </a:r>
          </a:p>
          <a:p>
            <a:r>
              <a:rPr lang="en-US" sz="1200" b="0" i="0" u="none" strike="noStrike" kern="1200" baseline="0" dirty="0">
                <a:solidFill>
                  <a:schemeClr val="tx1"/>
                </a:solidFill>
                <a:latin typeface="+mn-lt"/>
                <a:ea typeface="+mn-ea"/>
                <a:cs typeface="+mn-cs"/>
              </a:rPr>
              <a:t>• Oily</a:t>
            </a:r>
          </a:p>
          <a:p>
            <a:r>
              <a:rPr lang="en-US" sz="1200" b="0" i="0" u="none" strike="noStrike" kern="1200" baseline="0" dirty="0">
                <a:solidFill>
                  <a:schemeClr val="tx1"/>
                </a:solidFill>
                <a:latin typeface="+mn-lt"/>
                <a:ea typeface="+mn-ea"/>
                <a:cs typeface="+mn-cs"/>
              </a:rPr>
              <a:t>• Mild flavor</a:t>
            </a:r>
          </a:p>
          <a:p>
            <a:r>
              <a:rPr lang="en-US" sz="1200" b="0" i="0" u="none" strike="noStrike" kern="1200" baseline="0" dirty="0">
                <a:solidFill>
                  <a:schemeClr val="tx1"/>
                </a:solidFill>
                <a:latin typeface="+mn-lt"/>
                <a:ea typeface="+mn-ea"/>
                <a:cs typeface="+mn-cs"/>
              </a:rPr>
              <a:t>• Available whole in shell or shelled, halved, chopped</a:t>
            </a:r>
          </a:p>
          <a:p>
            <a:r>
              <a:rPr lang="en-US" sz="1200" b="0" i="0" u="none" strike="noStrike" kern="1200" baseline="0" dirty="0">
                <a:solidFill>
                  <a:schemeClr val="tx1"/>
                </a:solidFill>
                <a:latin typeface="+mn-lt"/>
                <a:ea typeface="+mn-ea"/>
                <a:cs typeface="+mn-cs"/>
              </a:rPr>
              <a:t>• Pickled</a:t>
            </a:r>
          </a:p>
          <a:p>
            <a:r>
              <a:rPr lang="en-US" sz="1200" b="0" i="0" u="none" strike="noStrike" kern="1200" baseline="0" dirty="0">
                <a:solidFill>
                  <a:schemeClr val="tx1"/>
                </a:solidFill>
                <a:latin typeface="+mn-lt"/>
                <a:ea typeface="+mn-ea"/>
                <a:cs typeface="+mn-cs"/>
              </a:rPr>
              <a:t>• Used to produce walnut oil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or roasted</a:t>
            </a:r>
          </a:p>
          <a:p>
            <a:r>
              <a:rPr lang="en-US" sz="1200" b="0" i="0" u="none" strike="noStrike" kern="1200" baseline="0" dirty="0">
                <a:solidFill>
                  <a:schemeClr val="tx1"/>
                </a:solidFill>
                <a:latin typeface="+mn-lt"/>
                <a:ea typeface="+mn-ea"/>
                <a:cs typeface="+mn-cs"/>
              </a:rPr>
              <a:t>• In sweet or savory dishes, baked goods, confections, salads</a:t>
            </a:r>
          </a:p>
          <a:p>
            <a:r>
              <a:rPr lang="en-US" sz="1200" b="0" i="0" u="none" strike="noStrike" kern="1200" baseline="0" dirty="0">
                <a:solidFill>
                  <a:schemeClr val="tx1"/>
                </a:solidFill>
                <a:latin typeface="+mn-lt"/>
                <a:ea typeface="+mn-ea"/>
                <a:cs typeface="+mn-cs"/>
              </a:rPr>
              <a:t>• Eaten out of hand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50</a:t>
            </a:fld>
            <a:endParaRPr lang="en-US" dirty="0"/>
          </a:p>
        </p:txBody>
      </p:sp>
    </p:spTree>
    <p:extLst>
      <p:ext uri="{BB962C8B-B14F-4D97-AF65-F5344CB8AC3E}">
        <p14:creationId xmlns:p14="http://schemas.microsoft.com/office/powerpoint/2010/main" val="5428732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seed is an embryonic plant enclosed in a protective outer covering called the seed coat, usually with some stored food.</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Description:</a:t>
            </a:r>
          </a:p>
          <a:p>
            <a:r>
              <a:rPr lang="en-US" sz="1200" b="0" i="0" u="none" strike="noStrike" kern="1200" baseline="0" dirty="0">
                <a:solidFill>
                  <a:schemeClr val="tx1"/>
                </a:solidFill>
                <a:latin typeface="+mn-lt"/>
                <a:ea typeface="+mn-ea"/>
                <a:cs typeface="+mn-cs"/>
              </a:rPr>
              <a:t>• Tiny, oval seeds</a:t>
            </a:r>
          </a:p>
          <a:p>
            <a:r>
              <a:rPr lang="en-US" sz="1200" b="0" i="0" u="none" strike="noStrike" kern="1200" baseline="0" dirty="0">
                <a:solidFill>
                  <a:schemeClr val="tx1"/>
                </a:solidFill>
                <a:latin typeface="+mn-lt"/>
                <a:ea typeface="+mn-ea"/>
                <a:cs typeface="+mn-cs"/>
              </a:rPr>
              <a:t>• Golden or dark brown</a:t>
            </a:r>
          </a:p>
          <a:p>
            <a:r>
              <a:rPr lang="en-US" sz="1200" b="0" i="0" u="none" strike="noStrike" kern="1200" baseline="0" dirty="0">
                <a:solidFill>
                  <a:schemeClr val="tx1"/>
                </a:solidFill>
                <a:latin typeface="+mn-lt"/>
                <a:ea typeface="+mn-ea"/>
                <a:cs typeface="+mn-cs"/>
              </a:rPr>
              <a:t>• Mildly nutty</a:t>
            </a:r>
          </a:p>
          <a:p>
            <a:r>
              <a:rPr lang="en-US" sz="1200" b="0" i="0" u="none" strike="noStrike" kern="1200" baseline="0" dirty="0">
                <a:solidFill>
                  <a:schemeClr val="tx1"/>
                </a:solidFill>
                <a:latin typeface="+mn-lt"/>
                <a:ea typeface="+mn-ea"/>
                <a:cs typeface="+mn-cs"/>
              </a:rPr>
              <a:t>• Used to produce linseed oil</a:t>
            </a:r>
          </a:p>
          <a:p>
            <a:r>
              <a:rPr lang="en-US" sz="1200" b="0" i="0" u="none" strike="noStrike" kern="1200" baseline="0" dirty="0">
                <a:solidFill>
                  <a:schemeClr val="tx1"/>
                </a:solidFill>
                <a:latin typeface="+mn-lt"/>
                <a:ea typeface="+mn-ea"/>
                <a:cs typeface="+mn-cs"/>
              </a:rPr>
              <a:t>• Baked goods, hot and cold cereal</a:t>
            </a:r>
          </a:p>
          <a:p>
            <a:endParaRPr lang="en-US" dirty="0"/>
          </a:p>
          <a:p>
            <a:r>
              <a:rPr lang="en-US" b="1" dirty="0"/>
              <a:t>Common Culinary</a:t>
            </a:r>
            <a:r>
              <a:rPr lang="en-US" b="1" baseline="0" dirty="0"/>
              <a:t> Uses:</a:t>
            </a:r>
          </a:p>
          <a:p>
            <a:r>
              <a:rPr lang="en-US" sz="1200" b="0" i="0" u="none" strike="noStrike" kern="1200" baseline="0" dirty="0">
                <a:solidFill>
                  <a:schemeClr val="tx1"/>
                </a:solidFill>
                <a:latin typeface="+mn-lt"/>
                <a:ea typeface="+mn-ea"/>
                <a:cs typeface="+mn-cs"/>
              </a:rPr>
              <a:t>• Baked goods, hot and cold cereal</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51</a:t>
            </a:fld>
            <a:endParaRPr lang="en-US" dirty="0"/>
          </a:p>
        </p:txBody>
      </p:sp>
    </p:spTree>
    <p:extLst>
      <p:ext uri="{BB962C8B-B14F-4D97-AF65-F5344CB8AC3E}">
        <p14:creationId xmlns:p14="http://schemas.microsoft.com/office/powerpoint/2010/main" val="70981307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Very tiny, round, blue-black seeds</a:t>
            </a:r>
          </a:p>
          <a:p>
            <a:r>
              <a:rPr lang="en-US" sz="1200" b="0" i="0" u="none" strike="noStrike" kern="1200" baseline="0" dirty="0">
                <a:solidFill>
                  <a:schemeClr val="tx1"/>
                </a:solidFill>
                <a:latin typeface="+mn-lt"/>
                <a:ea typeface="+mn-ea"/>
                <a:cs typeface="+mn-cs"/>
              </a:rPr>
              <a:t>• Crunchy texture</a:t>
            </a:r>
          </a:p>
          <a:p>
            <a:r>
              <a:rPr lang="en-US" sz="1200" b="0" i="0" u="none" strike="noStrike" kern="1200" baseline="0" dirty="0">
                <a:solidFill>
                  <a:schemeClr val="tx1"/>
                </a:solidFill>
                <a:latin typeface="+mn-lt"/>
                <a:ea typeface="+mn-ea"/>
                <a:cs typeface="+mn-cs"/>
              </a:rPr>
              <a:t>• Rich, slightly musty flavor</a:t>
            </a:r>
          </a:p>
          <a:p>
            <a:r>
              <a:rPr lang="en-US" sz="1200" b="0" i="0" u="none" strike="noStrike" kern="1200" baseline="0" dirty="0">
                <a:solidFill>
                  <a:schemeClr val="tx1"/>
                </a:solidFill>
                <a:latin typeface="+mn-lt"/>
                <a:ea typeface="+mn-ea"/>
                <a:cs typeface="+mn-cs"/>
              </a:rPr>
              <a:t>• Available whole or ground</a:t>
            </a:r>
          </a:p>
          <a:p>
            <a:r>
              <a:rPr lang="en-US" sz="1200" b="0" i="0" u="none" strike="noStrike" kern="1200" baseline="0" dirty="0">
                <a:solidFill>
                  <a:schemeClr val="tx1"/>
                </a:solidFill>
                <a:latin typeface="+mn-lt"/>
                <a:ea typeface="+mn-ea"/>
                <a:cs typeface="+mn-cs"/>
              </a:rPr>
              <a:t>• Filling and topping for baked goods</a:t>
            </a:r>
          </a:p>
          <a:p>
            <a:r>
              <a:rPr lang="en-US" sz="1200" b="0" i="0" u="none" strike="noStrike" kern="1200" baseline="0" dirty="0">
                <a:solidFill>
                  <a:schemeClr val="tx1"/>
                </a:solidFill>
                <a:latin typeface="+mn-lt"/>
                <a:ea typeface="+mn-ea"/>
                <a:cs typeface="+mn-cs"/>
              </a:rPr>
              <a:t>• Used in salad dressings</a:t>
            </a:r>
          </a:p>
          <a:p>
            <a:r>
              <a:rPr lang="en-US" sz="1200" b="0" i="0" u="none" strike="noStrike" kern="1200" baseline="0" dirty="0">
                <a:solidFill>
                  <a:schemeClr val="tx1"/>
                </a:solidFill>
                <a:latin typeface="+mn-lt"/>
                <a:ea typeface="+mn-ea"/>
                <a:cs typeface="+mn-cs"/>
              </a:rPr>
              <a:t>• Popular in cuisines of central Europe and the Middle East</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Filling and topping for baked goods</a:t>
            </a:r>
          </a:p>
          <a:p>
            <a:r>
              <a:rPr lang="en-US" sz="1200" b="0" i="0" u="none" strike="noStrike" kern="1200" baseline="0" dirty="0">
                <a:solidFill>
                  <a:schemeClr val="tx1"/>
                </a:solidFill>
                <a:latin typeface="+mn-lt"/>
                <a:ea typeface="+mn-ea"/>
                <a:cs typeface="+mn-cs"/>
              </a:rPr>
              <a:t>• Used in salad dressings</a:t>
            </a:r>
          </a:p>
          <a:p>
            <a:r>
              <a:rPr lang="en-US" sz="1200" b="0" i="0" u="none" strike="noStrike" kern="1200" baseline="0" dirty="0">
                <a:solidFill>
                  <a:schemeClr val="tx1"/>
                </a:solidFill>
                <a:latin typeface="+mn-lt"/>
                <a:ea typeface="+mn-ea"/>
                <a:cs typeface="+mn-cs"/>
              </a:rPr>
              <a:t>• Popular in cuisines of central Europe and the Middle East</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52</a:t>
            </a:fld>
            <a:endParaRPr lang="en-US" dirty="0"/>
          </a:p>
        </p:txBody>
      </p:sp>
    </p:spTree>
    <p:extLst>
      <p:ext uri="{BB962C8B-B14F-4D97-AF65-F5344CB8AC3E}">
        <p14:creationId xmlns:p14="http://schemas.microsoft.com/office/powerpoint/2010/main" val="228035558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Small, flat, oval, soft</a:t>
            </a:r>
          </a:p>
          <a:p>
            <a:r>
              <a:rPr lang="en-US" sz="1200" b="0" i="0" u="none" strike="noStrike" kern="1200" baseline="0" dirty="0">
                <a:solidFill>
                  <a:schemeClr val="tx1"/>
                </a:solidFill>
                <a:latin typeface="+mn-lt"/>
                <a:ea typeface="+mn-ea"/>
                <a:cs typeface="+mn-cs"/>
              </a:rPr>
              <a:t>• Cream-colored hulls</a:t>
            </a:r>
          </a:p>
          <a:p>
            <a:r>
              <a:rPr lang="en-US" sz="1200" b="0" i="0" u="none" strike="noStrike" kern="1200" baseline="0" dirty="0">
                <a:solidFill>
                  <a:schemeClr val="tx1"/>
                </a:solidFill>
                <a:latin typeface="+mn-lt"/>
                <a:ea typeface="+mn-ea"/>
                <a:cs typeface="+mn-cs"/>
              </a:rPr>
              <a:t>• Greenish-brown, oily interior</a:t>
            </a:r>
          </a:p>
          <a:p>
            <a:r>
              <a:rPr lang="en-US" sz="1200" b="0" i="0" u="none" strike="noStrike" kern="1200" baseline="0" dirty="0">
                <a:solidFill>
                  <a:schemeClr val="tx1"/>
                </a:solidFill>
                <a:latin typeface="+mn-lt"/>
                <a:ea typeface="+mn-ea"/>
                <a:cs typeface="+mn-cs"/>
              </a:rPr>
              <a:t>• Delicate flavor</a:t>
            </a:r>
          </a:p>
          <a:p>
            <a:r>
              <a:rPr lang="en-US" sz="1200" b="0" i="0" u="none" strike="noStrike" kern="1200" baseline="0" dirty="0">
                <a:solidFill>
                  <a:schemeClr val="tx1"/>
                </a:solidFill>
                <a:latin typeface="+mn-lt"/>
                <a:ea typeface="+mn-ea"/>
                <a:cs typeface="+mn-cs"/>
              </a:rPr>
              <a:t>• Available whole or hulled, usually salted</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or roasted</a:t>
            </a:r>
          </a:p>
          <a:p>
            <a:r>
              <a:rPr lang="en-US" sz="1200" b="0" i="0" u="none" strike="noStrike" kern="1200" baseline="0" dirty="0">
                <a:solidFill>
                  <a:schemeClr val="tx1"/>
                </a:solidFill>
                <a:latin typeface="+mn-lt"/>
                <a:ea typeface="+mn-ea"/>
                <a:cs typeface="+mn-cs"/>
              </a:rPr>
              <a:t>• Sweet or savory dishes, baked goods</a:t>
            </a:r>
          </a:p>
          <a:p>
            <a:r>
              <a:rPr lang="en-US" sz="1200" b="0" i="0" u="none" strike="noStrike" kern="1200" baseline="0" dirty="0">
                <a:solidFill>
                  <a:schemeClr val="tx1"/>
                </a:solidFill>
                <a:latin typeface="+mn-lt"/>
                <a:ea typeface="+mn-ea"/>
                <a:cs typeface="+mn-cs"/>
              </a:rPr>
              <a:t>• Popular in Mexican cuisine</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53</a:t>
            </a:fld>
            <a:endParaRPr lang="en-US" dirty="0"/>
          </a:p>
        </p:txBody>
      </p:sp>
    </p:spTree>
    <p:extLst>
      <p:ext uri="{BB962C8B-B14F-4D97-AF65-F5344CB8AC3E}">
        <p14:creationId xmlns:p14="http://schemas.microsoft.com/office/powerpoint/2010/main" val="15178371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Tiny, flat, oval seeds</a:t>
            </a:r>
          </a:p>
          <a:p>
            <a:r>
              <a:rPr lang="en-US" sz="1200" b="0" i="0" u="none" strike="noStrike" kern="1200" baseline="0" dirty="0">
                <a:solidFill>
                  <a:schemeClr val="tx1"/>
                </a:solidFill>
                <a:latin typeface="+mn-lt"/>
                <a:ea typeface="+mn-ea"/>
                <a:cs typeface="+mn-cs"/>
              </a:rPr>
              <a:t>• Black, red, or tan</a:t>
            </a:r>
          </a:p>
          <a:p>
            <a:r>
              <a:rPr lang="en-US" sz="1200" b="0" i="0" u="none" strike="noStrike" kern="1200" baseline="0" dirty="0">
                <a:solidFill>
                  <a:schemeClr val="tx1"/>
                </a:solidFill>
                <a:latin typeface="+mn-lt"/>
                <a:ea typeface="+mn-ea"/>
                <a:cs typeface="+mn-cs"/>
              </a:rPr>
              <a:t>• Crunchy</a:t>
            </a:r>
          </a:p>
          <a:p>
            <a:r>
              <a:rPr lang="en-US" sz="1200" b="0" i="0" u="none" strike="noStrike" kern="1200" baseline="0" dirty="0">
                <a:solidFill>
                  <a:schemeClr val="tx1"/>
                </a:solidFill>
                <a:latin typeface="+mn-lt"/>
                <a:ea typeface="+mn-ea"/>
                <a:cs typeface="+mn-cs"/>
              </a:rPr>
              <a:t>• Sweet, nutty flavor</a:t>
            </a:r>
          </a:p>
          <a:p>
            <a:r>
              <a:rPr lang="en-US" sz="1200" b="0" i="0" u="none" strike="noStrike" kern="1200" baseline="0" dirty="0">
                <a:solidFill>
                  <a:schemeClr val="tx1"/>
                </a:solidFill>
                <a:latin typeface="+mn-lt"/>
                <a:ea typeface="+mn-ea"/>
                <a:cs typeface="+mn-cs"/>
              </a:rPr>
              <a:t>• Used to produce sesame oil and tahini (paste)</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or toasted</a:t>
            </a:r>
          </a:p>
          <a:p>
            <a:r>
              <a:rPr lang="en-US" sz="1200" b="0" i="0" u="none" strike="noStrike" kern="1200" baseline="0" dirty="0">
                <a:solidFill>
                  <a:schemeClr val="tx1"/>
                </a:solidFill>
                <a:latin typeface="+mn-lt"/>
                <a:ea typeface="+mn-ea"/>
                <a:cs typeface="+mn-cs"/>
              </a:rPr>
              <a:t>• Sweet and savory dishes, baked goods, confections, as garnish</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54</a:t>
            </a:fld>
            <a:endParaRPr lang="en-US" dirty="0"/>
          </a:p>
        </p:txBody>
      </p:sp>
    </p:spTree>
    <p:extLst>
      <p:ext uri="{BB962C8B-B14F-4D97-AF65-F5344CB8AC3E}">
        <p14:creationId xmlns:p14="http://schemas.microsoft.com/office/powerpoint/2010/main" val="27167528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Description:</a:t>
            </a:r>
          </a:p>
          <a:p>
            <a:r>
              <a:rPr lang="en-US" sz="1200" b="0" i="0" u="none" strike="noStrike" kern="1200" baseline="0" dirty="0">
                <a:solidFill>
                  <a:schemeClr val="tx1"/>
                </a:solidFill>
                <a:latin typeface="+mn-lt"/>
                <a:ea typeface="+mn-ea"/>
                <a:cs typeface="+mn-cs"/>
              </a:rPr>
              <a:t>• Small, somewhat flat</a:t>
            </a:r>
          </a:p>
          <a:p>
            <a:r>
              <a:rPr lang="en-US" sz="1200" b="0" i="0" u="none" strike="noStrike" kern="1200" baseline="0" dirty="0">
                <a:solidFill>
                  <a:schemeClr val="tx1"/>
                </a:solidFill>
                <a:latin typeface="+mn-lt"/>
                <a:ea typeface="+mn-ea"/>
                <a:cs typeface="+mn-cs"/>
              </a:rPr>
              <a:t>• Teardrop-shaped seeds</a:t>
            </a:r>
          </a:p>
          <a:p>
            <a:r>
              <a:rPr lang="en-US" sz="1200" b="0" i="0" u="none" strike="noStrike" kern="1200" baseline="0" dirty="0">
                <a:solidFill>
                  <a:schemeClr val="tx1"/>
                </a:solidFill>
                <a:latin typeface="+mn-lt"/>
                <a:ea typeface="+mn-ea"/>
                <a:cs typeface="+mn-cs"/>
              </a:rPr>
              <a:t>• Woody, black-and-white shell</a:t>
            </a:r>
          </a:p>
          <a:p>
            <a:r>
              <a:rPr lang="en-US" sz="1200" b="0" i="0" u="none" strike="noStrike" kern="1200" baseline="0" dirty="0">
                <a:solidFill>
                  <a:schemeClr val="tx1"/>
                </a:solidFill>
                <a:latin typeface="+mn-lt"/>
                <a:ea typeface="+mn-ea"/>
                <a:cs typeface="+mn-cs"/>
              </a:rPr>
              <a:t>• Light tan seed</a:t>
            </a:r>
          </a:p>
          <a:p>
            <a:r>
              <a:rPr lang="en-US" sz="1200" b="0" i="0" u="none" strike="noStrike" kern="1200" baseline="0" dirty="0">
                <a:solidFill>
                  <a:schemeClr val="tx1"/>
                </a:solidFill>
                <a:latin typeface="+mn-lt"/>
                <a:ea typeface="+mn-ea"/>
                <a:cs typeface="+mn-cs"/>
              </a:rPr>
              <a:t>• Mild flavor</a:t>
            </a:r>
          </a:p>
          <a:p>
            <a:r>
              <a:rPr lang="en-US" sz="1200" b="0" i="0" u="none" strike="noStrike" kern="1200" baseline="0" dirty="0">
                <a:solidFill>
                  <a:schemeClr val="tx1"/>
                </a:solidFill>
                <a:latin typeface="+mn-lt"/>
                <a:ea typeface="+mn-ea"/>
                <a:cs typeface="+mn-cs"/>
              </a:rPr>
              <a:t>• Available whole in shell or shelled, usually salted</a:t>
            </a:r>
          </a:p>
          <a:p>
            <a:r>
              <a:rPr lang="en-US" sz="1200" b="0" i="0" u="none" strike="noStrike" kern="1200" baseline="0" dirty="0">
                <a:solidFill>
                  <a:schemeClr val="tx1"/>
                </a:solidFill>
                <a:latin typeface="+mn-lt"/>
                <a:ea typeface="+mn-ea"/>
                <a:cs typeface="+mn-cs"/>
              </a:rPr>
              <a:t>• Used to make sunflower oil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Common Culinary Uses:</a:t>
            </a:r>
          </a:p>
          <a:p>
            <a:r>
              <a:rPr lang="en-US" sz="1200" b="0" i="0" u="none" strike="noStrike" kern="1200" baseline="0" dirty="0">
                <a:solidFill>
                  <a:schemeClr val="tx1"/>
                </a:solidFill>
                <a:latin typeface="+mn-lt"/>
                <a:ea typeface="+mn-ea"/>
                <a:cs typeface="+mn-cs"/>
              </a:rPr>
              <a:t>• Raw, dried, or roasted</a:t>
            </a:r>
          </a:p>
          <a:p>
            <a:r>
              <a:rPr lang="en-US" sz="1200" b="0" i="0" u="none" strike="noStrike" kern="1200" baseline="0" dirty="0">
                <a:solidFill>
                  <a:schemeClr val="tx1"/>
                </a:solidFill>
                <a:latin typeface="+mn-lt"/>
                <a:ea typeface="+mn-ea"/>
                <a:cs typeface="+mn-cs"/>
              </a:rPr>
              <a:t>• Baked goods, salads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55</a:t>
            </a:fld>
            <a:endParaRPr lang="en-US" dirty="0"/>
          </a:p>
        </p:txBody>
      </p:sp>
    </p:spTree>
    <p:extLst>
      <p:ext uri="{BB962C8B-B14F-4D97-AF65-F5344CB8AC3E}">
        <p14:creationId xmlns:p14="http://schemas.microsoft.com/office/powerpoint/2010/main" val="3198098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Characteristics:</a:t>
            </a:r>
          </a:p>
          <a:p>
            <a:r>
              <a:rPr lang="en-US" sz="1200" b="0" i="0" u="none" strike="noStrike" kern="1200" baseline="0" dirty="0">
                <a:solidFill>
                  <a:schemeClr val="tx1"/>
                </a:solidFill>
                <a:latin typeface="+mn-lt"/>
                <a:ea typeface="+mn-ea"/>
                <a:cs typeface="+mn-cs"/>
              </a:rPr>
              <a:t>• High starch, low moisture</a:t>
            </a:r>
          </a:p>
          <a:p>
            <a:r>
              <a:rPr lang="en-US" sz="1200" b="0" i="0" u="none" strike="noStrike" kern="1200" baseline="0" dirty="0">
                <a:solidFill>
                  <a:schemeClr val="tx1"/>
                </a:solidFill>
                <a:latin typeface="+mn-lt"/>
                <a:ea typeface="+mn-ea"/>
                <a:cs typeface="+mn-cs"/>
              </a:rPr>
              <a:t>• Referred to as Idaho potatoes, although many other states also produce these potatoes</a:t>
            </a:r>
          </a:p>
          <a:p>
            <a:r>
              <a:rPr lang="en-US" sz="1200" b="0" i="0" u="none" strike="noStrike" kern="1200" baseline="0" dirty="0">
                <a:solidFill>
                  <a:schemeClr val="tx1"/>
                </a:solidFill>
                <a:latin typeface="+mn-lt"/>
                <a:ea typeface="+mn-ea"/>
                <a:cs typeface="+mn-cs"/>
              </a:rPr>
              <a:t>• The standard white baking potato</a:t>
            </a:r>
          </a:p>
          <a:p>
            <a:r>
              <a:rPr lang="en-US" sz="1200" b="0" i="0" u="none" strike="noStrike" kern="1200" baseline="0" dirty="0">
                <a:solidFill>
                  <a:schemeClr val="tx1"/>
                </a:solidFill>
                <a:latin typeface="+mn-lt"/>
                <a:ea typeface="+mn-ea"/>
                <a:cs typeface="+mn-cs"/>
              </a:rPr>
              <a:t>• Skin is generally a brownish-red color</a:t>
            </a:r>
          </a:p>
          <a:p>
            <a:r>
              <a:rPr lang="en-US" sz="1200" b="0" i="0" u="none" strike="noStrike" kern="1200" baseline="0" dirty="0">
                <a:solidFill>
                  <a:schemeClr val="tx1"/>
                </a:solidFill>
                <a:latin typeface="+mn-lt"/>
                <a:ea typeface="+mn-ea"/>
                <a:cs typeface="+mn-cs"/>
              </a:rPr>
              <a:t>• Flesh is mealy and white</a:t>
            </a:r>
          </a:p>
          <a:p>
            <a:r>
              <a:rPr lang="en-US" sz="1200" b="0" i="0" u="none" strike="noStrike" kern="1200" baseline="0" dirty="0">
                <a:solidFill>
                  <a:schemeClr val="tx1"/>
                </a:solidFill>
                <a:latin typeface="+mn-lt"/>
                <a:ea typeface="+mn-ea"/>
                <a:cs typeface="+mn-cs"/>
              </a:rPr>
              <a:t>• Are available in many shapes and sizes</a:t>
            </a:r>
          </a:p>
          <a:p>
            <a:r>
              <a:rPr lang="en-US" sz="1200" b="0" i="0" u="none" strike="noStrike" kern="1200" baseline="0" dirty="0">
                <a:solidFill>
                  <a:schemeClr val="tx1"/>
                </a:solidFill>
                <a:latin typeface="+mn-lt"/>
                <a:ea typeface="+mn-ea"/>
                <a:cs typeface="+mn-cs"/>
              </a:rPr>
              <a:t>• Often used to make French fries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Best Cooking Methods:</a:t>
            </a:r>
          </a:p>
          <a:p>
            <a:r>
              <a:rPr lang="en-US" sz="1200" b="0" i="0" u="none" strike="noStrike" kern="1200" baseline="0" dirty="0">
                <a:solidFill>
                  <a:schemeClr val="tx1"/>
                </a:solidFill>
                <a:latin typeface="+mn-lt"/>
                <a:ea typeface="+mn-ea"/>
                <a:cs typeface="+mn-cs"/>
              </a:rPr>
              <a:t>Baking</a:t>
            </a:r>
          </a:p>
          <a:p>
            <a:r>
              <a:rPr lang="en-US" sz="1200" b="0" i="0" u="none" strike="noStrike" kern="1200" baseline="0" dirty="0">
                <a:solidFill>
                  <a:schemeClr val="tx1"/>
                </a:solidFill>
                <a:latin typeface="+mn-lt"/>
                <a:ea typeface="+mn-ea"/>
                <a:cs typeface="+mn-cs"/>
              </a:rPr>
              <a:t>Frying</a:t>
            </a:r>
          </a:p>
          <a:p>
            <a:r>
              <a:rPr lang="en-US" sz="1200" b="0" i="0" u="none" strike="noStrike" kern="1200" baseline="0" dirty="0">
                <a:solidFill>
                  <a:schemeClr val="tx1"/>
                </a:solidFill>
                <a:latin typeface="+mn-lt"/>
                <a:ea typeface="+mn-ea"/>
                <a:cs typeface="+mn-cs"/>
              </a:rPr>
              <a:t>Mashing</a:t>
            </a:r>
          </a:p>
          <a:p>
            <a:r>
              <a:rPr lang="en-US" sz="1200" b="0" i="0" u="none" strike="noStrike" kern="1200" baseline="0" dirty="0">
                <a:solidFill>
                  <a:schemeClr val="tx1"/>
                </a:solidFill>
                <a:latin typeface="+mn-lt"/>
                <a:ea typeface="+mn-ea"/>
                <a:cs typeface="+mn-cs"/>
              </a:rPr>
              <a:t>Roasting</a:t>
            </a:r>
          </a:p>
          <a:p>
            <a:r>
              <a:rPr lang="en-US" sz="1200" b="0" i="0" u="none" strike="noStrike" kern="1200" baseline="0" dirty="0">
                <a:solidFill>
                  <a:schemeClr val="tx1"/>
                </a:solidFill>
                <a:latin typeface="+mn-lt"/>
                <a:ea typeface="+mn-ea"/>
                <a:cs typeface="+mn-cs"/>
              </a:rPr>
              <a:t>Broiling</a:t>
            </a:r>
          </a:p>
        </p:txBody>
      </p:sp>
      <p:sp>
        <p:nvSpPr>
          <p:cNvPr id="4" name="Slide Number Placeholder 3"/>
          <p:cNvSpPr>
            <a:spLocks noGrp="1"/>
          </p:cNvSpPr>
          <p:nvPr>
            <p:ph type="sldNum" sz="quarter" idx="10"/>
          </p:nvPr>
        </p:nvSpPr>
        <p:spPr/>
        <p:txBody>
          <a:bodyPr/>
          <a:lstStyle/>
          <a:p>
            <a:fld id="{E4AFE373-B7BA-4061-BF72-2706F3D370DF}" type="slidenum">
              <a:rPr lang="en-US" smtClean="0"/>
              <a:t>5</a:t>
            </a:fld>
            <a:endParaRPr lang="en-US" dirty="0"/>
          </a:p>
        </p:txBody>
      </p:sp>
    </p:spTree>
    <p:extLst>
      <p:ext uri="{BB962C8B-B14F-4D97-AF65-F5344CB8AC3E}">
        <p14:creationId xmlns:p14="http://schemas.microsoft.com/office/powerpoint/2010/main" val="38957143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Grains are grasses that grow edible seeds. Grains, along with meals (coarsely</a:t>
            </a:r>
          </a:p>
          <a:p>
            <a:r>
              <a:rPr lang="en-US" sz="1200" b="0" i="0" u="none" strike="noStrike" kern="1200" baseline="0" dirty="0">
                <a:solidFill>
                  <a:schemeClr val="tx1"/>
                </a:solidFill>
                <a:latin typeface="+mn-lt"/>
                <a:ea typeface="+mn-ea"/>
                <a:cs typeface="+mn-cs"/>
              </a:rPr>
              <a:t>ground or crushed edible seeds of cereal grasses, e.g., cornmeal) and flours,</a:t>
            </a:r>
          </a:p>
          <a:p>
            <a:r>
              <a:rPr lang="en-US" sz="1200" b="0" i="0" u="none" strike="noStrike" kern="1200" baseline="0" dirty="0">
                <a:solidFill>
                  <a:schemeClr val="tx1"/>
                </a:solidFill>
                <a:latin typeface="+mn-lt"/>
                <a:ea typeface="+mn-ea"/>
                <a:cs typeface="+mn-cs"/>
              </a:rPr>
              <a:t>are essential for everyday cooking. Whole grains are grains that have not been</a:t>
            </a:r>
          </a:p>
          <a:p>
            <a:r>
              <a:rPr lang="en-US" sz="1200" b="0" i="0" u="none" strike="noStrike" kern="1200" baseline="0" dirty="0">
                <a:solidFill>
                  <a:schemeClr val="tx1"/>
                </a:solidFill>
                <a:latin typeface="+mn-lt"/>
                <a:ea typeface="+mn-ea"/>
                <a:cs typeface="+mn-cs"/>
              </a:rPr>
              <a:t>milled. In the milling process, the germ, bran, and hull of the grain are removed</a:t>
            </a:r>
          </a:p>
          <a:p>
            <a:r>
              <a:rPr lang="en-US" sz="1200" b="0" i="0" u="none" strike="noStrike" kern="1200" baseline="0" dirty="0">
                <a:solidFill>
                  <a:schemeClr val="tx1"/>
                </a:solidFill>
                <a:latin typeface="+mn-lt"/>
                <a:ea typeface="+mn-ea"/>
                <a:cs typeface="+mn-cs"/>
              </a:rPr>
              <a:t>or polished.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56</a:t>
            </a:fld>
            <a:endParaRPr lang="en-US" dirty="0"/>
          </a:p>
        </p:txBody>
      </p:sp>
    </p:spTree>
    <p:extLst>
      <p:ext uri="{BB962C8B-B14F-4D97-AF65-F5344CB8AC3E}">
        <p14:creationId xmlns:p14="http://schemas.microsoft.com/office/powerpoint/2010/main" val="41182274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hull of a whole grain is the protective coating, or husk, that</a:t>
            </a:r>
          </a:p>
          <a:p>
            <a:r>
              <a:rPr lang="en-US" sz="1200" b="0" i="0" u="none" strike="noStrike" kern="1200" baseline="0" dirty="0">
                <a:solidFill>
                  <a:schemeClr val="tx1"/>
                </a:solidFill>
                <a:latin typeface="+mn-lt"/>
                <a:ea typeface="+mn-ea"/>
                <a:cs typeface="+mn-cs"/>
              </a:rPr>
              <a:t>surrounds the grain. Bran, a great source of fiber and B vitamins, is the tough</a:t>
            </a:r>
          </a:p>
          <a:p>
            <a:r>
              <a:rPr lang="en-US" sz="1200" b="0" i="0" u="none" strike="noStrike" kern="1200" baseline="0" dirty="0">
                <a:solidFill>
                  <a:schemeClr val="tx1"/>
                </a:solidFill>
                <a:latin typeface="+mn-lt"/>
                <a:ea typeface="+mn-ea"/>
                <a:cs typeface="+mn-cs"/>
              </a:rPr>
              <a:t>layer surrounding the endosperm. The endosperm is the largest part of the</a:t>
            </a:r>
          </a:p>
          <a:p>
            <a:r>
              <a:rPr lang="en-US" sz="1200" b="0" i="0" u="none" strike="noStrike" kern="1200" baseline="0" dirty="0">
                <a:solidFill>
                  <a:schemeClr val="tx1"/>
                </a:solidFill>
                <a:latin typeface="+mn-lt"/>
                <a:ea typeface="+mn-ea"/>
                <a:cs typeface="+mn-cs"/>
              </a:rPr>
              <a:t>grain and a major source of protein and carbohydrate. The smallest part of the</a:t>
            </a:r>
          </a:p>
          <a:p>
            <a:r>
              <a:rPr lang="en-US" sz="1200" b="0" i="0" u="none" strike="noStrike" kern="1200" baseline="0" dirty="0">
                <a:solidFill>
                  <a:schemeClr val="tx1"/>
                </a:solidFill>
                <a:latin typeface="+mn-lt"/>
                <a:ea typeface="+mn-ea"/>
                <a:cs typeface="+mn-cs"/>
              </a:rPr>
              <a:t>whole grain is the germ. It is important because it provides a trace of fat and is</a:t>
            </a:r>
          </a:p>
          <a:p>
            <a:r>
              <a:rPr lang="en-US" sz="1200" b="0" i="0" u="none" strike="noStrike" kern="1200" baseline="0" dirty="0">
                <a:solidFill>
                  <a:schemeClr val="tx1"/>
                </a:solidFill>
                <a:latin typeface="+mn-lt"/>
                <a:ea typeface="+mn-ea"/>
                <a:cs typeface="+mn-cs"/>
              </a:rPr>
              <a:t>rich in thiamin. Figure 7.14 shows the parts of a grain.</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57</a:t>
            </a:fld>
            <a:endParaRPr lang="en-US" dirty="0"/>
          </a:p>
        </p:txBody>
      </p:sp>
    </p:spTree>
    <p:extLst>
      <p:ext uri="{BB962C8B-B14F-4D97-AF65-F5344CB8AC3E}">
        <p14:creationId xmlns:p14="http://schemas.microsoft.com/office/powerpoint/2010/main" val="42265950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Grains that are ground and broken down are often referred to as stone ground. In this process, the grains retain more of their nutrients</a:t>
            </a:r>
          </a:p>
          <a:p>
            <a:r>
              <a:rPr lang="en-US" sz="1200" b="0" i="0" u="none" strike="noStrike" kern="1200" baseline="0" dirty="0">
                <a:solidFill>
                  <a:schemeClr val="tx1"/>
                </a:solidFill>
                <a:latin typeface="+mn-lt"/>
                <a:ea typeface="+mn-ea"/>
                <a:cs typeface="+mn-cs"/>
              </a:rPr>
              <a:t>because the germ, bran, and hull are left intact.</a:t>
            </a:r>
          </a:p>
          <a:p>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58</a:t>
            </a:fld>
            <a:endParaRPr lang="en-US" dirty="0"/>
          </a:p>
        </p:txBody>
      </p:sp>
    </p:spTree>
    <p:extLst>
      <p:ext uri="{BB962C8B-B14F-4D97-AF65-F5344CB8AC3E}">
        <p14:creationId xmlns:p14="http://schemas.microsoft.com/office/powerpoint/2010/main" val="2501398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Berries/Whole</a:t>
            </a:r>
          </a:p>
          <a:p>
            <a:r>
              <a:rPr lang="en-US" sz="1200" b="0" i="0" u="none" strike="noStrike" kern="1200" baseline="0" dirty="0">
                <a:solidFill>
                  <a:schemeClr val="tx1"/>
                </a:solidFill>
                <a:latin typeface="+mn-lt"/>
                <a:ea typeface="+mn-ea"/>
                <a:cs typeface="+mn-cs"/>
              </a:rPr>
              <a:t>• Unrefined or minimally processed whole kernels</a:t>
            </a:r>
          </a:p>
          <a:p>
            <a:r>
              <a:rPr lang="en-US" sz="1200" b="0" i="0" u="none" strike="noStrike" kern="1200" baseline="0" dirty="0">
                <a:solidFill>
                  <a:schemeClr val="tx1"/>
                </a:solidFill>
                <a:latin typeface="+mn-lt"/>
                <a:ea typeface="+mn-ea"/>
                <a:cs typeface="+mn-cs"/>
              </a:rPr>
              <a:t>• Light brown to reddish-brown</a:t>
            </a:r>
          </a:p>
          <a:p>
            <a:r>
              <a:rPr lang="en-US" sz="1200" b="0" i="0" u="none" strike="noStrike" kern="1200" baseline="0" dirty="0">
                <a:solidFill>
                  <a:schemeClr val="tx1"/>
                </a:solidFill>
                <a:latin typeface="+mn-lt"/>
                <a:ea typeface="+mn-ea"/>
                <a:cs typeface="+mn-cs"/>
              </a:rPr>
              <a:t>• Somewhat chewy texture; nutty flavor</a:t>
            </a:r>
          </a:p>
          <a:p>
            <a:r>
              <a:rPr lang="en-US" sz="1200" b="0" i="0" u="none" strike="noStrike" kern="1200" baseline="0" dirty="0">
                <a:solidFill>
                  <a:schemeClr val="tx1"/>
                </a:solidFill>
                <a:latin typeface="+mn-lt"/>
                <a:ea typeface="+mn-ea"/>
                <a:cs typeface="+mn-cs"/>
              </a:rPr>
              <a:t>• Hot cereal, pilafs, salads, breads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Bran </a:t>
            </a:r>
          </a:p>
          <a:p>
            <a:r>
              <a:rPr lang="en-US" sz="1200" b="0" i="0" u="none" strike="noStrike" kern="1200" baseline="0" dirty="0">
                <a:solidFill>
                  <a:schemeClr val="tx1"/>
                </a:solidFill>
                <a:latin typeface="+mn-lt"/>
                <a:ea typeface="+mn-ea"/>
                <a:cs typeface="+mn-cs"/>
              </a:rPr>
              <a:t>• Separated outer covering of wheat kernel</a:t>
            </a:r>
          </a:p>
          <a:p>
            <a:r>
              <a:rPr lang="en-US" sz="1200" b="0" i="0" u="none" strike="noStrike" kern="1200" baseline="0" dirty="0">
                <a:solidFill>
                  <a:schemeClr val="tx1"/>
                </a:solidFill>
                <a:latin typeface="+mn-lt"/>
                <a:ea typeface="+mn-ea"/>
                <a:cs typeface="+mn-cs"/>
              </a:rPr>
              <a:t>• Brown flakes</a:t>
            </a:r>
          </a:p>
          <a:p>
            <a:r>
              <a:rPr lang="en-US" sz="1200" b="0" i="0" u="none" strike="noStrike" kern="1200" baseline="0" dirty="0">
                <a:solidFill>
                  <a:schemeClr val="tx1"/>
                </a:solidFill>
                <a:latin typeface="+mn-lt"/>
                <a:ea typeface="+mn-ea"/>
                <a:cs typeface="+mn-cs"/>
              </a:rPr>
              <a:t>• Mildly nutty flavor</a:t>
            </a:r>
          </a:p>
          <a:p>
            <a:r>
              <a:rPr lang="en-US" sz="1200" b="0" i="0" u="none" strike="noStrike" kern="1200" baseline="0" dirty="0">
                <a:solidFill>
                  <a:schemeClr val="tx1"/>
                </a:solidFill>
                <a:latin typeface="+mn-lt"/>
                <a:ea typeface="+mn-ea"/>
                <a:cs typeface="+mn-cs"/>
              </a:rPr>
              <a:t>• Hot and cold cereals, baked goods (bran muffins)</a:t>
            </a:r>
          </a:p>
          <a:p>
            <a:r>
              <a:rPr lang="en-US" sz="1200" b="0" i="0" u="none" strike="noStrike" kern="1200" baseline="0" dirty="0">
                <a:solidFill>
                  <a:schemeClr val="tx1"/>
                </a:solidFill>
                <a:latin typeface="+mn-lt"/>
                <a:ea typeface="+mn-ea"/>
                <a:cs typeface="+mn-cs"/>
              </a:rPr>
              <a:t>• Used to increase dietary fiber</a:t>
            </a:r>
          </a:p>
        </p:txBody>
      </p:sp>
      <p:sp>
        <p:nvSpPr>
          <p:cNvPr id="4" name="Slide Number Placeholder 3"/>
          <p:cNvSpPr>
            <a:spLocks noGrp="1"/>
          </p:cNvSpPr>
          <p:nvPr>
            <p:ph type="sldNum" sz="quarter" idx="10"/>
          </p:nvPr>
        </p:nvSpPr>
        <p:spPr/>
        <p:txBody>
          <a:bodyPr/>
          <a:lstStyle/>
          <a:p>
            <a:fld id="{E4AFE373-B7BA-4061-BF72-2706F3D370DF}" type="slidenum">
              <a:rPr lang="en-US" smtClean="0"/>
              <a:t>59</a:t>
            </a:fld>
            <a:endParaRPr lang="en-US" dirty="0"/>
          </a:p>
        </p:txBody>
      </p:sp>
    </p:spTree>
    <p:extLst>
      <p:ext uri="{BB962C8B-B14F-4D97-AF65-F5344CB8AC3E}">
        <p14:creationId xmlns:p14="http://schemas.microsoft.com/office/powerpoint/2010/main" val="560873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Bulgur</a:t>
            </a:r>
          </a:p>
          <a:p>
            <a:r>
              <a:rPr lang="en-US" sz="1200" b="0" i="0" u="none" strike="noStrike" kern="1200" baseline="0" dirty="0">
                <a:solidFill>
                  <a:schemeClr val="tx1"/>
                </a:solidFill>
                <a:latin typeface="+mn-lt"/>
                <a:ea typeface="+mn-ea"/>
                <a:cs typeface="+mn-cs"/>
              </a:rPr>
              <a:t>• Steamed, dried, and crushed wheat</a:t>
            </a:r>
          </a:p>
          <a:p>
            <a:r>
              <a:rPr lang="en-US" sz="1200" b="0" i="0" u="none" strike="noStrike" kern="1200" baseline="0" dirty="0">
                <a:solidFill>
                  <a:schemeClr val="tx1"/>
                </a:solidFill>
                <a:latin typeface="+mn-lt"/>
                <a:ea typeface="+mn-ea"/>
                <a:cs typeface="+mn-cs"/>
              </a:rPr>
              <a:t>• Fine, medium, or coarse</a:t>
            </a:r>
          </a:p>
          <a:p>
            <a:r>
              <a:rPr lang="en-US" sz="1200" b="0" i="0" u="none" strike="noStrike" kern="1200" baseline="0" dirty="0">
                <a:solidFill>
                  <a:schemeClr val="tx1"/>
                </a:solidFill>
                <a:latin typeface="+mn-lt"/>
                <a:ea typeface="+mn-ea"/>
                <a:cs typeface="+mn-cs"/>
              </a:rPr>
              <a:t>• Light brown in color</a:t>
            </a:r>
          </a:p>
          <a:p>
            <a:r>
              <a:rPr lang="en-US" sz="1200" b="0" i="0" u="none" strike="noStrike" kern="1200" baseline="0" dirty="0">
                <a:solidFill>
                  <a:schemeClr val="tx1"/>
                </a:solidFill>
                <a:latin typeface="+mn-lt"/>
                <a:ea typeface="+mn-ea"/>
                <a:cs typeface="+mn-cs"/>
              </a:rPr>
              <a:t>• Tender</a:t>
            </a:r>
          </a:p>
          <a:p>
            <a:r>
              <a:rPr lang="en-US" sz="1200" b="0" i="0" u="none" strike="noStrike" kern="1200" baseline="0" dirty="0">
                <a:solidFill>
                  <a:schemeClr val="tx1"/>
                </a:solidFill>
                <a:latin typeface="+mn-lt"/>
                <a:ea typeface="+mn-ea"/>
                <a:cs typeface="+mn-cs"/>
              </a:rPr>
              <a:t>• Mild flavor</a:t>
            </a:r>
          </a:p>
          <a:p>
            <a:r>
              <a:rPr lang="en-US" sz="1200" b="0" i="0" u="none" strike="noStrike" kern="1200" baseline="0" dirty="0">
                <a:solidFill>
                  <a:schemeClr val="tx1"/>
                </a:solidFill>
                <a:latin typeface="+mn-lt"/>
                <a:ea typeface="+mn-ea"/>
                <a:cs typeface="+mn-cs"/>
              </a:rPr>
              <a:t>• Hot cereal, pilafs, salads (Tabbouleh)</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Cracked </a:t>
            </a:r>
          </a:p>
          <a:p>
            <a:r>
              <a:rPr lang="en-US" sz="1200" b="0" i="0" u="none" strike="noStrike" kern="1200" baseline="0" dirty="0">
                <a:solidFill>
                  <a:schemeClr val="tx1"/>
                </a:solidFill>
                <a:latin typeface="+mn-lt"/>
                <a:ea typeface="+mn-ea"/>
                <a:cs typeface="+mn-cs"/>
              </a:rPr>
              <a:t>• Coarsely crushed, minimally processed kernels</a:t>
            </a:r>
          </a:p>
          <a:p>
            <a:r>
              <a:rPr lang="en-US" sz="1200" b="0" i="0" u="none" strike="noStrike" kern="1200" baseline="0" dirty="0">
                <a:solidFill>
                  <a:schemeClr val="tx1"/>
                </a:solidFill>
                <a:latin typeface="+mn-lt"/>
                <a:ea typeface="+mn-ea"/>
                <a:cs typeface="+mn-cs"/>
              </a:rPr>
              <a:t>• Light brown to reddish-brown</a:t>
            </a:r>
          </a:p>
          <a:p>
            <a:r>
              <a:rPr lang="en-US" sz="1200" b="0" i="0" u="none" strike="noStrike" kern="1200" baseline="0" dirty="0">
                <a:solidFill>
                  <a:schemeClr val="tx1"/>
                </a:solidFill>
                <a:latin typeface="+mn-lt"/>
                <a:ea typeface="+mn-ea"/>
                <a:cs typeface="+mn-cs"/>
              </a:rPr>
              <a:t>• Somewhat chewy texture</a:t>
            </a:r>
          </a:p>
          <a:p>
            <a:r>
              <a:rPr lang="en-US" sz="1200" b="0" i="0" u="none" strike="noStrike" kern="1200" baseline="0" dirty="0">
                <a:solidFill>
                  <a:schemeClr val="tx1"/>
                </a:solidFill>
                <a:latin typeface="+mn-lt"/>
                <a:ea typeface="+mn-ea"/>
                <a:cs typeface="+mn-cs"/>
              </a:rPr>
              <a:t>• Nutty flavor</a:t>
            </a:r>
          </a:p>
          <a:p>
            <a:r>
              <a:rPr lang="en-US" sz="1200" b="0" i="0" u="none" strike="noStrike" kern="1200" baseline="0" dirty="0">
                <a:solidFill>
                  <a:schemeClr val="tx1"/>
                </a:solidFill>
                <a:latin typeface="+mn-lt"/>
                <a:ea typeface="+mn-ea"/>
                <a:cs typeface="+mn-cs"/>
              </a:rPr>
              <a:t>• Hot cereal, pilafs, salads, breads</a:t>
            </a:r>
          </a:p>
        </p:txBody>
      </p:sp>
      <p:sp>
        <p:nvSpPr>
          <p:cNvPr id="4" name="Slide Number Placeholder 3"/>
          <p:cNvSpPr>
            <a:spLocks noGrp="1"/>
          </p:cNvSpPr>
          <p:nvPr>
            <p:ph type="sldNum" sz="quarter" idx="10"/>
          </p:nvPr>
        </p:nvSpPr>
        <p:spPr/>
        <p:txBody>
          <a:bodyPr/>
          <a:lstStyle/>
          <a:p>
            <a:fld id="{E4AFE373-B7BA-4061-BF72-2706F3D370DF}" type="slidenum">
              <a:rPr lang="en-US" smtClean="0"/>
              <a:t>60</a:t>
            </a:fld>
            <a:endParaRPr lang="en-US" dirty="0"/>
          </a:p>
        </p:txBody>
      </p:sp>
    </p:spTree>
    <p:extLst>
      <p:ext uri="{BB962C8B-B14F-4D97-AF65-F5344CB8AC3E}">
        <p14:creationId xmlns:p14="http://schemas.microsoft.com/office/powerpoint/2010/main" val="227210984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Farina </a:t>
            </a:r>
          </a:p>
          <a:p>
            <a:r>
              <a:rPr lang="en-US" sz="1200" b="0" i="0" u="none" strike="noStrike" kern="1200" baseline="0" dirty="0">
                <a:solidFill>
                  <a:schemeClr val="tx1"/>
                </a:solidFill>
                <a:latin typeface="+mn-lt"/>
                <a:ea typeface="+mn-ea"/>
                <a:cs typeface="+mn-cs"/>
              </a:rPr>
              <a:t>• Polished, medium-grind wheat</a:t>
            </a:r>
          </a:p>
          <a:p>
            <a:r>
              <a:rPr lang="en-US" sz="1200" b="0" i="0" u="none" strike="noStrike" kern="1200" baseline="0" dirty="0">
                <a:solidFill>
                  <a:schemeClr val="tx1"/>
                </a:solidFill>
                <a:latin typeface="+mn-lt"/>
                <a:ea typeface="+mn-ea"/>
                <a:cs typeface="+mn-cs"/>
              </a:rPr>
              <a:t>• White; flour-like</a:t>
            </a:r>
          </a:p>
          <a:p>
            <a:r>
              <a:rPr lang="en-US" sz="1200" b="0" i="0" u="none" strike="noStrike" kern="1200" baseline="0" dirty="0">
                <a:solidFill>
                  <a:schemeClr val="tx1"/>
                </a:solidFill>
                <a:latin typeface="+mn-lt"/>
                <a:ea typeface="+mn-ea"/>
                <a:cs typeface="+mn-cs"/>
              </a:rPr>
              <a:t>• Very mild flavor</a:t>
            </a:r>
          </a:p>
          <a:p>
            <a:r>
              <a:rPr lang="en-US" sz="1200" b="0" i="0" u="none" strike="noStrike" kern="1200" baseline="0" dirty="0">
                <a:solidFill>
                  <a:schemeClr val="tx1"/>
                </a:solidFill>
                <a:latin typeface="+mn-lt"/>
                <a:ea typeface="+mn-ea"/>
                <a:cs typeface="+mn-cs"/>
              </a:rPr>
              <a:t>• Hot cereal</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Germ</a:t>
            </a:r>
          </a:p>
          <a:p>
            <a:r>
              <a:rPr lang="en-US" sz="1200" b="0" i="0" u="none" strike="noStrike" kern="1200" baseline="0" dirty="0">
                <a:solidFill>
                  <a:schemeClr val="tx1"/>
                </a:solidFill>
                <a:latin typeface="+mn-lt"/>
                <a:ea typeface="+mn-ea"/>
                <a:cs typeface="+mn-cs"/>
              </a:rPr>
              <a:t>• Separated embryo of wheat kernel</a:t>
            </a:r>
          </a:p>
          <a:p>
            <a:r>
              <a:rPr lang="en-US" sz="1200" b="0" i="0" u="none" strike="noStrike" kern="1200" baseline="0" dirty="0">
                <a:solidFill>
                  <a:schemeClr val="tx1"/>
                </a:solidFill>
                <a:latin typeface="+mn-lt"/>
                <a:ea typeface="+mn-ea"/>
                <a:cs typeface="+mn-cs"/>
              </a:rPr>
              <a:t>• Small, brown, pellet-like</a:t>
            </a:r>
          </a:p>
          <a:p>
            <a:r>
              <a:rPr lang="en-US" sz="1200" b="0" i="0" u="none" strike="noStrike" kern="1200" baseline="0" dirty="0">
                <a:solidFill>
                  <a:schemeClr val="tx1"/>
                </a:solidFill>
                <a:latin typeface="+mn-lt"/>
                <a:ea typeface="+mn-ea"/>
                <a:cs typeface="+mn-cs"/>
              </a:rPr>
              <a:t>• Strong, nutty flavor</a:t>
            </a:r>
          </a:p>
          <a:p>
            <a:r>
              <a:rPr lang="en-US" sz="1200" b="0" i="0" u="none" strike="noStrike" kern="1200" baseline="0" dirty="0">
                <a:solidFill>
                  <a:schemeClr val="tx1"/>
                </a:solidFill>
                <a:latin typeface="+mn-lt"/>
                <a:ea typeface="+mn-ea"/>
                <a:cs typeface="+mn-cs"/>
              </a:rPr>
              <a:t>• Available toasted and raw</a:t>
            </a:r>
          </a:p>
          <a:p>
            <a:r>
              <a:rPr lang="en-US" sz="1200" b="0" i="0" u="none" strike="noStrike" kern="1200" baseline="0" dirty="0">
                <a:solidFill>
                  <a:schemeClr val="tx1"/>
                </a:solidFill>
                <a:latin typeface="+mn-lt"/>
                <a:ea typeface="+mn-ea"/>
                <a:cs typeface="+mn-cs"/>
              </a:rPr>
              <a:t>• Hot and cold cereals, baked goods</a:t>
            </a:r>
          </a:p>
          <a:p>
            <a:r>
              <a:rPr lang="en-US" sz="1200" b="0" i="0" u="none" strike="noStrike" kern="1200" baseline="0" dirty="0">
                <a:solidFill>
                  <a:schemeClr val="tx1"/>
                </a:solidFill>
                <a:latin typeface="+mn-lt"/>
                <a:ea typeface="+mn-ea"/>
                <a:cs typeface="+mn-cs"/>
              </a:rPr>
              <a:t>• Used to increase nutritional values in food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61</a:t>
            </a:fld>
            <a:endParaRPr lang="en-US" dirty="0"/>
          </a:p>
        </p:txBody>
      </p:sp>
    </p:spTree>
    <p:extLst>
      <p:ext uri="{BB962C8B-B14F-4D97-AF65-F5344CB8AC3E}">
        <p14:creationId xmlns:p14="http://schemas.microsoft.com/office/powerpoint/2010/main" val="17663653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Arborio/Italian </a:t>
            </a:r>
          </a:p>
          <a:p>
            <a:r>
              <a:rPr lang="en-US" sz="1200" b="0" i="0" u="none" strike="noStrike" kern="1200" baseline="0" dirty="0">
                <a:solidFill>
                  <a:schemeClr val="tx1"/>
                </a:solidFill>
                <a:latin typeface="+mn-lt"/>
                <a:ea typeface="+mn-ea"/>
                <a:cs typeface="+mn-cs"/>
              </a:rPr>
              <a:t>• Very short, very fat grain</a:t>
            </a:r>
          </a:p>
          <a:p>
            <a:r>
              <a:rPr lang="en-US" sz="1200" b="0" i="0" u="none" strike="noStrike" kern="1200" baseline="0" dirty="0">
                <a:solidFill>
                  <a:schemeClr val="tx1"/>
                </a:solidFill>
                <a:latin typeface="+mn-lt"/>
                <a:ea typeface="+mn-ea"/>
                <a:cs typeface="+mn-cs"/>
              </a:rPr>
              <a:t>• High starch content</a:t>
            </a:r>
          </a:p>
          <a:p>
            <a:r>
              <a:rPr lang="en-US" sz="1200" b="0" i="0" u="none" strike="noStrike" kern="1200" baseline="0" dirty="0">
                <a:solidFill>
                  <a:schemeClr val="tx1"/>
                </a:solidFill>
                <a:latin typeface="+mn-lt"/>
                <a:ea typeface="+mn-ea"/>
                <a:cs typeface="+mn-cs"/>
              </a:rPr>
              <a:t>• Off-white</a:t>
            </a:r>
          </a:p>
          <a:p>
            <a:r>
              <a:rPr lang="en-US" sz="1200" b="0" i="0" u="none" strike="noStrike" kern="1200" baseline="0" dirty="0">
                <a:solidFill>
                  <a:schemeClr val="tx1"/>
                </a:solidFill>
                <a:latin typeface="+mn-lt"/>
                <a:ea typeface="+mn-ea"/>
                <a:cs typeface="+mn-cs"/>
              </a:rPr>
              <a:t>• Creamy when cooked</a:t>
            </a:r>
          </a:p>
          <a:p>
            <a:r>
              <a:rPr lang="en-US" sz="1200" b="0" i="0" u="none" strike="noStrike" kern="1200" baseline="0" dirty="0">
                <a:solidFill>
                  <a:schemeClr val="tx1"/>
                </a:solidFill>
                <a:latin typeface="+mn-lt"/>
                <a:ea typeface="+mn-ea"/>
                <a:cs typeface="+mn-cs"/>
              </a:rPr>
              <a:t>• Also known as Italian rice</a:t>
            </a:r>
          </a:p>
          <a:p>
            <a:r>
              <a:rPr lang="en-US" sz="1200" b="0" i="0" u="none" strike="noStrike" kern="1200" baseline="0" dirty="0">
                <a:solidFill>
                  <a:schemeClr val="tx1"/>
                </a:solidFill>
                <a:latin typeface="+mn-lt"/>
                <a:ea typeface="+mn-ea"/>
                <a:cs typeface="+mn-cs"/>
              </a:rPr>
              <a:t>• Varieties include Carnaroli, Piedmontese, and Vialone Nano</a:t>
            </a:r>
          </a:p>
          <a:p>
            <a:r>
              <a:rPr lang="en-US" sz="1200" b="0" i="0" u="none" strike="noStrike" kern="1200" baseline="0" dirty="0">
                <a:solidFill>
                  <a:schemeClr val="tx1"/>
                </a:solidFill>
                <a:latin typeface="+mn-lt"/>
                <a:ea typeface="+mn-ea"/>
                <a:cs typeface="+mn-cs"/>
              </a:rPr>
              <a:t>• Risotto, pudding</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Basmati</a:t>
            </a:r>
          </a:p>
          <a:p>
            <a:r>
              <a:rPr lang="en-US" sz="1200" b="0" i="0" u="none" strike="noStrike" kern="1200" baseline="0" dirty="0">
                <a:solidFill>
                  <a:schemeClr val="tx1"/>
                </a:solidFill>
                <a:latin typeface="+mn-lt"/>
                <a:ea typeface="+mn-ea"/>
                <a:cs typeface="+mn-cs"/>
              </a:rPr>
              <a:t>• Extra-long grain</a:t>
            </a:r>
          </a:p>
          <a:p>
            <a:r>
              <a:rPr lang="en-US" sz="1200" b="0" i="0" u="none" strike="noStrike" kern="1200" baseline="0" dirty="0">
                <a:solidFill>
                  <a:schemeClr val="tx1"/>
                </a:solidFill>
                <a:latin typeface="+mn-lt"/>
                <a:ea typeface="+mn-ea"/>
                <a:cs typeface="+mn-cs"/>
              </a:rPr>
              <a:t>• Fine, delicate texture</a:t>
            </a:r>
          </a:p>
          <a:p>
            <a:r>
              <a:rPr lang="en-US" sz="1200" b="0" i="0" u="none" strike="noStrike" kern="1200" baseline="0" dirty="0">
                <a:solidFill>
                  <a:schemeClr val="tx1"/>
                </a:solidFill>
                <a:latin typeface="+mn-lt"/>
                <a:ea typeface="+mn-ea"/>
                <a:cs typeface="+mn-cs"/>
              </a:rPr>
              <a:t>• Aromatic, nutty flavor</a:t>
            </a:r>
          </a:p>
          <a:p>
            <a:r>
              <a:rPr lang="en-US" sz="1200" b="0" i="0" u="none" strike="noStrike" kern="1200" baseline="0" dirty="0">
                <a:solidFill>
                  <a:schemeClr val="tx1"/>
                </a:solidFill>
                <a:latin typeface="+mn-lt"/>
                <a:ea typeface="+mn-ea"/>
                <a:cs typeface="+mn-cs"/>
              </a:rPr>
              <a:t>• Aged to reduce moisture content</a:t>
            </a:r>
          </a:p>
          <a:p>
            <a:r>
              <a:rPr lang="en-US" sz="1200" b="0" i="0" u="none" strike="noStrike" kern="1200" baseline="0" dirty="0">
                <a:solidFill>
                  <a:schemeClr val="tx1"/>
                </a:solidFill>
                <a:latin typeface="+mn-lt"/>
                <a:ea typeface="+mn-ea"/>
                <a:cs typeface="+mn-cs"/>
              </a:rPr>
              <a:t>• Available as brown or white rice</a:t>
            </a:r>
          </a:p>
          <a:p>
            <a:r>
              <a:rPr lang="en-US" sz="1200" b="0" i="0" u="none" strike="noStrike" kern="1200" baseline="0" dirty="0">
                <a:solidFill>
                  <a:schemeClr val="tx1"/>
                </a:solidFill>
                <a:latin typeface="+mn-lt"/>
                <a:ea typeface="+mn-ea"/>
                <a:cs typeface="+mn-cs"/>
              </a:rPr>
              <a:t>• Popcorn rice is a variety of basmati</a:t>
            </a:r>
          </a:p>
          <a:p>
            <a:r>
              <a:rPr lang="en-US" sz="1200" b="0" i="0" u="none" strike="noStrike" kern="1200" baseline="0" dirty="0">
                <a:solidFill>
                  <a:schemeClr val="tx1"/>
                </a:solidFill>
                <a:latin typeface="+mn-lt"/>
                <a:ea typeface="+mn-ea"/>
                <a:cs typeface="+mn-cs"/>
              </a:rPr>
              <a:t>• Pilafs, salads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62</a:t>
            </a:fld>
            <a:endParaRPr lang="en-US" dirty="0"/>
          </a:p>
        </p:txBody>
      </p:sp>
    </p:spTree>
    <p:extLst>
      <p:ext uri="{BB962C8B-B14F-4D97-AF65-F5344CB8AC3E}">
        <p14:creationId xmlns:p14="http://schemas.microsoft.com/office/powerpoint/2010/main" val="53964312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Brown </a:t>
            </a:r>
          </a:p>
          <a:p>
            <a:r>
              <a:rPr lang="en-US" sz="1200" b="0" i="0" u="none" strike="noStrike" kern="1200" baseline="0" dirty="0">
                <a:solidFill>
                  <a:schemeClr val="tx1"/>
                </a:solidFill>
                <a:latin typeface="+mn-lt"/>
                <a:ea typeface="+mn-ea"/>
                <a:cs typeface="+mn-cs"/>
              </a:rPr>
              <a:t>• Whole grain, with the inedible husk removed</a:t>
            </a:r>
          </a:p>
          <a:p>
            <a:r>
              <a:rPr lang="en-US" sz="1200" b="0" i="0" u="none" strike="noStrike" kern="1200" baseline="0" dirty="0">
                <a:solidFill>
                  <a:schemeClr val="tx1"/>
                </a:solidFill>
                <a:latin typeface="+mn-lt"/>
                <a:ea typeface="+mn-ea"/>
                <a:cs typeface="+mn-cs"/>
              </a:rPr>
              <a:t>• Light brown</a:t>
            </a:r>
          </a:p>
          <a:p>
            <a:r>
              <a:rPr lang="en-US" sz="1200" b="0" i="0" u="none" strike="noStrike" kern="1200" baseline="0" dirty="0">
                <a:solidFill>
                  <a:schemeClr val="tx1"/>
                </a:solidFill>
                <a:latin typeface="+mn-lt"/>
                <a:ea typeface="+mn-ea"/>
                <a:cs typeface="+mn-cs"/>
              </a:rPr>
              <a:t>• Chewy texture</a:t>
            </a:r>
          </a:p>
          <a:p>
            <a:r>
              <a:rPr lang="en-US" sz="1200" b="0" i="0" u="none" strike="noStrike" kern="1200" baseline="0" dirty="0">
                <a:solidFill>
                  <a:schemeClr val="tx1"/>
                </a:solidFill>
                <a:latin typeface="+mn-lt"/>
                <a:ea typeface="+mn-ea"/>
                <a:cs typeface="+mn-cs"/>
              </a:rPr>
              <a:t>• Nutty flavor</a:t>
            </a:r>
          </a:p>
          <a:p>
            <a:r>
              <a:rPr lang="en-US" sz="1200" b="0" i="0" u="none" strike="noStrike" kern="1200" baseline="0" dirty="0">
                <a:solidFill>
                  <a:schemeClr val="tx1"/>
                </a:solidFill>
                <a:latin typeface="+mn-lt"/>
                <a:ea typeface="+mn-ea"/>
                <a:cs typeface="+mn-cs"/>
              </a:rPr>
              <a:t>• Available as short, medium, or long grain</a:t>
            </a:r>
          </a:p>
          <a:p>
            <a:r>
              <a:rPr lang="en-US" sz="1200" b="0" i="0" u="none" strike="noStrike" kern="1200" baseline="0" dirty="0">
                <a:solidFill>
                  <a:schemeClr val="tx1"/>
                </a:solidFill>
                <a:latin typeface="+mn-lt"/>
                <a:ea typeface="+mn-ea"/>
                <a:cs typeface="+mn-cs"/>
              </a:rPr>
              <a:t>• Pilafs, salads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Converted/Parboiled</a:t>
            </a:r>
          </a:p>
          <a:p>
            <a:r>
              <a:rPr lang="en-US" sz="1200" b="0" i="0" u="none" strike="noStrike" kern="1200" baseline="0" dirty="0">
                <a:solidFill>
                  <a:schemeClr val="tx1"/>
                </a:solidFill>
                <a:latin typeface="+mn-lt"/>
                <a:ea typeface="+mn-ea"/>
                <a:cs typeface="+mn-cs"/>
              </a:rPr>
              <a:t>• Unhulled grain soaked and steamed before the husk, bran, and germ are removed</a:t>
            </a:r>
          </a:p>
          <a:p>
            <a:r>
              <a:rPr lang="en-US" sz="1200" b="0" i="0" u="none" strike="noStrike" kern="1200" baseline="0" dirty="0">
                <a:solidFill>
                  <a:schemeClr val="tx1"/>
                </a:solidFill>
                <a:latin typeface="+mn-lt"/>
                <a:ea typeface="+mn-ea"/>
                <a:cs typeface="+mn-cs"/>
              </a:rPr>
              <a:t>• Fluffy, separated grains when cooked</a:t>
            </a:r>
          </a:p>
          <a:p>
            <a:r>
              <a:rPr lang="en-US" sz="1200" b="0" i="0" u="none" strike="noStrike" kern="1200" baseline="0" dirty="0">
                <a:solidFill>
                  <a:schemeClr val="tx1"/>
                </a:solidFill>
                <a:latin typeface="+mn-lt"/>
                <a:ea typeface="+mn-ea"/>
                <a:cs typeface="+mn-cs"/>
              </a:rPr>
              <a:t>• Very light brown color</a:t>
            </a:r>
          </a:p>
          <a:p>
            <a:r>
              <a:rPr lang="en-US" sz="1200" b="0" i="0" u="none" strike="noStrike" kern="1200" baseline="0" dirty="0">
                <a:solidFill>
                  <a:schemeClr val="tx1"/>
                </a:solidFill>
                <a:latin typeface="+mn-lt"/>
                <a:ea typeface="+mn-ea"/>
                <a:cs typeface="+mn-cs"/>
              </a:rPr>
              <a:t>• Pilafs, salads</a:t>
            </a:r>
          </a:p>
        </p:txBody>
      </p:sp>
      <p:sp>
        <p:nvSpPr>
          <p:cNvPr id="4" name="Slide Number Placeholder 3"/>
          <p:cNvSpPr>
            <a:spLocks noGrp="1"/>
          </p:cNvSpPr>
          <p:nvPr>
            <p:ph type="sldNum" sz="quarter" idx="10"/>
          </p:nvPr>
        </p:nvSpPr>
        <p:spPr/>
        <p:txBody>
          <a:bodyPr/>
          <a:lstStyle/>
          <a:p>
            <a:fld id="{E4AFE373-B7BA-4061-BF72-2706F3D370DF}" type="slidenum">
              <a:rPr lang="en-US" smtClean="0"/>
              <a:t>63</a:t>
            </a:fld>
            <a:endParaRPr lang="en-US" dirty="0"/>
          </a:p>
        </p:txBody>
      </p:sp>
    </p:spTree>
    <p:extLst>
      <p:ext uri="{BB962C8B-B14F-4D97-AF65-F5344CB8AC3E}">
        <p14:creationId xmlns:p14="http://schemas.microsoft.com/office/powerpoint/2010/main" val="364964482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Jasmine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 Aromatic, nutty flavor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 Pilafs, steamed, rice pudding</a:t>
            </a:r>
            <a:endParaRPr lang="en-US" dirty="0"/>
          </a:p>
          <a:p>
            <a:endParaRPr lang="en-US" dirty="0"/>
          </a:p>
          <a:p>
            <a:r>
              <a:rPr lang="en-US" sz="1200" b="1" i="0" u="none" strike="noStrike" kern="1200" baseline="0" dirty="0">
                <a:solidFill>
                  <a:schemeClr val="tx1"/>
                </a:solidFill>
                <a:latin typeface="+mn-lt"/>
                <a:ea typeface="+mn-ea"/>
                <a:cs typeface="+mn-cs"/>
              </a:rPr>
              <a:t>Rice flour </a:t>
            </a:r>
          </a:p>
          <a:p>
            <a:r>
              <a:rPr lang="en-US" sz="1200" b="0" i="0" u="none" strike="noStrike" kern="1200" baseline="0" dirty="0">
                <a:solidFill>
                  <a:schemeClr val="tx1"/>
                </a:solidFill>
                <a:latin typeface="+mn-lt"/>
                <a:ea typeface="+mn-ea"/>
                <a:cs typeface="+mn-cs"/>
              </a:rPr>
              <a:t>• White rice that has been very finely milled</a:t>
            </a:r>
          </a:p>
          <a:p>
            <a:r>
              <a:rPr lang="en-US" sz="1200" b="0" i="0" u="none" strike="noStrike" kern="1200" baseline="0" dirty="0">
                <a:solidFill>
                  <a:schemeClr val="tx1"/>
                </a:solidFill>
                <a:latin typeface="+mn-lt"/>
                <a:ea typeface="+mn-ea"/>
                <a:cs typeface="+mn-cs"/>
              </a:rPr>
              <a:t>• Powdery, white</a:t>
            </a:r>
          </a:p>
          <a:p>
            <a:r>
              <a:rPr lang="en-US" sz="1200" b="0" i="0" u="none" strike="noStrike" kern="1200" baseline="0" dirty="0">
                <a:solidFill>
                  <a:schemeClr val="tx1"/>
                </a:solidFill>
                <a:latin typeface="+mn-lt"/>
                <a:ea typeface="+mn-ea"/>
                <a:cs typeface="+mn-cs"/>
              </a:rPr>
              <a:t>• Mild flavor</a:t>
            </a:r>
          </a:p>
          <a:p>
            <a:r>
              <a:rPr lang="en-US" sz="1200" b="0" i="0" u="none" strike="noStrike" kern="1200" baseline="0" dirty="0">
                <a:solidFill>
                  <a:schemeClr val="tx1"/>
                </a:solidFill>
                <a:latin typeface="+mn-lt"/>
                <a:ea typeface="+mn-ea"/>
                <a:cs typeface="+mn-cs"/>
              </a:rPr>
              <a:t>• Thickening agent</a:t>
            </a:r>
          </a:p>
          <a:p>
            <a:r>
              <a:rPr lang="en-US" sz="1200" b="0" i="0" u="none" strike="noStrike" kern="1200" baseline="0" dirty="0">
                <a:solidFill>
                  <a:schemeClr val="tx1"/>
                </a:solidFill>
                <a:latin typeface="+mn-lt"/>
                <a:ea typeface="+mn-ea"/>
                <a:cs typeface="+mn-cs"/>
              </a:rPr>
              <a:t>• Baked goods</a:t>
            </a:r>
          </a:p>
        </p:txBody>
      </p:sp>
      <p:sp>
        <p:nvSpPr>
          <p:cNvPr id="4" name="Slide Number Placeholder 3"/>
          <p:cNvSpPr>
            <a:spLocks noGrp="1"/>
          </p:cNvSpPr>
          <p:nvPr>
            <p:ph type="sldNum" sz="quarter" idx="10"/>
          </p:nvPr>
        </p:nvSpPr>
        <p:spPr/>
        <p:txBody>
          <a:bodyPr/>
          <a:lstStyle/>
          <a:p>
            <a:fld id="{E4AFE373-B7BA-4061-BF72-2706F3D370DF}" type="slidenum">
              <a:rPr lang="en-US" smtClean="0"/>
              <a:t>64</a:t>
            </a:fld>
            <a:endParaRPr lang="en-US" dirty="0"/>
          </a:p>
        </p:txBody>
      </p:sp>
    </p:spTree>
    <p:extLst>
      <p:ext uri="{BB962C8B-B14F-4D97-AF65-F5344CB8AC3E}">
        <p14:creationId xmlns:p14="http://schemas.microsoft.com/office/powerpoint/2010/main" val="373331834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Sticky/Pearl/Glutinous/Sushi</a:t>
            </a:r>
          </a:p>
          <a:p>
            <a:r>
              <a:rPr lang="en-US" sz="1200" b="0" i="0" u="none" strike="noStrike" kern="1200" baseline="0" dirty="0">
                <a:solidFill>
                  <a:schemeClr val="tx1"/>
                </a:solidFill>
                <a:latin typeface="+mn-lt"/>
                <a:ea typeface="+mn-ea"/>
                <a:cs typeface="+mn-cs"/>
              </a:rPr>
              <a:t>• Round, short grain</a:t>
            </a:r>
          </a:p>
          <a:p>
            <a:r>
              <a:rPr lang="en-US" sz="1200" b="0" i="0" u="none" strike="noStrike" kern="1200" baseline="0" dirty="0">
                <a:solidFill>
                  <a:schemeClr val="tx1"/>
                </a:solidFill>
                <a:latin typeface="+mn-lt"/>
                <a:ea typeface="+mn-ea"/>
                <a:cs typeface="+mn-cs"/>
              </a:rPr>
              <a:t>• Very starchy</a:t>
            </a:r>
          </a:p>
          <a:p>
            <a:r>
              <a:rPr lang="en-US" sz="1200" b="0" i="0" u="none" strike="noStrike" kern="1200" baseline="0" dirty="0">
                <a:solidFill>
                  <a:schemeClr val="tx1"/>
                </a:solidFill>
                <a:latin typeface="+mn-lt"/>
                <a:ea typeface="+mn-ea"/>
                <a:cs typeface="+mn-cs"/>
              </a:rPr>
              <a:t>• Sticky when cooked</a:t>
            </a:r>
          </a:p>
          <a:p>
            <a:r>
              <a:rPr lang="en-US" sz="1200" b="0" i="0" u="none" strike="noStrike" kern="1200" baseline="0" dirty="0">
                <a:solidFill>
                  <a:schemeClr val="tx1"/>
                </a:solidFill>
                <a:latin typeface="+mn-lt"/>
                <a:ea typeface="+mn-ea"/>
                <a:cs typeface="+mn-cs"/>
              </a:rPr>
              <a:t>• Sweet, mild flavor</a:t>
            </a:r>
          </a:p>
          <a:p>
            <a:r>
              <a:rPr lang="en-US" sz="1200" b="0" i="0" u="none" strike="noStrike" kern="1200" baseline="0" dirty="0">
                <a:solidFill>
                  <a:schemeClr val="tx1"/>
                </a:solidFill>
                <a:latin typeface="+mn-lt"/>
                <a:ea typeface="+mn-ea"/>
                <a:cs typeface="+mn-cs"/>
              </a:rPr>
              <a:t>• Sushi</a:t>
            </a:r>
          </a:p>
          <a:p>
            <a:endParaRPr lang="en-US" dirty="0"/>
          </a:p>
          <a:p>
            <a:r>
              <a:rPr lang="en-US" sz="1200" b="1" i="0" u="none" strike="noStrike" kern="1200" baseline="0" dirty="0">
                <a:solidFill>
                  <a:schemeClr val="tx1"/>
                </a:solidFill>
                <a:latin typeface="+mn-lt"/>
                <a:ea typeface="+mn-ea"/>
                <a:cs typeface="+mn-cs"/>
              </a:rPr>
              <a:t>White/Polished</a:t>
            </a:r>
          </a:p>
          <a:p>
            <a:r>
              <a:rPr lang="en-US" sz="1200" b="0" i="0" u="none" strike="noStrike" kern="1200" baseline="0" dirty="0">
                <a:solidFill>
                  <a:schemeClr val="tx1"/>
                </a:solidFill>
                <a:latin typeface="+mn-lt"/>
                <a:ea typeface="+mn-ea"/>
                <a:cs typeface="+mn-cs"/>
              </a:rPr>
              <a:t>• Husk, bran, and germ removed</a:t>
            </a:r>
          </a:p>
          <a:p>
            <a:r>
              <a:rPr lang="en-US" sz="1200" b="0" i="0" u="none" strike="noStrike" kern="1200" baseline="0" dirty="0">
                <a:solidFill>
                  <a:schemeClr val="tx1"/>
                </a:solidFill>
                <a:latin typeface="+mn-lt"/>
                <a:ea typeface="+mn-ea"/>
                <a:cs typeface="+mn-cs"/>
              </a:rPr>
              <a:t>• White color</a:t>
            </a:r>
          </a:p>
          <a:p>
            <a:r>
              <a:rPr lang="en-US" sz="1200" b="0" i="0" u="none" strike="noStrike" kern="1200" baseline="0" dirty="0">
                <a:solidFill>
                  <a:schemeClr val="tx1"/>
                </a:solidFill>
                <a:latin typeface="+mn-lt"/>
                <a:ea typeface="+mn-ea"/>
                <a:cs typeface="+mn-cs"/>
              </a:rPr>
              <a:t>• Mild flavor</a:t>
            </a:r>
          </a:p>
          <a:p>
            <a:r>
              <a:rPr lang="en-US" sz="1200" b="0" i="0" u="none" strike="noStrike" kern="1200" baseline="0" dirty="0">
                <a:solidFill>
                  <a:schemeClr val="tx1"/>
                </a:solidFill>
                <a:latin typeface="+mn-lt"/>
                <a:ea typeface="+mn-ea"/>
                <a:cs typeface="+mn-cs"/>
              </a:rPr>
              <a:t>• Available as short, medium, or long grain</a:t>
            </a:r>
          </a:p>
          <a:p>
            <a:r>
              <a:rPr lang="en-US" sz="1200" b="0" i="0" u="none" strike="noStrike" kern="1200" baseline="0" dirty="0">
                <a:solidFill>
                  <a:schemeClr val="tx1"/>
                </a:solidFill>
                <a:latin typeface="+mn-lt"/>
                <a:ea typeface="+mn-ea"/>
                <a:cs typeface="+mn-cs"/>
              </a:rPr>
              <a:t>• Pilafs, salads</a:t>
            </a:r>
          </a:p>
          <a:p>
            <a:r>
              <a:rPr lang="en-US" sz="1200" b="0" i="0" u="none" strike="noStrike" kern="1200" baseline="0" dirty="0">
                <a:solidFill>
                  <a:schemeClr val="tx1"/>
                </a:solidFill>
                <a:latin typeface="+mn-lt"/>
                <a:ea typeface="+mn-ea"/>
                <a:cs typeface="+mn-cs"/>
              </a:rPr>
              <a:t>• Short grain used to make rice pudding</a:t>
            </a:r>
          </a:p>
        </p:txBody>
      </p:sp>
      <p:sp>
        <p:nvSpPr>
          <p:cNvPr id="4" name="Slide Number Placeholder 3"/>
          <p:cNvSpPr>
            <a:spLocks noGrp="1"/>
          </p:cNvSpPr>
          <p:nvPr>
            <p:ph type="sldNum" sz="quarter" idx="10"/>
          </p:nvPr>
        </p:nvSpPr>
        <p:spPr/>
        <p:txBody>
          <a:bodyPr/>
          <a:lstStyle/>
          <a:p>
            <a:fld id="{E4AFE373-B7BA-4061-BF72-2706F3D370DF}" type="slidenum">
              <a:rPr lang="en-US" smtClean="0"/>
              <a:t>65</a:t>
            </a:fld>
            <a:endParaRPr lang="en-US" dirty="0"/>
          </a:p>
        </p:txBody>
      </p:sp>
    </p:spTree>
    <p:extLst>
      <p:ext uri="{BB962C8B-B14F-4D97-AF65-F5344CB8AC3E}">
        <p14:creationId xmlns:p14="http://schemas.microsoft.com/office/powerpoint/2010/main" val="4244105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Characteristics:</a:t>
            </a:r>
          </a:p>
          <a:p>
            <a:r>
              <a:rPr lang="en-US" sz="1200" b="0" i="0" u="none" strike="noStrike" kern="1200" baseline="0" dirty="0">
                <a:solidFill>
                  <a:schemeClr val="tx1"/>
                </a:solidFill>
                <a:latin typeface="+mn-lt"/>
                <a:ea typeface="+mn-ea"/>
                <a:cs typeface="+mn-cs"/>
              </a:rPr>
              <a:t>• High starch, low moisture</a:t>
            </a:r>
          </a:p>
          <a:p>
            <a:r>
              <a:rPr lang="en-US" sz="1200" b="0" i="0" u="none" strike="noStrike" kern="1200" baseline="0" dirty="0">
                <a:solidFill>
                  <a:schemeClr val="tx1"/>
                </a:solidFill>
                <a:latin typeface="+mn-lt"/>
                <a:ea typeface="+mn-ea"/>
                <a:cs typeface="+mn-cs"/>
              </a:rPr>
              <a:t>• Thick skin ranges in color from light to brownish red</a:t>
            </a:r>
          </a:p>
          <a:p>
            <a:r>
              <a:rPr lang="en-US" sz="1200" b="0" i="0" u="none" strike="noStrike" kern="1200" baseline="0" dirty="0">
                <a:solidFill>
                  <a:schemeClr val="tx1"/>
                </a:solidFill>
                <a:latin typeface="+mn-lt"/>
                <a:ea typeface="+mn-ea"/>
                <a:cs typeface="+mn-cs"/>
              </a:rPr>
              <a:t>• Have an orange, mealy flesh that is very high in sugar</a:t>
            </a:r>
          </a:p>
          <a:p>
            <a:r>
              <a:rPr lang="en-US" sz="1200" b="0" i="0" u="none" strike="noStrike" kern="1200" baseline="0" dirty="0">
                <a:solidFill>
                  <a:schemeClr val="tx1"/>
                </a:solidFill>
                <a:latin typeface="+mn-lt"/>
                <a:ea typeface="+mn-ea"/>
                <a:cs typeface="+mn-cs"/>
              </a:rPr>
              <a:t>• Unlike the russet or chef’s potato, sweet potatoes are available canned, in a sweet, sugary sauce</a:t>
            </a:r>
          </a:p>
          <a:p>
            <a:r>
              <a:rPr lang="en-US" sz="1200" b="0" i="0" u="none" strike="noStrike" kern="1200" baseline="0" dirty="0">
                <a:solidFill>
                  <a:schemeClr val="tx1"/>
                </a:solidFill>
                <a:latin typeface="+mn-lt"/>
                <a:ea typeface="+mn-ea"/>
                <a:cs typeface="+mn-cs"/>
              </a:rPr>
              <a:t>• Available year-round</a:t>
            </a:r>
          </a:p>
          <a:p>
            <a:r>
              <a:rPr lang="en-US" sz="1200" b="0" i="0" u="none" strike="noStrike" kern="1200" baseline="0" dirty="0">
                <a:solidFill>
                  <a:schemeClr val="tx1"/>
                </a:solidFill>
                <a:latin typeface="+mn-lt"/>
                <a:ea typeface="+mn-ea"/>
                <a:cs typeface="+mn-cs"/>
              </a:rPr>
              <a:t>• Are popular ingredients in breads, pies, puddings, soups, and casseroles</a:t>
            </a:r>
          </a:p>
          <a:p>
            <a:r>
              <a:rPr lang="en-US" sz="1200" b="0" i="0" u="none" strike="noStrike" kern="1200" baseline="0" dirty="0">
                <a:solidFill>
                  <a:schemeClr val="tx1"/>
                </a:solidFill>
                <a:latin typeface="+mn-lt"/>
                <a:ea typeface="+mn-ea"/>
                <a:cs typeface="+mn-cs"/>
              </a:rPr>
              <a:t>• Can be swapped with yams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Best Cooking Methods:</a:t>
            </a:r>
          </a:p>
          <a:p>
            <a:r>
              <a:rPr lang="en-US" sz="1200" b="0" i="0" u="none" strike="noStrike" kern="1200" baseline="0" dirty="0">
                <a:solidFill>
                  <a:schemeClr val="tx1"/>
                </a:solidFill>
                <a:latin typeface="+mn-lt"/>
                <a:ea typeface="+mn-ea"/>
                <a:cs typeface="+mn-cs"/>
              </a:rPr>
              <a:t>Boiling</a:t>
            </a:r>
          </a:p>
          <a:p>
            <a:r>
              <a:rPr lang="en-US" sz="1200" b="0" i="0" u="none" strike="noStrike" kern="1200" baseline="0" dirty="0">
                <a:solidFill>
                  <a:schemeClr val="tx1"/>
                </a:solidFill>
                <a:latin typeface="+mn-lt"/>
                <a:ea typeface="+mn-ea"/>
                <a:cs typeface="+mn-cs"/>
              </a:rPr>
              <a:t>Baking</a:t>
            </a:r>
          </a:p>
          <a:p>
            <a:r>
              <a:rPr lang="en-US" sz="1200" b="0" i="0" u="none" strike="noStrike" kern="1200" baseline="0" dirty="0">
                <a:solidFill>
                  <a:schemeClr val="tx1"/>
                </a:solidFill>
                <a:latin typeface="+mn-lt"/>
                <a:ea typeface="+mn-ea"/>
                <a:cs typeface="+mn-cs"/>
              </a:rPr>
              <a:t>Puréeing</a:t>
            </a:r>
          </a:p>
          <a:p>
            <a:r>
              <a:rPr lang="en-US" sz="1200" b="0" i="0" u="none" strike="noStrike" kern="1200" baseline="0" dirty="0">
                <a:solidFill>
                  <a:schemeClr val="tx1"/>
                </a:solidFill>
                <a:latin typeface="+mn-lt"/>
                <a:ea typeface="+mn-ea"/>
                <a:cs typeface="+mn-cs"/>
              </a:rPr>
              <a:t>Roasting</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6</a:t>
            </a:fld>
            <a:endParaRPr lang="en-US" dirty="0"/>
          </a:p>
        </p:txBody>
      </p:sp>
    </p:spTree>
    <p:extLst>
      <p:ext uri="{BB962C8B-B14F-4D97-AF65-F5344CB8AC3E}">
        <p14:creationId xmlns:p14="http://schemas.microsoft.com/office/powerpoint/2010/main" val="34924061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Wild </a:t>
            </a:r>
          </a:p>
          <a:p>
            <a:r>
              <a:rPr lang="en-US" sz="1200" b="0" i="0" u="none" strike="noStrike" kern="1200" baseline="0" dirty="0">
                <a:solidFill>
                  <a:schemeClr val="tx1"/>
                </a:solidFill>
                <a:latin typeface="+mn-lt"/>
                <a:ea typeface="+mn-ea"/>
                <a:cs typeface="+mn-cs"/>
              </a:rPr>
              <a:t>• Long, thin grain</a:t>
            </a:r>
          </a:p>
          <a:p>
            <a:r>
              <a:rPr lang="en-US" sz="1200" b="0" i="0" u="none" strike="noStrike" kern="1200" baseline="0" dirty="0">
                <a:solidFill>
                  <a:schemeClr val="tx1"/>
                </a:solidFill>
                <a:latin typeface="+mn-lt"/>
                <a:ea typeface="+mn-ea"/>
                <a:cs typeface="+mn-cs"/>
              </a:rPr>
              <a:t>• Dark brown</a:t>
            </a:r>
          </a:p>
          <a:p>
            <a:r>
              <a:rPr lang="en-US" sz="1200" b="0" i="0" u="none" strike="noStrike" kern="1200" baseline="0" dirty="0">
                <a:solidFill>
                  <a:schemeClr val="tx1"/>
                </a:solidFill>
                <a:latin typeface="+mn-lt"/>
                <a:ea typeface="+mn-ea"/>
                <a:cs typeface="+mn-cs"/>
              </a:rPr>
              <a:t>• Chewy texture</a:t>
            </a:r>
          </a:p>
          <a:p>
            <a:r>
              <a:rPr lang="en-US" sz="1200" b="0" i="0" u="none" strike="noStrike" kern="1200" baseline="0" dirty="0">
                <a:solidFill>
                  <a:schemeClr val="tx1"/>
                </a:solidFill>
                <a:latin typeface="+mn-lt"/>
                <a:ea typeface="+mn-ea"/>
                <a:cs typeface="+mn-cs"/>
              </a:rPr>
              <a:t>• Nutty flavor</a:t>
            </a:r>
          </a:p>
          <a:p>
            <a:r>
              <a:rPr lang="en-US" sz="1200" b="0" i="0" u="none" strike="noStrike" kern="1200" baseline="0" dirty="0">
                <a:solidFill>
                  <a:schemeClr val="tx1"/>
                </a:solidFill>
                <a:latin typeface="+mn-lt"/>
                <a:ea typeface="+mn-ea"/>
                <a:cs typeface="+mn-cs"/>
              </a:rPr>
              <a:t>• Marsh grass, unrelated to regular rice</a:t>
            </a:r>
          </a:p>
          <a:p>
            <a:r>
              <a:rPr lang="en-US" sz="1200" b="0" i="0" u="none" strike="noStrike" kern="1200" baseline="0" dirty="0">
                <a:solidFill>
                  <a:schemeClr val="tx1"/>
                </a:solidFill>
                <a:latin typeface="+mn-lt"/>
                <a:ea typeface="+mn-ea"/>
                <a:cs typeface="+mn-cs"/>
              </a:rPr>
              <a:t>• Salads, stuffing</a:t>
            </a:r>
          </a:p>
          <a:p>
            <a:r>
              <a:rPr lang="en-US" sz="1200" b="0" i="0" u="none" strike="noStrike" kern="1200" baseline="0" dirty="0">
                <a:solidFill>
                  <a:schemeClr val="tx1"/>
                </a:solidFill>
                <a:latin typeface="+mn-lt"/>
                <a:ea typeface="+mn-ea"/>
                <a:cs typeface="+mn-cs"/>
              </a:rPr>
              <a:t>• Often combined with brown rice</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66</a:t>
            </a:fld>
            <a:endParaRPr lang="en-US" dirty="0"/>
          </a:p>
        </p:txBody>
      </p:sp>
    </p:spTree>
    <p:extLst>
      <p:ext uri="{BB962C8B-B14F-4D97-AF65-F5344CB8AC3E}">
        <p14:creationId xmlns:p14="http://schemas.microsoft.com/office/powerpoint/2010/main" val="144237713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Cornmeal </a:t>
            </a:r>
          </a:p>
          <a:p>
            <a:r>
              <a:rPr lang="en-US" sz="1200" b="0" i="0" u="none" strike="noStrike" kern="1200" baseline="0" dirty="0">
                <a:solidFill>
                  <a:schemeClr val="tx1"/>
                </a:solidFill>
                <a:latin typeface="+mn-lt"/>
                <a:ea typeface="+mn-ea"/>
                <a:cs typeface="+mn-cs"/>
              </a:rPr>
              <a:t>• Dried kernels</a:t>
            </a:r>
          </a:p>
          <a:p>
            <a:r>
              <a:rPr lang="en-US" sz="1200" b="0" i="0" u="none" strike="noStrike" kern="1200" baseline="0" dirty="0">
                <a:solidFill>
                  <a:schemeClr val="tx1"/>
                </a:solidFill>
                <a:latin typeface="+mn-lt"/>
                <a:ea typeface="+mn-ea"/>
                <a:cs typeface="+mn-cs"/>
              </a:rPr>
              <a:t>• Ground to fine, medium, or coarse texture</a:t>
            </a:r>
          </a:p>
          <a:p>
            <a:r>
              <a:rPr lang="en-US" sz="1200" b="0" i="0" u="none" strike="noStrike" kern="1200" baseline="0" dirty="0">
                <a:solidFill>
                  <a:schemeClr val="tx1"/>
                </a:solidFill>
                <a:latin typeface="+mn-lt"/>
                <a:ea typeface="+mn-ea"/>
                <a:cs typeface="+mn-cs"/>
              </a:rPr>
              <a:t>• Colors: white, yellow, or blue</a:t>
            </a:r>
          </a:p>
          <a:p>
            <a:r>
              <a:rPr lang="en-US" sz="1200" b="0" i="0" u="none" strike="noStrike" kern="1200" baseline="0" dirty="0">
                <a:solidFill>
                  <a:schemeClr val="tx1"/>
                </a:solidFill>
                <a:latin typeface="+mn-lt"/>
                <a:ea typeface="+mn-ea"/>
                <a:cs typeface="+mn-cs"/>
              </a:rPr>
              <a:t>• Variations: corn flour (finely ground); polenta (coarse-ground)</a:t>
            </a:r>
          </a:p>
          <a:p>
            <a:r>
              <a:rPr lang="en-US" sz="1200" b="0" i="0" u="none" strike="noStrike" kern="1200" baseline="0" dirty="0">
                <a:solidFill>
                  <a:schemeClr val="tx1"/>
                </a:solidFill>
                <a:latin typeface="+mn-lt"/>
                <a:ea typeface="+mn-ea"/>
                <a:cs typeface="+mn-cs"/>
              </a:rPr>
              <a:t>• Hot cereal, baked goods</a:t>
            </a:r>
          </a:p>
          <a:p>
            <a:r>
              <a:rPr lang="en-US" sz="1200" b="0" i="0" u="none" strike="noStrike" kern="1200" baseline="0" dirty="0">
                <a:solidFill>
                  <a:schemeClr val="tx1"/>
                </a:solidFill>
                <a:latin typeface="+mn-lt"/>
                <a:ea typeface="+mn-ea"/>
                <a:cs typeface="+mn-cs"/>
              </a:rPr>
              <a:t>• Coating items for sautéing or pan-frying</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Cornstarch</a:t>
            </a:r>
          </a:p>
          <a:p>
            <a:r>
              <a:rPr lang="en-US" sz="1200" b="0" i="0" u="none" strike="noStrike" kern="1200" baseline="0" dirty="0">
                <a:solidFill>
                  <a:schemeClr val="tx1"/>
                </a:solidFill>
                <a:latin typeface="+mn-lt"/>
                <a:ea typeface="+mn-ea"/>
                <a:cs typeface="+mn-cs"/>
              </a:rPr>
              <a:t>• Dried kernels</a:t>
            </a:r>
          </a:p>
          <a:p>
            <a:r>
              <a:rPr lang="en-US" sz="1200" b="0" i="0" u="none" strike="noStrike" kern="1200" baseline="0" dirty="0">
                <a:solidFill>
                  <a:schemeClr val="tx1"/>
                </a:solidFill>
                <a:latin typeface="+mn-lt"/>
                <a:ea typeface="+mn-ea"/>
                <a:cs typeface="+mn-cs"/>
              </a:rPr>
              <a:t>• Hull and germ removed</a:t>
            </a:r>
          </a:p>
          <a:p>
            <a:r>
              <a:rPr lang="en-US" sz="1200" b="0" i="0" u="none" strike="noStrike" kern="1200" baseline="0" dirty="0">
                <a:solidFill>
                  <a:schemeClr val="tx1"/>
                </a:solidFill>
                <a:latin typeface="+mn-lt"/>
                <a:ea typeface="+mn-ea"/>
                <a:cs typeface="+mn-cs"/>
              </a:rPr>
              <a:t>• Ground to a powder</a:t>
            </a:r>
          </a:p>
          <a:p>
            <a:r>
              <a:rPr lang="en-US" sz="1200" b="0" i="0" u="none" strike="noStrike" kern="1200" baseline="0" dirty="0">
                <a:solidFill>
                  <a:schemeClr val="tx1"/>
                </a:solidFill>
                <a:latin typeface="+mn-lt"/>
                <a:ea typeface="+mn-ea"/>
                <a:cs typeface="+mn-cs"/>
              </a:rPr>
              <a:t>• Pure white</a:t>
            </a:r>
          </a:p>
          <a:p>
            <a:r>
              <a:rPr lang="en-US" sz="1200" b="0" i="0" u="none" strike="noStrike" kern="1200" baseline="0" dirty="0">
                <a:solidFill>
                  <a:schemeClr val="tx1"/>
                </a:solidFill>
                <a:latin typeface="+mn-lt"/>
                <a:ea typeface="+mn-ea"/>
                <a:cs typeface="+mn-cs"/>
              </a:rPr>
              <a:t>• Thickening agent (slurry)</a:t>
            </a:r>
          </a:p>
          <a:p>
            <a:r>
              <a:rPr lang="en-US" sz="1200" b="0" i="0" u="none" strike="noStrike" kern="1200" baseline="0" dirty="0">
                <a:solidFill>
                  <a:schemeClr val="tx1"/>
                </a:solidFill>
                <a:latin typeface="+mn-lt"/>
                <a:ea typeface="+mn-ea"/>
                <a:cs typeface="+mn-cs"/>
              </a:rPr>
              <a:t>• Baked goods</a:t>
            </a:r>
          </a:p>
          <a:p>
            <a:r>
              <a:rPr lang="en-US" sz="1200" b="0" i="0" u="none" strike="noStrike" kern="1200" baseline="0" dirty="0">
                <a:solidFill>
                  <a:schemeClr val="tx1"/>
                </a:solidFill>
                <a:latin typeface="+mn-lt"/>
                <a:ea typeface="+mn-ea"/>
                <a:cs typeface="+mn-cs"/>
              </a:rPr>
              <a:t>• Coatings</a:t>
            </a:r>
          </a:p>
        </p:txBody>
      </p:sp>
      <p:sp>
        <p:nvSpPr>
          <p:cNvPr id="4" name="Slide Number Placeholder 3"/>
          <p:cNvSpPr>
            <a:spLocks noGrp="1"/>
          </p:cNvSpPr>
          <p:nvPr>
            <p:ph type="sldNum" sz="quarter" idx="10"/>
          </p:nvPr>
        </p:nvSpPr>
        <p:spPr/>
        <p:txBody>
          <a:bodyPr/>
          <a:lstStyle/>
          <a:p>
            <a:fld id="{E4AFE373-B7BA-4061-BF72-2706F3D370DF}" type="slidenum">
              <a:rPr lang="en-US" smtClean="0"/>
              <a:t>67</a:t>
            </a:fld>
            <a:endParaRPr lang="en-US" dirty="0"/>
          </a:p>
        </p:txBody>
      </p:sp>
    </p:spTree>
    <p:extLst>
      <p:ext uri="{BB962C8B-B14F-4D97-AF65-F5344CB8AC3E}">
        <p14:creationId xmlns:p14="http://schemas.microsoft.com/office/powerpoint/2010/main" val="365085738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Grits </a:t>
            </a:r>
          </a:p>
          <a:p>
            <a:r>
              <a:rPr lang="en-US" sz="1200" b="0" i="0" u="none" strike="noStrike" kern="1200" baseline="0" dirty="0">
                <a:solidFill>
                  <a:schemeClr val="tx1"/>
                </a:solidFill>
                <a:latin typeface="+mn-lt"/>
                <a:ea typeface="+mn-ea"/>
                <a:cs typeface="+mn-cs"/>
              </a:rPr>
              <a:t>• Ground hominy</a:t>
            </a:r>
          </a:p>
          <a:p>
            <a:r>
              <a:rPr lang="en-US" sz="1200" b="0" i="0" u="none" strike="noStrike" kern="1200" baseline="0" dirty="0">
                <a:solidFill>
                  <a:schemeClr val="tx1"/>
                </a:solidFill>
                <a:latin typeface="+mn-lt"/>
                <a:ea typeface="+mn-ea"/>
                <a:cs typeface="+mn-cs"/>
              </a:rPr>
              <a:t>• Available in fine, medium, and coarse grinds</a:t>
            </a:r>
          </a:p>
          <a:p>
            <a:r>
              <a:rPr lang="en-US" sz="1200" b="0" i="0" u="none" strike="noStrike" kern="1200" baseline="0" dirty="0">
                <a:solidFill>
                  <a:schemeClr val="tx1"/>
                </a:solidFill>
                <a:latin typeface="+mn-lt"/>
                <a:ea typeface="+mn-ea"/>
                <a:cs typeface="+mn-cs"/>
              </a:rPr>
              <a:t>• Hot cereal, baked goods, side dishes</a:t>
            </a:r>
          </a:p>
          <a:p>
            <a:r>
              <a:rPr lang="en-US" sz="1200" b="0" i="0" u="none" strike="noStrike" kern="1200" baseline="0" dirty="0">
                <a:solidFill>
                  <a:schemeClr val="tx1"/>
                </a:solidFill>
                <a:latin typeface="+mn-lt"/>
                <a:ea typeface="+mn-ea"/>
                <a:cs typeface="+mn-cs"/>
              </a:rPr>
              <a:t>• Popular in the southern United States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Hominy </a:t>
            </a:r>
          </a:p>
          <a:p>
            <a:r>
              <a:rPr lang="en-US" sz="1200" b="0" i="0" u="none" strike="noStrike" kern="1200" baseline="0" dirty="0">
                <a:solidFill>
                  <a:schemeClr val="tx1"/>
                </a:solidFill>
                <a:latin typeface="+mn-lt"/>
                <a:ea typeface="+mn-ea"/>
                <a:cs typeface="+mn-cs"/>
              </a:rPr>
              <a:t>• Dried kernels soaked in lye to remove the hull and germ</a:t>
            </a:r>
          </a:p>
          <a:p>
            <a:r>
              <a:rPr lang="en-US" sz="1200" b="0" i="0" u="none" strike="noStrike" kern="1200" baseline="0" dirty="0">
                <a:solidFill>
                  <a:schemeClr val="tx1"/>
                </a:solidFill>
                <a:latin typeface="+mn-lt"/>
                <a:ea typeface="+mn-ea"/>
                <a:cs typeface="+mn-cs"/>
              </a:rPr>
              <a:t>• Available canned or dried</a:t>
            </a:r>
          </a:p>
          <a:p>
            <a:r>
              <a:rPr lang="en-US" sz="1200" b="0" i="0" u="none" strike="noStrike" kern="1200" baseline="0" dirty="0">
                <a:solidFill>
                  <a:schemeClr val="tx1"/>
                </a:solidFill>
                <a:latin typeface="+mn-lt"/>
                <a:ea typeface="+mn-ea"/>
                <a:cs typeface="+mn-cs"/>
              </a:rPr>
              <a:t>• Succotash, casseroles, soups, stews, side dishes</a:t>
            </a:r>
          </a:p>
        </p:txBody>
      </p:sp>
      <p:sp>
        <p:nvSpPr>
          <p:cNvPr id="4" name="Slide Number Placeholder 3"/>
          <p:cNvSpPr>
            <a:spLocks noGrp="1"/>
          </p:cNvSpPr>
          <p:nvPr>
            <p:ph type="sldNum" sz="quarter" idx="10"/>
          </p:nvPr>
        </p:nvSpPr>
        <p:spPr/>
        <p:txBody>
          <a:bodyPr/>
          <a:lstStyle/>
          <a:p>
            <a:fld id="{E4AFE373-B7BA-4061-BF72-2706F3D370DF}" type="slidenum">
              <a:rPr lang="en-US" smtClean="0"/>
              <a:t>68</a:t>
            </a:fld>
            <a:endParaRPr lang="en-US" dirty="0"/>
          </a:p>
        </p:txBody>
      </p:sp>
    </p:spTree>
    <p:extLst>
      <p:ext uri="{BB962C8B-B14F-4D97-AF65-F5344CB8AC3E}">
        <p14:creationId xmlns:p14="http://schemas.microsoft.com/office/powerpoint/2010/main" val="123319757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Masa </a:t>
            </a:r>
          </a:p>
          <a:p>
            <a:r>
              <a:rPr lang="en-US" sz="1200" b="0" i="0" u="none" strike="noStrike" kern="1200" baseline="0" dirty="0">
                <a:solidFill>
                  <a:schemeClr val="tx1"/>
                </a:solidFill>
                <a:latin typeface="+mn-lt"/>
                <a:ea typeface="+mn-ea"/>
                <a:cs typeface="+mn-cs"/>
              </a:rPr>
              <a:t>• Dried kernels</a:t>
            </a:r>
          </a:p>
          <a:p>
            <a:r>
              <a:rPr lang="en-US" sz="1200" b="0" i="0" u="none" strike="noStrike" kern="1200" baseline="0" dirty="0">
                <a:solidFill>
                  <a:schemeClr val="tx1"/>
                </a:solidFill>
                <a:latin typeface="+mn-lt"/>
                <a:ea typeface="+mn-ea"/>
                <a:cs typeface="+mn-cs"/>
              </a:rPr>
              <a:t>• Cooked and soaked in limewater, then ground into dough</a:t>
            </a:r>
          </a:p>
          <a:p>
            <a:r>
              <a:rPr lang="en-US" sz="1200" b="0" i="0" u="none" strike="noStrike" kern="1200" baseline="0" dirty="0">
                <a:solidFill>
                  <a:schemeClr val="tx1"/>
                </a:solidFill>
                <a:latin typeface="+mn-lt"/>
                <a:ea typeface="+mn-ea"/>
                <a:cs typeface="+mn-cs"/>
              </a:rPr>
              <a:t>• Pale yellow</a:t>
            </a:r>
          </a:p>
          <a:p>
            <a:r>
              <a:rPr lang="en-US" sz="1200" b="0" i="0" u="none" strike="noStrike" kern="1200" baseline="0" dirty="0">
                <a:solidFill>
                  <a:schemeClr val="tx1"/>
                </a:solidFill>
                <a:latin typeface="+mn-lt"/>
                <a:ea typeface="+mn-ea"/>
                <a:cs typeface="+mn-cs"/>
              </a:rPr>
              <a:t>• Moist</a:t>
            </a:r>
          </a:p>
          <a:p>
            <a:r>
              <a:rPr lang="en-US" sz="1200" b="0" i="0" u="none" strike="noStrike" kern="1200" baseline="0" dirty="0">
                <a:solidFill>
                  <a:schemeClr val="tx1"/>
                </a:solidFill>
                <a:latin typeface="+mn-lt"/>
                <a:ea typeface="+mn-ea"/>
                <a:cs typeface="+mn-cs"/>
              </a:rPr>
              <a:t>• Variation: masa harina, dried and ground to a fine flour, which must be reconstituted to make a dough</a:t>
            </a:r>
          </a:p>
          <a:p>
            <a:r>
              <a:rPr lang="en-US" sz="1200" b="0" i="0" u="none" strike="noStrike" kern="1200" baseline="0" dirty="0">
                <a:solidFill>
                  <a:schemeClr val="tx1"/>
                </a:solidFill>
                <a:latin typeface="+mn-lt"/>
                <a:ea typeface="+mn-ea"/>
                <a:cs typeface="+mn-cs"/>
              </a:rPr>
              <a:t>• Used to make tortillas, tamales, and other Mexican dishes</a:t>
            </a:r>
          </a:p>
          <a:p>
            <a:r>
              <a:rPr lang="en-US" sz="1200" b="0" i="0" u="none" strike="noStrike" kern="1200" baseline="0" dirty="0">
                <a:solidFill>
                  <a:schemeClr val="tx1"/>
                </a:solidFill>
                <a:latin typeface="+mn-lt"/>
                <a:ea typeface="+mn-ea"/>
                <a:cs typeface="+mn-cs"/>
              </a:rPr>
              <a:t>• Masa harina is often used in baked goods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69</a:t>
            </a:fld>
            <a:endParaRPr lang="en-US" dirty="0"/>
          </a:p>
        </p:txBody>
      </p:sp>
    </p:spTree>
    <p:extLst>
      <p:ext uri="{BB962C8B-B14F-4D97-AF65-F5344CB8AC3E}">
        <p14:creationId xmlns:p14="http://schemas.microsoft.com/office/powerpoint/2010/main" val="24779311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Bran </a:t>
            </a:r>
          </a:p>
          <a:p>
            <a:r>
              <a:rPr lang="en-US" sz="1200" b="0" i="0" u="none" strike="noStrike" kern="1200" baseline="0" dirty="0">
                <a:solidFill>
                  <a:schemeClr val="tx1"/>
                </a:solidFill>
                <a:latin typeface="+mn-lt"/>
                <a:ea typeface="+mn-ea"/>
                <a:cs typeface="+mn-cs"/>
              </a:rPr>
              <a:t>• Outer covering of the oat </a:t>
            </a:r>
          </a:p>
          <a:p>
            <a:r>
              <a:rPr lang="en-US" sz="1200" b="0" i="0" u="none" strike="noStrike" kern="1200" baseline="0" dirty="0">
                <a:solidFill>
                  <a:schemeClr val="tx1"/>
                </a:solidFill>
                <a:latin typeface="+mn-lt"/>
                <a:ea typeface="+mn-ea"/>
                <a:cs typeface="+mn-cs"/>
              </a:rPr>
              <a:t>• Hot and cold cereals, baked goods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Flour</a:t>
            </a:r>
          </a:p>
          <a:p>
            <a:r>
              <a:rPr lang="en-US" sz="1200" b="0" i="0" u="none" strike="noStrike" kern="1200" baseline="0" dirty="0">
                <a:solidFill>
                  <a:schemeClr val="tx1"/>
                </a:solidFill>
                <a:latin typeface="+mn-lt"/>
                <a:ea typeface="+mn-ea"/>
                <a:cs typeface="+mn-cs"/>
              </a:rPr>
              <a:t>• Groats, milled into a fine powder </a:t>
            </a:r>
          </a:p>
          <a:p>
            <a:r>
              <a:rPr lang="en-US" sz="1200" b="0" i="0" u="none" strike="noStrike" kern="1200" baseline="0" dirty="0">
                <a:solidFill>
                  <a:schemeClr val="tx1"/>
                </a:solidFill>
                <a:latin typeface="+mn-lt"/>
                <a:ea typeface="+mn-ea"/>
                <a:cs typeface="+mn-cs"/>
              </a:rPr>
              <a:t>• Baked goods</a:t>
            </a:r>
          </a:p>
          <a:p>
            <a:endParaRPr lang="en-US" dirty="0"/>
          </a:p>
          <a:p>
            <a:r>
              <a:rPr lang="en-US" sz="1200" b="1" i="0" u="none" strike="noStrike" kern="1200" baseline="0" dirty="0">
                <a:solidFill>
                  <a:schemeClr val="tx1"/>
                </a:solidFill>
                <a:latin typeface="+mn-lt"/>
                <a:ea typeface="+mn-ea"/>
                <a:cs typeface="+mn-cs"/>
              </a:rPr>
              <a:t>Groats</a:t>
            </a:r>
          </a:p>
          <a:p>
            <a:r>
              <a:rPr lang="en-US" sz="1200" b="0" i="0" u="none" strike="noStrike" kern="1200" baseline="0" dirty="0">
                <a:solidFill>
                  <a:schemeClr val="tx1"/>
                </a:solidFill>
                <a:latin typeface="+mn-lt"/>
                <a:ea typeface="+mn-ea"/>
                <a:cs typeface="+mn-cs"/>
              </a:rPr>
              <a:t>• Hulled, usually crushed grain, especially oats, but can be wheat, buckwheat kasha, or other cereals</a:t>
            </a:r>
          </a:p>
          <a:p>
            <a:r>
              <a:rPr lang="en-US" sz="1200" b="0" i="0" u="none" strike="noStrike" kern="1200" baseline="0" dirty="0">
                <a:solidFill>
                  <a:schemeClr val="tx1"/>
                </a:solidFill>
                <a:latin typeface="+mn-lt"/>
                <a:ea typeface="+mn-ea"/>
                <a:cs typeface="+mn-cs"/>
              </a:rPr>
              <a:t>• Hot cereal, salads, stuffing</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70</a:t>
            </a:fld>
            <a:endParaRPr lang="en-US" dirty="0"/>
          </a:p>
        </p:txBody>
      </p:sp>
    </p:spTree>
    <p:extLst>
      <p:ext uri="{BB962C8B-B14F-4D97-AF65-F5344CB8AC3E}">
        <p14:creationId xmlns:p14="http://schemas.microsoft.com/office/powerpoint/2010/main" val="46393366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Rolled/Old-fashioned</a:t>
            </a:r>
          </a:p>
          <a:p>
            <a:r>
              <a:rPr lang="en-US" sz="1200" b="0" i="0" u="none" strike="noStrike" kern="1200" baseline="0" dirty="0">
                <a:solidFill>
                  <a:schemeClr val="tx1"/>
                </a:solidFill>
                <a:latin typeface="+mn-lt"/>
                <a:ea typeface="+mn-ea"/>
                <a:cs typeface="+mn-cs"/>
              </a:rPr>
              <a:t>• Groats, steamed and flattened</a:t>
            </a:r>
          </a:p>
          <a:p>
            <a:r>
              <a:rPr lang="en-US" sz="1200" b="0" i="0" u="none" strike="noStrike" kern="1200" baseline="0" dirty="0">
                <a:solidFill>
                  <a:schemeClr val="tx1"/>
                </a:solidFill>
                <a:latin typeface="+mn-lt"/>
                <a:ea typeface="+mn-ea"/>
                <a:cs typeface="+mn-cs"/>
              </a:rPr>
              <a:t>• Very pale brown, almost white</a:t>
            </a:r>
          </a:p>
          <a:p>
            <a:r>
              <a:rPr lang="en-US" sz="1200" b="0" i="0" u="none" strike="noStrike" kern="1200" baseline="0" dirty="0">
                <a:solidFill>
                  <a:schemeClr val="tx1"/>
                </a:solidFill>
                <a:latin typeface="+mn-lt"/>
                <a:ea typeface="+mn-ea"/>
                <a:cs typeface="+mn-cs"/>
              </a:rPr>
              <a:t>• Round, flake-like</a:t>
            </a:r>
          </a:p>
          <a:p>
            <a:r>
              <a:rPr lang="en-US" sz="1200" b="0" i="0" u="none" strike="noStrike" kern="1200" baseline="0" dirty="0">
                <a:solidFill>
                  <a:schemeClr val="tx1"/>
                </a:solidFill>
                <a:latin typeface="+mn-lt"/>
                <a:ea typeface="+mn-ea"/>
                <a:cs typeface="+mn-cs"/>
              </a:rPr>
              <a:t>• Tender</a:t>
            </a:r>
          </a:p>
          <a:p>
            <a:r>
              <a:rPr lang="en-US" sz="1200" b="0" i="0" u="none" strike="noStrike" kern="1200" baseline="0" dirty="0">
                <a:solidFill>
                  <a:schemeClr val="tx1"/>
                </a:solidFill>
                <a:latin typeface="+mn-lt"/>
                <a:ea typeface="+mn-ea"/>
                <a:cs typeface="+mn-cs"/>
              </a:rPr>
              <a:t>• Also available: ”quick-cooking” and “instant”</a:t>
            </a:r>
          </a:p>
          <a:p>
            <a:r>
              <a:rPr lang="en-US" sz="1200" b="0" i="0" u="none" strike="noStrike" kern="1200" baseline="0" dirty="0">
                <a:solidFill>
                  <a:schemeClr val="tx1"/>
                </a:solidFill>
                <a:latin typeface="+mn-lt"/>
                <a:ea typeface="+mn-ea"/>
                <a:cs typeface="+mn-cs"/>
              </a:rPr>
              <a:t>• Hot cereal (oatmeal), granola, baked goods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Steel-cut/Irish/Scotch</a:t>
            </a:r>
          </a:p>
          <a:p>
            <a:r>
              <a:rPr lang="en-US" sz="1200" b="0" i="0" u="none" strike="noStrike" kern="1200" baseline="0" dirty="0">
                <a:solidFill>
                  <a:schemeClr val="tx1"/>
                </a:solidFill>
                <a:latin typeface="+mn-lt"/>
                <a:ea typeface="+mn-ea"/>
                <a:cs typeface="+mn-cs"/>
              </a:rPr>
              <a:t>• Groats, cut into pieces</a:t>
            </a:r>
          </a:p>
          <a:p>
            <a:r>
              <a:rPr lang="en-US" sz="1200" b="0" i="0" u="none" strike="noStrike" kern="1200" baseline="0" dirty="0">
                <a:solidFill>
                  <a:schemeClr val="tx1"/>
                </a:solidFill>
                <a:latin typeface="+mn-lt"/>
                <a:ea typeface="+mn-ea"/>
                <a:cs typeface="+mn-cs"/>
              </a:rPr>
              <a:t>• Brown</a:t>
            </a:r>
          </a:p>
          <a:p>
            <a:r>
              <a:rPr lang="en-US" sz="1200" b="0" i="0" u="none" strike="noStrike" kern="1200" baseline="0" dirty="0">
                <a:solidFill>
                  <a:schemeClr val="tx1"/>
                </a:solidFill>
                <a:latin typeface="+mn-lt"/>
                <a:ea typeface="+mn-ea"/>
                <a:cs typeface="+mn-cs"/>
              </a:rPr>
              <a:t>• Chewy</a:t>
            </a:r>
          </a:p>
          <a:p>
            <a:r>
              <a:rPr lang="en-US" sz="1200" b="0" i="0" u="none" strike="noStrike" kern="1200" baseline="0" dirty="0">
                <a:solidFill>
                  <a:schemeClr val="tx1"/>
                </a:solidFill>
                <a:latin typeface="+mn-lt"/>
                <a:ea typeface="+mn-ea"/>
                <a:cs typeface="+mn-cs"/>
              </a:rPr>
              <a:t>• Hot cereal, baked goods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71</a:t>
            </a:fld>
            <a:endParaRPr lang="en-US" dirty="0"/>
          </a:p>
        </p:txBody>
      </p:sp>
    </p:spTree>
    <p:extLst>
      <p:ext uri="{BB962C8B-B14F-4D97-AF65-F5344CB8AC3E}">
        <p14:creationId xmlns:p14="http://schemas.microsoft.com/office/powerpoint/2010/main" val="290420820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Amaranth </a:t>
            </a:r>
          </a:p>
          <a:p>
            <a:r>
              <a:rPr lang="en-US" sz="1200" b="0" i="0" u="none" strike="noStrike" kern="1200" baseline="0" dirty="0">
                <a:solidFill>
                  <a:schemeClr val="tx1"/>
                </a:solidFill>
                <a:latin typeface="+mn-lt"/>
                <a:ea typeface="+mn-ea"/>
                <a:cs typeface="+mn-cs"/>
              </a:rPr>
              <a:t>• Whole or milled into flour</a:t>
            </a:r>
          </a:p>
          <a:p>
            <a:r>
              <a:rPr lang="en-US" sz="1200" b="0" i="0" u="none" strike="noStrike" kern="1200" baseline="0" dirty="0">
                <a:solidFill>
                  <a:schemeClr val="tx1"/>
                </a:solidFill>
                <a:latin typeface="+mn-lt"/>
                <a:ea typeface="+mn-ea"/>
                <a:cs typeface="+mn-cs"/>
              </a:rPr>
              <a:t>• Greens are also eaten</a:t>
            </a:r>
          </a:p>
          <a:p>
            <a:r>
              <a:rPr lang="en-US" sz="1200" b="0" i="0" u="none" strike="noStrike" kern="1200" baseline="0" dirty="0">
                <a:solidFill>
                  <a:schemeClr val="tx1"/>
                </a:solidFill>
                <a:latin typeface="+mn-lt"/>
                <a:ea typeface="+mn-ea"/>
                <a:cs typeface="+mn-cs"/>
              </a:rPr>
              <a:t>• Color ranges from white to tan, gold, or pink</a:t>
            </a:r>
          </a:p>
          <a:p>
            <a:r>
              <a:rPr lang="en-US" sz="1200" b="0" i="0" u="none" strike="noStrike" kern="1200" baseline="0" dirty="0">
                <a:solidFill>
                  <a:schemeClr val="tx1"/>
                </a:solidFill>
                <a:latin typeface="+mn-lt"/>
                <a:ea typeface="+mn-ea"/>
                <a:cs typeface="+mn-cs"/>
              </a:rPr>
              <a:t>• Sweet flavor</a:t>
            </a:r>
          </a:p>
          <a:p>
            <a:r>
              <a:rPr lang="en-US" sz="1200" b="0" i="0" u="none" strike="noStrike" kern="1200" baseline="0" dirty="0">
                <a:solidFill>
                  <a:schemeClr val="tx1"/>
                </a:solidFill>
                <a:latin typeface="+mn-lt"/>
                <a:ea typeface="+mn-ea"/>
                <a:cs typeface="+mn-cs"/>
              </a:rPr>
              <a:t>• Hot and cold cereals, pilafs, salads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Barley</a:t>
            </a:r>
          </a:p>
          <a:p>
            <a:r>
              <a:rPr lang="en-US" sz="1200" b="0" i="0" u="none" strike="noStrike" kern="1200" baseline="0" dirty="0">
                <a:solidFill>
                  <a:schemeClr val="tx1"/>
                </a:solidFill>
                <a:latin typeface="+mn-lt"/>
                <a:ea typeface="+mn-ea"/>
                <a:cs typeface="+mn-cs"/>
              </a:rPr>
              <a:t>• Hulled and pearl (hull and bran removed)</a:t>
            </a:r>
          </a:p>
          <a:p>
            <a:r>
              <a:rPr lang="en-US" sz="1200" b="0" i="0" u="none" strike="noStrike" kern="1200" baseline="0" dirty="0">
                <a:solidFill>
                  <a:schemeClr val="tx1"/>
                </a:solidFill>
                <a:latin typeface="+mn-lt"/>
                <a:ea typeface="+mn-ea"/>
                <a:cs typeface="+mn-cs"/>
              </a:rPr>
              <a:t>• Varieties: grits, flour</a:t>
            </a:r>
          </a:p>
          <a:p>
            <a:r>
              <a:rPr lang="en-US" sz="1200" b="0" i="0" u="none" strike="noStrike" kern="1200" baseline="0" dirty="0">
                <a:solidFill>
                  <a:schemeClr val="tx1"/>
                </a:solidFill>
                <a:latin typeface="+mn-lt"/>
                <a:ea typeface="+mn-ea"/>
                <a:cs typeface="+mn-cs"/>
              </a:rPr>
              <a:t>• Nutty flavor</a:t>
            </a:r>
          </a:p>
          <a:p>
            <a:r>
              <a:rPr lang="en-US" sz="1200" b="0" i="0" u="none" strike="noStrike" kern="1200" baseline="0" dirty="0">
                <a:solidFill>
                  <a:schemeClr val="tx1"/>
                </a:solidFill>
                <a:latin typeface="+mn-lt"/>
                <a:ea typeface="+mn-ea"/>
                <a:cs typeface="+mn-cs"/>
              </a:rPr>
              <a:t>• Tan to white</a:t>
            </a:r>
          </a:p>
          <a:p>
            <a:r>
              <a:rPr lang="en-US" sz="1200" b="0" i="0" u="none" strike="noStrike" kern="1200" baseline="0" dirty="0">
                <a:solidFill>
                  <a:schemeClr val="tx1"/>
                </a:solidFill>
                <a:latin typeface="+mn-lt"/>
                <a:ea typeface="+mn-ea"/>
                <a:cs typeface="+mn-cs"/>
              </a:rPr>
              <a:t>• Pilafs, salads, soups</a:t>
            </a:r>
          </a:p>
          <a:p>
            <a:r>
              <a:rPr lang="en-US" sz="1200" b="0" i="0" u="none" strike="noStrike" kern="1200" baseline="0" dirty="0">
                <a:solidFill>
                  <a:schemeClr val="tx1"/>
                </a:solidFill>
                <a:latin typeface="+mn-lt"/>
                <a:ea typeface="+mn-ea"/>
                <a:cs typeface="+mn-cs"/>
              </a:rPr>
              <a:t>• Used to make whiskey and beer</a:t>
            </a:r>
          </a:p>
        </p:txBody>
      </p:sp>
      <p:sp>
        <p:nvSpPr>
          <p:cNvPr id="4" name="Slide Number Placeholder 3"/>
          <p:cNvSpPr>
            <a:spLocks noGrp="1"/>
          </p:cNvSpPr>
          <p:nvPr>
            <p:ph type="sldNum" sz="quarter" idx="10"/>
          </p:nvPr>
        </p:nvSpPr>
        <p:spPr/>
        <p:txBody>
          <a:bodyPr/>
          <a:lstStyle/>
          <a:p>
            <a:fld id="{E4AFE373-B7BA-4061-BF72-2706F3D370DF}" type="slidenum">
              <a:rPr lang="en-US" smtClean="0"/>
              <a:t>72</a:t>
            </a:fld>
            <a:endParaRPr lang="en-US" dirty="0"/>
          </a:p>
        </p:txBody>
      </p:sp>
    </p:spTree>
    <p:extLst>
      <p:ext uri="{BB962C8B-B14F-4D97-AF65-F5344CB8AC3E}">
        <p14:creationId xmlns:p14="http://schemas.microsoft.com/office/powerpoint/2010/main" val="395001737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Buckwheat </a:t>
            </a:r>
          </a:p>
          <a:p>
            <a:r>
              <a:rPr lang="en-US" sz="1200" b="0" i="0" u="none" strike="noStrike" kern="1200" baseline="0" dirty="0">
                <a:solidFill>
                  <a:schemeClr val="tx1"/>
                </a:solidFill>
                <a:latin typeface="+mn-lt"/>
                <a:ea typeface="+mn-ea"/>
                <a:cs typeface="+mn-cs"/>
              </a:rPr>
              <a:t>• Whole or milled into flour</a:t>
            </a:r>
          </a:p>
          <a:p>
            <a:r>
              <a:rPr lang="en-US" sz="1200" b="0" i="0" u="none" strike="noStrike" kern="1200" baseline="0" dirty="0">
                <a:solidFill>
                  <a:schemeClr val="tx1"/>
                </a:solidFill>
                <a:latin typeface="+mn-lt"/>
                <a:ea typeface="+mn-ea"/>
                <a:cs typeface="+mn-cs"/>
              </a:rPr>
              <a:t>• Light brown</a:t>
            </a:r>
          </a:p>
          <a:p>
            <a:r>
              <a:rPr lang="en-US" sz="1200" b="0" i="0" u="none" strike="noStrike" kern="1200" baseline="0" dirty="0">
                <a:solidFill>
                  <a:schemeClr val="tx1"/>
                </a:solidFill>
                <a:latin typeface="+mn-lt"/>
                <a:ea typeface="+mn-ea"/>
                <a:cs typeface="+mn-cs"/>
              </a:rPr>
              <a:t>• Mildly nutty flavor</a:t>
            </a:r>
          </a:p>
          <a:p>
            <a:r>
              <a:rPr lang="en-US" sz="1200" b="0" i="0" u="none" strike="noStrike" kern="1200" baseline="0" dirty="0">
                <a:solidFill>
                  <a:schemeClr val="tx1"/>
                </a:solidFill>
                <a:latin typeface="+mn-lt"/>
                <a:ea typeface="+mn-ea"/>
                <a:cs typeface="+mn-cs"/>
              </a:rPr>
              <a:t>• Hot cereal, pilafs</a:t>
            </a:r>
          </a:p>
          <a:p>
            <a:r>
              <a:rPr lang="en-US" sz="1200" b="0" i="0" u="none" strike="noStrike" kern="1200" baseline="0" dirty="0">
                <a:solidFill>
                  <a:schemeClr val="tx1"/>
                </a:solidFill>
                <a:latin typeface="+mn-lt"/>
                <a:ea typeface="+mn-ea"/>
                <a:cs typeface="+mn-cs"/>
              </a:rPr>
              <a:t>• Flour is used for pancakes, blinis, baked goods</a:t>
            </a:r>
            <a:endParaRPr lang="en-US" dirty="0"/>
          </a:p>
          <a:p>
            <a:endParaRPr lang="en-US" dirty="0"/>
          </a:p>
          <a:p>
            <a:r>
              <a:rPr lang="en-US" sz="1200" b="1" i="0" u="none" strike="noStrike" kern="1200" baseline="0" dirty="0">
                <a:solidFill>
                  <a:schemeClr val="tx1"/>
                </a:solidFill>
                <a:latin typeface="+mn-lt"/>
                <a:ea typeface="+mn-ea"/>
                <a:cs typeface="+mn-cs"/>
              </a:rPr>
              <a:t>Kasha</a:t>
            </a:r>
          </a:p>
          <a:p>
            <a:r>
              <a:rPr lang="en-US" sz="1200" b="0" i="0" u="none" strike="noStrike" kern="1200" baseline="0" dirty="0">
                <a:solidFill>
                  <a:schemeClr val="tx1"/>
                </a:solidFill>
                <a:latin typeface="+mn-lt"/>
                <a:ea typeface="+mn-ea"/>
                <a:cs typeface="+mn-cs"/>
              </a:rPr>
              <a:t>• Hulled, crushed kernels (buckwheat groats)</a:t>
            </a:r>
          </a:p>
          <a:p>
            <a:r>
              <a:rPr lang="en-US" sz="1200" b="0" i="0" u="none" strike="noStrike" kern="1200" baseline="0" dirty="0">
                <a:solidFill>
                  <a:schemeClr val="tx1"/>
                </a:solidFill>
                <a:latin typeface="+mn-lt"/>
                <a:ea typeface="+mn-ea"/>
                <a:cs typeface="+mn-cs"/>
              </a:rPr>
              <a:t>• Roasted</a:t>
            </a:r>
          </a:p>
          <a:p>
            <a:r>
              <a:rPr lang="en-US" sz="1200" b="0" i="0" u="none" strike="noStrike" kern="1200" baseline="0" dirty="0">
                <a:solidFill>
                  <a:schemeClr val="tx1"/>
                </a:solidFill>
                <a:latin typeface="+mn-lt"/>
                <a:ea typeface="+mn-ea"/>
                <a:cs typeface="+mn-cs"/>
              </a:rPr>
              <a:t>• Reddish-brown</a:t>
            </a:r>
          </a:p>
          <a:p>
            <a:r>
              <a:rPr lang="en-US" sz="1200" b="0" i="0" u="none" strike="noStrike" kern="1200" baseline="0" dirty="0">
                <a:solidFill>
                  <a:schemeClr val="tx1"/>
                </a:solidFill>
                <a:latin typeface="+mn-lt"/>
                <a:ea typeface="+mn-ea"/>
                <a:cs typeface="+mn-cs"/>
              </a:rPr>
              <a:t>• Chewy texture</a:t>
            </a:r>
          </a:p>
          <a:p>
            <a:r>
              <a:rPr lang="en-US" sz="1200" b="0" i="0" u="none" strike="noStrike" kern="1200" baseline="0" dirty="0">
                <a:solidFill>
                  <a:schemeClr val="tx1"/>
                </a:solidFill>
                <a:latin typeface="+mn-lt"/>
                <a:ea typeface="+mn-ea"/>
                <a:cs typeface="+mn-cs"/>
              </a:rPr>
              <a:t>• Toasty, nutty flavor</a:t>
            </a:r>
          </a:p>
          <a:p>
            <a:r>
              <a:rPr lang="en-US" sz="1200" b="0" i="0" u="none" strike="noStrike" kern="1200" baseline="0" dirty="0">
                <a:solidFill>
                  <a:schemeClr val="tx1"/>
                </a:solidFill>
                <a:latin typeface="+mn-lt"/>
                <a:ea typeface="+mn-ea"/>
                <a:cs typeface="+mn-cs"/>
              </a:rPr>
              <a:t>• Pilafs, salads, breakfast cereal</a:t>
            </a:r>
          </a:p>
        </p:txBody>
      </p:sp>
      <p:sp>
        <p:nvSpPr>
          <p:cNvPr id="4" name="Slide Number Placeholder 3"/>
          <p:cNvSpPr>
            <a:spLocks noGrp="1"/>
          </p:cNvSpPr>
          <p:nvPr>
            <p:ph type="sldNum" sz="quarter" idx="10"/>
          </p:nvPr>
        </p:nvSpPr>
        <p:spPr/>
        <p:txBody>
          <a:bodyPr/>
          <a:lstStyle/>
          <a:p>
            <a:fld id="{E4AFE373-B7BA-4061-BF72-2706F3D370DF}" type="slidenum">
              <a:rPr lang="en-US" smtClean="0"/>
              <a:t>73</a:t>
            </a:fld>
            <a:endParaRPr lang="en-US" dirty="0"/>
          </a:p>
        </p:txBody>
      </p:sp>
    </p:spTree>
    <p:extLst>
      <p:ext uri="{BB962C8B-B14F-4D97-AF65-F5344CB8AC3E}">
        <p14:creationId xmlns:p14="http://schemas.microsoft.com/office/powerpoint/2010/main" val="39402890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Millet </a:t>
            </a:r>
          </a:p>
          <a:p>
            <a:r>
              <a:rPr lang="en-US" sz="1200" b="0" i="0" u="none" strike="noStrike" kern="1200" baseline="0" dirty="0">
                <a:solidFill>
                  <a:schemeClr val="tx1"/>
                </a:solidFill>
                <a:latin typeface="+mn-lt"/>
                <a:ea typeface="+mn-ea"/>
                <a:cs typeface="+mn-cs"/>
              </a:rPr>
              <a:t>• Whole or milled into flour</a:t>
            </a:r>
          </a:p>
          <a:p>
            <a:r>
              <a:rPr lang="en-US" sz="1200" b="0" i="0" u="none" strike="noStrike" kern="1200" baseline="0" dirty="0">
                <a:solidFill>
                  <a:schemeClr val="tx1"/>
                </a:solidFill>
                <a:latin typeface="+mn-lt"/>
                <a:ea typeface="+mn-ea"/>
                <a:cs typeface="+mn-cs"/>
              </a:rPr>
              <a:t>• Bland flavor</a:t>
            </a:r>
          </a:p>
          <a:p>
            <a:r>
              <a:rPr lang="en-US" sz="1200" b="0" i="0" u="none" strike="noStrike" kern="1200" baseline="0" dirty="0">
                <a:solidFill>
                  <a:schemeClr val="tx1"/>
                </a:solidFill>
                <a:latin typeface="+mn-lt"/>
                <a:ea typeface="+mn-ea"/>
                <a:cs typeface="+mn-cs"/>
              </a:rPr>
              <a:t>• Hot cereal, pilafs</a:t>
            </a:r>
          </a:p>
          <a:p>
            <a:r>
              <a:rPr lang="en-US" sz="1200" b="0" i="0" u="none" strike="noStrike" kern="1200" baseline="0" dirty="0">
                <a:solidFill>
                  <a:schemeClr val="tx1"/>
                </a:solidFill>
                <a:latin typeface="+mn-lt"/>
                <a:ea typeface="+mn-ea"/>
                <a:cs typeface="+mn-cs"/>
              </a:rPr>
              <a:t>• Flour is used for puddings, flatbreads, cakes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Quinoa </a:t>
            </a:r>
          </a:p>
          <a:p>
            <a:r>
              <a:rPr lang="en-US" sz="1200" b="0" i="0" u="none" strike="noStrike" kern="1200" baseline="0" dirty="0">
                <a:solidFill>
                  <a:schemeClr val="tx1"/>
                </a:solidFill>
                <a:latin typeface="+mn-lt"/>
                <a:ea typeface="+mn-ea"/>
                <a:cs typeface="+mn-cs"/>
              </a:rPr>
              <a:t>• Whole or milled into flour</a:t>
            </a:r>
          </a:p>
          <a:p>
            <a:r>
              <a:rPr lang="en-US" sz="1200" b="0" i="0" u="none" strike="noStrike" kern="1200" baseline="0" dirty="0">
                <a:solidFill>
                  <a:schemeClr val="tx1"/>
                </a:solidFill>
                <a:latin typeface="+mn-lt"/>
                <a:ea typeface="+mn-ea"/>
                <a:cs typeface="+mn-cs"/>
              </a:rPr>
              <a:t>• Very tiny circles</a:t>
            </a:r>
          </a:p>
          <a:p>
            <a:r>
              <a:rPr lang="en-US" sz="1200" b="0" i="0" u="none" strike="noStrike" kern="1200" baseline="0" dirty="0">
                <a:solidFill>
                  <a:schemeClr val="tx1"/>
                </a:solidFill>
                <a:latin typeface="+mn-lt"/>
                <a:ea typeface="+mn-ea"/>
                <a:cs typeface="+mn-cs"/>
              </a:rPr>
              <a:t>• Off-white</a:t>
            </a:r>
          </a:p>
          <a:p>
            <a:r>
              <a:rPr lang="en-US" sz="1200" b="0" i="0" u="none" strike="noStrike" kern="1200" baseline="0" dirty="0">
                <a:solidFill>
                  <a:schemeClr val="tx1"/>
                </a:solidFill>
                <a:latin typeface="+mn-lt"/>
                <a:ea typeface="+mn-ea"/>
                <a:cs typeface="+mn-cs"/>
              </a:rPr>
              <a:t>• Mild flavor</a:t>
            </a:r>
          </a:p>
          <a:p>
            <a:r>
              <a:rPr lang="en-US" sz="1200" b="0" i="0" u="none" strike="noStrike" kern="1200" baseline="0" dirty="0">
                <a:solidFill>
                  <a:schemeClr val="tx1"/>
                </a:solidFill>
                <a:latin typeface="+mn-lt"/>
                <a:ea typeface="+mn-ea"/>
                <a:cs typeface="+mn-cs"/>
              </a:rPr>
              <a:t>• Pilafs, salads, puddings, soups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74</a:t>
            </a:fld>
            <a:endParaRPr lang="en-US" dirty="0"/>
          </a:p>
        </p:txBody>
      </p:sp>
    </p:spTree>
    <p:extLst>
      <p:ext uri="{BB962C8B-B14F-4D97-AF65-F5344CB8AC3E}">
        <p14:creationId xmlns:p14="http://schemas.microsoft.com/office/powerpoint/2010/main" val="181541693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Rye </a:t>
            </a:r>
          </a:p>
          <a:p>
            <a:r>
              <a:rPr lang="en-US" sz="1200" b="0" i="0" u="none" strike="noStrike" kern="1200" baseline="0" dirty="0">
                <a:solidFill>
                  <a:schemeClr val="tx1"/>
                </a:solidFill>
                <a:latin typeface="+mn-lt"/>
                <a:ea typeface="+mn-ea"/>
                <a:cs typeface="+mn-cs"/>
              </a:rPr>
              <a:t>• Whole, cracked, or milled into flour</a:t>
            </a:r>
          </a:p>
          <a:p>
            <a:r>
              <a:rPr lang="en-US" sz="1200" b="0" i="0" u="none" strike="noStrike" kern="1200" baseline="0" dirty="0">
                <a:solidFill>
                  <a:schemeClr val="tx1"/>
                </a:solidFill>
                <a:latin typeface="+mn-lt"/>
                <a:ea typeface="+mn-ea"/>
                <a:cs typeface="+mn-cs"/>
              </a:rPr>
              <a:t>• Ranges from light to dark brown</a:t>
            </a:r>
          </a:p>
          <a:p>
            <a:r>
              <a:rPr lang="en-US" sz="1200" b="0" i="0" u="none" strike="noStrike" kern="1200" baseline="0" dirty="0">
                <a:solidFill>
                  <a:schemeClr val="tx1"/>
                </a:solidFill>
                <a:latin typeface="+mn-lt"/>
                <a:ea typeface="+mn-ea"/>
                <a:cs typeface="+mn-cs"/>
              </a:rPr>
              <a:t>• Dense</a:t>
            </a:r>
          </a:p>
          <a:p>
            <a:r>
              <a:rPr lang="en-US" sz="1200" b="0" i="0" u="none" strike="noStrike" kern="1200" baseline="0" dirty="0">
                <a:solidFill>
                  <a:schemeClr val="tx1"/>
                </a:solidFill>
                <a:latin typeface="+mn-lt"/>
                <a:ea typeface="+mn-ea"/>
                <a:cs typeface="+mn-cs"/>
              </a:rPr>
              <a:t>• Pumpernickel flour is very dark, coarsely ground rye</a:t>
            </a:r>
          </a:p>
          <a:p>
            <a:r>
              <a:rPr lang="en-US" sz="1200" b="0" i="0" u="none" strike="noStrike" kern="1200" baseline="0" dirty="0">
                <a:solidFill>
                  <a:schemeClr val="tx1"/>
                </a:solidFill>
                <a:latin typeface="+mn-lt"/>
                <a:ea typeface="+mn-ea"/>
                <a:cs typeface="+mn-cs"/>
              </a:rPr>
              <a:t>• Pilafs, salads</a:t>
            </a:r>
          </a:p>
          <a:p>
            <a:r>
              <a:rPr lang="en-US" sz="1200" b="0" i="0" u="none" strike="noStrike" kern="1200" baseline="0" dirty="0">
                <a:solidFill>
                  <a:schemeClr val="tx1"/>
                </a:solidFill>
                <a:latin typeface="+mn-lt"/>
                <a:ea typeface="+mn-ea"/>
                <a:cs typeface="+mn-cs"/>
              </a:rPr>
              <a:t>• Flour is used for baked goods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Sorghum </a:t>
            </a:r>
          </a:p>
          <a:p>
            <a:r>
              <a:rPr lang="en-US" sz="1200" b="0" i="0" u="none" strike="noStrike" kern="1200" baseline="0" dirty="0">
                <a:solidFill>
                  <a:schemeClr val="tx1"/>
                </a:solidFill>
                <a:latin typeface="+mn-lt"/>
                <a:ea typeface="+mn-ea"/>
                <a:cs typeface="+mn-cs"/>
              </a:rPr>
              <a:t>• Commonly boiled to a thick syrup </a:t>
            </a:r>
          </a:p>
          <a:p>
            <a:r>
              <a:rPr lang="en-US" sz="1200" b="0" i="0" u="none" strike="noStrike" kern="1200" baseline="0" dirty="0">
                <a:solidFill>
                  <a:schemeClr val="tx1"/>
                </a:solidFill>
                <a:latin typeface="+mn-lt"/>
                <a:ea typeface="+mn-ea"/>
                <a:cs typeface="+mn-cs"/>
              </a:rPr>
              <a:t>• Porridge, flatbreads, beer, syrup</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Spelt </a:t>
            </a:r>
          </a:p>
          <a:p>
            <a:r>
              <a:rPr lang="en-US" sz="1200" b="0" i="0" u="none" strike="noStrike" kern="1200" baseline="0" dirty="0">
                <a:solidFill>
                  <a:schemeClr val="tx1"/>
                </a:solidFill>
                <a:latin typeface="+mn-lt"/>
                <a:ea typeface="+mn-ea"/>
                <a:cs typeface="+mn-cs"/>
              </a:rPr>
              <a:t>• Whole or milled into flour</a:t>
            </a:r>
          </a:p>
          <a:p>
            <a:r>
              <a:rPr lang="en-US" sz="1200" b="0" i="0" u="none" strike="noStrike" kern="1200" baseline="0" dirty="0">
                <a:solidFill>
                  <a:schemeClr val="tx1"/>
                </a:solidFill>
                <a:latin typeface="+mn-lt"/>
                <a:ea typeface="+mn-ea"/>
                <a:cs typeface="+mn-cs"/>
              </a:rPr>
              <a:t>• Moderately nutty flavor</a:t>
            </a:r>
          </a:p>
          <a:p>
            <a:r>
              <a:rPr lang="en-US" sz="1200" b="0" i="0" u="none" strike="noStrike" kern="1200" baseline="0" dirty="0">
                <a:solidFill>
                  <a:schemeClr val="tx1"/>
                </a:solidFill>
                <a:latin typeface="+mn-lt"/>
                <a:ea typeface="+mn-ea"/>
                <a:cs typeface="+mn-cs"/>
              </a:rPr>
              <a:t>• Pilafs, salads</a:t>
            </a:r>
          </a:p>
          <a:p>
            <a:r>
              <a:rPr lang="en-US" sz="1200" b="0" i="0" u="none" strike="noStrike" kern="1200" baseline="0" dirty="0">
                <a:solidFill>
                  <a:schemeClr val="tx1"/>
                </a:solidFill>
                <a:latin typeface="+mn-lt"/>
                <a:ea typeface="+mn-ea"/>
                <a:cs typeface="+mn-cs"/>
              </a:rPr>
              <a:t>• Flour is used for baked goods</a:t>
            </a:r>
          </a:p>
          <a:p>
            <a:r>
              <a:rPr lang="en-US" sz="1200" b="0" i="0" u="none" strike="noStrike" kern="1200" baseline="0" dirty="0">
                <a:solidFill>
                  <a:schemeClr val="tx1"/>
                </a:solidFill>
                <a:latin typeface="+mn-lt"/>
                <a:ea typeface="+mn-ea"/>
                <a:cs typeface="+mn-cs"/>
              </a:rPr>
              <a:t>• Substituted for wheat flour for people with wheat allergies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75</a:t>
            </a:fld>
            <a:endParaRPr lang="en-US" dirty="0"/>
          </a:p>
        </p:txBody>
      </p:sp>
    </p:spTree>
    <p:extLst>
      <p:ext uri="{BB962C8B-B14F-4D97-AF65-F5344CB8AC3E}">
        <p14:creationId xmlns:p14="http://schemas.microsoft.com/office/powerpoint/2010/main" val="4019878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Characteristics:</a:t>
            </a:r>
          </a:p>
          <a:p>
            <a:r>
              <a:rPr lang="en-US" sz="1200" b="0" i="0" u="none" strike="noStrike" kern="1200" baseline="0" dirty="0">
                <a:solidFill>
                  <a:schemeClr val="tx1"/>
                </a:solidFill>
                <a:latin typeface="+mn-lt"/>
                <a:ea typeface="+mn-ea"/>
                <a:cs typeface="+mn-cs"/>
              </a:rPr>
              <a:t>• High starch, low moisture</a:t>
            </a:r>
          </a:p>
          <a:p>
            <a:r>
              <a:rPr lang="en-US" sz="1200" b="0" i="0" u="none" strike="noStrike" kern="1200" baseline="0" dirty="0">
                <a:solidFill>
                  <a:schemeClr val="tx1"/>
                </a:solidFill>
                <a:latin typeface="+mn-lt"/>
                <a:ea typeface="+mn-ea"/>
                <a:cs typeface="+mn-cs"/>
              </a:rPr>
              <a:t>• Not related to the sweet potato</a:t>
            </a:r>
          </a:p>
          <a:p>
            <a:r>
              <a:rPr lang="en-US" sz="1200" b="0" i="0" u="none" strike="noStrike" kern="1200" baseline="0" dirty="0">
                <a:solidFill>
                  <a:schemeClr val="tx1"/>
                </a:solidFill>
                <a:latin typeface="+mn-lt"/>
                <a:ea typeface="+mn-ea"/>
                <a:cs typeface="+mn-cs"/>
              </a:rPr>
              <a:t>• Originated in Asia</a:t>
            </a:r>
          </a:p>
          <a:p>
            <a:r>
              <a:rPr lang="en-US" sz="1200" b="0" i="0" u="none" strike="noStrike" kern="1200" baseline="0" dirty="0">
                <a:solidFill>
                  <a:schemeClr val="tx1"/>
                </a:solidFill>
                <a:latin typeface="+mn-lt"/>
                <a:ea typeface="+mn-ea"/>
                <a:cs typeface="+mn-cs"/>
              </a:rPr>
              <a:t>• Less sweet than sweet potatoes</a:t>
            </a:r>
          </a:p>
          <a:p>
            <a:r>
              <a:rPr lang="en-US" sz="1200" b="0" i="0" u="none" strike="noStrike" kern="1200" baseline="0" dirty="0">
                <a:solidFill>
                  <a:schemeClr val="tx1"/>
                </a:solidFill>
                <a:latin typeface="+mn-lt"/>
                <a:ea typeface="+mn-ea"/>
                <a:cs typeface="+mn-cs"/>
              </a:rPr>
              <a:t>• Range in color from creamy white to deep red</a:t>
            </a:r>
          </a:p>
          <a:p>
            <a:r>
              <a:rPr lang="en-US" sz="1200" b="0" i="0" u="none" strike="noStrike" kern="1200" baseline="0" dirty="0">
                <a:solidFill>
                  <a:schemeClr val="tx1"/>
                </a:solidFill>
                <a:latin typeface="+mn-lt"/>
                <a:ea typeface="+mn-ea"/>
                <a:cs typeface="+mn-cs"/>
              </a:rPr>
              <a:t>• Have more natural sugar and a higher moisture content than sweet potatoes</a:t>
            </a:r>
          </a:p>
          <a:p>
            <a:r>
              <a:rPr lang="en-US" sz="1200" b="0" i="0" u="none" strike="noStrike" kern="1200" baseline="0" dirty="0">
                <a:solidFill>
                  <a:schemeClr val="tx1"/>
                </a:solidFill>
                <a:latin typeface="+mn-lt"/>
                <a:ea typeface="+mn-ea"/>
                <a:cs typeface="+mn-cs"/>
              </a:rPr>
              <a:t>• Can be swapped with sweet potatoes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Best Cooking Methods:</a:t>
            </a:r>
          </a:p>
          <a:p>
            <a:r>
              <a:rPr lang="en-US" sz="1200" b="0" i="0" u="none" strike="noStrike" kern="1200" baseline="0" dirty="0">
                <a:solidFill>
                  <a:schemeClr val="tx1"/>
                </a:solidFill>
                <a:latin typeface="+mn-lt"/>
                <a:ea typeface="+mn-ea"/>
                <a:cs typeface="+mn-cs"/>
              </a:rPr>
              <a:t>Baking</a:t>
            </a:r>
          </a:p>
          <a:p>
            <a:r>
              <a:rPr lang="en-US" sz="1200" b="0" i="0" u="none" strike="noStrike" kern="1200" baseline="0" dirty="0">
                <a:solidFill>
                  <a:schemeClr val="tx1"/>
                </a:solidFill>
                <a:latin typeface="+mn-lt"/>
                <a:ea typeface="+mn-ea"/>
                <a:cs typeface="+mn-cs"/>
              </a:rPr>
              <a:t>Puréeing</a:t>
            </a:r>
          </a:p>
          <a:p>
            <a:r>
              <a:rPr lang="en-US" sz="1200" b="0" i="0" u="none" strike="noStrike" kern="1200" baseline="0" dirty="0">
                <a:solidFill>
                  <a:schemeClr val="tx1"/>
                </a:solidFill>
                <a:latin typeface="+mn-lt"/>
                <a:ea typeface="+mn-ea"/>
                <a:cs typeface="+mn-cs"/>
              </a:rPr>
              <a:t>Frying</a:t>
            </a:r>
          </a:p>
        </p:txBody>
      </p:sp>
      <p:sp>
        <p:nvSpPr>
          <p:cNvPr id="4" name="Slide Number Placeholder 3"/>
          <p:cNvSpPr>
            <a:spLocks noGrp="1"/>
          </p:cNvSpPr>
          <p:nvPr>
            <p:ph type="sldNum" sz="quarter" idx="10"/>
          </p:nvPr>
        </p:nvSpPr>
        <p:spPr/>
        <p:txBody>
          <a:bodyPr/>
          <a:lstStyle/>
          <a:p>
            <a:fld id="{E4AFE373-B7BA-4061-BF72-2706F3D370DF}" type="slidenum">
              <a:rPr lang="en-US" smtClean="0"/>
              <a:t>7</a:t>
            </a:fld>
            <a:endParaRPr lang="en-US" dirty="0"/>
          </a:p>
        </p:txBody>
      </p:sp>
    </p:spTree>
    <p:extLst>
      <p:ext uri="{BB962C8B-B14F-4D97-AF65-F5344CB8AC3E}">
        <p14:creationId xmlns:p14="http://schemas.microsoft.com/office/powerpoint/2010/main" val="306660678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Beans and peas (legumes) are available fresh, canned, dried, or frozen. Dried</a:t>
            </a:r>
          </a:p>
          <a:p>
            <a:r>
              <a:rPr lang="en-US" sz="1200" b="0" i="0" u="none" strike="noStrike" kern="1200" baseline="0" dirty="0">
                <a:solidFill>
                  <a:schemeClr val="tx1"/>
                </a:solidFill>
                <a:latin typeface="+mn-lt"/>
                <a:ea typeface="+mn-ea"/>
                <a:cs typeface="+mn-cs"/>
              </a:rPr>
              <a:t>legumes’ packaging should be intact with no rips or holes. Canned legumes</a:t>
            </a:r>
          </a:p>
          <a:p>
            <a:r>
              <a:rPr lang="en-US" sz="1200" b="0" i="0" u="none" strike="noStrike" kern="1200" baseline="0" dirty="0">
                <a:solidFill>
                  <a:schemeClr val="tx1"/>
                </a:solidFill>
                <a:latin typeface="+mn-lt"/>
                <a:ea typeface="+mn-ea"/>
                <a:cs typeface="+mn-cs"/>
              </a:rPr>
              <a:t>should be dent-free.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Store legumes in a cool, dry, well-ventilated area, away from light and excessive</a:t>
            </a:r>
          </a:p>
          <a:p>
            <a:r>
              <a:rPr lang="en-US" sz="1200" b="0" i="0" u="none" strike="noStrike" kern="1200" baseline="0" dirty="0">
                <a:solidFill>
                  <a:schemeClr val="tx1"/>
                </a:solidFill>
                <a:latin typeface="+mn-lt"/>
                <a:ea typeface="+mn-ea"/>
                <a:cs typeface="+mn-cs"/>
              </a:rPr>
              <a:t>heat. Always discard any beans or peas that appear moldy, damp, or wrinkled.</a:t>
            </a:r>
          </a:p>
          <a:p>
            <a:r>
              <a:rPr lang="en-US" sz="1200" b="0" i="0" u="none" strike="noStrike" kern="1200" baseline="0" dirty="0">
                <a:solidFill>
                  <a:schemeClr val="tx1"/>
                </a:solidFill>
                <a:latin typeface="+mn-lt"/>
                <a:ea typeface="+mn-ea"/>
                <a:cs typeface="+mn-cs"/>
              </a:rPr>
              <a:t>It is possible to keep dried beans for one to two years; however, they are best</a:t>
            </a:r>
          </a:p>
          <a:p>
            <a:r>
              <a:rPr lang="en-US" sz="1200" b="0" i="0" u="none" strike="noStrike" kern="1200" baseline="0" dirty="0">
                <a:solidFill>
                  <a:schemeClr val="tx1"/>
                </a:solidFill>
                <a:latin typeface="+mn-lt"/>
                <a:ea typeface="+mn-ea"/>
                <a:cs typeface="+mn-cs"/>
              </a:rPr>
              <a:t>when they are used within six months of purchase.</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76</a:t>
            </a:fld>
            <a:endParaRPr lang="en-US" dirty="0"/>
          </a:p>
        </p:txBody>
      </p:sp>
    </p:spTree>
    <p:extLst>
      <p:ext uri="{BB962C8B-B14F-4D97-AF65-F5344CB8AC3E}">
        <p14:creationId xmlns:p14="http://schemas.microsoft.com/office/powerpoint/2010/main" val="11956212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Whole grains have a shorter shelf life than milled grains. Purchase whole grains</a:t>
            </a:r>
          </a:p>
          <a:p>
            <a:r>
              <a:rPr lang="en-US" sz="1200" b="0" i="0" u="none" strike="noStrike" kern="1200" baseline="0" dirty="0">
                <a:solidFill>
                  <a:schemeClr val="tx1"/>
                </a:solidFill>
                <a:latin typeface="+mn-lt"/>
                <a:ea typeface="+mn-ea"/>
                <a:cs typeface="+mn-cs"/>
              </a:rPr>
              <a:t>in quantities that can be used within three weeks. Carefully inspect grains when</a:t>
            </a:r>
          </a:p>
          <a:p>
            <a:r>
              <a:rPr lang="en-US" sz="1200" b="0" i="0" u="none" strike="noStrike" kern="1200" baseline="0" dirty="0">
                <a:solidFill>
                  <a:schemeClr val="tx1"/>
                </a:solidFill>
                <a:latin typeface="+mn-lt"/>
                <a:ea typeface="+mn-ea"/>
                <a:cs typeface="+mn-cs"/>
              </a:rPr>
              <a:t>they are delivered. Check bags, boxes, and all containers to make sure they are</a:t>
            </a:r>
          </a:p>
          <a:p>
            <a:r>
              <a:rPr lang="en-US" sz="1200" b="0" i="0" u="none" strike="noStrike" kern="1200" baseline="0" dirty="0">
                <a:solidFill>
                  <a:schemeClr val="tx1"/>
                </a:solidFill>
                <a:latin typeface="+mn-lt"/>
                <a:ea typeface="+mn-ea"/>
                <a:cs typeface="+mn-cs"/>
              </a:rPr>
              <a:t>intact, dry, and clean.</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Store rice and grains at least six inches above floor level on shelves in a dry,</a:t>
            </a:r>
          </a:p>
          <a:p>
            <a:r>
              <a:rPr lang="en-US" sz="1200" b="0" i="0" u="none" strike="noStrike" kern="1200" baseline="0" dirty="0">
                <a:solidFill>
                  <a:schemeClr val="tx1"/>
                </a:solidFill>
                <a:latin typeface="+mn-lt"/>
                <a:ea typeface="+mn-ea"/>
                <a:cs typeface="+mn-cs"/>
              </a:rPr>
              <a:t>ventilated, and accessible area. Whole grains should be stored in the freezer.</a:t>
            </a:r>
          </a:p>
          <a:p>
            <a:r>
              <a:rPr lang="en-US" sz="1200" b="0" i="0" u="none" strike="noStrike" kern="1200" baseline="0" dirty="0">
                <a:solidFill>
                  <a:schemeClr val="tx1"/>
                </a:solidFill>
                <a:latin typeface="+mn-lt"/>
                <a:ea typeface="+mn-ea"/>
                <a:cs typeface="+mn-cs"/>
              </a:rPr>
              <a:t>Brown rice and wild rice should be refrigerated. </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77</a:t>
            </a:fld>
            <a:endParaRPr lang="en-US" dirty="0"/>
          </a:p>
        </p:txBody>
      </p:sp>
    </p:spTree>
    <p:extLst>
      <p:ext uri="{BB962C8B-B14F-4D97-AF65-F5344CB8AC3E}">
        <p14:creationId xmlns:p14="http://schemas.microsoft.com/office/powerpoint/2010/main" val="385897300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Legumes should be rinsed or soaked before cooking (see Figure 7.16).</a:t>
            </a:r>
          </a:p>
          <a:p>
            <a:r>
              <a:rPr lang="en-US" sz="1200" b="0" i="0" u="none" strike="noStrike" kern="1200" baseline="0" dirty="0">
                <a:solidFill>
                  <a:schemeClr val="tx1"/>
                </a:solidFill>
                <a:latin typeface="+mn-lt"/>
                <a:ea typeface="+mn-ea"/>
                <a:cs typeface="+mn-cs"/>
              </a:rPr>
              <a:t>Cook legumes to develop their flavor, to remove harmful substances, and to</a:t>
            </a:r>
          </a:p>
          <a:p>
            <a:r>
              <a:rPr lang="en-US" sz="1200" b="0" i="0" u="none" strike="noStrike" kern="1200" baseline="0" dirty="0">
                <a:solidFill>
                  <a:schemeClr val="tx1"/>
                </a:solidFill>
                <a:latin typeface="+mn-lt"/>
                <a:ea typeface="+mn-ea"/>
                <a:cs typeface="+mn-cs"/>
              </a:rPr>
              <a:t>make them easy to chew and digest. Cook them so they are firm to the bite.</a:t>
            </a:r>
          </a:p>
          <a:p>
            <a:endParaRPr lang="en-US" dirty="0"/>
          </a:p>
          <a:p>
            <a:r>
              <a:rPr lang="en-US" sz="1200" b="0" i="0" u="none" strike="noStrike" kern="1200" baseline="0" dirty="0">
                <a:solidFill>
                  <a:schemeClr val="tx1"/>
                </a:solidFill>
                <a:latin typeface="+mn-lt"/>
                <a:ea typeface="+mn-ea"/>
                <a:cs typeface="+mn-cs"/>
              </a:rPr>
              <a:t>Table 7.11, page 173, identifies the soaking and cooking times for various dried legumes.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78</a:t>
            </a:fld>
            <a:endParaRPr lang="en-US" dirty="0"/>
          </a:p>
        </p:txBody>
      </p:sp>
    </p:spTree>
    <p:extLst>
      <p:ext uri="{BB962C8B-B14F-4D97-AF65-F5344CB8AC3E}">
        <p14:creationId xmlns:p14="http://schemas.microsoft.com/office/powerpoint/2010/main" val="7637821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Like legumes, soak grains before cooking them. For example, water softens the outer layer, or bran, of whole grains such as barley and buckwheat. Food preparers can select from several ways to cook grains, including steaming, pilaf, and risotto.</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Cook steamed grains in a double boiler with a perforated bottom over simmering or boiling liquid. Properly steamed grains should be tender to the</a:t>
            </a:r>
          </a:p>
          <a:p>
            <a:r>
              <a:rPr lang="en-US" sz="1200" b="0" i="0" u="none" strike="noStrike" kern="1200" baseline="0" dirty="0">
                <a:solidFill>
                  <a:schemeClr val="tx1"/>
                </a:solidFill>
                <a:latin typeface="+mn-lt"/>
                <a:ea typeface="+mn-ea"/>
                <a:cs typeface="+mn-cs"/>
              </a:rPr>
              <a:t>bite and have a good flavor.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Pilaf (PEE-lahf) is a technique for cooking grains in which the food preparer sautés the grain briefly in oil or butter and then simmers it in stock or water with various seasonings. In the pilaf method, first heat the grain in a pan, either dry or with oil, and then combine it with hot liquid and cook it in the oven or on the stove top. The grains will be tender, remain separate, and have a pleasing, nutty flavor.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Most commonly, food preparers use the risotto (rih-ZO-toh) method with one special medium-grain rice, arborio (ahr-BORE-ee-oh). Risotto has a very creamy consistency because of the starch that is released from the arborio rice as it cooks. This starch makes the finished product sticky and creamy.</a:t>
            </a:r>
          </a:p>
          <a:p>
            <a:r>
              <a:rPr lang="en-US" sz="1200" b="0" i="0" u="none" strike="noStrike" kern="1200" baseline="0" dirty="0">
                <a:solidFill>
                  <a:schemeClr val="tx1"/>
                </a:solidFill>
                <a:latin typeface="+mn-lt"/>
                <a:ea typeface="+mn-ea"/>
                <a:cs typeface="+mn-cs"/>
              </a:rPr>
              <a:t>In the risotto method, the food preparer stirs the rice constantly while adding small amounts of hot liquid, usually flavored broth or water, which are absorbed. The starch in the rice is released gradually during the cooking process, producing a creamy texture. The best risotto has a porridge-like consistency and can be served as an appetizer or main entrée. The food preparer also can cool and shape it for later use. For example, it could be used for deep-fried balls of risotto with cheese in the center.</a:t>
            </a:r>
          </a:p>
        </p:txBody>
      </p:sp>
      <p:sp>
        <p:nvSpPr>
          <p:cNvPr id="4" name="Slide Number Placeholder 3"/>
          <p:cNvSpPr>
            <a:spLocks noGrp="1"/>
          </p:cNvSpPr>
          <p:nvPr>
            <p:ph type="sldNum" sz="quarter" idx="10"/>
          </p:nvPr>
        </p:nvSpPr>
        <p:spPr/>
        <p:txBody>
          <a:bodyPr/>
          <a:lstStyle/>
          <a:p>
            <a:fld id="{E4AFE373-B7BA-4061-BF72-2706F3D370DF}" type="slidenum">
              <a:rPr lang="en-US" smtClean="0"/>
              <a:t>79</a:t>
            </a:fld>
            <a:endParaRPr lang="en-US" dirty="0"/>
          </a:p>
        </p:txBody>
      </p:sp>
    </p:spTree>
    <p:extLst>
      <p:ext uri="{BB962C8B-B14F-4D97-AF65-F5344CB8AC3E}">
        <p14:creationId xmlns:p14="http://schemas.microsoft.com/office/powerpoint/2010/main" val="345248369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dirty="0"/>
              <a:t>Dry beans need to be soaked and cooked before eating.</a:t>
            </a:r>
          </a:p>
          <a:p>
            <a:pPr marL="228600" indent="-228600">
              <a:buFont typeface="+mj-lt"/>
              <a:buAutoNum type="arabicPeriod"/>
            </a:pPr>
            <a:r>
              <a:rPr lang="en-US" sz="1200" dirty="0"/>
              <a:t>Sort out any pebbles, debris, or shriveled beans. This is best done on a white plate or surface, so you can see the product more easily.</a:t>
            </a:r>
          </a:p>
          <a:p>
            <a:pPr marL="228600" indent="-228600">
              <a:buFont typeface="+mj-lt"/>
              <a:buAutoNum type="arabicPeriod"/>
            </a:pPr>
            <a:r>
              <a:rPr lang="en-US" sz="1200" dirty="0"/>
              <a:t>Soaking dry beans softens them prior to cooking. To quick soak, boil dry beans in water for five minutes, turn off the heat, and then allow them</a:t>
            </a:r>
            <a:r>
              <a:rPr lang="en-US" sz="1200" baseline="0" dirty="0"/>
              <a:t> </a:t>
            </a:r>
            <a:br>
              <a:rPr lang="en-US" sz="1200" baseline="0" dirty="0"/>
            </a:br>
            <a:r>
              <a:rPr lang="en-US" sz="1200" dirty="0"/>
              <a:t>to soak for one hour prior to cooking, which will soften the beans. The alternative is to soak beans overnight in plenty of water. If salt is added to</a:t>
            </a:r>
            <a:r>
              <a:rPr lang="en-US" sz="1200" baseline="0" dirty="0"/>
              <a:t> </a:t>
            </a:r>
            <a:r>
              <a:rPr lang="en-US" sz="1200" dirty="0"/>
              <a:t>the soaking water, or the tap water used is very hard (high mineral content), the beans might not soften.</a:t>
            </a:r>
          </a:p>
          <a:p>
            <a:pPr marL="228600" indent="-228600">
              <a:buFont typeface="+mj-lt"/>
              <a:buAutoNum type="arabicPeriod"/>
            </a:pPr>
            <a:r>
              <a:rPr lang="en-US" sz="1200" dirty="0"/>
              <a:t>Discard the soaking water, rinse the beans again, and cover them with clean water for cooking.</a:t>
            </a:r>
          </a:p>
          <a:p>
            <a:pPr marL="228600" indent="-228600">
              <a:buFont typeface="+mj-lt"/>
              <a:buAutoNum type="arabicPeriod"/>
            </a:pPr>
            <a:r>
              <a:rPr lang="en-US" sz="1200" dirty="0"/>
              <a:t>Cook the beans until they are soft. Flavor the beans for recipes when they are fully cooked and softened.</a:t>
            </a:r>
          </a:p>
          <a:p>
            <a:pPr marL="228600" indent="-228600">
              <a:buFont typeface="+mj-lt"/>
              <a:buAutoNum type="arabicPeriod"/>
            </a:pPr>
            <a:endParaRPr lang="en-US" sz="1200" dirty="0"/>
          </a:p>
          <a:p>
            <a:pPr marL="0" indent="0">
              <a:buFont typeface="+mj-lt"/>
              <a:buNone/>
            </a:pPr>
            <a:r>
              <a:rPr lang="en-US" sz="1200" dirty="0"/>
              <a:t>Remember: </a:t>
            </a:r>
            <a:r>
              <a:rPr lang="en-US" sz="1200" i="1" dirty="0"/>
              <a:t>The longer dry beans are stored, the longer they take to soften.</a:t>
            </a:r>
            <a:endParaRPr lang="en-US" sz="1200" dirty="0"/>
          </a:p>
        </p:txBody>
      </p:sp>
      <p:sp>
        <p:nvSpPr>
          <p:cNvPr id="4" name="Slide Number Placeholder 3"/>
          <p:cNvSpPr>
            <a:spLocks noGrp="1"/>
          </p:cNvSpPr>
          <p:nvPr>
            <p:ph type="sldNum" sz="quarter" idx="10"/>
          </p:nvPr>
        </p:nvSpPr>
        <p:spPr/>
        <p:txBody>
          <a:bodyPr/>
          <a:lstStyle/>
          <a:p>
            <a:fld id="{E4AFE373-B7BA-4061-BF72-2706F3D370DF}" type="slidenum">
              <a:rPr lang="en-US" smtClean="0"/>
              <a:t>80</a:t>
            </a:fld>
            <a:endParaRPr lang="en-US" dirty="0"/>
          </a:p>
        </p:txBody>
      </p:sp>
    </p:spTree>
    <p:extLst>
      <p:ext uri="{BB962C8B-B14F-4D97-AF65-F5344CB8AC3E}">
        <p14:creationId xmlns:p14="http://schemas.microsoft.com/office/powerpoint/2010/main" val="258642554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dirty="0"/>
              <a:t>Heat oil or butter in a pan.</a:t>
            </a:r>
          </a:p>
          <a:p>
            <a:pPr marL="228600" indent="-228600">
              <a:buFont typeface="+mj-lt"/>
              <a:buAutoNum type="arabicPeriod"/>
            </a:pPr>
            <a:r>
              <a:rPr lang="en-US" sz="1200" dirty="0"/>
              <a:t>Add onions and sauté, stirring frequently until softened and clear (translucent) in appearance.</a:t>
            </a:r>
          </a:p>
          <a:p>
            <a:pPr marL="228600" indent="-228600">
              <a:buFont typeface="+mj-lt"/>
              <a:buAutoNum type="arabicPeriod"/>
            </a:pPr>
            <a:r>
              <a:rPr lang="en-US" sz="1200" dirty="0"/>
              <a:t>Add grain all at once and sauté, stirring frequently until well coated with oil or butter.</a:t>
            </a:r>
          </a:p>
          <a:p>
            <a:pPr marL="228600" indent="-228600">
              <a:buFont typeface="+mj-lt"/>
              <a:buAutoNum type="arabicPeriod"/>
            </a:pPr>
            <a:r>
              <a:rPr lang="en-US" sz="1200" dirty="0"/>
              <a:t>Add liquid to the grain and bring to a simmer. Stir the grain to keep it from clumping together or sticking to the pan.</a:t>
            </a:r>
          </a:p>
          <a:p>
            <a:pPr marL="228600" indent="-228600">
              <a:buFont typeface="+mj-lt"/>
              <a:buAutoNum type="arabicPeriod"/>
            </a:pPr>
            <a:r>
              <a:rPr lang="en-US" sz="1200" dirty="0"/>
              <a:t>Add any remaining seasonings or flavors.</a:t>
            </a:r>
          </a:p>
        </p:txBody>
      </p:sp>
      <p:sp>
        <p:nvSpPr>
          <p:cNvPr id="4" name="Slide Number Placeholder 3"/>
          <p:cNvSpPr>
            <a:spLocks noGrp="1"/>
          </p:cNvSpPr>
          <p:nvPr>
            <p:ph type="sldNum" sz="quarter" idx="10"/>
          </p:nvPr>
        </p:nvSpPr>
        <p:spPr/>
        <p:txBody>
          <a:bodyPr/>
          <a:lstStyle/>
          <a:p>
            <a:fld id="{E4AFE373-B7BA-4061-BF72-2706F3D370DF}" type="slidenum">
              <a:rPr lang="en-US" smtClean="0"/>
              <a:t>81</a:t>
            </a:fld>
            <a:endParaRPr lang="en-US" dirty="0"/>
          </a:p>
        </p:txBody>
      </p:sp>
    </p:spTree>
    <p:extLst>
      <p:ext uri="{BB962C8B-B14F-4D97-AF65-F5344CB8AC3E}">
        <p14:creationId xmlns:p14="http://schemas.microsoft.com/office/powerpoint/2010/main" val="17347376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startAt="6"/>
            </a:pPr>
            <a:r>
              <a:rPr lang="en-US" sz="1200" dirty="0"/>
              <a:t>Cover the pot and finish cooking the pilaf either on the stove top over low to moderate heat or in the oven. Do not stir the pilaf as it cooks.</a:t>
            </a:r>
          </a:p>
          <a:p>
            <a:pPr marL="228600" indent="-228600">
              <a:buFont typeface="+mj-lt"/>
              <a:buAutoNum type="arabicPeriod" startAt="6"/>
            </a:pPr>
            <a:r>
              <a:rPr lang="en-US" sz="1200" dirty="0"/>
              <a:t>The grains are done when they are tender but not mushy.</a:t>
            </a:r>
          </a:p>
          <a:p>
            <a:pPr marL="228600" indent="-228600">
              <a:buFont typeface="+mj-lt"/>
              <a:buAutoNum type="arabicPeriod" startAt="6"/>
            </a:pPr>
            <a:r>
              <a:rPr lang="en-US" sz="1200" dirty="0"/>
              <a:t>Remove from heat. Let pilaf rest for five minutes.</a:t>
            </a:r>
          </a:p>
          <a:p>
            <a:pPr marL="228600" indent="-228600">
              <a:buFont typeface="+mj-lt"/>
              <a:buAutoNum type="arabicPeriod" startAt="6"/>
            </a:pPr>
            <a:r>
              <a:rPr lang="en-US" sz="1200" dirty="0"/>
              <a:t>Serve while pilaf is still hot.</a:t>
            </a:r>
          </a:p>
        </p:txBody>
      </p:sp>
      <p:sp>
        <p:nvSpPr>
          <p:cNvPr id="4" name="Slide Number Placeholder 3"/>
          <p:cNvSpPr>
            <a:spLocks noGrp="1"/>
          </p:cNvSpPr>
          <p:nvPr>
            <p:ph type="sldNum" sz="quarter" idx="10"/>
          </p:nvPr>
        </p:nvSpPr>
        <p:spPr/>
        <p:txBody>
          <a:bodyPr/>
          <a:lstStyle/>
          <a:p>
            <a:fld id="{E4AFE373-B7BA-4061-BF72-2706F3D370DF}" type="slidenum">
              <a:rPr lang="en-US" smtClean="0"/>
              <a:t>82</a:t>
            </a:fld>
            <a:endParaRPr lang="en-US" dirty="0"/>
          </a:p>
        </p:txBody>
      </p:sp>
    </p:spTree>
    <p:extLst>
      <p:ext uri="{BB962C8B-B14F-4D97-AF65-F5344CB8AC3E}">
        <p14:creationId xmlns:p14="http://schemas.microsoft.com/office/powerpoint/2010/main" val="82165123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dirty="0"/>
              <a:t>Heat oil or butter in a pot or pan.</a:t>
            </a:r>
          </a:p>
          <a:p>
            <a:pPr marL="228600" indent="-228600">
              <a:buFont typeface="+mj-lt"/>
              <a:buAutoNum type="arabicPeriod"/>
            </a:pPr>
            <a:r>
              <a:rPr lang="en-US" sz="1200" dirty="0"/>
              <a:t>Add onions and sauté, stirring frequently.</a:t>
            </a:r>
          </a:p>
          <a:p>
            <a:pPr marL="228600" indent="-228600">
              <a:buFont typeface="+mj-lt"/>
              <a:buAutoNum type="arabicPeriod"/>
            </a:pPr>
            <a:r>
              <a:rPr lang="en-US" sz="1200" dirty="0"/>
              <a:t>Add rice and sauté, stirring frequently.</a:t>
            </a:r>
          </a:p>
          <a:p>
            <a:pPr marL="228600" indent="-228600">
              <a:buFont typeface="+mj-lt"/>
              <a:buAutoNum type="arabicPeriod"/>
            </a:pPr>
            <a:r>
              <a:rPr lang="en-US" sz="1200" dirty="0"/>
              <a:t>Add one-fourth of the liquid to the grain and bring to a simmer. Continue stirring until rice has absorbed all</a:t>
            </a:r>
            <a:r>
              <a:rPr lang="en-US" sz="1200" baseline="0" dirty="0"/>
              <a:t> </a:t>
            </a:r>
            <a:r>
              <a:rPr lang="en-US" sz="1200" dirty="0"/>
              <a:t>the liquid.</a:t>
            </a:r>
          </a:p>
        </p:txBody>
      </p:sp>
      <p:sp>
        <p:nvSpPr>
          <p:cNvPr id="4" name="Slide Number Placeholder 3"/>
          <p:cNvSpPr>
            <a:spLocks noGrp="1"/>
          </p:cNvSpPr>
          <p:nvPr>
            <p:ph type="sldNum" sz="quarter" idx="10"/>
          </p:nvPr>
        </p:nvSpPr>
        <p:spPr/>
        <p:txBody>
          <a:bodyPr/>
          <a:lstStyle/>
          <a:p>
            <a:fld id="{E4AFE373-B7BA-4061-BF72-2706F3D370DF}" type="slidenum">
              <a:rPr lang="en-US" smtClean="0"/>
              <a:t>83</a:t>
            </a:fld>
            <a:endParaRPr lang="en-US" dirty="0"/>
          </a:p>
        </p:txBody>
      </p:sp>
    </p:spTree>
    <p:extLst>
      <p:ext uri="{BB962C8B-B14F-4D97-AF65-F5344CB8AC3E}">
        <p14:creationId xmlns:p14="http://schemas.microsoft.com/office/powerpoint/2010/main" val="14924377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startAt="5"/>
            </a:pPr>
            <a:r>
              <a:rPr lang="en-US" sz="1200" dirty="0"/>
              <a:t>Add remaining liquid, stir, and simmer until the grain absorbs the liquid.</a:t>
            </a:r>
          </a:p>
          <a:p>
            <a:pPr marL="228600" indent="-228600">
              <a:buFont typeface="+mj-lt"/>
              <a:buAutoNum type="arabicPeriod" startAt="5"/>
            </a:pPr>
            <a:r>
              <a:rPr lang="en-US" sz="1200" dirty="0"/>
              <a:t>Remove the pot or pan from the heat and stir in butter.</a:t>
            </a:r>
          </a:p>
          <a:p>
            <a:pPr marL="228600" indent="-228600">
              <a:buFont typeface="+mj-lt"/>
              <a:buAutoNum type="arabicPeriod" startAt="5"/>
            </a:pPr>
            <a:r>
              <a:rPr lang="en-US" sz="1200" dirty="0"/>
              <a:t>Serve risotto immediately.</a:t>
            </a:r>
          </a:p>
        </p:txBody>
      </p:sp>
      <p:sp>
        <p:nvSpPr>
          <p:cNvPr id="4" name="Slide Number Placeholder 3"/>
          <p:cNvSpPr>
            <a:spLocks noGrp="1"/>
          </p:cNvSpPr>
          <p:nvPr>
            <p:ph type="sldNum" sz="quarter" idx="10"/>
          </p:nvPr>
        </p:nvSpPr>
        <p:spPr/>
        <p:txBody>
          <a:bodyPr/>
          <a:lstStyle/>
          <a:p>
            <a:fld id="{E4AFE373-B7BA-4061-BF72-2706F3D370DF}" type="slidenum">
              <a:rPr lang="en-US" smtClean="0"/>
              <a:t>84</a:t>
            </a:fld>
            <a:endParaRPr lang="en-US" dirty="0"/>
          </a:p>
        </p:txBody>
      </p:sp>
    </p:spTree>
    <p:extLst>
      <p:ext uri="{BB962C8B-B14F-4D97-AF65-F5344CB8AC3E}">
        <p14:creationId xmlns:p14="http://schemas.microsoft.com/office/powerpoint/2010/main" val="224181127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Fast becoming a staple food item in America, pasta is one of the most versatile</a:t>
            </a:r>
          </a:p>
          <a:p>
            <a:r>
              <a:rPr lang="en-US" sz="1200" b="0" i="0" u="none" strike="noStrike" kern="1200" baseline="0" dirty="0">
                <a:solidFill>
                  <a:schemeClr val="tx1"/>
                </a:solidFill>
                <a:latin typeface="+mn-lt"/>
                <a:ea typeface="+mn-ea"/>
                <a:cs typeface="+mn-cs"/>
              </a:rPr>
              <a:t>and convenient foods to prepare. Dried pasta and noodles are essential foods</a:t>
            </a:r>
          </a:p>
          <a:p>
            <a:r>
              <a:rPr lang="en-US" sz="1200" b="0" i="0" u="none" strike="noStrike" kern="1200" baseline="0" dirty="0">
                <a:solidFill>
                  <a:schemeClr val="tx1"/>
                </a:solidFill>
                <a:latin typeface="+mn-lt"/>
                <a:ea typeface="+mn-ea"/>
                <a:cs typeface="+mn-cs"/>
              </a:rPr>
              <a:t>because they store well, cook quickly, and provide a base or accompaniment</a:t>
            </a:r>
          </a:p>
          <a:p>
            <a:r>
              <a:rPr lang="en-US" sz="1200" b="0" i="0" u="none" strike="noStrike" kern="1200" baseline="0" dirty="0">
                <a:solidFill>
                  <a:schemeClr val="tx1"/>
                </a:solidFill>
                <a:latin typeface="+mn-lt"/>
                <a:ea typeface="+mn-ea"/>
                <a:cs typeface="+mn-cs"/>
              </a:rPr>
              <a:t>for many popular dishes. Many pasta varieties can also be purchased fresh</a:t>
            </a:r>
          </a:p>
          <a:p>
            <a:r>
              <a:rPr lang="en-US" sz="1200" b="0" i="0" u="none" strike="noStrike" kern="1200" baseline="0" dirty="0">
                <a:solidFill>
                  <a:schemeClr val="tx1"/>
                </a:solidFill>
                <a:latin typeface="+mn-lt"/>
                <a:ea typeface="+mn-ea"/>
                <a:cs typeface="+mn-cs"/>
              </a:rPr>
              <a:t>or frozen. Colored and vegetable-flavored pastas can add color and nutrition</a:t>
            </a:r>
          </a:p>
          <a:p>
            <a:r>
              <a:rPr lang="en-US" sz="1200" b="0" i="0" u="none" strike="noStrike" kern="1200" baseline="0" dirty="0">
                <a:solidFill>
                  <a:schemeClr val="tx1"/>
                </a:solidFill>
                <a:latin typeface="+mn-lt"/>
                <a:ea typeface="+mn-ea"/>
                <a:cs typeface="+mn-cs"/>
              </a:rPr>
              <a:t>to many entrées. Pasta gets its name from the shape into which it is formed.</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85</a:t>
            </a:fld>
            <a:endParaRPr lang="en-US" dirty="0"/>
          </a:p>
        </p:txBody>
      </p:sp>
    </p:spTree>
    <p:extLst>
      <p:ext uri="{BB962C8B-B14F-4D97-AF65-F5344CB8AC3E}">
        <p14:creationId xmlns:p14="http://schemas.microsoft.com/office/powerpoint/2010/main" val="2276640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b="1" dirty="0"/>
              <a:t>Characteristics:</a:t>
            </a:r>
          </a:p>
          <a:p>
            <a:r>
              <a:rPr lang="en-US" sz="1200" b="0" i="0" u="none" strike="noStrike" kern="1200" baseline="0" dirty="0">
                <a:solidFill>
                  <a:schemeClr val="tx1"/>
                </a:solidFill>
                <a:latin typeface="+mn-lt"/>
                <a:ea typeface="+mn-ea"/>
                <a:cs typeface="+mn-cs"/>
              </a:rPr>
              <a:t>• Medium starch, medium moisture</a:t>
            </a:r>
          </a:p>
          <a:p>
            <a:r>
              <a:rPr lang="en-US" sz="1200" b="0" i="0" u="none" strike="noStrike" kern="1200" baseline="0" dirty="0">
                <a:solidFill>
                  <a:schemeClr val="tx1"/>
                </a:solidFill>
                <a:latin typeface="+mn-lt"/>
                <a:ea typeface="+mn-ea"/>
                <a:cs typeface="+mn-cs"/>
              </a:rPr>
              <a:t>• Have become increasingly popular in the United States in recent years</a:t>
            </a:r>
          </a:p>
          <a:p>
            <a:r>
              <a:rPr lang="en-US" sz="1200" b="0" i="0" u="none" strike="noStrike" kern="1200" baseline="0" dirty="0">
                <a:solidFill>
                  <a:schemeClr val="tx1"/>
                </a:solidFill>
                <a:latin typeface="+mn-lt"/>
                <a:ea typeface="+mn-ea"/>
                <a:cs typeface="+mn-cs"/>
              </a:rPr>
              <a:t>• Common in other parts of the world, including Europe and South America</a:t>
            </a:r>
          </a:p>
          <a:p>
            <a:r>
              <a:rPr lang="en-US" sz="1200" b="0" i="0" u="none" strike="noStrike" kern="1200" baseline="0" dirty="0">
                <a:solidFill>
                  <a:schemeClr val="tx1"/>
                </a:solidFill>
                <a:latin typeface="+mn-lt"/>
                <a:ea typeface="+mn-ea"/>
                <a:cs typeface="+mn-cs"/>
              </a:rPr>
              <a:t>• Produce a golden color and a buttery flavor</a:t>
            </a:r>
          </a:p>
          <a:p>
            <a:r>
              <a:rPr lang="en-US" sz="1200" b="0" i="0" u="none" strike="noStrike" kern="1200" baseline="0" dirty="0">
                <a:solidFill>
                  <a:schemeClr val="tx1"/>
                </a:solidFill>
                <a:latin typeface="+mn-lt"/>
                <a:ea typeface="+mn-ea"/>
                <a:cs typeface="+mn-cs"/>
              </a:rPr>
              <a:t>• Good, all-purpose potatoes</a:t>
            </a:r>
          </a:p>
          <a:p>
            <a:r>
              <a:rPr lang="en-US" sz="1200" b="0" i="0" u="none" strike="noStrike" kern="1200" baseline="0" dirty="0">
                <a:solidFill>
                  <a:schemeClr val="tx1"/>
                </a:solidFill>
                <a:latin typeface="+mn-lt"/>
                <a:ea typeface="+mn-ea"/>
                <a:cs typeface="+mn-cs"/>
              </a:rPr>
              <a:t>• Yukon Gold is one well-known variety</a:t>
            </a:r>
          </a:p>
          <a:p>
            <a:r>
              <a:rPr lang="en-US" sz="1200" b="0" i="0" u="none" strike="noStrike" kern="1200" baseline="0" dirty="0">
                <a:solidFill>
                  <a:schemeClr val="tx1"/>
                </a:solidFill>
                <a:latin typeface="+mn-lt"/>
                <a:ea typeface="+mn-ea"/>
                <a:cs typeface="+mn-cs"/>
              </a:rPr>
              <a:t>• Especially good for potato pancakes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Best Cooking Methods:</a:t>
            </a:r>
          </a:p>
          <a:p>
            <a:r>
              <a:rPr lang="en-US" sz="1200" b="0" i="0" u="none" strike="noStrike" kern="1200" baseline="0" dirty="0">
                <a:solidFill>
                  <a:schemeClr val="tx1"/>
                </a:solidFill>
                <a:latin typeface="+mn-lt"/>
                <a:ea typeface="+mn-ea"/>
                <a:cs typeface="+mn-cs"/>
              </a:rPr>
              <a:t>Mashing</a:t>
            </a:r>
          </a:p>
          <a:p>
            <a:r>
              <a:rPr lang="en-US" sz="1200" b="0" i="0" u="none" strike="noStrike" kern="1200" baseline="0" dirty="0">
                <a:solidFill>
                  <a:schemeClr val="tx1"/>
                </a:solidFill>
                <a:latin typeface="+mn-lt"/>
                <a:ea typeface="+mn-ea"/>
                <a:cs typeface="+mn-cs"/>
              </a:rPr>
              <a:t>Puréeing</a:t>
            </a:r>
          </a:p>
          <a:p>
            <a:r>
              <a:rPr lang="en-US" sz="1200" b="0" i="0" u="none" strike="noStrike" kern="1200" baseline="0" dirty="0">
                <a:solidFill>
                  <a:schemeClr val="tx1"/>
                </a:solidFill>
                <a:latin typeface="+mn-lt"/>
                <a:ea typeface="+mn-ea"/>
                <a:cs typeface="+mn-cs"/>
              </a:rPr>
              <a:t>Baking</a:t>
            </a:r>
          </a:p>
          <a:p>
            <a:r>
              <a:rPr lang="en-US" sz="1200" b="0" i="0" u="none" strike="noStrike" kern="1200" baseline="0" dirty="0">
                <a:solidFill>
                  <a:schemeClr val="tx1"/>
                </a:solidFill>
                <a:latin typeface="+mn-lt"/>
                <a:ea typeface="+mn-ea"/>
                <a:cs typeface="+mn-cs"/>
              </a:rPr>
              <a:t>Frying</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8</a:t>
            </a:fld>
            <a:endParaRPr lang="en-US" dirty="0"/>
          </a:p>
        </p:txBody>
      </p:sp>
    </p:spTree>
    <p:extLst>
      <p:ext uri="{BB962C8B-B14F-4D97-AF65-F5344CB8AC3E}">
        <p14:creationId xmlns:p14="http://schemas.microsoft.com/office/powerpoint/2010/main" val="225708421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Acini di pepe </a:t>
            </a:r>
          </a:p>
          <a:p>
            <a:r>
              <a:rPr lang="en-US" sz="1200" b="0" i="0" u="none" strike="noStrike" kern="1200" baseline="0" dirty="0">
                <a:solidFill>
                  <a:schemeClr val="tx1"/>
                </a:solidFill>
                <a:latin typeface="+mn-lt"/>
                <a:ea typeface="+mn-ea"/>
                <a:cs typeface="+mn-cs"/>
              </a:rPr>
              <a:t>• Small</a:t>
            </a:r>
          </a:p>
          <a:p>
            <a:r>
              <a:rPr lang="en-US" sz="1200" b="0" i="0" u="none" strike="noStrike" kern="1200" baseline="0" dirty="0">
                <a:solidFill>
                  <a:schemeClr val="tx1"/>
                </a:solidFill>
                <a:latin typeface="+mn-lt"/>
                <a:ea typeface="+mn-ea"/>
                <a:cs typeface="+mn-cs"/>
              </a:rPr>
              <a:t>• Rice-shaped</a:t>
            </a:r>
          </a:p>
          <a:p>
            <a:r>
              <a:rPr lang="en-US" sz="1200" b="0" i="0" u="none" strike="noStrike" kern="1200" baseline="0" dirty="0">
                <a:solidFill>
                  <a:schemeClr val="tx1"/>
                </a:solidFill>
                <a:latin typeface="+mn-lt"/>
                <a:ea typeface="+mn-ea"/>
                <a:cs typeface="+mn-cs"/>
              </a:rPr>
              <a:t>• Served with a variety of sauces</a:t>
            </a:r>
          </a:p>
          <a:p>
            <a:r>
              <a:rPr lang="en-US" sz="1200" b="0" i="0" u="none" strike="noStrike" kern="1200" baseline="0" dirty="0">
                <a:solidFill>
                  <a:schemeClr val="tx1"/>
                </a:solidFill>
                <a:latin typeface="+mn-lt"/>
                <a:ea typeface="+mn-ea"/>
                <a:cs typeface="+mn-cs"/>
              </a:rPr>
              <a:t>• Soups, salads, casseroles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Bean thread noodles</a:t>
            </a:r>
          </a:p>
          <a:p>
            <a:r>
              <a:rPr lang="en-US" sz="1200" b="0" i="0" u="none" strike="noStrike" kern="1200" baseline="0" dirty="0">
                <a:solidFill>
                  <a:schemeClr val="tx1"/>
                </a:solidFill>
                <a:latin typeface="+mn-lt"/>
                <a:ea typeface="+mn-ea"/>
                <a:cs typeface="+mn-cs"/>
              </a:rPr>
              <a:t>• Slender, gelatinous noodles</a:t>
            </a:r>
          </a:p>
          <a:p>
            <a:r>
              <a:rPr lang="en-US" sz="1200" b="0" i="0" u="none" strike="noStrike" kern="1200" baseline="0" dirty="0">
                <a:solidFill>
                  <a:schemeClr val="tx1"/>
                </a:solidFill>
                <a:latin typeface="+mn-lt"/>
                <a:ea typeface="+mn-ea"/>
                <a:cs typeface="+mn-cs"/>
              </a:rPr>
              <a:t>• Made from mung beans</a:t>
            </a:r>
          </a:p>
          <a:p>
            <a:r>
              <a:rPr lang="fr-FR" sz="1200" b="0" i="0" u="none" strike="noStrike" kern="1200" baseline="0" dirty="0">
                <a:solidFill>
                  <a:schemeClr val="tx1"/>
                </a:solidFill>
                <a:latin typeface="+mn-lt"/>
                <a:ea typeface="+mn-ea"/>
                <a:cs typeface="+mn-cs"/>
              </a:rPr>
              <a:t>• Soups, stir-fries, salads, desserts, drinks </a:t>
            </a:r>
          </a:p>
          <a:p>
            <a:r>
              <a:rPr lang="en-US" sz="1200" b="0" i="0" u="none" strike="noStrike" kern="1200" baseline="0" dirty="0">
                <a:solidFill>
                  <a:schemeClr val="tx1"/>
                </a:solidFill>
                <a:latin typeface="+mn-lt"/>
                <a:ea typeface="+mn-ea"/>
                <a:cs typeface="+mn-cs"/>
              </a:rPr>
              <a:t>• Common to Asian-influenced dishes</a:t>
            </a:r>
          </a:p>
        </p:txBody>
      </p:sp>
      <p:sp>
        <p:nvSpPr>
          <p:cNvPr id="4" name="Slide Number Placeholder 3"/>
          <p:cNvSpPr>
            <a:spLocks noGrp="1"/>
          </p:cNvSpPr>
          <p:nvPr>
            <p:ph type="sldNum" sz="quarter" idx="10"/>
          </p:nvPr>
        </p:nvSpPr>
        <p:spPr/>
        <p:txBody>
          <a:bodyPr/>
          <a:lstStyle/>
          <a:p>
            <a:fld id="{E4AFE373-B7BA-4061-BF72-2706F3D370DF}" type="slidenum">
              <a:rPr lang="en-US" smtClean="0"/>
              <a:t>86</a:t>
            </a:fld>
            <a:endParaRPr lang="en-US" dirty="0"/>
          </a:p>
        </p:txBody>
      </p:sp>
    </p:spTree>
    <p:extLst>
      <p:ext uri="{BB962C8B-B14F-4D97-AF65-F5344CB8AC3E}">
        <p14:creationId xmlns:p14="http://schemas.microsoft.com/office/powerpoint/2010/main" val="305183297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Capellini </a:t>
            </a:r>
          </a:p>
          <a:p>
            <a:r>
              <a:rPr lang="en-US" sz="1200" b="0" i="0" u="none" strike="noStrike" kern="1200" baseline="0" dirty="0">
                <a:solidFill>
                  <a:schemeClr val="tx1"/>
                </a:solidFill>
                <a:latin typeface="+mn-lt"/>
                <a:ea typeface="+mn-ea"/>
                <a:cs typeface="+mn-cs"/>
              </a:rPr>
              <a:t>• Thin, long strands</a:t>
            </a:r>
          </a:p>
          <a:p>
            <a:r>
              <a:rPr lang="en-US" sz="1200" b="0" i="0" u="none" strike="noStrike" kern="1200" baseline="0" dirty="0">
                <a:solidFill>
                  <a:schemeClr val="tx1"/>
                </a:solidFill>
                <a:latin typeface="+mn-lt"/>
                <a:ea typeface="+mn-ea"/>
                <a:cs typeface="+mn-cs"/>
              </a:rPr>
              <a:t>• Thinner version: capelli d’angelo (angel hair)</a:t>
            </a:r>
          </a:p>
          <a:p>
            <a:r>
              <a:rPr lang="en-US" sz="1200" b="0" i="0" u="none" strike="noStrike" kern="1200" baseline="0" dirty="0">
                <a:solidFill>
                  <a:schemeClr val="tx1"/>
                </a:solidFill>
                <a:latin typeface="+mn-lt"/>
                <a:ea typeface="+mn-ea"/>
                <a:cs typeface="+mn-cs"/>
              </a:rPr>
              <a:t>• Served with broth, oil, or very light sauces</a:t>
            </a:r>
            <a:endParaRPr lang="en-US" dirty="0"/>
          </a:p>
          <a:p>
            <a:endParaRPr lang="en-US" dirty="0"/>
          </a:p>
          <a:p>
            <a:r>
              <a:rPr lang="en-US" sz="1200" b="1" i="0" u="none" strike="noStrike" kern="1200" baseline="0" dirty="0">
                <a:solidFill>
                  <a:schemeClr val="tx1"/>
                </a:solidFill>
                <a:latin typeface="+mn-lt"/>
                <a:ea typeface="+mn-ea"/>
                <a:cs typeface="+mn-cs"/>
              </a:rPr>
              <a:t>Couscous </a:t>
            </a:r>
          </a:p>
          <a:p>
            <a:r>
              <a:rPr lang="en-US" sz="1200" b="0" i="0" u="none" strike="noStrike" kern="1200" baseline="0" dirty="0">
                <a:solidFill>
                  <a:schemeClr val="tx1"/>
                </a:solidFill>
                <a:latin typeface="+mn-lt"/>
                <a:ea typeface="+mn-ea"/>
                <a:cs typeface="+mn-cs"/>
              </a:rPr>
              <a:t>• Small, irregular shape</a:t>
            </a:r>
          </a:p>
          <a:p>
            <a:r>
              <a:rPr lang="en-US" sz="1200" b="0" i="0" u="none" strike="noStrike" kern="1200" baseline="0" dirty="0">
                <a:solidFill>
                  <a:schemeClr val="tx1"/>
                </a:solidFill>
                <a:latin typeface="+mn-lt"/>
                <a:ea typeface="+mn-ea"/>
                <a:cs typeface="+mn-cs"/>
              </a:rPr>
              <a:t>• Grain-like</a:t>
            </a:r>
          </a:p>
          <a:p>
            <a:r>
              <a:rPr lang="en-US" sz="1200" b="0" i="0" u="none" strike="noStrike" kern="1200" baseline="0" dirty="0">
                <a:solidFill>
                  <a:schemeClr val="tx1"/>
                </a:solidFill>
                <a:latin typeface="+mn-lt"/>
                <a:ea typeface="+mn-ea"/>
                <a:cs typeface="+mn-cs"/>
              </a:rPr>
              <a:t>• Similar to coarse sand</a:t>
            </a:r>
          </a:p>
          <a:p>
            <a:r>
              <a:rPr lang="en-US" sz="1200" b="0" i="0" u="none" strike="noStrike" kern="1200" baseline="0" dirty="0">
                <a:solidFill>
                  <a:schemeClr val="tx1"/>
                </a:solidFill>
                <a:latin typeface="+mn-lt"/>
                <a:ea typeface="+mn-ea"/>
                <a:cs typeface="+mn-cs"/>
              </a:rPr>
              <a:t>• Hot cereal, pilafs, salads</a:t>
            </a:r>
          </a:p>
        </p:txBody>
      </p:sp>
      <p:sp>
        <p:nvSpPr>
          <p:cNvPr id="4" name="Slide Number Placeholder 3"/>
          <p:cNvSpPr>
            <a:spLocks noGrp="1"/>
          </p:cNvSpPr>
          <p:nvPr>
            <p:ph type="sldNum" sz="quarter" idx="10"/>
          </p:nvPr>
        </p:nvSpPr>
        <p:spPr/>
        <p:txBody>
          <a:bodyPr/>
          <a:lstStyle/>
          <a:p>
            <a:fld id="{E4AFE373-B7BA-4061-BF72-2706F3D370DF}" type="slidenum">
              <a:rPr lang="en-US" smtClean="0"/>
              <a:t>87</a:t>
            </a:fld>
            <a:endParaRPr lang="en-US" dirty="0"/>
          </a:p>
        </p:txBody>
      </p:sp>
    </p:spTree>
    <p:extLst>
      <p:ext uri="{BB962C8B-B14F-4D97-AF65-F5344CB8AC3E}">
        <p14:creationId xmlns:p14="http://schemas.microsoft.com/office/powerpoint/2010/main" val="2572972426"/>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Elbow </a:t>
            </a:r>
          </a:p>
          <a:p>
            <a:r>
              <a:rPr lang="en-US" sz="1200" b="0" i="0" u="none" strike="noStrike" kern="1200" baseline="0" dirty="0">
                <a:solidFill>
                  <a:schemeClr val="tx1"/>
                </a:solidFill>
                <a:latin typeface="+mn-lt"/>
                <a:ea typeface="+mn-ea"/>
                <a:cs typeface="+mn-cs"/>
              </a:rPr>
              <a:t>• Short</a:t>
            </a:r>
          </a:p>
          <a:p>
            <a:r>
              <a:rPr lang="en-US" sz="1200" b="0" i="0" u="none" strike="noStrike" kern="1200" baseline="0" dirty="0">
                <a:solidFill>
                  <a:schemeClr val="tx1"/>
                </a:solidFill>
                <a:latin typeface="+mn-lt"/>
                <a:ea typeface="+mn-ea"/>
                <a:cs typeface="+mn-cs"/>
              </a:rPr>
              <a:t>• Narrow, curved tubes</a:t>
            </a:r>
          </a:p>
          <a:p>
            <a:r>
              <a:rPr lang="en-US" sz="1200" b="0" i="0" u="none" strike="noStrike" kern="1200" baseline="0" dirty="0">
                <a:solidFill>
                  <a:schemeClr val="tx1"/>
                </a:solidFill>
                <a:latin typeface="+mn-lt"/>
                <a:ea typeface="+mn-ea"/>
                <a:cs typeface="+mn-cs"/>
              </a:rPr>
              <a:t>• Served with a variety of sauces</a:t>
            </a:r>
          </a:p>
          <a:p>
            <a:r>
              <a:rPr lang="en-US" sz="1200" b="0" i="0" u="none" strike="noStrike" kern="1200" baseline="0" dirty="0">
                <a:solidFill>
                  <a:schemeClr val="tx1"/>
                </a:solidFill>
                <a:latin typeface="+mn-lt"/>
                <a:ea typeface="+mn-ea"/>
                <a:cs typeface="+mn-cs"/>
              </a:rPr>
              <a:t>• Soups, salads, casseroles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Farfalle </a:t>
            </a:r>
          </a:p>
          <a:p>
            <a:r>
              <a:rPr lang="en-US" sz="1200" b="0" i="0" u="none" strike="noStrike" kern="1200" baseline="0" dirty="0">
                <a:solidFill>
                  <a:schemeClr val="tx1"/>
                </a:solidFill>
                <a:latin typeface="+mn-lt"/>
                <a:ea typeface="+mn-ea"/>
                <a:cs typeface="+mn-cs"/>
              </a:rPr>
              <a:t>• Medium</a:t>
            </a:r>
          </a:p>
          <a:p>
            <a:r>
              <a:rPr lang="en-US" sz="1200" b="0" i="0" u="none" strike="noStrike" kern="1200" baseline="0" dirty="0">
                <a:solidFill>
                  <a:schemeClr val="tx1"/>
                </a:solidFill>
                <a:latin typeface="+mn-lt"/>
                <a:ea typeface="+mn-ea"/>
                <a:cs typeface="+mn-cs"/>
              </a:rPr>
              <a:t>• Bow tie–shaped</a:t>
            </a:r>
          </a:p>
          <a:p>
            <a:r>
              <a:rPr lang="en-US" sz="1200" b="0" i="0" u="none" strike="noStrike" kern="1200" baseline="0" dirty="0">
                <a:solidFill>
                  <a:schemeClr val="tx1"/>
                </a:solidFill>
                <a:latin typeface="+mn-lt"/>
                <a:ea typeface="+mn-ea"/>
                <a:cs typeface="+mn-cs"/>
              </a:rPr>
              <a:t>• Served with a variety of sauces</a:t>
            </a:r>
          </a:p>
          <a:p>
            <a:r>
              <a:rPr lang="en-US" sz="1200" b="0" i="0" u="none" strike="noStrike" kern="1200" baseline="0" dirty="0">
                <a:solidFill>
                  <a:schemeClr val="tx1"/>
                </a:solidFill>
                <a:latin typeface="+mn-lt"/>
                <a:ea typeface="+mn-ea"/>
                <a:cs typeface="+mn-cs"/>
              </a:rPr>
              <a:t>• Soups, salads, casseroles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88</a:t>
            </a:fld>
            <a:endParaRPr lang="en-US" dirty="0"/>
          </a:p>
        </p:txBody>
      </p:sp>
    </p:spTree>
    <p:extLst>
      <p:ext uri="{BB962C8B-B14F-4D97-AF65-F5344CB8AC3E}">
        <p14:creationId xmlns:p14="http://schemas.microsoft.com/office/powerpoint/2010/main" val="166781134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Fettuccine </a:t>
            </a:r>
          </a:p>
          <a:p>
            <a:r>
              <a:rPr lang="en-US" sz="1200" b="0" i="0" u="none" strike="noStrike" kern="1200" baseline="0" dirty="0">
                <a:solidFill>
                  <a:schemeClr val="tx1"/>
                </a:solidFill>
                <a:latin typeface="+mn-lt"/>
                <a:ea typeface="+mn-ea"/>
                <a:cs typeface="+mn-cs"/>
              </a:rPr>
              <a:t>• Thick, long strands</a:t>
            </a:r>
          </a:p>
          <a:p>
            <a:r>
              <a:rPr lang="en-US" sz="1200" b="0" i="0" u="none" strike="noStrike" kern="1200" baseline="0" dirty="0">
                <a:solidFill>
                  <a:schemeClr val="tx1"/>
                </a:solidFill>
                <a:latin typeface="+mn-lt"/>
                <a:ea typeface="+mn-ea"/>
                <a:cs typeface="+mn-cs"/>
              </a:rPr>
              <a:t>• Flat, ribbon-shaped</a:t>
            </a:r>
          </a:p>
          <a:p>
            <a:r>
              <a:rPr lang="en-US" sz="1200" b="0" i="0" u="none" strike="noStrike" kern="1200" baseline="0" dirty="0">
                <a:solidFill>
                  <a:schemeClr val="tx1"/>
                </a:solidFill>
                <a:latin typeface="+mn-lt"/>
                <a:ea typeface="+mn-ea"/>
                <a:cs typeface="+mn-cs"/>
              </a:rPr>
              <a:t>• Served with a variety of sauces, especially cream sauces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Fusilli </a:t>
            </a:r>
          </a:p>
          <a:p>
            <a:r>
              <a:rPr lang="en-US" sz="1200" b="0" i="0" u="none" strike="noStrike" kern="1200" baseline="0" dirty="0">
                <a:solidFill>
                  <a:schemeClr val="tx1"/>
                </a:solidFill>
                <a:latin typeface="+mn-lt"/>
                <a:ea typeface="+mn-ea"/>
                <a:cs typeface="+mn-cs"/>
              </a:rPr>
              <a:t>• Short</a:t>
            </a:r>
          </a:p>
          <a:p>
            <a:r>
              <a:rPr lang="en-US" sz="1200" b="0" i="0" u="none" strike="noStrike" kern="1200" baseline="0" dirty="0">
                <a:solidFill>
                  <a:schemeClr val="tx1"/>
                </a:solidFill>
                <a:latin typeface="+mn-lt"/>
                <a:ea typeface="+mn-ea"/>
                <a:cs typeface="+mn-cs"/>
              </a:rPr>
              <a:t>• Corkscrew-shaped</a:t>
            </a:r>
          </a:p>
          <a:p>
            <a:r>
              <a:rPr lang="en-US" sz="1200" b="0" i="0" u="none" strike="noStrike" kern="1200" baseline="0" dirty="0">
                <a:solidFill>
                  <a:schemeClr val="tx1"/>
                </a:solidFill>
                <a:latin typeface="+mn-lt"/>
                <a:ea typeface="+mn-ea"/>
                <a:cs typeface="+mn-cs"/>
              </a:rPr>
              <a:t>• Served with a variety of sauces</a:t>
            </a:r>
          </a:p>
          <a:p>
            <a:r>
              <a:rPr lang="en-US" sz="1200" b="0" i="0" u="none" strike="noStrike" kern="1200" baseline="0" dirty="0">
                <a:solidFill>
                  <a:schemeClr val="tx1"/>
                </a:solidFill>
                <a:latin typeface="+mn-lt"/>
                <a:ea typeface="+mn-ea"/>
                <a:cs typeface="+mn-cs"/>
              </a:rPr>
              <a:t>• Soups, salads, casseroles</a:t>
            </a:r>
          </a:p>
        </p:txBody>
      </p:sp>
      <p:sp>
        <p:nvSpPr>
          <p:cNvPr id="4" name="Slide Number Placeholder 3"/>
          <p:cNvSpPr>
            <a:spLocks noGrp="1"/>
          </p:cNvSpPr>
          <p:nvPr>
            <p:ph type="sldNum" sz="quarter" idx="10"/>
          </p:nvPr>
        </p:nvSpPr>
        <p:spPr/>
        <p:txBody>
          <a:bodyPr/>
          <a:lstStyle/>
          <a:p>
            <a:fld id="{E4AFE373-B7BA-4061-BF72-2706F3D370DF}" type="slidenum">
              <a:rPr lang="en-US" smtClean="0"/>
              <a:t>89</a:t>
            </a:fld>
            <a:endParaRPr lang="en-US" dirty="0"/>
          </a:p>
        </p:txBody>
      </p:sp>
    </p:spTree>
    <p:extLst>
      <p:ext uri="{BB962C8B-B14F-4D97-AF65-F5344CB8AC3E}">
        <p14:creationId xmlns:p14="http://schemas.microsoft.com/office/powerpoint/2010/main" val="62215594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Israeli couscous </a:t>
            </a:r>
          </a:p>
          <a:p>
            <a:r>
              <a:rPr lang="en-US" sz="1200" b="0" i="0" u="none" strike="noStrike" kern="1200" baseline="0" dirty="0">
                <a:solidFill>
                  <a:schemeClr val="tx1"/>
                </a:solidFill>
                <a:latin typeface="+mn-lt"/>
                <a:ea typeface="+mn-ea"/>
                <a:cs typeface="+mn-cs"/>
              </a:rPr>
              <a:t>• Larger than traditional couscous</a:t>
            </a:r>
          </a:p>
          <a:p>
            <a:r>
              <a:rPr lang="en-US" sz="1200" b="0" i="0" u="none" strike="noStrike" kern="1200" baseline="0" dirty="0">
                <a:solidFill>
                  <a:schemeClr val="tx1"/>
                </a:solidFill>
                <a:latin typeface="+mn-lt"/>
                <a:ea typeface="+mn-ea"/>
                <a:cs typeface="+mn-cs"/>
              </a:rPr>
              <a:t>• Pearl-like, smooth, round balls</a:t>
            </a:r>
          </a:p>
          <a:p>
            <a:r>
              <a:rPr lang="en-US" sz="1200" b="0" i="0" u="none" strike="noStrike" kern="1200" baseline="0" dirty="0">
                <a:solidFill>
                  <a:schemeClr val="tx1"/>
                </a:solidFill>
                <a:latin typeface="+mn-lt"/>
                <a:ea typeface="+mn-ea"/>
                <a:cs typeface="+mn-cs"/>
              </a:rPr>
              <a:t>• Chewy texture</a:t>
            </a:r>
          </a:p>
          <a:p>
            <a:r>
              <a:rPr lang="en-US" sz="1200" b="0" i="0" u="none" strike="noStrike" kern="1200" baseline="0" dirty="0">
                <a:solidFill>
                  <a:schemeClr val="tx1"/>
                </a:solidFill>
                <a:latin typeface="+mn-lt"/>
                <a:ea typeface="+mn-ea"/>
                <a:cs typeface="+mn-cs"/>
              </a:rPr>
              <a:t>• Sometimes toasted</a:t>
            </a:r>
          </a:p>
          <a:p>
            <a:r>
              <a:rPr lang="en-US" sz="1200" b="0" i="0" u="none" strike="noStrike" kern="1200" baseline="0" dirty="0">
                <a:solidFill>
                  <a:schemeClr val="tx1"/>
                </a:solidFill>
                <a:latin typeface="+mn-lt"/>
                <a:ea typeface="+mn-ea"/>
                <a:cs typeface="+mn-cs"/>
              </a:rPr>
              <a:t>• Pilafs, salads, soups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Italian couscous </a:t>
            </a:r>
          </a:p>
          <a:p>
            <a:r>
              <a:rPr lang="en-US" sz="1200" b="0" i="0" u="none" strike="noStrike" kern="1200" baseline="0" dirty="0">
                <a:solidFill>
                  <a:schemeClr val="tx1"/>
                </a:solidFill>
                <a:latin typeface="+mn-lt"/>
                <a:ea typeface="+mn-ea"/>
                <a:cs typeface="+mn-cs"/>
              </a:rPr>
              <a:t>• Larger than traditional couscous</a:t>
            </a:r>
          </a:p>
          <a:p>
            <a:r>
              <a:rPr lang="en-US" sz="1200" b="0" i="0" u="none" strike="noStrike" kern="1200" baseline="0" dirty="0">
                <a:solidFill>
                  <a:schemeClr val="tx1"/>
                </a:solidFill>
                <a:latin typeface="+mn-lt"/>
                <a:ea typeface="+mn-ea"/>
                <a:cs typeface="+mn-cs"/>
              </a:rPr>
              <a:t>• Irregular shape</a:t>
            </a:r>
          </a:p>
          <a:p>
            <a:r>
              <a:rPr lang="en-US" sz="1200" b="0" i="0" u="none" strike="noStrike" kern="1200" baseline="0" dirty="0">
                <a:solidFill>
                  <a:schemeClr val="tx1"/>
                </a:solidFill>
                <a:latin typeface="+mn-lt"/>
                <a:ea typeface="+mn-ea"/>
                <a:cs typeface="+mn-cs"/>
              </a:rPr>
              <a:t>• Salads, fish- or tomato-based dishes</a:t>
            </a:r>
          </a:p>
        </p:txBody>
      </p:sp>
      <p:sp>
        <p:nvSpPr>
          <p:cNvPr id="4" name="Slide Number Placeholder 3"/>
          <p:cNvSpPr>
            <a:spLocks noGrp="1"/>
          </p:cNvSpPr>
          <p:nvPr>
            <p:ph type="sldNum" sz="quarter" idx="10"/>
          </p:nvPr>
        </p:nvSpPr>
        <p:spPr/>
        <p:txBody>
          <a:bodyPr/>
          <a:lstStyle/>
          <a:p>
            <a:fld id="{E4AFE373-B7BA-4061-BF72-2706F3D370DF}" type="slidenum">
              <a:rPr lang="en-US" smtClean="0"/>
              <a:t>90</a:t>
            </a:fld>
            <a:endParaRPr lang="en-US" dirty="0"/>
          </a:p>
        </p:txBody>
      </p:sp>
    </p:spTree>
    <p:extLst>
      <p:ext uri="{BB962C8B-B14F-4D97-AF65-F5344CB8AC3E}">
        <p14:creationId xmlns:p14="http://schemas.microsoft.com/office/powerpoint/2010/main" val="34203191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Lasagna </a:t>
            </a:r>
          </a:p>
          <a:p>
            <a:r>
              <a:rPr lang="en-US" sz="1200" b="0" i="0" u="none" strike="noStrike" kern="1200" baseline="0" dirty="0">
                <a:solidFill>
                  <a:schemeClr val="tx1"/>
                </a:solidFill>
                <a:latin typeface="+mn-lt"/>
                <a:ea typeface="+mn-ea"/>
                <a:cs typeface="+mn-cs"/>
              </a:rPr>
              <a:t>• Thick, long, flat, wide noodles</a:t>
            </a:r>
          </a:p>
          <a:p>
            <a:r>
              <a:rPr lang="en-US" sz="1200" b="0" i="0" u="none" strike="noStrike" kern="1200" baseline="0" dirty="0">
                <a:solidFill>
                  <a:schemeClr val="tx1"/>
                </a:solidFill>
                <a:latin typeface="+mn-lt"/>
                <a:ea typeface="+mn-ea"/>
                <a:cs typeface="+mn-cs"/>
              </a:rPr>
              <a:t>• Ruffled edges</a:t>
            </a:r>
          </a:p>
          <a:p>
            <a:r>
              <a:rPr lang="en-US" sz="1200" b="0" i="0" u="none" strike="noStrike" kern="1200" baseline="0" dirty="0">
                <a:solidFill>
                  <a:schemeClr val="tx1"/>
                </a:solidFill>
                <a:latin typeface="+mn-lt"/>
                <a:ea typeface="+mn-ea"/>
                <a:cs typeface="+mn-cs"/>
              </a:rPr>
              <a:t>• Casseroles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Linguine </a:t>
            </a:r>
          </a:p>
          <a:p>
            <a:r>
              <a:rPr lang="en-US" sz="1200" b="0" i="0" u="none" strike="noStrike" kern="1200" baseline="0" dirty="0">
                <a:solidFill>
                  <a:schemeClr val="tx1"/>
                </a:solidFill>
                <a:latin typeface="+mn-lt"/>
                <a:ea typeface="+mn-ea"/>
                <a:cs typeface="+mn-cs"/>
              </a:rPr>
              <a:t>• Thin, long, flattened strands </a:t>
            </a:r>
          </a:p>
          <a:p>
            <a:r>
              <a:rPr lang="en-US" sz="1200" b="0" i="0" u="none" strike="noStrike" kern="1200" baseline="0" dirty="0">
                <a:solidFill>
                  <a:schemeClr val="tx1"/>
                </a:solidFill>
                <a:latin typeface="+mn-lt"/>
                <a:ea typeface="+mn-ea"/>
                <a:cs typeface="+mn-cs"/>
              </a:rPr>
              <a:t>• Served with a variety of sauces, light to heavy</a:t>
            </a:r>
          </a:p>
        </p:txBody>
      </p:sp>
      <p:sp>
        <p:nvSpPr>
          <p:cNvPr id="4" name="Slide Number Placeholder 3"/>
          <p:cNvSpPr>
            <a:spLocks noGrp="1"/>
          </p:cNvSpPr>
          <p:nvPr>
            <p:ph type="sldNum" sz="quarter" idx="10"/>
          </p:nvPr>
        </p:nvSpPr>
        <p:spPr/>
        <p:txBody>
          <a:bodyPr/>
          <a:lstStyle/>
          <a:p>
            <a:fld id="{E4AFE373-B7BA-4061-BF72-2706F3D370DF}" type="slidenum">
              <a:rPr lang="en-US" smtClean="0"/>
              <a:t>91</a:t>
            </a:fld>
            <a:endParaRPr lang="en-US" dirty="0"/>
          </a:p>
        </p:txBody>
      </p:sp>
    </p:spTree>
    <p:extLst>
      <p:ext uri="{BB962C8B-B14F-4D97-AF65-F5344CB8AC3E}">
        <p14:creationId xmlns:p14="http://schemas.microsoft.com/office/powerpoint/2010/main" val="315350331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Orecchiette </a:t>
            </a:r>
          </a:p>
          <a:p>
            <a:r>
              <a:rPr lang="en-US" sz="1200" b="0" i="0" u="none" strike="noStrike" kern="1200" baseline="0" dirty="0">
                <a:solidFill>
                  <a:schemeClr val="tx1"/>
                </a:solidFill>
                <a:latin typeface="+mn-lt"/>
                <a:ea typeface="+mn-ea"/>
                <a:cs typeface="+mn-cs"/>
              </a:rPr>
              <a:t>• Flat</a:t>
            </a:r>
          </a:p>
          <a:p>
            <a:r>
              <a:rPr lang="en-US" sz="1200" b="0" i="0" u="none" strike="noStrike" kern="1200" baseline="0" dirty="0">
                <a:solidFill>
                  <a:schemeClr val="tx1"/>
                </a:solidFill>
                <a:latin typeface="+mn-lt"/>
                <a:ea typeface="+mn-ea"/>
                <a:cs typeface="+mn-cs"/>
              </a:rPr>
              <a:t>• Smooth</a:t>
            </a:r>
          </a:p>
          <a:p>
            <a:r>
              <a:rPr lang="en-US" sz="1200" b="0" i="0" u="none" strike="noStrike" kern="1200" baseline="0" dirty="0">
                <a:solidFill>
                  <a:schemeClr val="tx1"/>
                </a:solidFill>
                <a:latin typeface="+mn-lt"/>
                <a:ea typeface="+mn-ea"/>
                <a:cs typeface="+mn-cs"/>
              </a:rPr>
              <a:t>• Curved rounds</a:t>
            </a:r>
          </a:p>
          <a:p>
            <a:r>
              <a:rPr lang="en-US" sz="1200" b="0" i="0" u="none" strike="noStrike" kern="1200" baseline="0" dirty="0">
                <a:solidFill>
                  <a:schemeClr val="tx1"/>
                </a:solidFill>
                <a:latin typeface="+mn-lt"/>
                <a:ea typeface="+mn-ea"/>
                <a:cs typeface="+mn-cs"/>
              </a:rPr>
              <a:t>• Served with a variety of sauces</a:t>
            </a:r>
          </a:p>
          <a:p>
            <a:r>
              <a:rPr lang="en-US" sz="1200" b="0" i="0" u="none" strike="noStrike" kern="1200" baseline="0" dirty="0">
                <a:solidFill>
                  <a:schemeClr val="tx1"/>
                </a:solidFill>
                <a:latin typeface="+mn-lt"/>
                <a:ea typeface="+mn-ea"/>
                <a:cs typeface="+mn-cs"/>
              </a:rPr>
              <a:t>• Soups, salads, casseroles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Orzo </a:t>
            </a:r>
          </a:p>
          <a:p>
            <a:r>
              <a:rPr lang="en-US" sz="1200" b="0" i="0" u="none" strike="noStrike" kern="1200" baseline="0" dirty="0">
                <a:solidFill>
                  <a:schemeClr val="tx1"/>
                </a:solidFill>
                <a:latin typeface="+mn-lt"/>
                <a:ea typeface="+mn-ea"/>
                <a:cs typeface="+mn-cs"/>
              </a:rPr>
              <a:t>• Small</a:t>
            </a:r>
          </a:p>
          <a:p>
            <a:r>
              <a:rPr lang="en-US" sz="1200" b="0" i="0" u="none" strike="noStrike" kern="1200" baseline="0" dirty="0">
                <a:solidFill>
                  <a:schemeClr val="tx1"/>
                </a:solidFill>
                <a:latin typeface="+mn-lt"/>
                <a:ea typeface="+mn-ea"/>
                <a:cs typeface="+mn-cs"/>
              </a:rPr>
              <a:t>• Grain-shaped</a:t>
            </a:r>
          </a:p>
          <a:p>
            <a:r>
              <a:rPr lang="en-US" sz="1200" b="0" i="0" u="none" strike="noStrike" kern="1200" baseline="0" dirty="0">
                <a:solidFill>
                  <a:schemeClr val="tx1"/>
                </a:solidFill>
                <a:latin typeface="+mn-lt"/>
                <a:ea typeface="+mn-ea"/>
                <a:cs typeface="+mn-cs"/>
              </a:rPr>
              <a:t>• Served with a variety of sauces</a:t>
            </a:r>
          </a:p>
          <a:p>
            <a:r>
              <a:rPr lang="en-US" sz="1200" b="0" i="0" u="none" strike="noStrike" kern="1200" baseline="0" dirty="0">
                <a:solidFill>
                  <a:schemeClr val="tx1"/>
                </a:solidFill>
                <a:latin typeface="+mn-lt"/>
                <a:ea typeface="+mn-ea"/>
                <a:cs typeface="+mn-cs"/>
              </a:rPr>
              <a:t>• Soups, salads, casseroles</a:t>
            </a:r>
          </a:p>
        </p:txBody>
      </p:sp>
      <p:sp>
        <p:nvSpPr>
          <p:cNvPr id="4" name="Slide Number Placeholder 3"/>
          <p:cNvSpPr>
            <a:spLocks noGrp="1"/>
          </p:cNvSpPr>
          <p:nvPr>
            <p:ph type="sldNum" sz="quarter" idx="10"/>
          </p:nvPr>
        </p:nvSpPr>
        <p:spPr/>
        <p:txBody>
          <a:bodyPr/>
          <a:lstStyle/>
          <a:p>
            <a:fld id="{E4AFE373-B7BA-4061-BF72-2706F3D370DF}" type="slidenum">
              <a:rPr lang="en-US" smtClean="0"/>
              <a:t>92</a:t>
            </a:fld>
            <a:endParaRPr lang="en-US" dirty="0"/>
          </a:p>
        </p:txBody>
      </p:sp>
    </p:spTree>
    <p:extLst>
      <p:ext uri="{BB962C8B-B14F-4D97-AF65-F5344CB8AC3E}">
        <p14:creationId xmlns:p14="http://schemas.microsoft.com/office/powerpoint/2010/main" val="206879430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Penne </a:t>
            </a:r>
          </a:p>
          <a:p>
            <a:r>
              <a:rPr lang="en-US" sz="1200" b="0" i="0" u="none" strike="noStrike" kern="1200" baseline="0" dirty="0">
                <a:solidFill>
                  <a:schemeClr val="tx1"/>
                </a:solidFill>
                <a:latin typeface="+mn-lt"/>
                <a:ea typeface="+mn-ea"/>
                <a:cs typeface="+mn-cs"/>
              </a:rPr>
              <a:t>• Short tubes</a:t>
            </a:r>
          </a:p>
          <a:p>
            <a:r>
              <a:rPr lang="en-US" sz="1200" b="0" i="0" u="none" strike="noStrike" kern="1200" baseline="0" dirty="0">
                <a:solidFill>
                  <a:schemeClr val="tx1"/>
                </a:solidFill>
                <a:latin typeface="+mn-lt"/>
                <a:ea typeface="+mn-ea"/>
                <a:cs typeface="+mn-cs"/>
              </a:rPr>
              <a:t>• Smooth or ridged</a:t>
            </a:r>
          </a:p>
          <a:p>
            <a:r>
              <a:rPr lang="en-US" sz="1200" b="0" i="0" u="none" strike="noStrike" kern="1200" baseline="0" dirty="0">
                <a:solidFill>
                  <a:schemeClr val="tx1"/>
                </a:solidFill>
                <a:latin typeface="+mn-lt"/>
                <a:ea typeface="+mn-ea"/>
                <a:cs typeface="+mn-cs"/>
              </a:rPr>
              <a:t>• Diagonally cut</a:t>
            </a:r>
          </a:p>
          <a:p>
            <a:r>
              <a:rPr lang="en-US" sz="1200" b="0" i="0" u="none" strike="noStrike" kern="1200" baseline="0" dirty="0">
                <a:solidFill>
                  <a:schemeClr val="tx1"/>
                </a:solidFill>
                <a:latin typeface="+mn-lt"/>
                <a:ea typeface="+mn-ea"/>
                <a:cs typeface="+mn-cs"/>
              </a:rPr>
              <a:t>• Served with a variety of sauces</a:t>
            </a:r>
          </a:p>
          <a:p>
            <a:r>
              <a:rPr lang="en-US" sz="1200" b="0" i="0" u="none" strike="noStrike" kern="1200" baseline="0" dirty="0">
                <a:solidFill>
                  <a:schemeClr val="tx1"/>
                </a:solidFill>
                <a:latin typeface="+mn-lt"/>
                <a:ea typeface="+mn-ea"/>
                <a:cs typeface="+mn-cs"/>
              </a:rPr>
              <a:t>• Soups, salads, casseroles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Rice noodles </a:t>
            </a:r>
          </a:p>
          <a:p>
            <a:r>
              <a:rPr lang="en-US" sz="1200" b="0" i="0" u="none" strike="noStrike" kern="1200" baseline="0" dirty="0">
                <a:solidFill>
                  <a:schemeClr val="tx1"/>
                </a:solidFill>
                <a:latin typeface="+mn-lt"/>
                <a:ea typeface="+mn-ea"/>
                <a:cs typeface="+mn-cs"/>
              </a:rPr>
              <a:t>• Various widths</a:t>
            </a:r>
          </a:p>
          <a:p>
            <a:r>
              <a:rPr lang="en-US" sz="1200" b="0" i="0" u="none" strike="noStrike" kern="1200" baseline="0" dirty="0">
                <a:solidFill>
                  <a:schemeClr val="tx1"/>
                </a:solidFill>
                <a:latin typeface="+mn-lt"/>
                <a:ea typeface="+mn-ea"/>
                <a:cs typeface="+mn-cs"/>
              </a:rPr>
              <a:t>• Long strands</a:t>
            </a:r>
          </a:p>
          <a:p>
            <a:r>
              <a:rPr lang="en-US" sz="1200" b="0" i="0" u="none" strike="noStrike" kern="1200" baseline="0" dirty="0">
                <a:solidFill>
                  <a:schemeClr val="tx1"/>
                </a:solidFill>
                <a:latin typeface="+mn-lt"/>
                <a:ea typeface="+mn-ea"/>
                <a:cs typeface="+mn-cs"/>
              </a:rPr>
              <a:t>• Made from rice flour</a:t>
            </a:r>
          </a:p>
          <a:p>
            <a:r>
              <a:rPr lang="en-US" sz="1200" b="0" i="0" u="none" strike="noStrike" kern="1200" baseline="0" dirty="0">
                <a:solidFill>
                  <a:schemeClr val="tx1"/>
                </a:solidFill>
                <a:latin typeface="+mn-lt"/>
                <a:ea typeface="+mn-ea"/>
                <a:cs typeface="+mn-cs"/>
              </a:rPr>
              <a:t>• Common to Asian-influenced dishes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93</a:t>
            </a:fld>
            <a:endParaRPr lang="en-US" dirty="0"/>
          </a:p>
        </p:txBody>
      </p:sp>
    </p:spTree>
    <p:extLst>
      <p:ext uri="{BB962C8B-B14F-4D97-AF65-F5344CB8AC3E}">
        <p14:creationId xmlns:p14="http://schemas.microsoft.com/office/powerpoint/2010/main" val="35891165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Rigatoni </a:t>
            </a:r>
          </a:p>
          <a:p>
            <a:r>
              <a:rPr lang="en-US" sz="1200" b="0" i="0" u="none" strike="noStrike" kern="1200" baseline="0" dirty="0">
                <a:solidFill>
                  <a:schemeClr val="tx1"/>
                </a:solidFill>
                <a:latin typeface="+mn-lt"/>
                <a:ea typeface="+mn-ea"/>
                <a:cs typeface="+mn-cs"/>
              </a:rPr>
              <a:t>• Thick</a:t>
            </a:r>
          </a:p>
          <a:p>
            <a:r>
              <a:rPr lang="en-US" sz="1200" b="0" i="0" u="none" strike="noStrike" kern="1200" baseline="0" dirty="0">
                <a:solidFill>
                  <a:schemeClr val="tx1"/>
                </a:solidFill>
                <a:latin typeface="+mn-lt"/>
                <a:ea typeface="+mn-ea"/>
                <a:cs typeface="+mn-cs"/>
              </a:rPr>
              <a:t>• Ridged tubes</a:t>
            </a:r>
          </a:p>
          <a:p>
            <a:r>
              <a:rPr lang="en-US" sz="1200" b="0" i="0" u="none" strike="noStrike" kern="1200" baseline="0" dirty="0">
                <a:solidFill>
                  <a:schemeClr val="tx1"/>
                </a:solidFill>
                <a:latin typeface="+mn-lt"/>
                <a:ea typeface="+mn-ea"/>
                <a:cs typeface="+mn-cs"/>
              </a:rPr>
              <a:t>• Served with a variety of sauces</a:t>
            </a:r>
          </a:p>
          <a:p>
            <a:r>
              <a:rPr lang="en-US" sz="1200" b="0" i="0" u="none" strike="noStrike" kern="1200" baseline="0" dirty="0">
                <a:solidFill>
                  <a:schemeClr val="tx1"/>
                </a:solidFill>
                <a:latin typeface="+mn-lt"/>
                <a:ea typeface="+mn-ea"/>
                <a:cs typeface="+mn-cs"/>
              </a:rPr>
              <a:t>• Soups, salads, casseroles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Shells </a:t>
            </a:r>
          </a:p>
          <a:p>
            <a:r>
              <a:rPr lang="en-US" sz="1200" b="0" i="0" u="none" strike="noStrike" kern="1200" baseline="0" dirty="0">
                <a:solidFill>
                  <a:schemeClr val="tx1"/>
                </a:solidFill>
                <a:latin typeface="+mn-lt"/>
                <a:ea typeface="+mn-ea"/>
                <a:cs typeface="+mn-cs"/>
              </a:rPr>
              <a:t>• Small to large</a:t>
            </a:r>
          </a:p>
          <a:p>
            <a:r>
              <a:rPr lang="en-US" sz="1200" b="0" i="0" u="none" strike="noStrike" kern="1200" baseline="0" dirty="0">
                <a:solidFill>
                  <a:schemeClr val="tx1"/>
                </a:solidFill>
                <a:latin typeface="+mn-lt"/>
                <a:ea typeface="+mn-ea"/>
                <a:cs typeface="+mn-cs"/>
              </a:rPr>
              <a:t>• Resemble conch shells</a:t>
            </a:r>
          </a:p>
          <a:p>
            <a:r>
              <a:rPr lang="en-US" sz="1200" b="0" i="0" u="none" strike="noStrike" kern="1200" baseline="0" dirty="0">
                <a:solidFill>
                  <a:schemeClr val="tx1"/>
                </a:solidFill>
                <a:latin typeface="+mn-lt"/>
                <a:ea typeface="+mn-ea"/>
                <a:cs typeface="+mn-cs"/>
              </a:rPr>
              <a:t>• Larger shells stuffed</a:t>
            </a:r>
          </a:p>
          <a:p>
            <a:r>
              <a:rPr lang="en-US" sz="1200" b="0" i="0" u="none" strike="noStrike" kern="1200" baseline="0" dirty="0">
                <a:solidFill>
                  <a:schemeClr val="tx1"/>
                </a:solidFill>
                <a:latin typeface="+mn-lt"/>
                <a:ea typeface="+mn-ea"/>
                <a:cs typeface="+mn-cs"/>
              </a:rPr>
              <a:t>• Served with a variety of sauces</a:t>
            </a:r>
          </a:p>
          <a:p>
            <a:r>
              <a:rPr lang="en-US" sz="1200" b="0" i="0" u="none" strike="noStrike" kern="1200" baseline="0" dirty="0">
                <a:solidFill>
                  <a:schemeClr val="tx1"/>
                </a:solidFill>
                <a:latin typeface="+mn-lt"/>
                <a:ea typeface="+mn-ea"/>
                <a:cs typeface="+mn-cs"/>
              </a:rPr>
              <a:t>• Soups, salads, casseroles</a:t>
            </a:r>
          </a:p>
        </p:txBody>
      </p:sp>
      <p:sp>
        <p:nvSpPr>
          <p:cNvPr id="4" name="Slide Number Placeholder 3"/>
          <p:cNvSpPr>
            <a:spLocks noGrp="1"/>
          </p:cNvSpPr>
          <p:nvPr>
            <p:ph type="sldNum" sz="quarter" idx="10"/>
          </p:nvPr>
        </p:nvSpPr>
        <p:spPr/>
        <p:txBody>
          <a:bodyPr/>
          <a:lstStyle/>
          <a:p>
            <a:fld id="{E4AFE373-B7BA-4061-BF72-2706F3D370DF}" type="slidenum">
              <a:rPr lang="en-US" smtClean="0"/>
              <a:t>94</a:t>
            </a:fld>
            <a:endParaRPr lang="en-US" dirty="0"/>
          </a:p>
        </p:txBody>
      </p:sp>
    </p:spTree>
    <p:extLst>
      <p:ext uri="{BB962C8B-B14F-4D97-AF65-F5344CB8AC3E}">
        <p14:creationId xmlns:p14="http://schemas.microsoft.com/office/powerpoint/2010/main" val="2763173964"/>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Soba noodles </a:t>
            </a:r>
          </a:p>
          <a:p>
            <a:r>
              <a:rPr lang="en-US" sz="1200" b="0" i="0" u="none" strike="noStrike" kern="1200" baseline="0" dirty="0">
                <a:solidFill>
                  <a:schemeClr val="tx1"/>
                </a:solidFill>
                <a:latin typeface="+mn-lt"/>
                <a:ea typeface="+mn-ea"/>
                <a:cs typeface="+mn-cs"/>
              </a:rPr>
              <a:t>• Fine, long strands</a:t>
            </a:r>
          </a:p>
          <a:p>
            <a:r>
              <a:rPr lang="en-US" sz="1200" b="0" i="0" u="none" strike="noStrike" kern="1200" baseline="0" dirty="0">
                <a:solidFill>
                  <a:schemeClr val="tx1"/>
                </a:solidFill>
                <a:latin typeface="+mn-lt"/>
                <a:ea typeface="+mn-ea"/>
                <a:cs typeface="+mn-cs"/>
              </a:rPr>
              <a:t>• Ribbon-shaped</a:t>
            </a:r>
          </a:p>
          <a:p>
            <a:r>
              <a:rPr lang="en-US" sz="1200" b="0" i="0" u="none" strike="noStrike" kern="1200" baseline="0" dirty="0">
                <a:solidFill>
                  <a:schemeClr val="tx1"/>
                </a:solidFill>
                <a:latin typeface="+mn-lt"/>
                <a:ea typeface="+mn-ea"/>
                <a:cs typeface="+mn-cs"/>
              </a:rPr>
              <a:t>• Japanese buckwheat pasta</a:t>
            </a:r>
          </a:p>
          <a:p>
            <a:r>
              <a:rPr lang="en-US" sz="1200" b="0" i="0" u="none" strike="noStrike" kern="1200" baseline="0" dirty="0">
                <a:solidFill>
                  <a:schemeClr val="tx1"/>
                </a:solidFill>
                <a:latin typeface="+mn-lt"/>
                <a:ea typeface="+mn-ea"/>
                <a:cs typeface="+mn-cs"/>
              </a:rPr>
              <a:t>• Soups, stir-fries</a:t>
            </a:r>
          </a:p>
          <a:p>
            <a:r>
              <a:rPr lang="en-US" sz="1200" b="0" i="0" u="none" strike="noStrike" kern="1200" baseline="0" dirty="0">
                <a:solidFill>
                  <a:schemeClr val="tx1"/>
                </a:solidFill>
                <a:latin typeface="+mn-lt"/>
                <a:ea typeface="+mn-ea"/>
                <a:cs typeface="+mn-cs"/>
              </a:rPr>
              <a:t>• Common to Asian-influenced dishes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Spaghetti </a:t>
            </a:r>
          </a:p>
          <a:p>
            <a:r>
              <a:rPr lang="en-US" sz="1200" b="0" i="0" u="none" strike="noStrike" kern="1200" baseline="0" dirty="0">
                <a:solidFill>
                  <a:schemeClr val="tx1"/>
                </a:solidFill>
                <a:latin typeface="+mn-lt"/>
                <a:ea typeface="+mn-ea"/>
                <a:cs typeface="+mn-cs"/>
              </a:rPr>
              <a:t>• Round, long strands</a:t>
            </a:r>
          </a:p>
          <a:p>
            <a:r>
              <a:rPr lang="en-US" sz="1200" b="0" i="0" u="none" strike="noStrike" kern="1200" baseline="0" dirty="0">
                <a:solidFill>
                  <a:schemeClr val="tx1"/>
                </a:solidFill>
                <a:latin typeface="+mn-lt"/>
                <a:ea typeface="+mn-ea"/>
                <a:cs typeface="+mn-cs"/>
              </a:rPr>
              <a:t>• Widths range in size</a:t>
            </a:r>
          </a:p>
          <a:p>
            <a:r>
              <a:rPr lang="en-US" sz="1200" b="0" i="0" u="none" strike="noStrike" kern="1200" baseline="0" dirty="0">
                <a:solidFill>
                  <a:schemeClr val="tx1"/>
                </a:solidFill>
                <a:latin typeface="+mn-lt"/>
                <a:ea typeface="+mn-ea"/>
                <a:cs typeface="+mn-cs"/>
              </a:rPr>
              <a:t>• Served with a variety of sauces, light to heavy</a:t>
            </a:r>
          </a:p>
        </p:txBody>
      </p:sp>
      <p:sp>
        <p:nvSpPr>
          <p:cNvPr id="4" name="Slide Number Placeholder 3"/>
          <p:cNvSpPr>
            <a:spLocks noGrp="1"/>
          </p:cNvSpPr>
          <p:nvPr>
            <p:ph type="sldNum" sz="quarter" idx="10"/>
          </p:nvPr>
        </p:nvSpPr>
        <p:spPr/>
        <p:txBody>
          <a:bodyPr/>
          <a:lstStyle/>
          <a:p>
            <a:fld id="{E4AFE373-B7BA-4061-BF72-2706F3D370DF}" type="slidenum">
              <a:rPr lang="en-US" smtClean="0"/>
              <a:t>95</a:t>
            </a:fld>
            <a:endParaRPr lang="en-US" dirty="0"/>
          </a:p>
        </p:txBody>
      </p:sp>
    </p:spTree>
    <p:extLst>
      <p:ext uri="{BB962C8B-B14F-4D97-AF65-F5344CB8AC3E}">
        <p14:creationId xmlns:p14="http://schemas.microsoft.com/office/powerpoint/2010/main" val="2256601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When selecting potatoes, choose potatoes that are dry, firm, and smooth. Do</a:t>
            </a:r>
          </a:p>
          <a:p>
            <a:r>
              <a:rPr lang="en-US" sz="1200" b="0" i="0" u="none" strike="noStrike" kern="1200" baseline="0" dirty="0">
                <a:solidFill>
                  <a:schemeClr val="tx1"/>
                </a:solidFill>
                <a:latin typeface="+mn-lt"/>
                <a:ea typeface="+mn-ea"/>
                <a:cs typeface="+mn-cs"/>
              </a:rPr>
              <a:t>not accept potatoes with dark spots, green areas, sprouting, soft spots, mold, or</a:t>
            </a:r>
          </a:p>
          <a:p>
            <a:r>
              <a:rPr lang="en-US" sz="1200" b="0" i="0" u="none" strike="noStrike" kern="1200" baseline="0" dirty="0">
                <a:solidFill>
                  <a:schemeClr val="tx1"/>
                </a:solidFill>
                <a:latin typeface="+mn-lt"/>
                <a:ea typeface="+mn-ea"/>
                <a:cs typeface="+mn-cs"/>
              </a:rPr>
              <a:t>large cuts/bruising.</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 wide variety of market options exists when purchasing potatoes. These forms</a:t>
            </a:r>
          </a:p>
          <a:p>
            <a:r>
              <a:rPr lang="en-US" sz="1200" b="0" i="0" u="none" strike="noStrike" kern="1200" baseline="0" dirty="0">
                <a:solidFill>
                  <a:schemeClr val="tx1"/>
                </a:solidFill>
                <a:latin typeface="+mn-lt"/>
                <a:ea typeface="+mn-ea"/>
                <a:cs typeface="+mn-cs"/>
              </a:rPr>
              <a:t>include fresh, frozen, refrigerated, canned, and dried. Value-added forms are</a:t>
            </a:r>
          </a:p>
          <a:p>
            <a:r>
              <a:rPr lang="en-US" sz="1200" b="0" i="0" u="none" strike="noStrike" kern="1200" baseline="0" dirty="0">
                <a:solidFill>
                  <a:schemeClr val="tx1"/>
                </a:solidFill>
                <a:latin typeface="+mn-lt"/>
                <a:ea typeface="+mn-ea"/>
                <a:cs typeface="+mn-cs"/>
              </a:rPr>
              <a:t>also available, such as potatoes cut into shapes.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9</a:t>
            </a:fld>
            <a:endParaRPr lang="en-US" dirty="0"/>
          </a:p>
        </p:txBody>
      </p:sp>
    </p:spTree>
    <p:extLst>
      <p:ext uri="{BB962C8B-B14F-4D97-AF65-F5344CB8AC3E}">
        <p14:creationId xmlns:p14="http://schemas.microsoft.com/office/powerpoint/2010/main" val="329103122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Udon noodles </a:t>
            </a:r>
          </a:p>
          <a:p>
            <a:r>
              <a:rPr lang="en-US" sz="1200" b="0" i="0" u="none" strike="noStrike" kern="1200" baseline="0" dirty="0">
                <a:solidFill>
                  <a:schemeClr val="tx1"/>
                </a:solidFill>
                <a:latin typeface="+mn-lt"/>
                <a:ea typeface="+mn-ea"/>
                <a:cs typeface="+mn-cs"/>
              </a:rPr>
              <a:t>• Thick, long strands</a:t>
            </a:r>
          </a:p>
          <a:p>
            <a:r>
              <a:rPr lang="en-US" sz="1200" b="0" i="0" u="none" strike="noStrike" kern="1200" baseline="0" dirty="0">
                <a:solidFill>
                  <a:schemeClr val="tx1"/>
                </a:solidFill>
                <a:latin typeface="+mn-lt"/>
                <a:ea typeface="+mn-ea"/>
                <a:cs typeface="+mn-cs"/>
              </a:rPr>
              <a:t>• Japanese noodles</a:t>
            </a:r>
          </a:p>
          <a:p>
            <a:r>
              <a:rPr lang="en-US" sz="1200" b="0" i="0" u="none" strike="noStrike" kern="1200" baseline="0" dirty="0">
                <a:solidFill>
                  <a:schemeClr val="tx1"/>
                </a:solidFill>
                <a:latin typeface="+mn-lt"/>
                <a:ea typeface="+mn-ea"/>
                <a:cs typeface="+mn-cs"/>
              </a:rPr>
              <a:t>• Soups, stews, stir-fries</a:t>
            </a:r>
          </a:p>
          <a:p>
            <a:r>
              <a:rPr lang="en-US" sz="1200" b="0" i="0" u="none" strike="noStrike" kern="1200" baseline="0" dirty="0">
                <a:solidFill>
                  <a:schemeClr val="tx1"/>
                </a:solidFill>
                <a:latin typeface="+mn-lt"/>
                <a:ea typeface="+mn-ea"/>
                <a:cs typeface="+mn-cs"/>
              </a:rPr>
              <a:t>• Common to Asian-influenced dishes</a:t>
            </a:r>
          </a:p>
          <a:p>
            <a:endParaRPr lang="en-US" sz="1200" b="1"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Vermicelli </a:t>
            </a:r>
          </a:p>
          <a:p>
            <a:r>
              <a:rPr lang="en-US" sz="1200" b="0" i="0" u="none" strike="noStrike" kern="1200" baseline="0" dirty="0">
                <a:solidFill>
                  <a:schemeClr val="tx1"/>
                </a:solidFill>
                <a:latin typeface="+mn-lt"/>
                <a:ea typeface="+mn-ea"/>
                <a:cs typeface="+mn-cs"/>
              </a:rPr>
              <a:t>• Thin, long strands</a:t>
            </a:r>
          </a:p>
          <a:p>
            <a:r>
              <a:rPr lang="en-US" sz="1200" b="0" i="0" u="none" strike="noStrike" kern="1200" baseline="0" dirty="0">
                <a:solidFill>
                  <a:schemeClr val="tx1"/>
                </a:solidFill>
                <a:latin typeface="+mn-lt"/>
                <a:ea typeface="+mn-ea"/>
                <a:cs typeface="+mn-cs"/>
              </a:rPr>
              <a:t>• Similar to spaghetti</a:t>
            </a:r>
          </a:p>
          <a:p>
            <a:r>
              <a:rPr lang="en-US" sz="1200" b="0" i="0" u="none" strike="noStrike" kern="1200" baseline="0" dirty="0">
                <a:solidFill>
                  <a:schemeClr val="tx1"/>
                </a:solidFill>
                <a:latin typeface="+mn-lt"/>
                <a:ea typeface="+mn-ea"/>
                <a:cs typeface="+mn-cs"/>
              </a:rPr>
              <a:t>• Broths, soups, light sauces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96</a:t>
            </a:fld>
            <a:endParaRPr lang="en-US" dirty="0"/>
          </a:p>
        </p:txBody>
      </p:sp>
    </p:spTree>
    <p:extLst>
      <p:ext uri="{BB962C8B-B14F-4D97-AF65-F5344CB8AC3E}">
        <p14:creationId xmlns:p14="http://schemas.microsoft.com/office/powerpoint/2010/main" val="221942028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Dumplings are cooked balls of dough that often include a filling ingredient,</a:t>
            </a:r>
          </a:p>
          <a:p>
            <a:r>
              <a:rPr lang="en-US" sz="1200" b="0" i="0" u="none" strike="noStrike" kern="1200" baseline="0" dirty="0">
                <a:solidFill>
                  <a:schemeClr val="tx1"/>
                </a:solidFill>
                <a:latin typeface="+mn-lt"/>
                <a:ea typeface="+mn-ea"/>
                <a:cs typeface="+mn-cs"/>
              </a:rPr>
              <a:t>such as pork, vegetables, or even sweets. Ravioli, which we refer to as pasta,</a:t>
            </a:r>
          </a:p>
          <a:p>
            <a:r>
              <a:rPr lang="en-US" sz="1200" b="0" i="0" u="none" strike="noStrike" kern="1200" baseline="0" dirty="0">
                <a:solidFill>
                  <a:schemeClr val="tx1"/>
                </a:solidFill>
                <a:latin typeface="+mn-lt"/>
                <a:ea typeface="+mn-ea"/>
                <a:cs typeface="+mn-cs"/>
              </a:rPr>
              <a:t>really falls under the definition of dumpling. Virtually every type of cuisine has a</a:t>
            </a:r>
          </a:p>
          <a:p>
            <a:r>
              <a:rPr lang="en-US" sz="1200" b="0" i="0" u="none" strike="noStrike" kern="1200" baseline="0" dirty="0">
                <a:solidFill>
                  <a:schemeClr val="tx1"/>
                </a:solidFill>
                <a:latin typeface="+mn-lt"/>
                <a:ea typeface="+mn-ea"/>
                <a:cs typeface="+mn-cs"/>
              </a:rPr>
              <a:t>dumpling dish, from Chinese dumplings to Polish pierogi (pyeh-ROH-ghee).</a:t>
            </a:r>
          </a:p>
          <a:p>
            <a:r>
              <a:rPr lang="en-US" sz="1200" b="0" i="0" u="none" strike="noStrike" kern="1200" baseline="0" dirty="0">
                <a:solidFill>
                  <a:schemeClr val="tx1"/>
                </a:solidFill>
                <a:latin typeface="+mn-lt"/>
                <a:ea typeface="+mn-ea"/>
                <a:cs typeface="+mn-cs"/>
              </a:rPr>
              <a:t>Pasta and dumplings are important elements of most cuisines because they</a:t>
            </a:r>
          </a:p>
          <a:p>
            <a:r>
              <a:rPr lang="en-US" sz="1200" b="0" i="0" u="none" strike="noStrike" kern="1200" baseline="0" dirty="0">
                <a:solidFill>
                  <a:schemeClr val="tx1"/>
                </a:solidFill>
                <a:latin typeface="+mn-lt"/>
                <a:ea typeface="+mn-ea"/>
                <a:cs typeface="+mn-cs"/>
              </a:rPr>
              <a:t>are made from inexpensive, staple ingredients, and they can be used in many</a:t>
            </a:r>
          </a:p>
          <a:p>
            <a:r>
              <a:rPr lang="en-US" sz="1200" b="0" i="0" u="none" strike="noStrike" kern="1200" baseline="0" dirty="0">
                <a:solidFill>
                  <a:schemeClr val="tx1"/>
                </a:solidFill>
                <a:latin typeface="+mn-lt"/>
                <a:ea typeface="+mn-ea"/>
                <a:cs typeface="+mn-cs"/>
              </a:rPr>
              <a:t>dishes. Pasta is used in appetizers, entrées, salads, and even desserts.</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97</a:t>
            </a:fld>
            <a:endParaRPr lang="en-US" dirty="0"/>
          </a:p>
        </p:txBody>
      </p:sp>
    </p:spTree>
    <p:extLst>
      <p:ext uri="{BB962C8B-B14F-4D97-AF65-F5344CB8AC3E}">
        <p14:creationId xmlns:p14="http://schemas.microsoft.com/office/powerpoint/2010/main" val="228229540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Prepare pasta and dumplings from a dough or batter that includes a starch,</a:t>
            </a:r>
          </a:p>
          <a:p>
            <a:r>
              <a:rPr lang="en-US" sz="1200" b="0" i="0" u="none" strike="noStrike" kern="1200" baseline="0" dirty="0">
                <a:solidFill>
                  <a:schemeClr val="tx1"/>
                </a:solidFill>
                <a:latin typeface="+mn-lt"/>
                <a:ea typeface="+mn-ea"/>
                <a:cs typeface="+mn-cs"/>
              </a:rPr>
              <a:t>such as flour or potatoes, and a liquid. Use additional ingredients to add shape,</a:t>
            </a:r>
          </a:p>
          <a:p>
            <a:r>
              <a:rPr lang="en-US" sz="1200" b="0" i="0" u="none" strike="noStrike" kern="1200" baseline="0" dirty="0">
                <a:solidFill>
                  <a:schemeClr val="tx1"/>
                </a:solidFill>
                <a:latin typeface="+mn-lt"/>
                <a:ea typeface="+mn-ea"/>
                <a:cs typeface="+mn-cs"/>
              </a:rPr>
              <a:t>color, texture, and flavor. The basic pasta dough recipe produces a stiff dough</a:t>
            </a:r>
          </a:p>
          <a:p>
            <a:r>
              <a:rPr lang="en-US" sz="1200" b="0" i="0" u="none" strike="noStrike" kern="1200" baseline="0" dirty="0">
                <a:solidFill>
                  <a:schemeClr val="tx1"/>
                </a:solidFill>
                <a:latin typeface="+mn-lt"/>
                <a:ea typeface="+mn-ea"/>
                <a:cs typeface="+mn-cs"/>
              </a:rPr>
              <a:t>that can be stretched, rolled into thin sheets, and cut into desired shapes.</a:t>
            </a:r>
          </a:p>
          <a:p>
            <a:r>
              <a:rPr lang="en-US" sz="1200" b="0" i="0" u="none" strike="noStrike" kern="1200" baseline="0" dirty="0">
                <a:solidFill>
                  <a:schemeClr val="tx1"/>
                </a:solidFill>
                <a:latin typeface="+mn-lt"/>
                <a:ea typeface="+mn-ea"/>
                <a:cs typeface="+mn-cs"/>
              </a:rPr>
              <a:t>Many differences exist between fresh pasta and dried pasta. Fresh pasta cooks</a:t>
            </a:r>
          </a:p>
          <a:p>
            <a:r>
              <a:rPr lang="en-US" sz="1200" b="0" i="0" u="none" strike="noStrike" kern="1200" baseline="0" dirty="0">
                <a:solidFill>
                  <a:schemeClr val="tx1"/>
                </a:solidFill>
                <a:latin typeface="+mn-lt"/>
                <a:ea typeface="+mn-ea"/>
                <a:cs typeface="+mn-cs"/>
              </a:rPr>
              <a:t>very quickly. The pasta is done when it feels firm to the bite, or al dente (ahl</a:t>
            </a:r>
          </a:p>
          <a:p>
            <a:r>
              <a:rPr lang="en-US" sz="1200" b="0" i="0" u="none" strike="noStrike" kern="1200" baseline="0" dirty="0">
                <a:solidFill>
                  <a:schemeClr val="tx1"/>
                </a:solidFill>
                <a:latin typeface="+mn-lt"/>
                <a:ea typeface="+mn-ea"/>
                <a:cs typeface="+mn-cs"/>
              </a:rPr>
              <a:t>DAN-tay). Because fresh pasta cooks so quickly, food preparers have no reason</a:t>
            </a:r>
          </a:p>
          <a:p>
            <a:r>
              <a:rPr lang="en-US" sz="1200" b="0" i="0" u="none" strike="noStrike" kern="1200" baseline="0" dirty="0">
                <a:solidFill>
                  <a:schemeClr val="tx1"/>
                </a:solidFill>
                <a:latin typeface="+mn-lt"/>
                <a:ea typeface="+mn-ea"/>
                <a:cs typeface="+mn-cs"/>
              </a:rPr>
              <a:t>to cook it in advance. However, they can hold cooked fresh pasta for short</a:t>
            </a:r>
          </a:p>
          <a:p>
            <a:r>
              <a:rPr lang="en-US" sz="1200" b="0" i="0" u="none" strike="noStrike" kern="1200" baseline="0" dirty="0">
                <a:solidFill>
                  <a:schemeClr val="tx1"/>
                </a:solidFill>
                <a:latin typeface="+mn-lt"/>
                <a:ea typeface="+mn-ea"/>
                <a:cs typeface="+mn-cs"/>
              </a:rPr>
              <a:t>periods for banquet and buffet service, and then reheat it by placing it in a wire</a:t>
            </a:r>
          </a:p>
          <a:p>
            <a:r>
              <a:rPr lang="en-US" sz="1200" b="0" i="0" u="none" strike="noStrike" kern="1200" baseline="0" dirty="0">
                <a:solidFill>
                  <a:schemeClr val="tx1"/>
                </a:solidFill>
                <a:latin typeface="+mn-lt"/>
                <a:ea typeface="+mn-ea"/>
                <a:cs typeface="+mn-cs"/>
              </a:rPr>
              <a:t>basket and dipping it briefly in a pot of boiling water.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Cooking dry pasta takes longer than cooking fresh pasta. Like fresh pasta, the</a:t>
            </a:r>
          </a:p>
          <a:p>
            <a:r>
              <a:rPr lang="en-US" sz="1200" b="0" i="0" u="none" strike="noStrike" kern="1200" baseline="0" dirty="0">
                <a:solidFill>
                  <a:schemeClr val="tx1"/>
                </a:solidFill>
                <a:latin typeface="+mn-lt"/>
                <a:ea typeface="+mn-ea"/>
                <a:cs typeface="+mn-cs"/>
              </a:rPr>
              <a:t>food preparer should cook it al dente and serve it as soon as possible. However,</a:t>
            </a:r>
          </a:p>
          <a:p>
            <a:r>
              <a:rPr lang="en-US" sz="1200" b="0" i="0" u="none" strike="noStrike" kern="1200" baseline="0" dirty="0">
                <a:solidFill>
                  <a:schemeClr val="tx1"/>
                </a:solidFill>
                <a:latin typeface="+mn-lt"/>
                <a:ea typeface="+mn-ea"/>
                <a:cs typeface="+mn-cs"/>
              </a:rPr>
              <a:t>dried pasta can be held for a longer period of time.</a:t>
            </a:r>
          </a:p>
        </p:txBody>
      </p:sp>
      <p:sp>
        <p:nvSpPr>
          <p:cNvPr id="4" name="Slide Number Placeholder 3"/>
          <p:cNvSpPr>
            <a:spLocks noGrp="1"/>
          </p:cNvSpPr>
          <p:nvPr>
            <p:ph type="sldNum" sz="quarter" idx="10"/>
          </p:nvPr>
        </p:nvSpPr>
        <p:spPr/>
        <p:txBody>
          <a:bodyPr/>
          <a:lstStyle/>
          <a:p>
            <a:fld id="{E4AFE373-B7BA-4061-BF72-2706F3D370DF}" type="slidenum">
              <a:rPr lang="en-US" smtClean="0"/>
              <a:t>98</a:t>
            </a:fld>
            <a:endParaRPr lang="en-US" dirty="0"/>
          </a:p>
        </p:txBody>
      </p:sp>
    </p:spTree>
    <p:extLst>
      <p:ext uri="{BB962C8B-B14F-4D97-AF65-F5344CB8AC3E}">
        <p14:creationId xmlns:p14="http://schemas.microsoft.com/office/powerpoint/2010/main" val="321285188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For fresh pasta dough, use four simple ingredients: eggs, salt, olive oil, and flour</a:t>
            </a:r>
          </a:p>
          <a:p>
            <a:r>
              <a:rPr lang="en-US" sz="1200" b="0" i="0" u="none" strike="noStrike" kern="1200" baseline="0" dirty="0">
                <a:solidFill>
                  <a:schemeClr val="tx1"/>
                </a:solidFill>
                <a:latin typeface="+mn-lt"/>
                <a:ea typeface="+mn-ea"/>
                <a:cs typeface="+mn-cs"/>
              </a:rPr>
              <a:t>(bread flour, all-purpose flour, or semolina flour). For flavor and color, add fresh</a:t>
            </a:r>
          </a:p>
          <a:p>
            <a:r>
              <a:rPr lang="en-US" sz="1200" b="0" i="0" u="none" strike="noStrike" kern="1200" baseline="0" dirty="0">
                <a:solidFill>
                  <a:schemeClr val="tx1"/>
                </a:solidFill>
                <a:latin typeface="+mn-lt"/>
                <a:ea typeface="+mn-ea"/>
                <a:cs typeface="+mn-cs"/>
              </a:rPr>
              <a:t>herbs, spices, and vegetables. When adding vegetables to the mixture, the food</a:t>
            </a:r>
          </a:p>
          <a:p>
            <a:r>
              <a:rPr lang="en-US" sz="1200" b="0" i="0" u="none" strike="noStrike" kern="1200" baseline="0" dirty="0">
                <a:solidFill>
                  <a:schemeClr val="tx1"/>
                </a:solidFill>
                <a:latin typeface="+mn-lt"/>
                <a:ea typeface="+mn-ea"/>
                <a:cs typeface="+mn-cs"/>
              </a:rPr>
              <a:t>preparer must ensure that they are as dry as possible before mixing into the</a:t>
            </a:r>
          </a:p>
          <a:p>
            <a:r>
              <a:rPr lang="en-US" sz="1200" b="0" i="0" u="none" strike="noStrike" kern="1200" baseline="0" dirty="0">
                <a:solidFill>
                  <a:schemeClr val="tx1"/>
                </a:solidFill>
                <a:latin typeface="+mn-lt"/>
                <a:ea typeface="+mn-ea"/>
                <a:cs typeface="+mn-cs"/>
              </a:rPr>
              <a:t>dough. Chop or finely mince fresh herbs.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When mixing pasta dough, the most important stage is the resting stage. If</a:t>
            </a:r>
          </a:p>
          <a:p>
            <a:r>
              <a:rPr lang="en-US" sz="1200" b="0" i="0" u="none" strike="noStrike" kern="1200" baseline="0" dirty="0">
                <a:solidFill>
                  <a:schemeClr val="tx1"/>
                </a:solidFill>
                <a:latin typeface="+mn-lt"/>
                <a:ea typeface="+mn-ea"/>
                <a:cs typeface="+mn-cs"/>
              </a:rPr>
              <a:t>the dough is not sufficiently relaxed, it will be difficult to roll the dough into</a:t>
            </a:r>
          </a:p>
          <a:p>
            <a:r>
              <a:rPr lang="en-US" sz="1200" b="0" i="0" u="none" strike="noStrike" kern="1200" baseline="0" dirty="0">
                <a:solidFill>
                  <a:schemeClr val="tx1"/>
                </a:solidFill>
                <a:latin typeface="+mn-lt"/>
                <a:ea typeface="+mn-ea"/>
                <a:cs typeface="+mn-cs"/>
              </a:rPr>
              <a:t>thin sheets. Pasta dough should be smooth and elastic and slightly moist to the</a:t>
            </a:r>
          </a:p>
          <a:p>
            <a:r>
              <a:rPr lang="en-US" sz="1200" b="0" i="0" u="none" strike="noStrike" kern="1200" baseline="0" dirty="0">
                <a:solidFill>
                  <a:schemeClr val="tx1"/>
                </a:solidFill>
                <a:latin typeface="+mn-lt"/>
                <a:ea typeface="+mn-ea"/>
                <a:cs typeface="+mn-cs"/>
              </a:rPr>
              <a:t>touch. When the dough has rested 15–30 minutes (depending on the specific</a:t>
            </a:r>
          </a:p>
          <a:p>
            <a:r>
              <a:rPr lang="en-US" sz="1200" b="0" i="0" u="none" strike="noStrike" kern="1200" baseline="0" dirty="0">
                <a:solidFill>
                  <a:schemeClr val="tx1"/>
                </a:solidFill>
                <a:latin typeface="+mn-lt"/>
                <a:ea typeface="+mn-ea"/>
                <a:cs typeface="+mn-cs"/>
              </a:rPr>
              <a:t>recipe), it is ready to be rolled out into thin sheets. Note: </a:t>
            </a:r>
            <a:r>
              <a:rPr lang="en-US" sz="1200" b="0" i="1" u="none" strike="noStrike" kern="1200" baseline="0" dirty="0">
                <a:solidFill>
                  <a:schemeClr val="tx1"/>
                </a:solidFill>
                <a:latin typeface="+mn-lt"/>
                <a:ea typeface="+mn-ea"/>
                <a:cs typeface="+mn-cs"/>
              </a:rPr>
              <a:t>Resting time depends</a:t>
            </a:r>
          </a:p>
          <a:p>
            <a:r>
              <a:rPr lang="en-US" sz="1200" b="0" i="1" u="none" strike="noStrike" kern="1200" baseline="0" dirty="0">
                <a:solidFill>
                  <a:schemeClr val="tx1"/>
                </a:solidFill>
                <a:latin typeface="+mn-lt"/>
                <a:ea typeface="+mn-ea"/>
                <a:cs typeface="+mn-cs"/>
              </a:rPr>
              <a:t>on the type of flour and the type and amount of tenderizing agents used. Follow</a:t>
            </a:r>
          </a:p>
          <a:p>
            <a:r>
              <a:rPr lang="en-US" sz="1200" b="0" i="1" u="none" strike="noStrike" kern="1200" baseline="0" dirty="0">
                <a:solidFill>
                  <a:schemeClr val="tx1"/>
                </a:solidFill>
                <a:latin typeface="+mn-lt"/>
                <a:ea typeface="+mn-ea"/>
                <a:cs typeface="+mn-cs"/>
              </a:rPr>
              <a:t>the resting time stated in the recipe.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Hold fresh, uncooked pasta under refrigeration for a day or two, or freeze it.</a:t>
            </a:r>
          </a:p>
          <a:p>
            <a:r>
              <a:rPr lang="en-US" sz="1200" b="0" i="0" u="none" strike="noStrike" kern="1200" baseline="0" dirty="0">
                <a:solidFill>
                  <a:schemeClr val="tx1"/>
                </a:solidFill>
                <a:latin typeface="+mn-lt"/>
                <a:ea typeface="+mn-ea"/>
                <a:cs typeface="+mn-cs"/>
              </a:rPr>
              <a:t>If it is to be stored longer, dry the pasta and store it in the same manner as</a:t>
            </a:r>
          </a:p>
          <a:p>
            <a:r>
              <a:rPr lang="en-US" sz="1200" b="0" i="0" u="none" strike="noStrike" kern="1200" baseline="0" dirty="0">
                <a:solidFill>
                  <a:schemeClr val="tx1"/>
                </a:solidFill>
                <a:latin typeface="+mn-lt"/>
                <a:ea typeface="+mn-ea"/>
                <a:cs typeface="+mn-cs"/>
              </a:rPr>
              <a:t>commercially prepared dried pasta.</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99</a:t>
            </a:fld>
            <a:endParaRPr lang="en-US" dirty="0"/>
          </a:p>
        </p:txBody>
      </p:sp>
    </p:spTree>
    <p:extLst>
      <p:ext uri="{BB962C8B-B14F-4D97-AF65-F5344CB8AC3E}">
        <p14:creationId xmlns:p14="http://schemas.microsoft.com/office/powerpoint/2010/main" val="196982"/>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Any sauce served with pasta must be the right consistency to complement the</a:t>
            </a:r>
          </a:p>
          <a:p>
            <a:r>
              <a:rPr lang="en-US" sz="1200" b="0" i="0" u="none" strike="noStrike" kern="1200" baseline="0" dirty="0">
                <a:solidFill>
                  <a:schemeClr val="tx1"/>
                </a:solidFill>
                <a:latin typeface="+mn-lt"/>
                <a:ea typeface="+mn-ea"/>
                <a:cs typeface="+mn-cs"/>
              </a:rPr>
              <a:t>type of pasta. For example, long, flat pastas, such as fettuccine and linguine,</a:t>
            </a:r>
          </a:p>
          <a:p>
            <a:r>
              <a:rPr lang="en-US" sz="1200" b="0" i="0" u="none" strike="noStrike" kern="1200" baseline="0" dirty="0">
                <a:solidFill>
                  <a:schemeClr val="tx1"/>
                </a:solidFill>
                <a:latin typeface="+mn-lt"/>
                <a:ea typeface="+mn-ea"/>
                <a:cs typeface="+mn-cs"/>
              </a:rPr>
              <a:t>are best served with smooth, light cream sauces. Pair tube and twisted pastas</a:t>
            </a:r>
          </a:p>
          <a:p>
            <a:r>
              <a:rPr lang="en-US" sz="1200" b="0" i="0" u="none" strike="noStrike" kern="1200" baseline="0" dirty="0">
                <a:solidFill>
                  <a:schemeClr val="tx1"/>
                </a:solidFill>
                <a:latin typeface="+mn-lt"/>
                <a:ea typeface="+mn-ea"/>
                <a:cs typeface="+mn-cs"/>
              </a:rPr>
              <a:t>with heavier sauces, such as thick tomato and meat sauces, because they catch</a:t>
            </a:r>
          </a:p>
          <a:p>
            <a:r>
              <a:rPr lang="en-US" sz="1200" b="0" i="0" u="none" strike="noStrike" kern="1200" baseline="0" dirty="0">
                <a:solidFill>
                  <a:schemeClr val="tx1"/>
                </a:solidFill>
                <a:latin typeface="+mn-lt"/>
                <a:ea typeface="+mn-ea"/>
                <a:cs typeface="+mn-cs"/>
              </a:rPr>
              <a:t>the sauce. Remember that pasta can be covered and baked in a variety of</a:t>
            </a:r>
          </a:p>
          <a:p>
            <a:r>
              <a:rPr lang="en-US" sz="1200" b="0" i="0" u="none" strike="noStrike" kern="1200" baseline="0" dirty="0">
                <a:solidFill>
                  <a:schemeClr val="tx1"/>
                </a:solidFill>
                <a:latin typeface="+mn-lt"/>
                <a:ea typeface="+mn-ea"/>
                <a:cs typeface="+mn-cs"/>
              </a:rPr>
              <a:t>ways, such as lasagna.</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It is also important to pair the sauce with a pasta’s particular flavor. For example,</a:t>
            </a:r>
          </a:p>
          <a:p>
            <a:r>
              <a:rPr lang="en-US" sz="1200" b="0" i="0" u="none" strike="noStrike" kern="1200" baseline="0" dirty="0">
                <a:solidFill>
                  <a:schemeClr val="tx1"/>
                </a:solidFill>
                <a:latin typeface="+mn-lt"/>
                <a:ea typeface="+mn-ea"/>
                <a:cs typeface="+mn-cs"/>
              </a:rPr>
              <a:t>the delicate flavor of fresh pasta should be paired with a light cream or butter-based</a:t>
            </a:r>
          </a:p>
          <a:p>
            <a:r>
              <a:rPr lang="en-US" sz="1200" b="0" i="0" u="none" strike="noStrike" kern="1200" baseline="0" dirty="0">
                <a:solidFill>
                  <a:schemeClr val="tx1"/>
                </a:solidFill>
                <a:latin typeface="+mn-lt"/>
                <a:ea typeface="+mn-ea"/>
                <a:cs typeface="+mn-cs"/>
              </a:rPr>
              <a:t>sauce, while heartier meat sauces are better for dried pastas. Filled</a:t>
            </a:r>
          </a:p>
          <a:p>
            <a:r>
              <a:rPr lang="en-US" sz="1200" b="0" i="0" u="none" strike="noStrike" kern="1200" baseline="0" dirty="0">
                <a:solidFill>
                  <a:schemeClr val="tx1"/>
                </a:solidFill>
                <a:latin typeface="+mn-lt"/>
                <a:ea typeface="+mn-ea"/>
                <a:cs typeface="+mn-cs"/>
              </a:rPr>
              <a:t>pastas need only a very light sauce because a heavy sauce overpowers or</a:t>
            </a:r>
          </a:p>
          <a:p>
            <a:r>
              <a:rPr lang="en-US" sz="1200" b="0" i="0" u="none" strike="noStrike" kern="1200" baseline="0" dirty="0">
                <a:solidFill>
                  <a:schemeClr val="tx1"/>
                </a:solidFill>
                <a:latin typeface="+mn-lt"/>
                <a:ea typeface="+mn-ea"/>
                <a:cs typeface="+mn-cs"/>
              </a:rPr>
              <a:t>conflicts with the flavor of the filling. Following are some rules of thumb</a:t>
            </a:r>
          </a:p>
          <a:p>
            <a:r>
              <a:rPr lang="en-US" sz="1200" b="0" i="0" u="none" strike="noStrike" kern="1200" baseline="0" dirty="0">
                <a:solidFill>
                  <a:schemeClr val="tx1"/>
                </a:solidFill>
                <a:latin typeface="+mn-lt"/>
                <a:ea typeface="+mn-ea"/>
                <a:cs typeface="+mn-cs"/>
              </a:rPr>
              <a:t>for pasta:</a:t>
            </a:r>
          </a:p>
          <a:p>
            <a:r>
              <a:rPr lang="en-US" sz="1200" b="0" i="0" u="none" strike="noStrike" kern="1200" baseline="0" dirty="0">
                <a:solidFill>
                  <a:schemeClr val="tx1"/>
                </a:solidFill>
                <a:latin typeface="+mn-lt"/>
                <a:ea typeface="+mn-ea"/>
                <a:cs typeface="+mn-cs"/>
              </a:rPr>
              <a:t>• One pound of dried pasta needs one gallon of liquid.</a:t>
            </a:r>
          </a:p>
          <a:p>
            <a:r>
              <a:rPr lang="en-US" sz="1200" b="0" i="0" u="none" strike="noStrike" kern="1200" baseline="0" dirty="0">
                <a:solidFill>
                  <a:schemeClr val="tx1"/>
                </a:solidFill>
                <a:latin typeface="+mn-lt"/>
                <a:ea typeface="+mn-ea"/>
                <a:cs typeface="+mn-cs"/>
              </a:rPr>
              <a:t>• One pound of dried pasta yields three pounds of cooked pasta.</a:t>
            </a:r>
          </a:p>
          <a:p>
            <a:r>
              <a:rPr lang="en-US" sz="1200" b="0" i="0" u="none" strike="noStrike" kern="1200" baseline="0" dirty="0">
                <a:solidFill>
                  <a:schemeClr val="tx1"/>
                </a:solidFill>
                <a:latin typeface="+mn-lt"/>
                <a:ea typeface="+mn-ea"/>
                <a:cs typeface="+mn-cs"/>
              </a:rPr>
              <a:t>• One pound of fresh uncooked pasta yields two to two-and-a-half pounds of cooked pasta.</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100</a:t>
            </a:fld>
            <a:endParaRPr lang="en-US" dirty="0"/>
          </a:p>
        </p:txBody>
      </p:sp>
    </p:spTree>
    <p:extLst>
      <p:ext uri="{BB962C8B-B14F-4D97-AF65-F5344CB8AC3E}">
        <p14:creationId xmlns:p14="http://schemas.microsoft.com/office/powerpoint/2010/main" val="68928902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228600" indent="-228600">
              <a:buFont typeface="+mj-lt"/>
              <a:buAutoNum type="arabicPeriod"/>
            </a:pPr>
            <a:r>
              <a:rPr lang="en-US" sz="1200" b="0" i="0" u="none" strike="noStrike" kern="1200" baseline="0" dirty="0">
                <a:solidFill>
                  <a:schemeClr val="tx1"/>
                </a:solidFill>
                <a:latin typeface="+mn-lt"/>
                <a:ea typeface="+mn-ea"/>
                <a:cs typeface="+mn-cs"/>
              </a:rPr>
              <a:t>Bring a large pot of water to a boil and add salt.</a:t>
            </a:r>
          </a:p>
          <a:p>
            <a:pPr marL="228600" indent="-228600">
              <a:buFont typeface="+mj-lt"/>
              <a:buAutoNum type="arabicPeriod"/>
            </a:pPr>
            <a:r>
              <a:rPr lang="en-US" sz="1200" b="0" i="0" u="none" strike="noStrike" kern="1200" baseline="0" dirty="0">
                <a:solidFill>
                  <a:schemeClr val="tx1"/>
                </a:solidFill>
                <a:latin typeface="+mn-lt"/>
                <a:ea typeface="+mn-ea"/>
                <a:cs typeface="+mn-cs"/>
              </a:rPr>
              <a:t>Add pasta and stir until softened and separated.</a:t>
            </a:r>
          </a:p>
          <a:p>
            <a:pPr marL="228600" indent="-228600">
              <a:buFont typeface="+mj-lt"/>
              <a:buAutoNum type="arabicPeriod"/>
            </a:pPr>
            <a:r>
              <a:rPr lang="en-US" sz="1200" b="0" i="0" u="none" strike="noStrike" kern="1200" baseline="0" dirty="0">
                <a:solidFill>
                  <a:schemeClr val="tx1"/>
                </a:solidFill>
                <a:latin typeface="+mn-lt"/>
                <a:ea typeface="+mn-ea"/>
                <a:cs typeface="+mn-cs"/>
              </a:rPr>
              <a:t>Cook until done, stirring occasionally.</a:t>
            </a:r>
          </a:p>
          <a:p>
            <a:pPr marL="228600" indent="-228600">
              <a:buFont typeface="+mj-lt"/>
              <a:buAutoNum type="arabicPeriod"/>
            </a:pPr>
            <a:r>
              <a:rPr lang="en-US" sz="1200" b="0" i="0" u="none" strike="noStrike" kern="1200" baseline="0" dirty="0">
                <a:solidFill>
                  <a:schemeClr val="tx1"/>
                </a:solidFill>
                <a:latin typeface="+mn-lt"/>
                <a:ea typeface="+mn-ea"/>
                <a:cs typeface="+mn-cs"/>
              </a:rPr>
              <a:t>Drain pasta in a colander or strainer.</a:t>
            </a:r>
          </a:p>
          <a:p>
            <a:pPr marL="228600" indent="-228600">
              <a:buFont typeface="+mj-lt"/>
              <a:buAutoNum type="arabicPeriod"/>
            </a:pPr>
            <a:r>
              <a:rPr lang="en-US" sz="1200" b="0" i="0" u="none" strike="noStrike" kern="1200" baseline="0" dirty="0">
                <a:solidFill>
                  <a:schemeClr val="tx1"/>
                </a:solidFill>
                <a:latin typeface="+mn-lt"/>
                <a:ea typeface="+mn-ea"/>
                <a:cs typeface="+mn-cs"/>
              </a:rPr>
              <a:t>Serve pasta immediately. Pasta can be served with a sauce or tossed with oil.</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101</a:t>
            </a:fld>
            <a:endParaRPr lang="en-US" dirty="0"/>
          </a:p>
        </p:txBody>
      </p:sp>
    </p:spTree>
    <p:extLst>
      <p:ext uri="{BB962C8B-B14F-4D97-AF65-F5344CB8AC3E}">
        <p14:creationId xmlns:p14="http://schemas.microsoft.com/office/powerpoint/2010/main" val="413275755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Make dumplings using dough or batter, or even bread and potatoes, as the</a:t>
            </a:r>
          </a:p>
          <a:p>
            <a:r>
              <a:rPr lang="en-US" sz="1200" b="0" i="0" u="none" strike="noStrike" kern="1200" baseline="0" dirty="0">
                <a:solidFill>
                  <a:schemeClr val="tx1"/>
                </a:solidFill>
                <a:latin typeface="+mn-lt"/>
                <a:ea typeface="+mn-ea"/>
                <a:cs typeface="+mn-cs"/>
              </a:rPr>
              <a:t>main ingredients. Food preparers usually shape dumplings into small, round</a:t>
            </a:r>
          </a:p>
          <a:p>
            <a:r>
              <a:rPr lang="en-US" sz="1200" b="0" i="0" u="none" strike="noStrike" kern="1200" baseline="0" dirty="0">
                <a:solidFill>
                  <a:schemeClr val="tx1"/>
                </a:solidFill>
                <a:latin typeface="+mn-lt"/>
                <a:ea typeface="+mn-ea"/>
                <a:cs typeface="+mn-cs"/>
              </a:rPr>
              <a:t>balls. The only way to test the doneness of dumplings is to cut into one of them.</a:t>
            </a:r>
          </a:p>
          <a:p>
            <a:r>
              <a:rPr lang="en-US" sz="1200" b="0" i="0" u="none" strike="noStrike" kern="1200" baseline="0" dirty="0">
                <a:solidFill>
                  <a:schemeClr val="tx1"/>
                </a:solidFill>
                <a:latin typeface="+mn-lt"/>
                <a:ea typeface="+mn-ea"/>
                <a:cs typeface="+mn-cs"/>
              </a:rPr>
              <a:t>Dumplings should never have a doughy, uncooked interior. Simmer dumplings</a:t>
            </a:r>
          </a:p>
          <a:p>
            <a:r>
              <a:rPr lang="en-US" sz="1200" b="0" i="0" u="none" strike="noStrike" kern="1200" baseline="0" dirty="0">
                <a:solidFill>
                  <a:schemeClr val="tx1"/>
                </a:solidFill>
                <a:latin typeface="+mn-lt"/>
                <a:ea typeface="+mn-ea"/>
                <a:cs typeface="+mn-cs"/>
              </a:rPr>
              <a:t>in a flavorful sauce.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Dumplings can be cooked in a variety of ways: simmered, steamed, poached,</a:t>
            </a:r>
          </a:p>
          <a:p>
            <a:r>
              <a:rPr lang="en-US" sz="1200" b="0" i="0" u="none" strike="noStrike" kern="1200" baseline="0" dirty="0">
                <a:solidFill>
                  <a:schemeClr val="tx1"/>
                </a:solidFill>
                <a:latin typeface="+mn-lt"/>
                <a:ea typeface="+mn-ea"/>
                <a:cs typeface="+mn-cs"/>
              </a:rPr>
              <a:t>baked, pan-fried, deep-fried, and broiled. Simmered or poached dumplings are</a:t>
            </a:r>
          </a:p>
          <a:p>
            <a:r>
              <a:rPr lang="en-US" sz="1200" b="0" i="0" u="none" strike="noStrike" kern="1200" baseline="0" dirty="0">
                <a:solidFill>
                  <a:schemeClr val="tx1"/>
                </a:solidFill>
                <a:latin typeface="+mn-lt"/>
                <a:ea typeface="+mn-ea"/>
                <a:cs typeface="+mn-cs"/>
              </a:rPr>
              <a:t>quite popular. In fact, most dumplings are initially cooked by poaching. After</a:t>
            </a:r>
          </a:p>
          <a:p>
            <a:r>
              <a:rPr lang="en-US" sz="1200" b="0" i="0" u="none" strike="noStrike" kern="1200" baseline="0" dirty="0">
                <a:solidFill>
                  <a:schemeClr val="tx1"/>
                </a:solidFill>
                <a:latin typeface="+mn-lt"/>
                <a:ea typeface="+mn-ea"/>
                <a:cs typeface="+mn-cs"/>
              </a:rPr>
              <a:t>poaching them, finish in any of the ways mentioned previously.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Slight additions or changes can transform pasta dough into a dumpling batter</a:t>
            </a:r>
          </a:p>
          <a:p>
            <a:r>
              <a:rPr lang="en-US" sz="1200" b="0" i="0" u="none" strike="noStrike" kern="1200" baseline="0" dirty="0">
                <a:solidFill>
                  <a:schemeClr val="tx1"/>
                </a:solidFill>
                <a:latin typeface="+mn-lt"/>
                <a:ea typeface="+mn-ea"/>
                <a:cs typeface="+mn-cs"/>
              </a:rPr>
              <a:t>for spaetzle (SPAYT-z-el), which are small German dumplings, or bread-like</a:t>
            </a:r>
          </a:p>
          <a:p>
            <a:r>
              <a:rPr lang="en-US" sz="1200" b="0" i="0" u="none" strike="noStrike" kern="1200" baseline="0" dirty="0">
                <a:solidFill>
                  <a:schemeClr val="tx1"/>
                </a:solidFill>
                <a:latin typeface="+mn-lt"/>
                <a:ea typeface="+mn-ea"/>
                <a:cs typeface="+mn-cs"/>
              </a:rPr>
              <a:t>dumplings that are tasty in stews. Gnocchi (nee-YO-key) are small potato </a:t>
            </a:r>
            <a:br>
              <a:rPr lang="en-US" sz="1200" b="0" i="0" u="none" strike="noStrike" kern="1200" baseline="0" dirty="0">
                <a:solidFill>
                  <a:schemeClr val="tx1"/>
                </a:solidFill>
                <a:latin typeface="+mn-lt"/>
                <a:ea typeface="+mn-ea"/>
                <a:cs typeface="+mn-cs"/>
              </a:rPr>
            </a:br>
            <a:r>
              <a:rPr lang="en-US" sz="1200" b="0" i="0" u="none" strike="noStrike" kern="1200" baseline="0" dirty="0">
                <a:solidFill>
                  <a:schemeClr val="tx1"/>
                </a:solidFill>
                <a:latin typeface="+mn-lt"/>
                <a:ea typeface="+mn-ea"/>
                <a:cs typeface="+mn-cs"/>
              </a:rPr>
              <a:t>dumplings served in Italian cuisine.</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102</a:t>
            </a:fld>
            <a:endParaRPr lang="en-US" dirty="0"/>
          </a:p>
        </p:txBody>
      </p:sp>
    </p:spTree>
    <p:extLst>
      <p:ext uri="{BB962C8B-B14F-4D97-AF65-F5344CB8AC3E}">
        <p14:creationId xmlns:p14="http://schemas.microsoft.com/office/powerpoint/2010/main" val="2704663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Ideal storage temperatures for potatoes range from 45°F to 55°F (7°C to 13°C).</a:t>
            </a:r>
          </a:p>
          <a:p>
            <a:r>
              <a:rPr lang="en-US" sz="1200" b="0" i="0" u="none" strike="noStrike" kern="1200" baseline="0" dirty="0">
                <a:solidFill>
                  <a:schemeClr val="tx1"/>
                </a:solidFill>
                <a:latin typeface="+mn-lt"/>
                <a:ea typeface="+mn-ea"/>
                <a:cs typeface="+mn-cs"/>
              </a:rPr>
              <a:t>This is above proper refrigerator temperatures, so it is best to find a cool, dry</a:t>
            </a:r>
          </a:p>
          <a:p>
            <a:r>
              <a:rPr lang="en-US" sz="1200" b="0" i="0" u="none" strike="noStrike" kern="1200" baseline="0" dirty="0">
                <a:solidFill>
                  <a:schemeClr val="tx1"/>
                </a:solidFill>
                <a:latin typeface="+mn-lt"/>
                <a:ea typeface="+mn-ea"/>
                <a:cs typeface="+mn-cs"/>
              </a:rPr>
              <a:t>place for storage. All potatoes are best stored in ventilated containers in indirect</a:t>
            </a:r>
          </a:p>
          <a:p>
            <a:r>
              <a:rPr lang="en-US" sz="1200" b="0" i="0" u="none" strike="noStrike" kern="1200" baseline="0" dirty="0">
                <a:solidFill>
                  <a:schemeClr val="tx1"/>
                </a:solidFill>
                <a:latin typeface="+mn-lt"/>
                <a:ea typeface="+mn-ea"/>
                <a:cs typeface="+mn-cs"/>
              </a:rPr>
              <a:t>light. Figure 7.1 shows potatoes in a ventilated container.</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Potatoes that are exposed to light may develop a greenish color. The green</a:t>
            </a:r>
          </a:p>
          <a:p>
            <a:r>
              <a:rPr lang="en-US" sz="1200" b="0" i="0" u="none" strike="noStrike" kern="1200" baseline="0" dirty="0">
                <a:solidFill>
                  <a:schemeClr val="tx1"/>
                </a:solidFill>
                <a:latin typeface="+mn-lt"/>
                <a:ea typeface="+mn-ea"/>
                <a:cs typeface="+mn-cs"/>
              </a:rPr>
              <a:t>color is from chlorophyll, and is itself harmless. However, it is an indication of an</a:t>
            </a:r>
          </a:p>
          <a:p>
            <a:r>
              <a:rPr lang="en-US" sz="1200" b="0" i="0" u="none" strike="noStrike" kern="1200" baseline="0" dirty="0">
                <a:solidFill>
                  <a:schemeClr val="tx1"/>
                </a:solidFill>
                <a:latin typeface="+mn-lt"/>
                <a:ea typeface="+mn-ea"/>
                <a:cs typeface="+mn-cs"/>
              </a:rPr>
              <a:t>increased level of solanine (SOLE-ah-neen), a potentially harmful, bitter-tasting</a:t>
            </a:r>
          </a:p>
          <a:p>
            <a:r>
              <a:rPr lang="en-US" sz="1200" b="0" i="0" u="none" strike="noStrike" kern="1200" baseline="0" dirty="0">
                <a:solidFill>
                  <a:schemeClr val="tx1"/>
                </a:solidFill>
                <a:latin typeface="+mn-lt"/>
                <a:ea typeface="+mn-ea"/>
                <a:cs typeface="+mn-cs"/>
              </a:rPr>
              <a:t>substance. Potato sprouts can also contain solanine. Cut away and discard</a:t>
            </a:r>
          </a:p>
          <a:p>
            <a:r>
              <a:rPr lang="en-US" sz="1200" b="0" i="0" u="none" strike="noStrike" kern="1200" baseline="0" dirty="0">
                <a:solidFill>
                  <a:schemeClr val="tx1"/>
                </a:solidFill>
                <a:latin typeface="+mn-lt"/>
                <a:ea typeface="+mn-ea"/>
                <a:cs typeface="+mn-cs"/>
              </a:rPr>
              <a:t>sprouts and any green portions before using potatoes. Always discard potatoes</a:t>
            </a:r>
          </a:p>
          <a:p>
            <a:r>
              <a:rPr lang="en-US" sz="1200" b="0" i="0" u="none" strike="noStrike" kern="1200" baseline="0" dirty="0">
                <a:solidFill>
                  <a:schemeClr val="tx1"/>
                </a:solidFill>
                <a:latin typeface="+mn-lt"/>
                <a:ea typeface="+mn-ea"/>
                <a:cs typeface="+mn-cs"/>
              </a:rPr>
              <a:t>if you have any doubts about their freshness or safety. Figure 7.2 shows</a:t>
            </a:r>
          </a:p>
          <a:p>
            <a:r>
              <a:rPr lang="en-US" sz="1200" b="0" i="0" u="none" strike="noStrike" kern="1200" baseline="0" dirty="0">
                <a:solidFill>
                  <a:schemeClr val="tx1"/>
                </a:solidFill>
                <a:latin typeface="+mn-lt"/>
                <a:ea typeface="+mn-ea"/>
                <a:cs typeface="+mn-cs"/>
              </a:rPr>
              <a:t>greenish potatoes with sprouts.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It is best to store potatoes for a maximum of one week, although some varieties</a:t>
            </a:r>
          </a:p>
          <a:p>
            <a:r>
              <a:rPr lang="en-US" sz="1200" b="0" i="0" u="none" strike="noStrike" kern="1200" baseline="0" dirty="0">
                <a:solidFill>
                  <a:schemeClr val="tx1"/>
                </a:solidFill>
                <a:latin typeface="+mn-lt"/>
                <a:ea typeface="+mn-ea"/>
                <a:cs typeface="+mn-cs"/>
              </a:rPr>
              <a:t>can be stored longer. For example, the maximum storage period for russet and</a:t>
            </a:r>
          </a:p>
          <a:p>
            <a:r>
              <a:rPr lang="en-US" sz="1200" b="0" i="0" u="none" strike="noStrike" kern="1200" baseline="0" dirty="0">
                <a:solidFill>
                  <a:schemeClr val="tx1"/>
                </a:solidFill>
                <a:latin typeface="+mn-lt"/>
                <a:ea typeface="+mn-ea"/>
                <a:cs typeface="+mn-cs"/>
              </a:rPr>
              <a:t>all-purpose potatoes is 30 days. Store yams for up to two weeks. Store sweet</a:t>
            </a:r>
          </a:p>
          <a:p>
            <a:r>
              <a:rPr lang="en-US" sz="1200" b="0" i="0" u="none" strike="noStrike" kern="1200" baseline="0" dirty="0">
                <a:solidFill>
                  <a:schemeClr val="tx1"/>
                </a:solidFill>
                <a:latin typeface="+mn-lt"/>
                <a:ea typeface="+mn-ea"/>
                <a:cs typeface="+mn-cs"/>
              </a:rPr>
              <a:t>potatoes for up to one week.</a:t>
            </a:r>
            <a:endParaRPr lang="en-US" dirty="0"/>
          </a:p>
        </p:txBody>
      </p:sp>
      <p:sp>
        <p:nvSpPr>
          <p:cNvPr id="4" name="Slide Number Placeholder 3"/>
          <p:cNvSpPr>
            <a:spLocks noGrp="1"/>
          </p:cNvSpPr>
          <p:nvPr>
            <p:ph type="sldNum" sz="quarter" idx="10"/>
          </p:nvPr>
        </p:nvSpPr>
        <p:spPr/>
        <p:txBody>
          <a:bodyPr/>
          <a:lstStyle/>
          <a:p>
            <a:fld id="{E4AFE373-B7BA-4061-BF72-2706F3D370DF}" type="slidenum">
              <a:rPr lang="en-US" smtClean="0"/>
              <a:t>10</a:t>
            </a:fld>
            <a:endParaRPr lang="en-US" dirty="0"/>
          </a:p>
        </p:txBody>
      </p:sp>
    </p:spTree>
    <p:extLst>
      <p:ext uri="{BB962C8B-B14F-4D97-AF65-F5344CB8AC3E}">
        <p14:creationId xmlns:p14="http://schemas.microsoft.com/office/powerpoint/2010/main" val="16977836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image" Target="../media/image4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36800" y="304800"/>
            <a:ext cx="72813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979938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48419" y="2108200"/>
            <a:ext cx="7793567"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59200" y="304800"/>
            <a:ext cx="46736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8531665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165600" y="304800"/>
            <a:ext cx="44365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059620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1" y="304800"/>
            <a:ext cx="67902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0215359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657601"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144057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38401" y="304800"/>
            <a:ext cx="69934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50535" y="2116138"/>
            <a:ext cx="7789333"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36616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27201" y="304800"/>
            <a:ext cx="8619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860076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1"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504925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59201" y="304800"/>
            <a:ext cx="4555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6143713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793068"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3934456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1" y="304800"/>
            <a:ext cx="4605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419111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57600" y="304800"/>
            <a:ext cx="50461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47253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56001" y="304800"/>
            <a:ext cx="47074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1185693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16138"/>
            <a:ext cx="7823200" cy="3895725"/>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01535" y="304800"/>
            <a:ext cx="45889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2335088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43200" y="304800"/>
            <a:ext cx="63500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1537477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5"/>
          <p:cNvSpPr>
            <a:spLocks noGrp="1"/>
          </p:cNvSpPr>
          <p:nvPr>
            <p:ph type="sldNum" sz="quarter" idx="10"/>
          </p:nvPr>
        </p:nvSpPr>
        <p:spPr/>
        <p:txBody>
          <a:bodyPr/>
          <a:lstStyle>
            <a:lvl1pPr>
              <a:defRPr/>
            </a:lvl1pPr>
          </a:lstStyle>
          <a:p>
            <a:fld id="{1628EABD-D0C4-4021-9CD4-FF85254123DD}" type="slidenum">
              <a:rPr lang="en-US" altLang="en-US"/>
              <a:pPr/>
              <a:t>‹#›</a:t>
            </a:fld>
            <a:endParaRPr lang="en-US" altLang="en-US" dirty="0"/>
          </a:p>
        </p:txBody>
      </p:sp>
    </p:spTree>
    <p:extLst>
      <p:ext uri="{BB962C8B-B14F-4D97-AF65-F5344CB8AC3E}">
        <p14:creationId xmlns:p14="http://schemas.microsoft.com/office/powerpoint/2010/main" val="35106608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667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2362200"/>
          </a:xfrm>
          <a:ln w="12700">
            <a:solidFill>
              <a:schemeClr val="bg1"/>
            </a:solidFill>
          </a:ln>
          <a:effectLst/>
        </p:spPr>
        <p:txBody>
          <a:bodyPr/>
          <a:lstStyle/>
          <a:p>
            <a:pPr lvl="0"/>
            <a:endParaRPr lang="en-US" noProof="0" dirty="0"/>
          </a:p>
        </p:txBody>
      </p:sp>
      <p:sp>
        <p:nvSpPr>
          <p:cNvPr id="11" name="Slide Number Placeholder 5"/>
          <p:cNvSpPr>
            <a:spLocks noGrp="1"/>
          </p:cNvSpPr>
          <p:nvPr>
            <p:ph type="sldNum" sz="quarter" idx="12"/>
          </p:nvPr>
        </p:nvSpPr>
        <p:spPr/>
        <p:txBody>
          <a:bodyPr/>
          <a:lstStyle>
            <a:lvl1pPr>
              <a:defRPr/>
            </a:lvl1pPr>
          </a:lstStyle>
          <a:p>
            <a:fld id="{EAF2A20B-F837-4AEA-B85A-7D1B4EC267B2}" type="slidenum">
              <a:rPr lang="en-US" altLang="en-US"/>
              <a:pPr/>
              <a:t>‹#›</a:t>
            </a:fld>
            <a:endParaRPr lang="en-US" altLang="en-US" dirty="0"/>
          </a:p>
        </p:txBody>
      </p:sp>
    </p:spTree>
    <p:extLst>
      <p:ext uri="{BB962C8B-B14F-4D97-AF65-F5344CB8AC3E}">
        <p14:creationId xmlns:p14="http://schemas.microsoft.com/office/powerpoint/2010/main" val="1101772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2_picture">
    <p:spTree>
      <p:nvGrpSpPr>
        <p:cNvPr id="1" name=""/>
        <p:cNvGrpSpPr/>
        <p:nvPr/>
      </p:nvGrpSpPr>
      <p:grpSpPr>
        <a:xfrm>
          <a:off x="0" y="0"/>
          <a:ext cx="0" cy="0"/>
          <a:chOff x="0" y="0"/>
          <a:chExt cx="0" cy="0"/>
        </a:xfrm>
      </p:grpSpPr>
      <p:cxnSp>
        <p:nvCxnSpPr>
          <p:cNvPr id="6" name="Straight Connector 5"/>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7" name="Oval 6"/>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8" name="Rectangle 7"/>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p:nvPr userDrawn="1"/>
        </p:nvSpPr>
        <p:spPr>
          <a:xfrm>
            <a:off x="7315200" y="1295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3581400"/>
            <a:ext cx="4470400" cy="21336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447800"/>
            <a:ext cx="4064000" cy="1828800"/>
          </a:xfrm>
          <a:ln w="12700">
            <a:solidFill>
              <a:schemeClr val="bg1"/>
            </a:solidFill>
          </a:ln>
          <a:effectLst/>
        </p:spPr>
        <p:txBody>
          <a:bodyPr/>
          <a:lstStyle/>
          <a:p>
            <a:pPr lvl="0"/>
            <a:endParaRPr lang="en-US" noProof="0" dirty="0"/>
          </a:p>
        </p:txBody>
      </p:sp>
      <p:sp>
        <p:nvSpPr>
          <p:cNvPr id="15" name="Picture Placeholder 4"/>
          <p:cNvSpPr>
            <a:spLocks noGrp="1"/>
          </p:cNvSpPr>
          <p:nvPr>
            <p:ph type="pic" sz="quarter" idx="13"/>
          </p:nvPr>
        </p:nvSpPr>
        <p:spPr>
          <a:xfrm>
            <a:off x="7518400" y="3733800"/>
            <a:ext cx="4064000" cy="1828800"/>
          </a:xfrm>
          <a:ln w="12700">
            <a:solidFill>
              <a:schemeClr val="bg1"/>
            </a:solidFill>
          </a:ln>
          <a:effectLst/>
        </p:spPr>
        <p:txBody>
          <a:bodyPr/>
          <a:lstStyle/>
          <a:p>
            <a:pPr lvl="0"/>
            <a:endParaRPr lang="en-US" noProof="0" dirty="0"/>
          </a:p>
        </p:txBody>
      </p:sp>
      <p:sp>
        <p:nvSpPr>
          <p:cNvPr id="12" name="Slide Number Placeholder 5"/>
          <p:cNvSpPr>
            <a:spLocks noGrp="1"/>
          </p:cNvSpPr>
          <p:nvPr>
            <p:ph type="sldNum" sz="quarter" idx="14"/>
          </p:nvPr>
        </p:nvSpPr>
        <p:spPr/>
        <p:txBody>
          <a:bodyPr/>
          <a:lstStyle>
            <a:lvl1pPr>
              <a:defRPr/>
            </a:lvl1pPr>
          </a:lstStyle>
          <a:p>
            <a:fld id="{27D84DB1-8C20-4AFC-9FEF-9046B40F96ED}" type="slidenum">
              <a:rPr lang="en-US" altLang="en-US"/>
              <a:pPr/>
              <a:t>‹#›</a:t>
            </a:fld>
            <a:endParaRPr lang="en-US" altLang="en-US" dirty="0"/>
          </a:p>
        </p:txBody>
      </p:sp>
    </p:spTree>
    <p:extLst>
      <p:ext uri="{BB962C8B-B14F-4D97-AF65-F5344CB8AC3E}">
        <p14:creationId xmlns:p14="http://schemas.microsoft.com/office/powerpoint/2010/main" val="17814147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3_picture">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7315200" y="9906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7315200" y="27432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7315200" y="4495800"/>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1295401"/>
            <a:ext cx="65024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Picture Placeholder 4"/>
          <p:cNvSpPr>
            <a:spLocks noGrp="1"/>
          </p:cNvSpPr>
          <p:nvPr>
            <p:ph type="pic" sz="quarter" idx="11"/>
          </p:nvPr>
        </p:nvSpPr>
        <p:spPr>
          <a:xfrm>
            <a:off x="7518400" y="1143000"/>
            <a:ext cx="3556000" cy="1371600"/>
          </a:xfrm>
          <a:ln w="12700">
            <a:solidFill>
              <a:schemeClr val="bg1"/>
            </a:solidFill>
          </a:ln>
          <a:effectLst/>
        </p:spPr>
        <p:txBody>
          <a:bodyPr/>
          <a:lstStyle/>
          <a:p>
            <a:pPr lvl="0"/>
            <a:endParaRPr lang="en-US" noProof="0" dirty="0"/>
          </a:p>
        </p:txBody>
      </p:sp>
      <p:sp>
        <p:nvSpPr>
          <p:cNvPr id="24" name="Picture Placeholder 4"/>
          <p:cNvSpPr>
            <a:spLocks noGrp="1"/>
          </p:cNvSpPr>
          <p:nvPr>
            <p:ph type="pic" sz="quarter" idx="13"/>
          </p:nvPr>
        </p:nvSpPr>
        <p:spPr>
          <a:xfrm>
            <a:off x="7518400" y="2895600"/>
            <a:ext cx="3556000" cy="1371600"/>
          </a:xfrm>
          <a:ln w="12700">
            <a:solidFill>
              <a:schemeClr val="bg1"/>
            </a:solidFill>
          </a:ln>
          <a:effectLst/>
        </p:spPr>
        <p:txBody>
          <a:bodyPr/>
          <a:lstStyle/>
          <a:p>
            <a:pPr lvl="0"/>
            <a:endParaRPr lang="en-US" noProof="0" dirty="0"/>
          </a:p>
        </p:txBody>
      </p:sp>
      <p:sp>
        <p:nvSpPr>
          <p:cNvPr id="26" name="Picture Placeholder 4"/>
          <p:cNvSpPr>
            <a:spLocks noGrp="1"/>
          </p:cNvSpPr>
          <p:nvPr>
            <p:ph type="pic" sz="quarter" idx="14"/>
          </p:nvPr>
        </p:nvSpPr>
        <p:spPr>
          <a:xfrm>
            <a:off x="7518400" y="4648200"/>
            <a:ext cx="3556000" cy="1371600"/>
          </a:xfrm>
          <a:ln w="12700">
            <a:solidFill>
              <a:schemeClr val="bg1"/>
            </a:solidFill>
          </a:ln>
          <a:effectLst/>
        </p:spPr>
        <p:txBody>
          <a:bodyPr/>
          <a:lstStyle/>
          <a:p>
            <a:pPr lvl="0"/>
            <a:endParaRPr lang="en-US" noProof="0" dirty="0"/>
          </a:p>
        </p:txBody>
      </p:sp>
      <p:sp>
        <p:nvSpPr>
          <p:cNvPr id="14" name="Slide Number Placeholder 5"/>
          <p:cNvSpPr>
            <a:spLocks noGrp="1"/>
          </p:cNvSpPr>
          <p:nvPr>
            <p:ph type="sldNum" sz="quarter" idx="15"/>
          </p:nvPr>
        </p:nvSpPr>
        <p:spPr/>
        <p:txBody>
          <a:bodyPr/>
          <a:lstStyle>
            <a:lvl1pPr>
              <a:defRPr/>
            </a:lvl1pPr>
          </a:lstStyle>
          <a:p>
            <a:fld id="{3E550238-F3FD-43AD-ABE9-BF647252586C}" type="slidenum">
              <a:rPr lang="en-US" altLang="en-US"/>
              <a:pPr/>
              <a:t>‹#›</a:t>
            </a:fld>
            <a:endParaRPr lang="en-US" altLang="en-US" dirty="0"/>
          </a:p>
        </p:txBody>
      </p:sp>
    </p:spTree>
    <p:extLst>
      <p:ext uri="{BB962C8B-B14F-4D97-AF65-F5344CB8AC3E}">
        <p14:creationId xmlns:p14="http://schemas.microsoft.com/office/powerpoint/2010/main" val="31580772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Column_picture_text">
    <p:spTree>
      <p:nvGrpSpPr>
        <p:cNvPr id="1" name=""/>
        <p:cNvGrpSpPr/>
        <p:nvPr/>
      </p:nvGrpSpPr>
      <p:grpSpPr>
        <a:xfrm>
          <a:off x="0" y="0"/>
          <a:ext cx="0" cy="0"/>
          <a:chOff x="0" y="0"/>
          <a:chExt cx="0" cy="0"/>
        </a:xfrm>
      </p:grpSpPr>
      <p:cxnSp>
        <p:nvCxnSpPr>
          <p:cNvPr id="7" name="Straight Connector 6"/>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8" name="Oval 7"/>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9" name="Rectangle 8"/>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0" name="Rectangle 9"/>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p:nvPr userDrawn="1"/>
        </p:nvSpPr>
        <p:spPr>
          <a:xfrm>
            <a:off x="6096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p:nvPr userDrawn="1"/>
        </p:nvSpPr>
        <p:spPr>
          <a:xfrm>
            <a:off x="4978400" y="995363"/>
            <a:ext cx="39624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962400" cy="3271518"/>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556000" cy="1371600"/>
          </a:xfrm>
          <a:ln w="12700">
            <a:solidFill>
              <a:schemeClr val="bg1"/>
            </a:solidFill>
          </a:ln>
          <a:effectLst/>
        </p:spPr>
        <p:txBody>
          <a:bodyPr/>
          <a:lstStyle/>
          <a:p>
            <a:pPr lvl="0"/>
            <a:endParaRPr lang="en-US" noProof="0" dirty="0"/>
          </a:p>
        </p:txBody>
      </p:sp>
      <p:sp>
        <p:nvSpPr>
          <p:cNvPr id="23" name="Content Placeholder 2"/>
          <p:cNvSpPr>
            <a:spLocks noGrp="1"/>
          </p:cNvSpPr>
          <p:nvPr>
            <p:ph idx="13"/>
          </p:nvPr>
        </p:nvSpPr>
        <p:spPr>
          <a:xfrm>
            <a:off x="4978400" y="2824482"/>
            <a:ext cx="3962400" cy="3271518"/>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4"/>
          <p:cNvSpPr>
            <a:spLocks noGrp="1"/>
          </p:cNvSpPr>
          <p:nvPr>
            <p:ph type="pic" sz="quarter" idx="14"/>
          </p:nvPr>
        </p:nvSpPr>
        <p:spPr>
          <a:xfrm>
            <a:off x="5181600" y="1148081"/>
            <a:ext cx="3556000" cy="1371600"/>
          </a:xfrm>
          <a:ln w="12700">
            <a:solidFill>
              <a:schemeClr val="bg1"/>
            </a:solidFill>
          </a:ln>
          <a:effectLst/>
        </p:spPr>
        <p:txBody>
          <a:bodyPr/>
          <a:lstStyle/>
          <a:p>
            <a:pPr lvl="0"/>
            <a:endParaRPr lang="en-US" noProof="0" dirty="0"/>
          </a:p>
        </p:txBody>
      </p:sp>
      <p:sp>
        <p:nvSpPr>
          <p:cNvPr id="13" name="Slide Number Placeholder 5"/>
          <p:cNvSpPr>
            <a:spLocks noGrp="1"/>
          </p:cNvSpPr>
          <p:nvPr>
            <p:ph type="sldNum" sz="quarter" idx="15"/>
          </p:nvPr>
        </p:nvSpPr>
        <p:spPr/>
        <p:txBody>
          <a:bodyPr/>
          <a:lstStyle>
            <a:lvl1pPr>
              <a:defRPr/>
            </a:lvl1pPr>
          </a:lstStyle>
          <a:p>
            <a:fld id="{A5DF984C-D48B-4AB4-B2D7-D605F3097C74}" type="slidenum">
              <a:rPr lang="en-US" altLang="en-US"/>
              <a:pPr/>
              <a:t>‹#›</a:t>
            </a:fld>
            <a:endParaRPr lang="en-US" altLang="en-US" dirty="0"/>
          </a:p>
        </p:txBody>
      </p:sp>
    </p:spTree>
    <p:extLst>
      <p:ext uri="{BB962C8B-B14F-4D97-AF65-F5344CB8AC3E}">
        <p14:creationId xmlns:p14="http://schemas.microsoft.com/office/powerpoint/2010/main" val="3861905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Column_picture_text">
    <p:spTree>
      <p:nvGrpSpPr>
        <p:cNvPr id="1" name=""/>
        <p:cNvGrpSpPr/>
        <p:nvPr/>
      </p:nvGrpSpPr>
      <p:grpSpPr>
        <a:xfrm>
          <a:off x="0" y="0"/>
          <a:ext cx="0" cy="0"/>
          <a:chOff x="0" y="0"/>
          <a:chExt cx="0" cy="0"/>
        </a:xfrm>
      </p:grpSpPr>
      <p:cxnSp>
        <p:nvCxnSpPr>
          <p:cNvPr id="9" name="Straight Connector 8"/>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10" name="Oval 9"/>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1" name="Rectangle 10"/>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2" name="Rectangle 11"/>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3" name="Rectangle 12"/>
          <p:cNvSpPr/>
          <p:nvPr userDrawn="1"/>
        </p:nvSpPr>
        <p:spPr>
          <a:xfrm>
            <a:off x="6096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4" name="Rectangle 13"/>
          <p:cNvSpPr/>
          <p:nvPr userDrawn="1"/>
        </p:nvSpPr>
        <p:spPr>
          <a:xfrm>
            <a:off x="4470400" y="990600"/>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15" name="Rectangle 14"/>
          <p:cNvSpPr/>
          <p:nvPr userDrawn="1"/>
        </p:nvSpPr>
        <p:spPr>
          <a:xfrm>
            <a:off x="8331200" y="995363"/>
            <a:ext cx="3556000" cy="1676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609600" y="2824482"/>
            <a:ext cx="3556000" cy="3271518"/>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Picture Placeholder 4"/>
          <p:cNvSpPr>
            <a:spLocks noGrp="1"/>
          </p:cNvSpPr>
          <p:nvPr>
            <p:ph type="pic" sz="quarter" idx="11"/>
          </p:nvPr>
        </p:nvSpPr>
        <p:spPr>
          <a:xfrm>
            <a:off x="812800" y="1148081"/>
            <a:ext cx="3149600" cy="1371600"/>
          </a:xfrm>
          <a:ln w="12700">
            <a:solidFill>
              <a:schemeClr val="bg1"/>
            </a:solidFill>
          </a:ln>
          <a:effectLst/>
        </p:spPr>
        <p:txBody>
          <a:bodyPr/>
          <a:lstStyle/>
          <a:p>
            <a:pPr lvl="0"/>
            <a:endParaRPr lang="en-US" noProof="0" dirty="0"/>
          </a:p>
        </p:txBody>
      </p:sp>
      <p:sp>
        <p:nvSpPr>
          <p:cNvPr id="17" name="Picture Placeholder 4"/>
          <p:cNvSpPr>
            <a:spLocks noGrp="1"/>
          </p:cNvSpPr>
          <p:nvPr>
            <p:ph type="pic" sz="quarter" idx="14"/>
          </p:nvPr>
        </p:nvSpPr>
        <p:spPr>
          <a:xfrm>
            <a:off x="4673600" y="1143000"/>
            <a:ext cx="3149600" cy="1371600"/>
          </a:xfrm>
          <a:ln w="12700">
            <a:solidFill>
              <a:schemeClr val="bg1"/>
            </a:solidFill>
          </a:ln>
          <a:effectLst/>
        </p:spPr>
        <p:txBody>
          <a:bodyPr/>
          <a:lstStyle/>
          <a:p>
            <a:pPr lvl="0"/>
            <a:endParaRPr lang="en-US" noProof="0" dirty="0"/>
          </a:p>
        </p:txBody>
      </p:sp>
      <p:sp>
        <p:nvSpPr>
          <p:cNvPr id="20" name="Picture Placeholder 4"/>
          <p:cNvSpPr>
            <a:spLocks noGrp="1"/>
          </p:cNvSpPr>
          <p:nvPr>
            <p:ph type="pic" sz="quarter" idx="16"/>
          </p:nvPr>
        </p:nvSpPr>
        <p:spPr>
          <a:xfrm>
            <a:off x="8534400" y="1148080"/>
            <a:ext cx="3149600" cy="1371600"/>
          </a:xfrm>
          <a:ln w="12700">
            <a:solidFill>
              <a:schemeClr val="bg1"/>
            </a:solidFill>
          </a:ln>
          <a:effectLst/>
        </p:spPr>
        <p:txBody>
          <a:bodyPr/>
          <a:lstStyle/>
          <a:p>
            <a:pPr lvl="0"/>
            <a:endParaRPr lang="en-US" noProof="0" dirty="0"/>
          </a:p>
        </p:txBody>
      </p:sp>
      <p:sp>
        <p:nvSpPr>
          <p:cNvPr id="21" name="Content Placeholder 2"/>
          <p:cNvSpPr>
            <a:spLocks noGrp="1"/>
          </p:cNvSpPr>
          <p:nvPr>
            <p:ph idx="17"/>
          </p:nvPr>
        </p:nvSpPr>
        <p:spPr>
          <a:xfrm>
            <a:off x="4470400" y="2824483"/>
            <a:ext cx="3556000" cy="3271519"/>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Content Placeholder 2"/>
          <p:cNvSpPr>
            <a:spLocks noGrp="1"/>
          </p:cNvSpPr>
          <p:nvPr>
            <p:ph idx="18"/>
          </p:nvPr>
        </p:nvSpPr>
        <p:spPr>
          <a:xfrm>
            <a:off x="8331200" y="2819403"/>
            <a:ext cx="3556000" cy="3276599"/>
          </a:xfrm>
        </p:spPr>
        <p:txBody>
          <a:bodyPr/>
          <a:lstStyle>
            <a:lvl1pPr>
              <a:defRPr sz="1600"/>
            </a:lvl1pPr>
            <a:lvl2pPr>
              <a:defRPr sz="1400"/>
            </a:lvl2pPr>
            <a:lvl3pPr>
              <a:defRPr sz="1200">
                <a:solidFill>
                  <a:srgbClr val="DEAE6F"/>
                </a:solidFill>
              </a:defRPr>
            </a:lvl3pPr>
            <a:lvl4pPr>
              <a:defRPr sz="10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Slide Number Placeholder 5"/>
          <p:cNvSpPr>
            <a:spLocks noGrp="1"/>
          </p:cNvSpPr>
          <p:nvPr>
            <p:ph type="sldNum" sz="quarter" idx="19"/>
          </p:nvPr>
        </p:nvSpPr>
        <p:spPr/>
        <p:txBody>
          <a:bodyPr/>
          <a:lstStyle>
            <a:lvl1pPr>
              <a:defRPr/>
            </a:lvl1pPr>
          </a:lstStyle>
          <a:p>
            <a:fld id="{E991E5F5-16C6-484C-93DD-5A37F32A4398}" type="slidenum">
              <a:rPr lang="en-US" altLang="en-US"/>
              <a:pPr/>
              <a:t>‹#›</a:t>
            </a:fld>
            <a:endParaRPr lang="en-US" altLang="en-US" dirty="0"/>
          </a:p>
        </p:txBody>
      </p:sp>
    </p:spTree>
    <p:extLst>
      <p:ext uri="{BB962C8B-B14F-4D97-AF65-F5344CB8AC3E}">
        <p14:creationId xmlns:p14="http://schemas.microsoft.com/office/powerpoint/2010/main" val="11409037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_large image">
    <p:spTree>
      <p:nvGrpSpPr>
        <p:cNvPr id="1" name=""/>
        <p:cNvGrpSpPr/>
        <p:nvPr/>
      </p:nvGrpSpPr>
      <p:grpSpPr>
        <a:xfrm>
          <a:off x="0" y="0"/>
          <a:ext cx="0" cy="0"/>
          <a:chOff x="0" y="0"/>
          <a:chExt cx="0" cy="0"/>
        </a:xfrm>
      </p:grpSpPr>
      <p:cxnSp>
        <p:nvCxnSpPr>
          <p:cNvPr id="4" name="Straight Connector 3"/>
          <p:cNvCxnSpPr/>
          <p:nvPr userDrawn="1"/>
        </p:nvCxnSpPr>
        <p:spPr>
          <a:xfrm>
            <a:off x="508000" y="381000"/>
            <a:ext cx="0" cy="5715000"/>
          </a:xfrm>
          <a:prstGeom prst="line">
            <a:avLst/>
          </a:prstGeom>
          <a:ln w="9525" cmpd="sng">
            <a:solidFill>
              <a:srgbClr val="EA5E2F"/>
            </a:solidFill>
          </a:ln>
          <a:effectLst/>
        </p:spPr>
        <p:style>
          <a:lnRef idx="2">
            <a:schemeClr val="accent1"/>
          </a:lnRef>
          <a:fillRef idx="0">
            <a:schemeClr val="accent1"/>
          </a:fillRef>
          <a:effectRef idx="1">
            <a:schemeClr val="accent1"/>
          </a:effectRef>
          <a:fontRef idx="minor">
            <a:schemeClr val="tx1"/>
          </a:fontRef>
        </p:style>
      </p:cxnSp>
      <p:sp>
        <p:nvSpPr>
          <p:cNvPr id="5" name="Oval 4"/>
          <p:cNvSpPr/>
          <p:nvPr userDrawn="1"/>
        </p:nvSpPr>
        <p:spPr>
          <a:xfrm>
            <a:off x="406400" y="152400"/>
            <a:ext cx="609600" cy="457200"/>
          </a:xfrm>
          <a:prstGeom prst="ellipse">
            <a:avLst/>
          </a:prstGeom>
          <a:solidFill>
            <a:schemeClr val="bg1"/>
          </a:solidFill>
          <a:ln>
            <a:solidFill>
              <a:srgbClr val="EA5E2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6" name="Rectangle 5"/>
          <p:cNvSpPr>
            <a:spLocks noChangeAspect="1"/>
          </p:cNvSpPr>
          <p:nvPr userDrawn="1"/>
        </p:nvSpPr>
        <p:spPr>
          <a:xfrm>
            <a:off x="609600" y="228600"/>
            <a:ext cx="2032000" cy="457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7" name="Rectangle 6"/>
          <p:cNvSpPr>
            <a:spLocks noChangeAspect="1"/>
          </p:cNvSpPr>
          <p:nvPr userDrawn="1"/>
        </p:nvSpPr>
        <p:spPr>
          <a:xfrm>
            <a:off x="0" y="6324600"/>
            <a:ext cx="12192000" cy="5334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2" name="Title 1"/>
          <p:cNvSpPr>
            <a:spLocks noGrp="1"/>
          </p:cNvSpPr>
          <p:nvPr>
            <p:ph type="title"/>
          </p:nvPr>
        </p:nvSpPr>
        <p:spPr/>
        <p:txBody>
          <a:bodyPr/>
          <a:lstStyle>
            <a:lvl1pPr>
              <a:defRPr/>
            </a:lvl1pPr>
          </a:lstStyle>
          <a:p>
            <a:r>
              <a:rPr lang="en-US" dirty="0"/>
              <a:t>Click to edit Master title style</a:t>
            </a:r>
          </a:p>
        </p:txBody>
      </p:sp>
      <p:sp>
        <p:nvSpPr>
          <p:cNvPr id="8" name="Picture Placeholder 7"/>
          <p:cNvSpPr>
            <a:spLocks noGrp="1"/>
          </p:cNvSpPr>
          <p:nvPr>
            <p:ph type="pic" sz="quarter" idx="11"/>
          </p:nvPr>
        </p:nvSpPr>
        <p:spPr>
          <a:xfrm>
            <a:off x="609600" y="1295400"/>
            <a:ext cx="10972800" cy="4800600"/>
          </a:xfrm>
        </p:spPr>
        <p:txBody>
          <a:bodyPr/>
          <a:lstStyle/>
          <a:p>
            <a:pPr lvl="0"/>
            <a:endParaRPr lang="en-US" noProof="0" dirty="0"/>
          </a:p>
        </p:txBody>
      </p:sp>
      <p:sp>
        <p:nvSpPr>
          <p:cNvPr id="9" name="Slide Number Placeholder 5"/>
          <p:cNvSpPr>
            <a:spLocks noGrp="1"/>
          </p:cNvSpPr>
          <p:nvPr>
            <p:ph type="sldNum" sz="quarter" idx="12"/>
          </p:nvPr>
        </p:nvSpPr>
        <p:spPr/>
        <p:txBody>
          <a:bodyPr/>
          <a:lstStyle>
            <a:lvl1pPr>
              <a:defRPr/>
            </a:lvl1pPr>
          </a:lstStyle>
          <a:p>
            <a:fld id="{64992FDC-77A1-453E-A1C8-807CA3FA0C8B}" type="slidenum">
              <a:rPr lang="en-US" altLang="en-US"/>
              <a:pPr/>
              <a:t>‹#›</a:t>
            </a:fld>
            <a:endParaRPr lang="en-US" altLang="en-US" dirty="0"/>
          </a:p>
        </p:txBody>
      </p:sp>
    </p:spTree>
    <p:extLst>
      <p:ext uri="{BB962C8B-B14F-4D97-AF65-F5344CB8AC3E}">
        <p14:creationId xmlns:p14="http://schemas.microsoft.com/office/powerpoint/2010/main" val="135606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59000" y="2133600"/>
            <a:ext cx="77724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802468" y="304800"/>
            <a:ext cx="65870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7165922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5" name="Oval 4"/>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p:txBody>
          <a:bodyPr>
            <a:normAutofit/>
          </a:bodyPr>
          <a:lstStyle>
            <a:lvl1pPr>
              <a:defRPr sz="4000"/>
            </a:lvl1pPr>
          </a:lstStyle>
          <a:p>
            <a:r>
              <a:rPr lang="en-US" dirty="0"/>
              <a:t>Click to edit Master title style</a:t>
            </a:r>
          </a:p>
        </p:txBody>
      </p:sp>
      <p:sp>
        <p:nvSpPr>
          <p:cNvPr id="3" name="Content Placeholder 2"/>
          <p:cNvSpPr>
            <a:spLocks noGrp="1"/>
          </p:cNvSpPr>
          <p:nvPr>
            <p:ph idx="1"/>
          </p:nvPr>
        </p:nvSpPr>
        <p:spPr>
          <a:xfrm>
            <a:off x="609600" y="2362203"/>
            <a:ext cx="10972800" cy="37639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idx="13"/>
          </p:nvPr>
        </p:nvSpPr>
        <p:spPr>
          <a:xfrm>
            <a:off x="609600" y="1524003"/>
            <a:ext cx="10972800" cy="761999"/>
          </a:xfrm>
        </p:spPr>
        <p:txBody>
          <a:bodyPr>
            <a:normAutofit/>
          </a:bodyPr>
          <a:lstStyle>
            <a:lvl1pPr marL="1588" indent="-1588">
              <a:buNone/>
              <a:defRPr sz="2000"/>
            </a:lvl1pPr>
          </a:lstStyle>
          <a:p>
            <a:pPr lvl="0"/>
            <a:endParaRPr lang="en-US" dirty="0"/>
          </a:p>
        </p:txBody>
      </p:sp>
      <p:sp>
        <p:nvSpPr>
          <p:cNvPr id="6" name="Slide Number Placeholder 5"/>
          <p:cNvSpPr>
            <a:spLocks noGrp="1"/>
          </p:cNvSpPr>
          <p:nvPr>
            <p:ph type="sldNum" sz="quarter" idx="14"/>
          </p:nvPr>
        </p:nvSpPr>
        <p:spPr/>
        <p:txBody>
          <a:bodyPr/>
          <a:lstStyle>
            <a:lvl1pPr>
              <a:defRPr/>
            </a:lvl1pPr>
          </a:lstStyle>
          <a:p>
            <a:fld id="{2910A10D-54C3-4E75-871F-F34914888E7E}" type="slidenum">
              <a:rPr lang="en-US" altLang="en-US"/>
              <a:pPr/>
              <a:t>‹#›</a:t>
            </a:fld>
            <a:endParaRPr lang="en-US" altLang="en-US" dirty="0"/>
          </a:p>
        </p:txBody>
      </p:sp>
    </p:spTree>
    <p:extLst>
      <p:ext uri="{BB962C8B-B14F-4D97-AF65-F5344CB8AC3E}">
        <p14:creationId xmlns:p14="http://schemas.microsoft.com/office/powerpoint/2010/main" val="405089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Oval 1"/>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3" name="Slide Number Placeholder 3"/>
          <p:cNvSpPr>
            <a:spLocks noGrp="1"/>
          </p:cNvSpPr>
          <p:nvPr>
            <p:ph type="sldNum" sz="quarter" idx="10"/>
          </p:nvPr>
        </p:nvSpPr>
        <p:spPr/>
        <p:txBody>
          <a:bodyPr/>
          <a:lstStyle>
            <a:lvl1pPr>
              <a:defRPr/>
            </a:lvl1pPr>
          </a:lstStyle>
          <a:p>
            <a:fld id="{ABD54888-CF6E-4A64-89D8-ECD954077BA0}" type="slidenum">
              <a:rPr lang="en-US" altLang="en-US"/>
              <a:pPr/>
              <a:t>‹#›</a:t>
            </a:fld>
            <a:endParaRPr lang="en-US" altLang="en-US" dirty="0"/>
          </a:p>
        </p:txBody>
      </p:sp>
    </p:spTree>
    <p:extLst>
      <p:ext uri="{BB962C8B-B14F-4D97-AF65-F5344CB8AC3E}">
        <p14:creationId xmlns:p14="http://schemas.microsoft.com/office/powerpoint/2010/main" val="40373276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Oval 4"/>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6" name="Slide Number Placeholder 6"/>
          <p:cNvSpPr>
            <a:spLocks noGrp="1"/>
          </p:cNvSpPr>
          <p:nvPr>
            <p:ph type="sldNum" sz="quarter" idx="10"/>
          </p:nvPr>
        </p:nvSpPr>
        <p:spPr/>
        <p:txBody>
          <a:bodyPr/>
          <a:lstStyle>
            <a:lvl1pPr>
              <a:defRPr/>
            </a:lvl1pPr>
          </a:lstStyle>
          <a:p>
            <a:fld id="{D45B517B-94ED-4635-9D62-B81586D51960}" type="slidenum">
              <a:rPr lang="en-US" altLang="en-US"/>
              <a:pPr/>
              <a:t>‹#›</a:t>
            </a:fld>
            <a:endParaRPr lang="en-US" altLang="en-US" dirty="0"/>
          </a:p>
        </p:txBody>
      </p:sp>
    </p:spTree>
    <p:extLst>
      <p:ext uri="{BB962C8B-B14F-4D97-AF65-F5344CB8AC3E}">
        <p14:creationId xmlns:p14="http://schemas.microsoft.com/office/powerpoint/2010/main" val="30733219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Oval 4"/>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6" name="Slide Number Placeholder 6"/>
          <p:cNvSpPr>
            <a:spLocks noGrp="1"/>
          </p:cNvSpPr>
          <p:nvPr>
            <p:ph type="sldNum" sz="quarter" idx="10"/>
          </p:nvPr>
        </p:nvSpPr>
        <p:spPr/>
        <p:txBody>
          <a:bodyPr/>
          <a:lstStyle>
            <a:lvl1pPr>
              <a:defRPr/>
            </a:lvl1pPr>
          </a:lstStyle>
          <a:p>
            <a:fld id="{A2C9A9CF-0E5F-4B2D-8E3E-69C3AE5DB0C4}" type="slidenum">
              <a:rPr lang="en-US" altLang="en-US"/>
              <a:pPr/>
              <a:t>‹#›</a:t>
            </a:fld>
            <a:endParaRPr lang="en-US" altLang="en-US" dirty="0"/>
          </a:p>
        </p:txBody>
      </p:sp>
    </p:spTree>
    <p:extLst>
      <p:ext uri="{BB962C8B-B14F-4D97-AF65-F5344CB8AC3E}">
        <p14:creationId xmlns:p14="http://schemas.microsoft.com/office/powerpoint/2010/main" val="32624921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Oval 3"/>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fld id="{D11A7C6A-26FD-47C1-9727-C85EBBFF8880}" type="slidenum">
              <a:rPr lang="en-US" altLang="en-US"/>
              <a:pPr/>
              <a:t>‹#›</a:t>
            </a:fld>
            <a:endParaRPr lang="en-US" altLang="en-US" dirty="0"/>
          </a:p>
        </p:txBody>
      </p:sp>
    </p:spTree>
    <p:extLst>
      <p:ext uri="{BB962C8B-B14F-4D97-AF65-F5344CB8AC3E}">
        <p14:creationId xmlns:p14="http://schemas.microsoft.com/office/powerpoint/2010/main" val="184171573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Oval 3"/>
          <p:cNvSpPr/>
          <p:nvPr userDrawn="1"/>
        </p:nvSpPr>
        <p:spPr>
          <a:xfrm>
            <a:off x="711200" y="6248400"/>
            <a:ext cx="711200" cy="533400"/>
          </a:xfrm>
          <a:prstGeom prst="ellipse">
            <a:avLst/>
          </a:prstGeom>
          <a:noFill/>
          <a:ln>
            <a:solidFill>
              <a:srgbClr val="4EC1B4"/>
            </a:solidFill>
          </a:ln>
        </p:spPr>
        <p:style>
          <a:lnRef idx="2">
            <a:schemeClr val="accent1"/>
          </a:lnRef>
          <a:fillRef idx="1">
            <a:schemeClr val="lt1"/>
          </a:fillRef>
          <a:effectRef idx="0">
            <a:schemeClr val="accent1"/>
          </a:effectRef>
          <a:fontRef idx="minor">
            <a:schemeClr val="dk1"/>
          </a:fontRef>
        </p:style>
        <p:txBody>
          <a:bodyPr anchor="ctr"/>
          <a:lstStyle/>
          <a:p>
            <a:pPr algn="ctr">
              <a:defRPr/>
            </a:pPr>
            <a:endParaRPr lang="en-US" sz="1800" dirty="0">
              <a:ln w="6350" cmpd="sng">
                <a:solidFill>
                  <a:schemeClr val="tx1"/>
                </a:solidFill>
              </a:ln>
            </a:endParaRPr>
          </a:p>
        </p:txBody>
      </p:sp>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fld id="{6A2B1BF6-5631-43DD-812D-3C74D9966A85}" type="slidenum">
              <a:rPr lang="en-US" altLang="en-US"/>
              <a:pPr/>
              <a:t>‹#›</a:t>
            </a:fld>
            <a:endParaRPr lang="en-US" altLang="en-US" dirty="0"/>
          </a:p>
        </p:txBody>
      </p:sp>
    </p:spTree>
    <p:extLst>
      <p:ext uri="{BB962C8B-B14F-4D97-AF65-F5344CB8AC3E}">
        <p14:creationId xmlns:p14="http://schemas.microsoft.com/office/powerpoint/2010/main" val="1733527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48419" y="2108200"/>
            <a:ext cx="7793567"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623735" y="304800"/>
            <a:ext cx="49445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2013151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62400" y="304800"/>
            <a:ext cx="43688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1609354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08200"/>
            <a:ext cx="78232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62400" y="304800"/>
            <a:ext cx="4385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22487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pic>
        <p:nvPicPr>
          <p:cNvPr id="6"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322864" y="304800"/>
            <a:ext cx="5524500"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113314" y="2108200"/>
            <a:ext cx="5867400"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88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2" name="Picture 4"/>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133600" y="304800"/>
            <a:ext cx="8077200"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4"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135719" y="2108200"/>
            <a:ext cx="7818967" cy="39116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760708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1905000"/>
            <a:ext cx="12192000" cy="4953000"/>
          </a:xfrm>
          <a:prstGeom prst="rect">
            <a:avLst/>
          </a:prstGeom>
          <a:solidFill>
            <a:srgbClr val="E6E7E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800" dirty="0"/>
          </a:p>
        </p:txBody>
      </p:sp>
      <p:pic>
        <p:nvPicPr>
          <p:cNvPr id="3"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133600" y="2133600"/>
            <a:ext cx="7823200" cy="3886200"/>
          </a:xfrm>
          <a:prstGeom prst="rect">
            <a:avLst/>
          </a:prstGeom>
          <a:noFill/>
          <a:ln w="1905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4"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962400" y="304800"/>
            <a:ext cx="4385733"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6"/>
          <p:cNvSpPr txBox="1">
            <a:spLocks noChangeArrowheads="1"/>
          </p:cNvSpPr>
          <p:nvPr userDrawn="1"/>
        </p:nvSpPr>
        <p:spPr bwMode="auto">
          <a:xfrm>
            <a:off x="0" y="6356351"/>
            <a:ext cx="12192000" cy="18466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Arial" panose="020B0604020202020204" pitchFamily="34" charset="0"/>
                <a:ea typeface="ヒラギノ角ゴ Pro W3" charset="-128"/>
              </a:defRPr>
            </a:lvl1pPr>
            <a:lvl2pPr marL="742950" indent="-285750" eaLnBrk="0" hangingPunct="0">
              <a:defRPr sz="2400">
                <a:solidFill>
                  <a:schemeClr val="tx1"/>
                </a:solidFill>
                <a:latin typeface="Arial" panose="020B0604020202020204" pitchFamily="34" charset="0"/>
                <a:ea typeface="ヒラギノ角ゴ Pro W3" charset="-128"/>
              </a:defRPr>
            </a:lvl2pPr>
            <a:lvl3pPr marL="1143000" indent="-228600" eaLnBrk="0" hangingPunct="0">
              <a:defRPr sz="2400">
                <a:solidFill>
                  <a:schemeClr val="tx1"/>
                </a:solidFill>
                <a:latin typeface="Arial" panose="020B0604020202020204" pitchFamily="34" charset="0"/>
                <a:ea typeface="ヒラギノ角ゴ Pro W3" charset="-128"/>
              </a:defRPr>
            </a:lvl3pPr>
            <a:lvl4pPr marL="1600200" indent="-228600" eaLnBrk="0" hangingPunct="0">
              <a:defRPr sz="2400">
                <a:solidFill>
                  <a:schemeClr val="tx1"/>
                </a:solidFill>
                <a:latin typeface="Arial" panose="020B0604020202020204" pitchFamily="34" charset="0"/>
                <a:ea typeface="ヒラギノ角ゴ Pro W3" charset="-128"/>
              </a:defRPr>
            </a:lvl4pPr>
            <a:lvl5pPr marL="2057400" indent="-228600" eaLnBrk="0" hangingPunct="0">
              <a:defRPr sz="2400">
                <a:solidFill>
                  <a:schemeClr val="tx1"/>
                </a:solidFill>
                <a:latin typeface="Arial" panose="020B0604020202020204" pitchFamily="34" charset="0"/>
                <a:ea typeface="ヒラギノ角ゴ Pro W3"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charset="-128"/>
              </a:defRPr>
            </a:lvl9pPr>
          </a:lstStyle>
          <a:p>
            <a:pPr algn="ctr" eaLnBrk="1" hangingPunct="1">
              <a:spcBef>
                <a:spcPct val="50000"/>
              </a:spcBef>
            </a:pPr>
            <a:r>
              <a:rPr lang="en-US" altLang="en-US" sz="600" dirty="0">
                <a:solidFill>
                  <a:schemeClr val="bg1"/>
                </a:solidFill>
                <a:cs typeface="Arial" panose="020B0604020202020204" pitchFamily="34" charset="0"/>
              </a:rPr>
              <a:t>© Copyright 2017 by the National Restaurant Association Educational Foundation (NRAEF). All rights reserved.</a:t>
            </a:r>
          </a:p>
        </p:txBody>
      </p:sp>
    </p:spTree>
    <p:extLst>
      <p:ext uri="{BB962C8B-B14F-4D97-AF65-F5344CB8AC3E}">
        <p14:creationId xmlns:p14="http://schemas.microsoft.com/office/powerpoint/2010/main" val="41491139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487362"/>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Text Placeholder 2"/>
          <p:cNvSpPr>
            <a:spLocks noGrp="1"/>
          </p:cNvSpPr>
          <p:nvPr>
            <p:ph type="body" idx="1"/>
          </p:nvPr>
        </p:nvSpPr>
        <p:spPr bwMode="auto">
          <a:xfrm>
            <a:off x="609600" y="1295400"/>
            <a:ext cx="109728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C7CCDB"/>
                </a:solidFill>
                <a:latin typeface="Helvetica Neue Medium" charset="0"/>
              </a:defRPr>
            </a:lvl1pPr>
          </a:lstStyle>
          <a:p>
            <a:fld id="{0847BAE7-BC47-4E50-A34F-F6BF7D57CBFA}" type="slidenum">
              <a:rPr lang="en-US" altLang="en-US"/>
              <a:pPr/>
              <a:t>‹#›</a:t>
            </a:fld>
            <a:endParaRPr lang="en-US" altLang="en-US" dirty="0"/>
          </a:p>
        </p:txBody>
      </p:sp>
    </p:spTree>
    <p:extLst>
      <p:ext uri="{BB962C8B-B14F-4D97-AF65-F5344CB8AC3E}">
        <p14:creationId xmlns:p14="http://schemas.microsoft.com/office/powerpoint/2010/main" val="15678051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Lst>
  <p:hf hdr="0"/>
  <p:txStyles>
    <p:titleStyle>
      <a:lvl1pPr algn="l" rtl="0" eaLnBrk="0" fontAlgn="base" hangingPunct="0">
        <a:lnSpc>
          <a:spcPct val="50000"/>
        </a:lnSpc>
        <a:spcBef>
          <a:spcPct val="0"/>
        </a:spcBef>
        <a:spcAft>
          <a:spcPct val="0"/>
        </a:spcAft>
        <a:defRPr sz="1600" kern="1200" cap="all">
          <a:solidFill>
            <a:srgbClr val="DEAE6F"/>
          </a:solidFill>
          <a:latin typeface="Helvetica Neue Medium"/>
          <a:ea typeface="ヒラギノ角ゴ Pro W3" charset="0"/>
          <a:cs typeface="Arial" pitchFamily="34" charset="0"/>
        </a:defRPr>
      </a:lvl1pPr>
      <a:lvl2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2pPr>
      <a:lvl3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3pPr>
      <a:lvl4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4pPr>
      <a:lvl5pPr algn="l" rtl="0" eaLnBrk="0" fontAlgn="base" hangingPunct="0">
        <a:lnSpc>
          <a:spcPct val="50000"/>
        </a:lnSpc>
        <a:spcBef>
          <a:spcPct val="0"/>
        </a:spcBef>
        <a:spcAft>
          <a:spcPct val="0"/>
        </a:spcAft>
        <a:defRPr sz="1600">
          <a:solidFill>
            <a:srgbClr val="DEAE6F"/>
          </a:solidFill>
          <a:latin typeface="Helvetica Neue Medium" charset="0"/>
          <a:ea typeface="ヒラギノ角ゴ Pro W3" charset="0"/>
          <a:cs typeface="Arial" charset="0"/>
        </a:defRPr>
      </a:lvl5pPr>
      <a:lvl6pPr marL="457189" algn="ctr" rtl="0" fontAlgn="base">
        <a:spcBef>
          <a:spcPct val="0"/>
        </a:spcBef>
        <a:spcAft>
          <a:spcPct val="0"/>
        </a:spcAft>
        <a:defRPr sz="4000" b="1">
          <a:solidFill>
            <a:srgbClr val="FF6600"/>
          </a:solidFill>
          <a:latin typeface="Arial" charset="0"/>
          <a:cs typeface="Arial" charset="0"/>
        </a:defRPr>
      </a:lvl6pPr>
      <a:lvl7pPr marL="914377" algn="ctr" rtl="0" fontAlgn="base">
        <a:spcBef>
          <a:spcPct val="0"/>
        </a:spcBef>
        <a:spcAft>
          <a:spcPct val="0"/>
        </a:spcAft>
        <a:defRPr sz="4000" b="1">
          <a:solidFill>
            <a:srgbClr val="FF6600"/>
          </a:solidFill>
          <a:latin typeface="Arial" charset="0"/>
          <a:cs typeface="Arial" charset="0"/>
        </a:defRPr>
      </a:lvl7pPr>
      <a:lvl8pPr marL="1371566" algn="ctr" rtl="0" fontAlgn="base">
        <a:spcBef>
          <a:spcPct val="0"/>
        </a:spcBef>
        <a:spcAft>
          <a:spcPct val="0"/>
        </a:spcAft>
        <a:defRPr sz="4000" b="1">
          <a:solidFill>
            <a:srgbClr val="FF6600"/>
          </a:solidFill>
          <a:latin typeface="Arial" charset="0"/>
          <a:cs typeface="Arial" charset="0"/>
        </a:defRPr>
      </a:lvl8pPr>
      <a:lvl9pPr marL="1828754" algn="ctr" rtl="0" fontAlgn="base">
        <a:spcBef>
          <a:spcPct val="0"/>
        </a:spcBef>
        <a:spcAft>
          <a:spcPct val="0"/>
        </a:spcAft>
        <a:defRPr sz="4000" b="1">
          <a:solidFill>
            <a:srgbClr val="FF6600"/>
          </a:solidFill>
          <a:latin typeface="Arial" charset="0"/>
          <a:cs typeface="Arial" charset="0"/>
        </a:defRPr>
      </a:lvl9pPr>
    </p:titleStyle>
    <p:bodyStyle>
      <a:lvl1pPr marL="342891" indent="-342891" algn="l" rtl="0" eaLnBrk="0" fontAlgn="base" hangingPunct="0">
        <a:spcBef>
          <a:spcPct val="20000"/>
        </a:spcBef>
        <a:spcAft>
          <a:spcPct val="0"/>
        </a:spcAft>
        <a:buClr>
          <a:srgbClr val="DEAE6F"/>
        </a:buClr>
        <a:buFont typeface="Arial" panose="020B0604020202020204" pitchFamily="34" charset="0"/>
        <a:buChar char="•"/>
        <a:defRPr kern="1200">
          <a:solidFill>
            <a:schemeClr val="tx1"/>
          </a:solidFill>
          <a:latin typeface="Arial" pitchFamily="34" charset="0"/>
          <a:ea typeface="ヒラギノ角ゴ Pro W3" charset="0"/>
          <a:cs typeface="Arial" pitchFamily="34" charset="0"/>
        </a:defRPr>
      </a:lvl1pPr>
      <a:lvl2pPr marL="742932" indent="-285744" algn="l" rtl="0" eaLnBrk="0" fontAlgn="base" hangingPunct="0">
        <a:spcBef>
          <a:spcPct val="20000"/>
        </a:spcBef>
        <a:spcAft>
          <a:spcPct val="0"/>
        </a:spcAft>
        <a:buClr>
          <a:srgbClr val="DEAE6F"/>
        </a:buClr>
        <a:buFont typeface="Courier New" panose="02070309020205020404" pitchFamily="49" charset="0"/>
        <a:buChar char="o"/>
        <a:defRPr sz="1600" kern="1200">
          <a:solidFill>
            <a:schemeClr val="tx1"/>
          </a:solidFill>
          <a:latin typeface="Arial" pitchFamily="34" charset="0"/>
          <a:ea typeface="Arial" charset="0"/>
          <a:cs typeface="Arial" pitchFamily="34" charset="0"/>
        </a:defRPr>
      </a:lvl2pPr>
      <a:lvl3pPr marL="1142971" indent="-228594" algn="l" rtl="0" eaLnBrk="0" fontAlgn="base" hangingPunct="0">
        <a:spcBef>
          <a:spcPct val="20000"/>
        </a:spcBef>
        <a:spcAft>
          <a:spcPct val="0"/>
        </a:spcAft>
        <a:buClr>
          <a:srgbClr val="DEAE6F"/>
        </a:buClr>
        <a:buFont typeface="Wingdings" panose="05000000000000000000" pitchFamily="2" charset="2"/>
        <a:buChar char="§"/>
        <a:defRPr sz="1400" kern="1200">
          <a:solidFill>
            <a:schemeClr val="tx1"/>
          </a:solidFill>
          <a:latin typeface="Arial" pitchFamily="34" charset="0"/>
          <a:ea typeface="Arial" charset="0"/>
          <a:cs typeface="Arial" pitchFamily="34" charset="0"/>
        </a:defRPr>
      </a:lvl3pPr>
      <a:lvl4pPr marL="1600160" indent="-228594" algn="l" rtl="0" eaLnBrk="0" fontAlgn="base" hangingPunct="0">
        <a:spcBef>
          <a:spcPct val="20000"/>
        </a:spcBef>
        <a:spcAft>
          <a:spcPct val="0"/>
        </a:spcAft>
        <a:buClr>
          <a:srgbClr val="DEAE6F"/>
        </a:buClr>
        <a:buFont typeface="Arial" panose="020B0604020202020204" pitchFamily="34" charset="0"/>
        <a:buChar char="–"/>
        <a:defRPr sz="1200" kern="1200">
          <a:solidFill>
            <a:srgbClr val="DEAE6F"/>
          </a:solidFill>
          <a:latin typeface="Arial" pitchFamily="34" charset="0"/>
          <a:ea typeface="Arial" charset="0"/>
          <a:cs typeface="Arial" pitchFamily="34" charset="0"/>
        </a:defRPr>
      </a:lvl4pPr>
      <a:lvl5pPr marL="2057349" indent="-228594" algn="l" rtl="0" eaLnBrk="0" fontAlgn="base" hangingPunct="0">
        <a:spcBef>
          <a:spcPct val="20000"/>
        </a:spcBef>
        <a:spcAft>
          <a:spcPct val="0"/>
        </a:spcAft>
        <a:buClr>
          <a:srgbClr val="DEAE6F"/>
        </a:buClr>
        <a:buFont typeface="Arial" panose="020B0604020202020204" pitchFamily="34" charset="0"/>
        <a:buChar char="»"/>
        <a:defRPr sz="1000" kern="1200">
          <a:solidFill>
            <a:srgbClr val="DEAE6F"/>
          </a:solidFill>
          <a:latin typeface="Arial" pitchFamily="34" charset="0"/>
          <a:ea typeface="Arial" charset="0"/>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3.xml"/></Relationships>
</file>

<file path=ppt/slides/_rels/slide101.xml.rels><?xml version="1.0" encoding="UTF-8" standalone="yes"?>
<Relationships xmlns="http://schemas.openxmlformats.org/package/2006/relationships"><Relationship Id="rId3" Type="http://schemas.openxmlformats.org/officeDocument/2006/relationships/image" Target="../media/image168.jpeg"/><Relationship Id="rId2" Type="http://schemas.openxmlformats.org/officeDocument/2006/relationships/notesSlide" Target="../notesSlides/notesSlide85.xml"/><Relationship Id="rId1" Type="http://schemas.openxmlformats.org/officeDocument/2006/relationships/slideLayout" Target="../slideLayouts/slideLayout25.xml"/><Relationship Id="rId4" Type="http://schemas.openxmlformats.org/officeDocument/2006/relationships/image" Target="../media/image169.jpeg"/></Relationships>
</file>

<file path=ppt/slides/_rels/slide102.xml.rels><?xml version="1.0" encoding="UTF-8" standalone="yes"?>
<Relationships xmlns="http://schemas.openxmlformats.org/package/2006/relationships"><Relationship Id="rId3" Type="http://schemas.openxmlformats.org/officeDocument/2006/relationships/image" Target="../media/image170.jpeg"/><Relationship Id="rId2" Type="http://schemas.openxmlformats.org/officeDocument/2006/relationships/notesSlide" Target="../notesSlides/notesSlide86.xml"/><Relationship Id="rId1" Type="http://schemas.openxmlformats.org/officeDocument/2006/relationships/slideLayout" Target="../slideLayouts/slideLayout25.xml"/><Relationship Id="rId4" Type="http://schemas.openxmlformats.org/officeDocument/2006/relationships/image" Target="../media/image17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55.jpeg"/></Relationships>
</file>

<file path=ppt/slides/_rels/slide14.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4.xml"/><Relationship Id="rId1" Type="http://schemas.openxmlformats.org/officeDocument/2006/relationships/slideLayout" Target="../slideLayouts/slideLayout25.xml"/><Relationship Id="rId4" Type="http://schemas.openxmlformats.org/officeDocument/2006/relationships/image" Target="../media/image58.jpeg"/></Relationships>
</file>

<file path=ppt/slides/_rels/slide1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64.jpeg"/></Relationships>
</file>

<file path=ppt/slides/_rels/slide21.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25.xml"/><Relationship Id="rId4" Type="http://schemas.openxmlformats.org/officeDocument/2006/relationships/image" Target="../media/image66.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image" Target="../media/image46.tiff"/><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23.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notesSlide" Target="../notesSlides/notesSlide27.xml"/><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28.xml"/><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9.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30.xml"/><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1.xm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2.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0.xml.rels><?xml version="1.0" encoding="UTF-8" standalone="yes"?>
<Relationships xmlns="http://schemas.openxmlformats.org/package/2006/relationships"><Relationship Id="rId3" Type="http://schemas.openxmlformats.org/officeDocument/2006/relationships/image" Target="../media/image93.tiff"/><Relationship Id="rId2" Type="http://schemas.openxmlformats.org/officeDocument/2006/relationships/notesSlide" Target="../notesSlides/notesSlide34.xml"/><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35.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3.xml"/></Relationships>
</file>

<file path=ppt/slides/_rels/slide57.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notesSlide" Target="../notesSlides/notesSlide41.xml"/><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43.xml"/><Relationship Id="rId1" Type="http://schemas.openxmlformats.org/officeDocument/2006/relationships/slideLayout" Target="../slideLayouts/slideLayout25.xml"/><Relationship Id="rId4" Type="http://schemas.openxmlformats.org/officeDocument/2006/relationships/image" Target="../media/image101.jpeg"/></Relationships>
</file>

<file path=ppt/slides/_rels/slide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0.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44.xml"/><Relationship Id="rId1" Type="http://schemas.openxmlformats.org/officeDocument/2006/relationships/slideLayout" Target="../slideLayouts/slideLayout25.xml"/><Relationship Id="rId4" Type="http://schemas.openxmlformats.org/officeDocument/2006/relationships/image" Target="../media/image103.jpeg"/></Relationships>
</file>

<file path=ppt/slides/_rels/slide61.xml.rels><?xml version="1.0" encoding="UTF-8" standalone="yes"?>
<Relationships xmlns="http://schemas.openxmlformats.org/package/2006/relationships"><Relationship Id="rId3" Type="http://schemas.openxmlformats.org/officeDocument/2006/relationships/image" Target="../media/image104.tiff"/><Relationship Id="rId2" Type="http://schemas.openxmlformats.org/officeDocument/2006/relationships/notesSlide" Target="../notesSlides/notesSlide45.xml"/><Relationship Id="rId1" Type="http://schemas.openxmlformats.org/officeDocument/2006/relationships/slideLayout" Target="../slideLayouts/slideLayout25.xml"/><Relationship Id="rId4" Type="http://schemas.openxmlformats.org/officeDocument/2006/relationships/image" Target="../media/image105.jpeg"/></Relationships>
</file>

<file path=ppt/slides/_rels/slide6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46.xml"/><Relationship Id="rId1" Type="http://schemas.openxmlformats.org/officeDocument/2006/relationships/slideLayout" Target="../slideLayouts/slideLayout25.xml"/><Relationship Id="rId4" Type="http://schemas.openxmlformats.org/officeDocument/2006/relationships/image" Target="../media/image107.jpeg"/></Relationships>
</file>

<file path=ppt/slides/_rels/slide63.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7.xml"/><Relationship Id="rId1" Type="http://schemas.openxmlformats.org/officeDocument/2006/relationships/slideLayout" Target="../slideLayouts/slideLayout25.xml"/><Relationship Id="rId4" Type="http://schemas.openxmlformats.org/officeDocument/2006/relationships/image" Target="../media/image109.jpeg"/></Relationships>
</file>

<file path=ppt/slides/_rels/slide6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48.xml"/><Relationship Id="rId1" Type="http://schemas.openxmlformats.org/officeDocument/2006/relationships/slideLayout" Target="../slideLayouts/slideLayout25.xml"/><Relationship Id="rId4" Type="http://schemas.openxmlformats.org/officeDocument/2006/relationships/image" Target="../media/image111.jpeg"/></Relationships>
</file>

<file path=ppt/slides/_rels/slide65.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9.xml"/><Relationship Id="rId1" Type="http://schemas.openxmlformats.org/officeDocument/2006/relationships/slideLayout" Target="../slideLayouts/slideLayout25.xml"/><Relationship Id="rId4" Type="http://schemas.openxmlformats.org/officeDocument/2006/relationships/image" Target="../media/image113.jpeg"/></Relationships>
</file>

<file path=ppt/slides/_rels/slide66.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50.xml"/><Relationship Id="rId1" Type="http://schemas.openxmlformats.org/officeDocument/2006/relationships/slideLayout" Target="../slideLayouts/slideLayout24.xml"/></Relationships>
</file>

<file path=ppt/slides/_rels/slide67.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1.xml"/><Relationship Id="rId1" Type="http://schemas.openxmlformats.org/officeDocument/2006/relationships/slideLayout" Target="../slideLayouts/slideLayout25.xml"/><Relationship Id="rId4" Type="http://schemas.openxmlformats.org/officeDocument/2006/relationships/image" Target="../media/image116.tiff"/></Relationships>
</file>

<file path=ppt/slides/_rels/slide68.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52.xml"/><Relationship Id="rId1" Type="http://schemas.openxmlformats.org/officeDocument/2006/relationships/slideLayout" Target="../slideLayouts/slideLayout25.xml"/><Relationship Id="rId4" Type="http://schemas.openxmlformats.org/officeDocument/2006/relationships/image" Target="../media/image118.jpeg"/></Relationships>
</file>

<file path=ppt/slides/_rels/slide69.xml.rels><?xml version="1.0" encoding="UTF-8" standalone="yes"?>
<Relationships xmlns="http://schemas.openxmlformats.org/package/2006/relationships"><Relationship Id="rId3" Type="http://schemas.openxmlformats.org/officeDocument/2006/relationships/image" Target="../media/image119.tiff"/><Relationship Id="rId2" Type="http://schemas.openxmlformats.org/officeDocument/2006/relationships/notesSlide" Target="../notesSlides/notesSlide53.xml"/><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54.xml"/><Relationship Id="rId1" Type="http://schemas.openxmlformats.org/officeDocument/2006/relationships/slideLayout" Target="../slideLayouts/slideLayout26.xml"/><Relationship Id="rId5" Type="http://schemas.openxmlformats.org/officeDocument/2006/relationships/image" Target="../media/image122.jpeg"/><Relationship Id="rId4" Type="http://schemas.openxmlformats.org/officeDocument/2006/relationships/image" Target="../media/image121.jpeg"/></Relationships>
</file>

<file path=ppt/slides/_rels/slide71.xml.rels><?xml version="1.0" encoding="UTF-8" standalone="yes"?>
<Relationships xmlns="http://schemas.openxmlformats.org/package/2006/relationships"><Relationship Id="rId3" Type="http://schemas.openxmlformats.org/officeDocument/2006/relationships/image" Target="../media/image123.jpeg"/><Relationship Id="rId2" Type="http://schemas.openxmlformats.org/officeDocument/2006/relationships/notesSlide" Target="../notesSlides/notesSlide55.xml"/><Relationship Id="rId1" Type="http://schemas.openxmlformats.org/officeDocument/2006/relationships/slideLayout" Target="../slideLayouts/slideLayout25.xml"/><Relationship Id="rId4" Type="http://schemas.openxmlformats.org/officeDocument/2006/relationships/image" Target="../media/image124.jpeg"/></Relationships>
</file>

<file path=ppt/slides/_rels/slide72.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56.xml"/><Relationship Id="rId1" Type="http://schemas.openxmlformats.org/officeDocument/2006/relationships/slideLayout" Target="../slideLayouts/slideLayout25.xml"/><Relationship Id="rId4" Type="http://schemas.openxmlformats.org/officeDocument/2006/relationships/image" Target="../media/image126.jpeg"/></Relationships>
</file>

<file path=ppt/slides/_rels/slide73.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57.xml"/><Relationship Id="rId1" Type="http://schemas.openxmlformats.org/officeDocument/2006/relationships/slideLayout" Target="../slideLayouts/slideLayout25.xml"/><Relationship Id="rId4" Type="http://schemas.openxmlformats.org/officeDocument/2006/relationships/image" Target="../media/image128.jpeg"/></Relationships>
</file>

<file path=ppt/slides/_rels/slide74.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58.xml"/><Relationship Id="rId1" Type="http://schemas.openxmlformats.org/officeDocument/2006/relationships/slideLayout" Target="../slideLayouts/slideLayout25.xml"/><Relationship Id="rId4" Type="http://schemas.openxmlformats.org/officeDocument/2006/relationships/image" Target="../media/image130.jpeg"/></Relationships>
</file>

<file path=ppt/slides/_rels/slide75.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59.xml"/><Relationship Id="rId1" Type="http://schemas.openxmlformats.org/officeDocument/2006/relationships/slideLayout" Target="../slideLayouts/slideLayout26.xml"/><Relationship Id="rId5" Type="http://schemas.openxmlformats.org/officeDocument/2006/relationships/image" Target="../media/image133.jpeg"/><Relationship Id="rId4" Type="http://schemas.openxmlformats.org/officeDocument/2006/relationships/image" Target="../media/image132.jpe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3.xml"/></Relationships>
</file>

<file path=ppt/slides/_rels/slide77.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61.xml"/><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62.xml"/><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63.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64.xml"/><Relationship Id="rId1" Type="http://schemas.openxmlformats.org/officeDocument/2006/relationships/slideLayout" Target="../slideLayouts/slideLayout25.xml"/><Relationship Id="rId4" Type="http://schemas.openxmlformats.org/officeDocument/2006/relationships/image" Target="../media/image138.jpeg"/></Relationships>
</file>

<file path=ppt/slides/_rels/slide81.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65.xml"/><Relationship Id="rId1" Type="http://schemas.openxmlformats.org/officeDocument/2006/relationships/slideLayout" Target="../slideLayouts/slideLayout25.xml"/><Relationship Id="rId4" Type="http://schemas.openxmlformats.org/officeDocument/2006/relationships/image" Target="../media/image140.jpeg"/></Relationships>
</file>

<file path=ppt/slides/_rels/slide82.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notesSlide" Target="../notesSlides/notesSlide66.xml"/><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3" Type="http://schemas.openxmlformats.org/officeDocument/2006/relationships/image" Target="../media/image142.jpeg"/><Relationship Id="rId2" Type="http://schemas.openxmlformats.org/officeDocument/2006/relationships/notesSlide" Target="../notesSlides/notesSlide67.xml"/><Relationship Id="rId1" Type="http://schemas.openxmlformats.org/officeDocument/2006/relationships/slideLayout" Target="../slideLayouts/slideLayout25.xml"/><Relationship Id="rId4" Type="http://schemas.openxmlformats.org/officeDocument/2006/relationships/image" Target="../media/image143.jpeg"/></Relationships>
</file>

<file path=ppt/slides/_rels/slide84.xml.rels><?xml version="1.0" encoding="UTF-8" standalone="yes"?>
<Relationships xmlns="http://schemas.openxmlformats.org/package/2006/relationships"><Relationship Id="rId3" Type="http://schemas.openxmlformats.org/officeDocument/2006/relationships/image" Target="../media/image144.jpeg"/><Relationship Id="rId2" Type="http://schemas.openxmlformats.org/officeDocument/2006/relationships/notesSlide" Target="../notesSlides/notesSlide68.xml"/><Relationship Id="rId1" Type="http://schemas.openxmlformats.org/officeDocument/2006/relationships/slideLayout" Target="../slideLayouts/slideLayout25.xml"/><Relationship Id="rId4" Type="http://schemas.openxmlformats.org/officeDocument/2006/relationships/image" Target="../media/image145.jpeg"/></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3.xml"/></Relationships>
</file>

<file path=ppt/slides/_rels/slide86.xml.rels><?xml version="1.0" encoding="UTF-8" standalone="yes"?>
<Relationships xmlns="http://schemas.openxmlformats.org/package/2006/relationships"><Relationship Id="rId3" Type="http://schemas.openxmlformats.org/officeDocument/2006/relationships/image" Target="../media/image146.tiff"/><Relationship Id="rId2" Type="http://schemas.openxmlformats.org/officeDocument/2006/relationships/notesSlide" Target="../notesSlides/notesSlide70.xml"/><Relationship Id="rId1" Type="http://schemas.openxmlformats.org/officeDocument/2006/relationships/slideLayout" Target="../slideLayouts/slideLayout25.xml"/><Relationship Id="rId4" Type="http://schemas.openxmlformats.org/officeDocument/2006/relationships/image" Target="../media/image147.jpeg"/></Relationships>
</file>

<file path=ppt/slides/_rels/slide87.xml.rels><?xml version="1.0" encoding="UTF-8" standalone="yes"?>
<Relationships xmlns="http://schemas.openxmlformats.org/package/2006/relationships"><Relationship Id="rId3" Type="http://schemas.openxmlformats.org/officeDocument/2006/relationships/image" Target="../media/image148.jpeg"/><Relationship Id="rId2" Type="http://schemas.openxmlformats.org/officeDocument/2006/relationships/notesSlide" Target="../notesSlides/notesSlide71.xml"/><Relationship Id="rId1" Type="http://schemas.openxmlformats.org/officeDocument/2006/relationships/slideLayout" Target="../slideLayouts/slideLayout25.xml"/><Relationship Id="rId4" Type="http://schemas.openxmlformats.org/officeDocument/2006/relationships/image" Target="../media/image149.jpeg"/></Relationships>
</file>

<file path=ppt/slides/_rels/slide88.xml.rels><?xml version="1.0" encoding="UTF-8" standalone="yes"?>
<Relationships xmlns="http://schemas.openxmlformats.org/package/2006/relationships"><Relationship Id="rId3" Type="http://schemas.openxmlformats.org/officeDocument/2006/relationships/image" Target="../media/image150.jpeg"/><Relationship Id="rId2" Type="http://schemas.openxmlformats.org/officeDocument/2006/relationships/notesSlide" Target="../notesSlides/notesSlide72.xml"/><Relationship Id="rId1" Type="http://schemas.openxmlformats.org/officeDocument/2006/relationships/slideLayout" Target="../slideLayouts/slideLayout25.xml"/><Relationship Id="rId4" Type="http://schemas.openxmlformats.org/officeDocument/2006/relationships/image" Target="../media/image151.jpeg"/></Relationships>
</file>

<file path=ppt/slides/_rels/slide89.xml.rels><?xml version="1.0" encoding="UTF-8" standalone="yes"?>
<Relationships xmlns="http://schemas.openxmlformats.org/package/2006/relationships"><Relationship Id="rId3" Type="http://schemas.openxmlformats.org/officeDocument/2006/relationships/image" Target="../media/image152.jpeg"/><Relationship Id="rId2" Type="http://schemas.openxmlformats.org/officeDocument/2006/relationships/notesSlide" Target="../notesSlides/notesSlide73.xml"/><Relationship Id="rId1" Type="http://schemas.openxmlformats.org/officeDocument/2006/relationships/slideLayout" Target="../slideLayouts/slideLayout25.xml"/><Relationship Id="rId4" Type="http://schemas.openxmlformats.org/officeDocument/2006/relationships/image" Target="../media/image153.jpeg"/></Relationships>
</file>

<file path=ppt/slides/_rels/slide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3" Type="http://schemas.openxmlformats.org/officeDocument/2006/relationships/image" Target="../media/image154.jpeg"/><Relationship Id="rId2" Type="http://schemas.openxmlformats.org/officeDocument/2006/relationships/notesSlide" Target="../notesSlides/notesSlide74.xml"/><Relationship Id="rId1" Type="http://schemas.openxmlformats.org/officeDocument/2006/relationships/slideLayout" Target="../slideLayouts/slideLayout25.xml"/><Relationship Id="rId4" Type="http://schemas.openxmlformats.org/officeDocument/2006/relationships/image" Target="../media/image155.tiff"/></Relationships>
</file>

<file path=ppt/slides/_rels/slide91.xml.rels><?xml version="1.0" encoding="UTF-8" standalone="yes"?>
<Relationships xmlns="http://schemas.openxmlformats.org/package/2006/relationships"><Relationship Id="rId3" Type="http://schemas.openxmlformats.org/officeDocument/2006/relationships/image" Target="../media/image156.jpeg"/><Relationship Id="rId2" Type="http://schemas.openxmlformats.org/officeDocument/2006/relationships/notesSlide" Target="../notesSlides/notesSlide75.xml"/><Relationship Id="rId1" Type="http://schemas.openxmlformats.org/officeDocument/2006/relationships/slideLayout" Target="../slideLayouts/slideLayout25.xml"/><Relationship Id="rId4" Type="http://schemas.openxmlformats.org/officeDocument/2006/relationships/image" Target="../media/image157.jpeg"/></Relationships>
</file>

<file path=ppt/slides/_rels/slide92.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76.xml"/><Relationship Id="rId1" Type="http://schemas.openxmlformats.org/officeDocument/2006/relationships/slideLayout" Target="../slideLayouts/slideLayout25.xml"/><Relationship Id="rId4" Type="http://schemas.openxmlformats.org/officeDocument/2006/relationships/image" Target="../media/image159.jpeg"/></Relationships>
</file>

<file path=ppt/slides/_rels/slide93.xml.rels><?xml version="1.0" encoding="UTF-8" standalone="yes"?>
<Relationships xmlns="http://schemas.openxmlformats.org/package/2006/relationships"><Relationship Id="rId3" Type="http://schemas.openxmlformats.org/officeDocument/2006/relationships/image" Target="../media/image160.jpeg"/><Relationship Id="rId2" Type="http://schemas.openxmlformats.org/officeDocument/2006/relationships/notesSlide" Target="../notesSlides/notesSlide77.xml"/><Relationship Id="rId1" Type="http://schemas.openxmlformats.org/officeDocument/2006/relationships/slideLayout" Target="../slideLayouts/slideLayout25.xml"/><Relationship Id="rId4" Type="http://schemas.openxmlformats.org/officeDocument/2006/relationships/image" Target="../media/image161.jpeg"/></Relationships>
</file>

<file path=ppt/slides/_rels/slide94.xml.rels><?xml version="1.0" encoding="UTF-8" standalone="yes"?>
<Relationships xmlns="http://schemas.openxmlformats.org/package/2006/relationships"><Relationship Id="rId3" Type="http://schemas.openxmlformats.org/officeDocument/2006/relationships/image" Target="../media/image162.jpeg"/><Relationship Id="rId2" Type="http://schemas.openxmlformats.org/officeDocument/2006/relationships/notesSlide" Target="../notesSlides/notesSlide78.xml"/><Relationship Id="rId1" Type="http://schemas.openxmlformats.org/officeDocument/2006/relationships/slideLayout" Target="../slideLayouts/slideLayout25.xml"/><Relationship Id="rId4" Type="http://schemas.openxmlformats.org/officeDocument/2006/relationships/image" Target="../media/image163.jpeg"/></Relationships>
</file>

<file path=ppt/slides/_rels/slide95.xml.rels><?xml version="1.0" encoding="UTF-8" standalone="yes"?>
<Relationships xmlns="http://schemas.openxmlformats.org/package/2006/relationships"><Relationship Id="rId3" Type="http://schemas.openxmlformats.org/officeDocument/2006/relationships/image" Target="../media/image164.jpeg"/><Relationship Id="rId2" Type="http://schemas.openxmlformats.org/officeDocument/2006/relationships/notesSlide" Target="../notesSlides/notesSlide79.xml"/><Relationship Id="rId1" Type="http://schemas.openxmlformats.org/officeDocument/2006/relationships/slideLayout" Target="../slideLayouts/slideLayout25.xml"/><Relationship Id="rId4" Type="http://schemas.openxmlformats.org/officeDocument/2006/relationships/image" Target="../media/image165.jpeg"/></Relationships>
</file>

<file path=ppt/slides/_rels/slide96.xml.rels><?xml version="1.0" encoding="UTF-8" standalone="yes"?>
<Relationships xmlns="http://schemas.openxmlformats.org/package/2006/relationships"><Relationship Id="rId3" Type="http://schemas.openxmlformats.org/officeDocument/2006/relationships/image" Target="../media/image166.jpeg"/><Relationship Id="rId2" Type="http://schemas.openxmlformats.org/officeDocument/2006/relationships/notesSlide" Target="../notesSlides/notesSlide80.xml"/><Relationship Id="rId1" Type="http://schemas.openxmlformats.org/officeDocument/2006/relationships/slideLayout" Target="../slideLayouts/slideLayout25.xml"/><Relationship Id="rId4" Type="http://schemas.openxmlformats.org/officeDocument/2006/relationships/image" Target="../media/image167.jpeg"/></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3.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3.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8739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Storing potatoes</a:t>
            </a:r>
          </a:p>
        </p:txBody>
      </p:sp>
      <p:sp>
        <p:nvSpPr>
          <p:cNvPr id="3" name="Content Placeholder 2"/>
          <p:cNvSpPr>
            <a:spLocks noGrp="1"/>
          </p:cNvSpPr>
          <p:nvPr>
            <p:ph idx="1"/>
          </p:nvPr>
        </p:nvSpPr>
        <p:spPr/>
        <p:txBody>
          <a:bodyPr/>
          <a:lstStyle/>
          <a:p>
            <a:pPr>
              <a:buClr>
                <a:schemeClr val="accent6">
                  <a:lumMod val="75000"/>
                </a:schemeClr>
              </a:buClr>
            </a:pPr>
            <a:r>
              <a:rPr lang="en-US" dirty="0"/>
              <a:t>Ideal storage temperature: 45°F to 55°F (7°C to 13°C)</a:t>
            </a:r>
          </a:p>
          <a:p>
            <a:pPr>
              <a:buClr>
                <a:schemeClr val="accent6">
                  <a:lumMod val="75000"/>
                </a:schemeClr>
              </a:buClr>
            </a:pPr>
            <a:r>
              <a:rPr lang="en-US" dirty="0"/>
              <a:t>Cool, dry place</a:t>
            </a:r>
          </a:p>
          <a:p>
            <a:pPr>
              <a:buClr>
                <a:schemeClr val="accent6">
                  <a:lumMod val="75000"/>
                </a:schemeClr>
              </a:buClr>
            </a:pPr>
            <a:r>
              <a:rPr lang="en-US" dirty="0"/>
              <a:t>Ventilated container in indirect light</a:t>
            </a:r>
          </a:p>
          <a:p>
            <a:pPr>
              <a:buClr>
                <a:schemeClr val="accent6">
                  <a:lumMod val="75000"/>
                </a:schemeClr>
              </a:buClr>
            </a:pPr>
            <a:r>
              <a:rPr lang="en-US" dirty="0"/>
              <a:t>Potatoes exposed to light can turn green</a:t>
            </a:r>
          </a:p>
          <a:p>
            <a:pPr>
              <a:buClr>
                <a:schemeClr val="accent6">
                  <a:lumMod val="75000"/>
                </a:schemeClr>
              </a:buClr>
            </a:pPr>
            <a:r>
              <a:rPr lang="en-US" dirty="0"/>
              <a:t>Green potatoes: increased levels of chlorophyll and solanine </a:t>
            </a:r>
          </a:p>
          <a:p>
            <a:pPr>
              <a:buClr>
                <a:schemeClr val="accent6">
                  <a:lumMod val="75000"/>
                </a:schemeClr>
              </a:buClr>
            </a:pPr>
            <a:r>
              <a:rPr lang="en-US" dirty="0"/>
              <a:t>Store for one week </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10</a:t>
            </a:fld>
            <a:endParaRPr lang="en-US" altLang="en-US" dirty="0"/>
          </a:p>
        </p:txBody>
      </p:sp>
    </p:spTree>
    <p:extLst>
      <p:ext uri="{BB962C8B-B14F-4D97-AF65-F5344CB8AC3E}">
        <p14:creationId xmlns:p14="http://schemas.microsoft.com/office/powerpoint/2010/main" val="414752191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Serving pasta</a:t>
            </a:r>
          </a:p>
        </p:txBody>
      </p:sp>
      <p:sp>
        <p:nvSpPr>
          <p:cNvPr id="3" name="Content Placeholder 2"/>
          <p:cNvSpPr>
            <a:spLocks noGrp="1"/>
          </p:cNvSpPr>
          <p:nvPr>
            <p:ph idx="1"/>
          </p:nvPr>
        </p:nvSpPr>
        <p:spPr/>
        <p:txBody>
          <a:bodyPr/>
          <a:lstStyle/>
          <a:p>
            <a:pPr>
              <a:buClr>
                <a:schemeClr val="accent6">
                  <a:lumMod val="75000"/>
                </a:schemeClr>
              </a:buClr>
            </a:pPr>
            <a:r>
              <a:rPr lang="en-US" dirty="0"/>
              <a:t>Sauce should complement pasta</a:t>
            </a:r>
          </a:p>
          <a:p>
            <a:pPr>
              <a:buClr>
                <a:schemeClr val="accent6">
                  <a:lumMod val="75000"/>
                </a:schemeClr>
              </a:buClr>
            </a:pPr>
            <a:r>
              <a:rPr lang="en-US" dirty="0"/>
              <a:t>Long, flat pasta serve with cream sauce</a:t>
            </a:r>
          </a:p>
          <a:p>
            <a:pPr>
              <a:buClr>
                <a:schemeClr val="accent6">
                  <a:lumMod val="75000"/>
                </a:schemeClr>
              </a:buClr>
            </a:pPr>
            <a:r>
              <a:rPr lang="en-US" dirty="0"/>
              <a:t>Tube and twisted pasta serve with tomato or meat sauces</a:t>
            </a:r>
          </a:p>
          <a:p>
            <a:pPr>
              <a:buClr>
                <a:schemeClr val="accent6">
                  <a:lumMod val="75000"/>
                </a:schemeClr>
              </a:buClr>
            </a:pPr>
            <a:r>
              <a:rPr lang="en-US" dirty="0"/>
              <a:t>Pasta can be covered and baked</a:t>
            </a:r>
          </a:p>
          <a:p>
            <a:pPr>
              <a:buClr>
                <a:schemeClr val="accent6">
                  <a:lumMod val="75000"/>
                </a:schemeClr>
              </a:buClr>
            </a:pPr>
            <a:r>
              <a:rPr lang="en-US" dirty="0"/>
              <a:t>Used light sauce with filled pasta</a:t>
            </a:r>
          </a:p>
          <a:p>
            <a:pPr>
              <a:buClr>
                <a:schemeClr val="accent6">
                  <a:lumMod val="75000"/>
                </a:schemeClr>
              </a:buClr>
            </a:pPr>
            <a:r>
              <a:rPr lang="en-US" dirty="0"/>
              <a:t>Cook one pound of dry pasta in one gallon liquid</a:t>
            </a:r>
          </a:p>
          <a:p>
            <a:pPr>
              <a:buClr>
                <a:schemeClr val="accent6">
                  <a:lumMod val="75000"/>
                </a:schemeClr>
              </a:buClr>
            </a:pPr>
            <a:r>
              <a:rPr lang="en-US" dirty="0"/>
              <a:t>One pound of dry pasta yields three pounds cooked pasta</a:t>
            </a:r>
          </a:p>
          <a:p>
            <a:pPr>
              <a:buClr>
                <a:schemeClr val="accent6">
                  <a:lumMod val="75000"/>
                </a:schemeClr>
              </a:buClr>
            </a:pPr>
            <a:r>
              <a:rPr lang="en-US" dirty="0"/>
              <a:t>One pound of fresh pasta yields about two pounds cooked pasta</a:t>
            </a:r>
          </a:p>
          <a:p>
            <a:pPr>
              <a:buClr>
                <a:schemeClr val="accent6">
                  <a:lumMod val="75000"/>
                </a:schemeClr>
              </a:buClr>
            </a:pPr>
            <a:endParaRPr lang="en-US" dirty="0"/>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100</a:t>
            </a:fld>
            <a:endParaRPr lang="en-US" altLang="en-US" dirty="0"/>
          </a:p>
        </p:txBody>
      </p:sp>
    </p:spTree>
    <p:extLst>
      <p:ext uri="{BB962C8B-B14F-4D97-AF65-F5344CB8AC3E}">
        <p14:creationId xmlns:p14="http://schemas.microsoft.com/office/powerpoint/2010/main" val="385527386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Boiling pasta</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Bring large pot of water to boil</a:t>
            </a:r>
          </a:p>
          <a:p>
            <a:pPr lvl="1">
              <a:buClr>
                <a:schemeClr val="accent6">
                  <a:lumMod val="75000"/>
                </a:schemeClr>
              </a:buClr>
            </a:pPr>
            <a:r>
              <a:rPr lang="en-US" dirty="0"/>
              <a:t>Add salt</a:t>
            </a:r>
          </a:p>
          <a:p>
            <a:pPr>
              <a:buClr>
                <a:schemeClr val="accent6">
                  <a:lumMod val="75000"/>
                </a:schemeClr>
              </a:buClr>
              <a:buFont typeface="+mj-lt"/>
              <a:buAutoNum type="arabicPeriod"/>
            </a:pPr>
            <a:r>
              <a:rPr lang="en-US" dirty="0"/>
              <a:t>Add pasta and stir</a:t>
            </a:r>
          </a:p>
          <a:p>
            <a:pPr lvl="1">
              <a:buClr>
                <a:schemeClr val="accent6">
                  <a:lumMod val="75000"/>
                </a:schemeClr>
              </a:buClr>
            </a:pPr>
            <a:r>
              <a:rPr lang="en-US" dirty="0"/>
              <a:t>Soft and separate</a:t>
            </a:r>
          </a:p>
          <a:p>
            <a:pPr>
              <a:buClr>
                <a:schemeClr val="accent6">
                  <a:lumMod val="75000"/>
                </a:schemeClr>
              </a:buClr>
              <a:buFont typeface="+mj-lt"/>
              <a:buAutoNum type="arabicPeriod"/>
            </a:pPr>
            <a:r>
              <a:rPr lang="en-US" dirty="0"/>
              <a:t>Cook until done</a:t>
            </a:r>
          </a:p>
          <a:p>
            <a:pPr lvl="1">
              <a:buClr>
                <a:schemeClr val="accent6">
                  <a:lumMod val="75000"/>
                </a:schemeClr>
              </a:buClr>
            </a:pPr>
            <a:r>
              <a:rPr lang="en-US" dirty="0"/>
              <a:t>Stir occasionally</a:t>
            </a:r>
          </a:p>
          <a:p>
            <a:pPr>
              <a:buClr>
                <a:schemeClr val="accent6">
                  <a:lumMod val="75000"/>
                </a:schemeClr>
              </a:buClr>
              <a:buFont typeface="+mj-lt"/>
              <a:buAutoNum type="arabicPeriod"/>
            </a:pPr>
            <a:r>
              <a:rPr lang="en-US" dirty="0"/>
              <a:t>Drain pasta—colander or strainer</a:t>
            </a:r>
          </a:p>
          <a:p>
            <a:pPr>
              <a:buClr>
                <a:schemeClr val="accent6">
                  <a:lumMod val="75000"/>
                </a:schemeClr>
              </a:buClr>
              <a:buFont typeface="+mj-lt"/>
              <a:buAutoNum type="arabicPeriod"/>
            </a:pPr>
            <a:r>
              <a:rPr lang="en-US" dirty="0"/>
              <a:t>Serve immediately</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l="-422"/>
          <a:stretch/>
        </p:blipFill>
        <p:spPr>
          <a:xfrm>
            <a:off x="7501319" y="1477740"/>
            <a:ext cx="4064000" cy="1828800"/>
          </a:xfrm>
        </p:spPr>
      </p:pic>
      <p:pic>
        <p:nvPicPr>
          <p:cNvPr id="11" name="Picture Placeholder 10"/>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101</a:t>
            </a:fld>
            <a:endParaRPr lang="en-US" altLang="en-US" dirty="0"/>
          </a:p>
        </p:txBody>
      </p:sp>
    </p:spTree>
    <p:extLst>
      <p:ext uri="{BB962C8B-B14F-4D97-AF65-F5344CB8AC3E}">
        <p14:creationId xmlns:p14="http://schemas.microsoft.com/office/powerpoint/2010/main" val="50938107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Cooking dumplings</a:t>
            </a:r>
          </a:p>
        </p:txBody>
      </p:sp>
      <p:sp>
        <p:nvSpPr>
          <p:cNvPr id="3" name="Content Placeholder 2"/>
          <p:cNvSpPr>
            <a:spLocks noGrp="1"/>
          </p:cNvSpPr>
          <p:nvPr>
            <p:ph idx="1"/>
          </p:nvPr>
        </p:nvSpPr>
        <p:spPr/>
        <p:txBody>
          <a:bodyPr/>
          <a:lstStyle/>
          <a:p>
            <a:pPr>
              <a:buClr>
                <a:schemeClr val="accent6">
                  <a:lumMod val="75000"/>
                </a:schemeClr>
              </a:buClr>
            </a:pPr>
            <a:r>
              <a:rPr lang="en-US" dirty="0"/>
              <a:t>Make dumplings with dough or batter</a:t>
            </a:r>
          </a:p>
          <a:p>
            <a:pPr>
              <a:buClr>
                <a:schemeClr val="accent6">
                  <a:lumMod val="75000"/>
                </a:schemeClr>
              </a:buClr>
            </a:pPr>
            <a:r>
              <a:rPr lang="en-US" dirty="0"/>
              <a:t>Shape dough into small, round balls</a:t>
            </a:r>
          </a:p>
          <a:p>
            <a:pPr>
              <a:buClr>
                <a:schemeClr val="accent6">
                  <a:lumMod val="75000"/>
                </a:schemeClr>
              </a:buClr>
            </a:pPr>
            <a:r>
              <a:rPr lang="en-US" dirty="0"/>
              <a:t>Cut open to test doneness</a:t>
            </a:r>
          </a:p>
          <a:p>
            <a:pPr>
              <a:buClr>
                <a:schemeClr val="accent6">
                  <a:lumMod val="75000"/>
                </a:schemeClr>
              </a:buClr>
            </a:pPr>
            <a:r>
              <a:rPr lang="en-US" dirty="0"/>
              <a:t>Simmered, steamed, poached, baked, deep-fried</a:t>
            </a:r>
          </a:p>
          <a:p>
            <a:pPr>
              <a:buClr>
                <a:schemeClr val="accent6">
                  <a:lumMod val="75000"/>
                </a:schemeClr>
              </a:buClr>
            </a:pPr>
            <a:r>
              <a:rPr lang="en-US" dirty="0"/>
              <a:t>Examples include spaetzle and gnocchi</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6" name="Picture Placeholder 5"/>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4"/>
          </p:nvPr>
        </p:nvSpPr>
        <p:spPr/>
        <p:txBody>
          <a:bodyPr/>
          <a:lstStyle/>
          <a:p>
            <a:fld id="{EAF2A20B-F837-4AEA-B85A-7D1B4EC267B2}" type="slidenum">
              <a:rPr lang="en-US" altLang="en-US" smtClean="0"/>
              <a:pPr/>
              <a:t>102</a:t>
            </a:fld>
            <a:endParaRPr lang="en-US" altLang="en-US" dirty="0"/>
          </a:p>
        </p:txBody>
      </p:sp>
    </p:spTree>
    <p:extLst>
      <p:ext uri="{BB962C8B-B14F-4D97-AF65-F5344CB8AC3E}">
        <p14:creationId xmlns:p14="http://schemas.microsoft.com/office/powerpoint/2010/main" val="1408702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Preparing potatoes</a:t>
            </a:r>
          </a:p>
        </p:txBody>
      </p:sp>
      <p:sp>
        <p:nvSpPr>
          <p:cNvPr id="3" name="Content Placeholder 2"/>
          <p:cNvSpPr>
            <a:spLocks noGrp="1"/>
          </p:cNvSpPr>
          <p:nvPr>
            <p:ph idx="1"/>
          </p:nvPr>
        </p:nvSpPr>
        <p:spPr/>
        <p:txBody>
          <a:bodyPr/>
          <a:lstStyle/>
          <a:p>
            <a:r>
              <a:rPr lang="en-US" dirty="0"/>
              <a:t>Inexpensive, nutritious, versatile</a:t>
            </a:r>
          </a:p>
          <a:p>
            <a:r>
              <a:rPr lang="en-US" dirty="0"/>
              <a:t>Boiled, steamed, baked, deep-fried, puréed</a:t>
            </a:r>
          </a:p>
          <a:p>
            <a:r>
              <a:rPr lang="en-US" dirty="0"/>
              <a:t>Different potatoes produce different results</a:t>
            </a:r>
          </a:p>
          <a:p>
            <a:pPr>
              <a:buClr>
                <a:schemeClr val="accent6">
                  <a:lumMod val="75000"/>
                </a:schemeClr>
              </a:buClr>
            </a:pPr>
            <a:r>
              <a:rPr lang="en-US" dirty="0"/>
              <a:t>Single-stage technique</a:t>
            </a:r>
          </a:p>
          <a:p>
            <a:pPr lvl="1"/>
            <a:r>
              <a:rPr lang="en-US" dirty="0"/>
              <a:t>Baked or boiled potatoes</a:t>
            </a:r>
          </a:p>
          <a:p>
            <a:r>
              <a:rPr lang="en-US" dirty="0"/>
              <a:t>Multiple-stage technique</a:t>
            </a:r>
          </a:p>
          <a:p>
            <a:pPr lvl="1"/>
            <a:r>
              <a:rPr lang="en-US" dirty="0"/>
              <a:t>Lyonnaise potatoes </a:t>
            </a:r>
          </a:p>
          <a:p>
            <a:endParaRPr lang="en-US" dirty="0"/>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11</a:t>
            </a:fld>
            <a:endParaRPr lang="en-US" altLang="en-US" dirty="0"/>
          </a:p>
        </p:txBody>
      </p:sp>
    </p:spTree>
    <p:extLst>
      <p:ext uri="{BB962C8B-B14F-4D97-AF65-F5344CB8AC3E}">
        <p14:creationId xmlns:p14="http://schemas.microsoft.com/office/powerpoint/2010/main" val="1415549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Cooking Potatoes</a:t>
            </a:r>
          </a:p>
        </p:txBody>
      </p:sp>
      <p:sp>
        <p:nvSpPr>
          <p:cNvPr id="3" name="Content Placeholder 2"/>
          <p:cNvSpPr>
            <a:spLocks noGrp="1"/>
          </p:cNvSpPr>
          <p:nvPr>
            <p:ph idx="1"/>
          </p:nvPr>
        </p:nvSpPr>
        <p:spPr/>
        <p:txBody>
          <a:bodyPr/>
          <a:lstStyle/>
          <a:p>
            <a:pPr>
              <a:buClr>
                <a:schemeClr val="accent6">
                  <a:lumMod val="75000"/>
                </a:schemeClr>
              </a:buClr>
            </a:pPr>
            <a:r>
              <a:rPr lang="en-US" dirty="0"/>
              <a:t>Boiling</a:t>
            </a:r>
          </a:p>
          <a:p>
            <a:pPr lvl="1">
              <a:buClr>
                <a:schemeClr val="accent6">
                  <a:lumMod val="75000"/>
                </a:schemeClr>
              </a:buClr>
            </a:pPr>
            <a:r>
              <a:rPr lang="en-US" dirty="0"/>
              <a:t>Easy cooking method</a:t>
            </a:r>
          </a:p>
          <a:p>
            <a:pPr lvl="1">
              <a:buClr>
                <a:schemeClr val="accent6">
                  <a:lumMod val="75000"/>
                </a:schemeClr>
              </a:buClr>
            </a:pPr>
            <a:r>
              <a:rPr lang="en-US" dirty="0"/>
              <a:t>First step in other methods—puréeing</a:t>
            </a:r>
          </a:p>
          <a:p>
            <a:pPr>
              <a:buClr>
                <a:schemeClr val="accent6">
                  <a:lumMod val="75000"/>
                </a:schemeClr>
              </a:buClr>
            </a:pPr>
            <a:r>
              <a:rPr lang="en-US" dirty="0"/>
              <a:t>Steaming</a:t>
            </a:r>
          </a:p>
          <a:p>
            <a:pPr lvl="1">
              <a:buClr>
                <a:schemeClr val="accent6">
                  <a:lumMod val="75000"/>
                </a:schemeClr>
              </a:buClr>
            </a:pPr>
            <a:r>
              <a:rPr lang="en-US" dirty="0"/>
              <a:t>Good for new potatoes</a:t>
            </a:r>
          </a:p>
          <a:p>
            <a:pPr lvl="1">
              <a:buClr>
                <a:schemeClr val="accent6">
                  <a:lumMod val="75000"/>
                </a:schemeClr>
              </a:buClr>
            </a:pPr>
            <a:r>
              <a:rPr lang="en-US" dirty="0"/>
              <a:t>Cook in water until tender</a:t>
            </a:r>
          </a:p>
          <a:p>
            <a:pPr>
              <a:buClr>
                <a:schemeClr val="accent6">
                  <a:lumMod val="75000"/>
                </a:schemeClr>
              </a:buClr>
            </a:pPr>
            <a:r>
              <a:rPr lang="en-US" dirty="0"/>
              <a:t>Baking</a:t>
            </a:r>
          </a:p>
          <a:p>
            <a:pPr lvl="1">
              <a:buClr>
                <a:schemeClr val="accent6">
                  <a:lumMod val="75000"/>
                </a:schemeClr>
              </a:buClr>
            </a:pPr>
            <a:r>
              <a:rPr lang="en-US" dirty="0"/>
              <a:t>Served in their skins</a:t>
            </a:r>
          </a:p>
          <a:p>
            <a:pPr lvl="1">
              <a:buClr>
                <a:schemeClr val="accent6">
                  <a:lumMod val="75000"/>
                </a:schemeClr>
              </a:buClr>
            </a:pPr>
            <a:r>
              <a:rPr lang="en-US" dirty="0"/>
              <a:t>Wrap in foil or rub with oil</a:t>
            </a:r>
          </a:p>
          <a:p>
            <a:pPr lvl="1">
              <a:buClr>
                <a:schemeClr val="accent6">
                  <a:lumMod val="75000"/>
                </a:schemeClr>
              </a:buClr>
            </a:pPr>
            <a:r>
              <a:rPr lang="en-US" dirty="0"/>
              <a:t>Idahos or russets good for baking</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12</a:t>
            </a:fld>
            <a:endParaRPr lang="en-US" altLang="en-US" dirty="0"/>
          </a:p>
        </p:txBody>
      </p:sp>
    </p:spTree>
    <p:extLst>
      <p:ext uri="{BB962C8B-B14F-4D97-AF65-F5344CB8AC3E}">
        <p14:creationId xmlns:p14="http://schemas.microsoft.com/office/powerpoint/2010/main" val="1317177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Boiling potatoes</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Place potatoes in pot of cold, salted water</a:t>
            </a:r>
          </a:p>
          <a:p>
            <a:pPr lvl="1">
              <a:buClr>
                <a:schemeClr val="accent6">
                  <a:lumMod val="75000"/>
                </a:schemeClr>
              </a:buClr>
            </a:pPr>
            <a:r>
              <a:rPr lang="en-US" dirty="0"/>
              <a:t>Enough liquid to cover potatoes</a:t>
            </a:r>
          </a:p>
          <a:p>
            <a:pPr>
              <a:buClr>
                <a:schemeClr val="accent6">
                  <a:lumMod val="75000"/>
                </a:schemeClr>
              </a:buClr>
              <a:buFont typeface="+mj-lt"/>
              <a:buAutoNum type="arabicPeriod"/>
            </a:pPr>
            <a:endParaRPr lang="en-US" dirty="0"/>
          </a:p>
          <a:p>
            <a:pPr>
              <a:buClr>
                <a:schemeClr val="accent6">
                  <a:lumMod val="75000"/>
                </a:schemeClr>
              </a:buClr>
              <a:buFont typeface="+mj-lt"/>
              <a:buAutoNum type="arabicPeriod"/>
            </a:pPr>
            <a:r>
              <a:rPr lang="en-US" dirty="0"/>
              <a:t>Bring water to boil </a:t>
            </a:r>
          </a:p>
          <a:p>
            <a:pPr lvl="1">
              <a:buClr>
                <a:schemeClr val="accent6">
                  <a:lumMod val="75000"/>
                </a:schemeClr>
              </a:buClr>
            </a:pPr>
            <a:r>
              <a:rPr lang="en-US" dirty="0"/>
              <a:t>Simmer until done.</a:t>
            </a:r>
          </a:p>
          <a:p>
            <a:pPr>
              <a:buClr>
                <a:schemeClr val="accent6">
                  <a:lumMod val="75000"/>
                </a:schemeClr>
              </a:buClr>
              <a:buFont typeface="+mj-lt"/>
              <a:buAutoNum type="arabicPeriod"/>
            </a:pPr>
            <a:endParaRPr lang="en-US" dirty="0"/>
          </a:p>
          <a:p>
            <a:pPr>
              <a:buClr>
                <a:schemeClr val="accent6">
                  <a:lumMod val="75000"/>
                </a:schemeClr>
              </a:buClr>
              <a:buFont typeface="+mj-lt"/>
              <a:buAutoNum type="arabicPeriod"/>
            </a:pPr>
            <a:r>
              <a:rPr lang="en-US" dirty="0"/>
              <a:t>To test for doneness</a:t>
            </a:r>
          </a:p>
          <a:p>
            <a:pPr lvl="1">
              <a:buClr>
                <a:schemeClr val="accent6">
                  <a:lumMod val="75000"/>
                </a:schemeClr>
              </a:buClr>
            </a:pPr>
            <a:r>
              <a:rPr lang="en-US" dirty="0"/>
              <a:t>Pierce with fork or knife</a:t>
            </a:r>
          </a:p>
          <a:p>
            <a:pPr lvl="1">
              <a:buClr>
                <a:schemeClr val="accent6">
                  <a:lumMod val="75000"/>
                </a:schemeClr>
              </a:buClr>
            </a:pPr>
            <a:r>
              <a:rPr lang="en-US" dirty="0"/>
              <a:t>Serve immediately or hold for up to an hour</a:t>
            </a:r>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13</a:t>
            </a:fld>
            <a:endParaRPr lang="en-US" altLang="en-US" dirty="0"/>
          </a:p>
        </p:txBody>
      </p:sp>
    </p:spTree>
    <p:extLst>
      <p:ext uri="{BB962C8B-B14F-4D97-AF65-F5344CB8AC3E}">
        <p14:creationId xmlns:p14="http://schemas.microsoft.com/office/powerpoint/2010/main" val="2566972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Steaming potatoes</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Place potatoes in perforated pan</a:t>
            </a:r>
          </a:p>
          <a:p>
            <a:pPr lvl="1">
              <a:buClr>
                <a:schemeClr val="accent6">
                  <a:lumMod val="75000"/>
                </a:schemeClr>
              </a:buClr>
            </a:pPr>
            <a:r>
              <a:rPr lang="en-US" dirty="0"/>
              <a:t>Single layer for even cooking</a:t>
            </a:r>
          </a:p>
          <a:p>
            <a:pPr>
              <a:buClr>
                <a:schemeClr val="accent6">
                  <a:lumMod val="75000"/>
                </a:schemeClr>
              </a:buClr>
            </a:pPr>
            <a:endParaRPr lang="en-US" dirty="0"/>
          </a:p>
          <a:p>
            <a:pPr>
              <a:buClr>
                <a:schemeClr val="accent6">
                  <a:lumMod val="75000"/>
                </a:schemeClr>
              </a:buClr>
              <a:buFont typeface="+mj-lt"/>
              <a:buAutoNum type="arabicPeriod" startAt="2"/>
            </a:pPr>
            <a:r>
              <a:rPr lang="en-US" dirty="0"/>
              <a:t>Steam the potatoes until done</a:t>
            </a:r>
          </a:p>
          <a:p>
            <a:pPr>
              <a:buClr>
                <a:schemeClr val="accent6">
                  <a:lumMod val="75000"/>
                </a:schemeClr>
              </a:buClr>
            </a:pPr>
            <a:endParaRPr lang="en-US" dirty="0"/>
          </a:p>
          <a:p>
            <a:pPr>
              <a:buClr>
                <a:schemeClr val="accent6">
                  <a:lumMod val="75000"/>
                </a:schemeClr>
              </a:buClr>
              <a:buFont typeface="+mj-lt"/>
              <a:buAutoNum type="arabicPeriod" startAt="3"/>
            </a:pPr>
            <a:r>
              <a:rPr lang="en-US" dirty="0"/>
              <a:t>To test for doneness</a:t>
            </a:r>
          </a:p>
          <a:p>
            <a:pPr lvl="1">
              <a:buClr>
                <a:schemeClr val="accent6">
                  <a:lumMod val="75000"/>
                </a:schemeClr>
              </a:buClr>
            </a:pPr>
            <a:r>
              <a:rPr lang="en-US" dirty="0"/>
              <a:t>Pierce with fork or knife</a:t>
            </a:r>
          </a:p>
          <a:p>
            <a:pPr lvl="1">
              <a:buClr>
                <a:schemeClr val="accent6">
                  <a:lumMod val="75000"/>
                </a:schemeClr>
              </a:buClr>
            </a:pPr>
            <a:r>
              <a:rPr lang="en-US" dirty="0"/>
              <a:t>Serve immediately or hold for up to an hour</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14</a:t>
            </a:fld>
            <a:endParaRPr lang="en-US" altLang="en-US" dirty="0"/>
          </a:p>
        </p:txBody>
      </p:sp>
    </p:spTree>
    <p:extLst>
      <p:ext uri="{BB962C8B-B14F-4D97-AF65-F5344CB8AC3E}">
        <p14:creationId xmlns:p14="http://schemas.microsoft.com/office/powerpoint/2010/main" val="16950453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Baking potatoes</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Scrub potatoes clean</a:t>
            </a:r>
          </a:p>
          <a:p>
            <a:pPr>
              <a:buClr>
                <a:schemeClr val="accent6">
                  <a:lumMod val="75000"/>
                </a:schemeClr>
              </a:buClr>
              <a:buFont typeface="+mj-lt"/>
              <a:buAutoNum type="arabicPeriod"/>
            </a:pPr>
            <a:endParaRPr lang="en-US" dirty="0"/>
          </a:p>
          <a:p>
            <a:pPr>
              <a:buClr>
                <a:schemeClr val="accent6">
                  <a:lumMod val="75000"/>
                </a:schemeClr>
              </a:buClr>
              <a:buFont typeface="+mj-lt"/>
              <a:buAutoNum type="arabicPeriod"/>
            </a:pPr>
            <a:r>
              <a:rPr lang="en-US" dirty="0"/>
              <a:t>Pierce potato with a fork</a:t>
            </a:r>
          </a:p>
          <a:p>
            <a:pPr>
              <a:buClr>
                <a:schemeClr val="accent6">
                  <a:lumMod val="75000"/>
                </a:schemeClr>
              </a:buClr>
              <a:buFont typeface="+mj-lt"/>
              <a:buAutoNum type="arabicPeriod"/>
            </a:pPr>
            <a:endParaRPr lang="en-US" dirty="0"/>
          </a:p>
          <a:p>
            <a:pPr>
              <a:buClr>
                <a:schemeClr val="accent6">
                  <a:lumMod val="75000"/>
                </a:schemeClr>
              </a:buClr>
              <a:buFont typeface="+mj-lt"/>
              <a:buAutoNum type="arabicPeriod"/>
            </a:pPr>
            <a:r>
              <a:rPr lang="en-US" dirty="0"/>
              <a:t>Cook directly on an oven rack or sheet pan</a:t>
            </a:r>
          </a:p>
          <a:p>
            <a:pPr>
              <a:buClr>
                <a:schemeClr val="accent6">
                  <a:lumMod val="75000"/>
                </a:schemeClr>
              </a:buClr>
              <a:buFont typeface="+mj-lt"/>
              <a:buAutoNum type="arabicPeriod"/>
            </a:pPr>
            <a:endParaRPr lang="en-US" dirty="0"/>
          </a:p>
          <a:p>
            <a:pPr>
              <a:buClr>
                <a:schemeClr val="accent6">
                  <a:lumMod val="75000"/>
                </a:schemeClr>
              </a:buClr>
              <a:buFont typeface="+mj-lt"/>
              <a:buAutoNum type="arabicPeriod"/>
            </a:pPr>
            <a:r>
              <a:rPr lang="en-US" dirty="0"/>
              <a:t>To test for doneness</a:t>
            </a:r>
          </a:p>
          <a:p>
            <a:pPr lvl="1">
              <a:buClr>
                <a:schemeClr val="accent6">
                  <a:lumMod val="75000"/>
                </a:schemeClr>
              </a:buClr>
            </a:pPr>
            <a:r>
              <a:rPr lang="en-US" dirty="0"/>
              <a:t>Pierce with fork or knife</a:t>
            </a:r>
          </a:p>
          <a:p>
            <a:pPr lvl="1">
              <a:buClr>
                <a:schemeClr val="accent6">
                  <a:lumMod val="75000"/>
                </a:schemeClr>
              </a:buClr>
            </a:pPr>
            <a:r>
              <a:rPr lang="en-US" dirty="0"/>
              <a:t>Serve immediately</a:t>
            </a:r>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4" name="Picture Placeholder 13"/>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15</a:t>
            </a:fld>
            <a:endParaRPr lang="en-US" altLang="en-US" dirty="0"/>
          </a:p>
        </p:txBody>
      </p:sp>
    </p:spTree>
    <p:extLst>
      <p:ext uri="{BB962C8B-B14F-4D97-AF65-F5344CB8AC3E}">
        <p14:creationId xmlns:p14="http://schemas.microsoft.com/office/powerpoint/2010/main" val="519462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Preparing potatoes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Baking dishes:</a:t>
            </a:r>
          </a:p>
          <a:p>
            <a:pPr>
              <a:buClr>
                <a:schemeClr val="accent6">
                  <a:lumMod val="75000"/>
                </a:schemeClr>
              </a:buClr>
            </a:pPr>
            <a:r>
              <a:rPr lang="en-US" dirty="0"/>
              <a:t>Cooked in casseroles</a:t>
            </a:r>
          </a:p>
          <a:p>
            <a:pPr>
              <a:buClr>
                <a:schemeClr val="accent6">
                  <a:lumMod val="75000"/>
                </a:schemeClr>
              </a:buClr>
            </a:pPr>
            <a:r>
              <a:rPr lang="en-US" dirty="0"/>
              <a:t>Combine with cream or sauce and bake in buttered pan</a:t>
            </a:r>
          </a:p>
          <a:p>
            <a:pPr>
              <a:buClr>
                <a:schemeClr val="accent6">
                  <a:lumMod val="75000"/>
                </a:schemeClr>
              </a:buClr>
            </a:pPr>
            <a:r>
              <a:rPr lang="en-US" dirty="0"/>
              <a:t>Portioned easily and held for later</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16</a:t>
            </a:fld>
            <a:endParaRPr lang="en-US" altLang="en-US" dirty="0"/>
          </a:p>
        </p:txBody>
      </p:sp>
    </p:spTree>
    <p:extLst>
      <p:ext uri="{BB962C8B-B14F-4D97-AF65-F5344CB8AC3E}">
        <p14:creationId xmlns:p14="http://schemas.microsoft.com/office/powerpoint/2010/main" val="1171527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Preparing potatoes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Sautéing:</a:t>
            </a:r>
          </a:p>
          <a:p>
            <a:pPr>
              <a:buClr>
                <a:schemeClr val="accent6">
                  <a:lumMod val="75000"/>
                </a:schemeClr>
              </a:buClr>
            </a:pPr>
            <a:r>
              <a:rPr lang="en-US" dirty="0"/>
              <a:t>Best to use chef’s potatoes</a:t>
            </a:r>
          </a:p>
          <a:p>
            <a:pPr>
              <a:buClr>
                <a:schemeClr val="accent6">
                  <a:lumMod val="75000"/>
                </a:schemeClr>
              </a:buClr>
            </a:pPr>
            <a:r>
              <a:rPr lang="en-US" dirty="0"/>
              <a:t>Crisp exterior, tender interior</a:t>
            </a:r>
          </a:p>
          <a:p>
            <a:pPr>
              <a:buClr>
                <a:schemeClr val="accent6">
                  <a:lumMod val="75000"/>
                </a:schemeClr>
              </a:buClr>
            </a:pPr>
            <a:r>
              <a:rPr lang="en-US" dirty="0"/>
              <a:t>Cook in oil or butter, flipping frequently</a:t>
            </a:r>
          </a:p>
          <a:p>
            <a:pPr>
              <a:buClr>
                <a:schemeClr val="accent6">
                  <a:lumMod val="75000"/>
                </a:schemeClr>
              </a:buClr>
            </a:pPr>
            <a:r>
              <a:rPr lang="en-US" dirty="0"/>
              <a:t>Popular version is latkes, or potato pancakes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17</a:t>
            </a:fld>
            <a:endParaRPr lang="en-US" altLang="en-US" dirty="0"/>
          </a:p>
        </p:txBody>
      </p:sp>
    </p:spTree>
    <p:extLst>
      <p:ext uri="{BB962C8B-B14F-4D97-AF65-F5344CB8AC3E}">
        <p14:creationId xmlns:p14="http://schemas.microsoft.com/office/powerpoint/2010/main" val="13153454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Preparing potatoes</a:t>
            </a:r>
            <a:endParaRPr lang="en-US" dirty="0"/>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Deep-frying:</a:t>
            </a:r>
          </a:p>
          <a:p>
            <a:pPr>
              <a:buClr>
                <a:schemeClr val="accent6">
                  <a:lumMod val="75000"/>
                </a:schemeClr>
              </a:buClr>
            </a:pPr>
            <a:r>
              <a:rPr lang="en-US" dirty="0"/>
              <a:t>French fries, cottage fries, steak fries</a:t>
            </a:r>
          </a:p>
          <a:p>
            <a:pPr>
              <a:buClr>
                <a:schemeClr val="accent6">
                  <a:lumMod val="75000"/>
                </a:schemeClr>
              </a:buClr>
            </a:pPr>
            <a:r>
              <a:rPr lang="en-US" dirty="0"/>
              <a:t>Fry in fat at 350°F to 375°F (177°C to 191°C)</a:t>
            </a:r>
          </a:p>
          <a:p>
            <a:pPr>
              <a:buClr>
                <a:schemeClr val="accent6">
                  <a:lumMod val="75000"/>
                </a:schemeClr>
              </a:buClr>
            </a:pPr>
            <a:r>
              <a:rPr lang="en-US" dirty="0"/>
              <a:t>Serve immediately; do not hold</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18</a:t>
            </a:fld>
            <a:endParaRPr lang="en-US" altLang="en-US" dirty="0"/>
          </a:p>
        </p:txBody>
      </p:sp>
    </p:spTree>
    <p:extLst>
      <p:ext uri="{BB962C8B-B14F-4D97-AF65-F5344CB8AC3E}">
        <p14:creationId xmlns:p14="http://schemas.microsoft.com/office/powerpoint/2010/main" val="21018503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Preparing potatoes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Mashed or puréed:</a:t>
            </a:r>
          </a:p>
          <a:p>
            <a:pPr>
              <a:buClr>
                <a:schemeClr val="accent6">
                  <a:lumMod val="75000"/>
                </a:schemeClr>
              </a:buClr>
            </a:pPr>
            <a:r>
              <a:rPr lang="en-US" dirty="0"/>
              <a:t>Puréeing is often first step in many dishes</a:t>
            </a:r>
          </a:p>
          <a:p>
            <a:pPr lvl="1">
              <a:buClr>
                <a:schemeClr val="accent6">
                  <a:lumMod val="75000"/>
                </a:schemeClr>
              </a:buClr>
            </a:pPr>
            <a:r>
              <a:rPr lang="en-US" dirty="0"/>
              <a:t>Mashed potatoes, duchesse potatoes, potato croquettes</a:t>
            </a:r>
          </a:p>
          <a:p>
            <a:pPr>
              <a:buClr>
                <a:schemeClr val="accent6">
                  <a:lumMod val="75000"/>
                </a:schemeClr>
              </a:buClr>
            </a:pPr>
            <a:r>
              <a:rPr lang="en-US" dirty="0"/>
              <a:t>Boil, steam, bake first, then combine with other ingredients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19</a:t>
            </a:fld>
            <a:endParaRPr lang="en-US" altLang="en-US" dirty="0"/>
          </a:p>
        </p:txBody>
      </p:sp>
    </p:spTree>
    <p:extLst>
      <p:ext uri="{BB962C8B-B14F-4D97-AF65-F5344CB8AC3E}">
        <p14:creationId xmlns:p14="http://schemas.microsoft.com/office/powerpoint/2010/main" val="357817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Potatoes</a:t>
            </a:r>
          </a:p>
        </p:txBody>
      </p:sp>
      <p:sp>
        <p:nvSpPr>
          <p:cNvPr id="3" name="Content Placeholder 2"/>
          <p:cNvSpPr>
            <a:spLocks noGrp="1"/>
          </p:cNvSpPr>
          <p:nvPr>
            <p:ph idx="1"/>
          </p:nvPr>
        </p:nvSpPr>
        <p:spPr/>
        <p:txBody>
          <a:bodyPr/>
          <a:lstStyle/>
          <a:p>
            <a:pPr marL="285744" indent="-285744">
              <a:buClr>
                <a:schemeClr val="accent6">
                  <a:lumMod val="75000"/>
                </a:schemeClr>
              </a:buClr>
            </a:pPr>
            <a:r>
              <a:rPr lang="en-US" dirty="0"/>
              <a:t>All potatoes are tubers</a:t>
            </a:r>
          </a:p>
          <a:p>
            <a:pPr marL="285744" indent="-285744">
              <a:buClr>
                <a:schemeClr val="accent6">
                  <a:lumMod val="75000"/>
                </a:schemeClr>
              </a:buClr>
            </a:pPr>
            <a:r>
              <a:rPr lang="en-US" dirty="0"/>
              <a:t>Tubers are underground stems; can grow new plant</a:t>
            </a:r>
          </a:p>
          <a:p>
            <a:pPr marL="285744" indent="-285744">
              <a:buClr>
                <a:schemeClr val="accent6">
                  <a:lumMod val="75000"/>
                </a:schemeClr>
              </a:buClr>
            </a:pPr>
            <a:r>
              <a:rPr lang="en-US" dirty="0"/>
              <a:t>Potato types vary with starch and moisture content</a:t>
            </a:r>
          </a:p>
          <a:p>
            <a:pPr marL="285744" indent="-285744">
              <a:buClr>
                <a:schemeClr val="accent6">
                  <a:lumMod val="75000"/>
                </a:schemeClr>
              </a:buClr>
            </a:pPr>
            <a:r>
              <a:rPr lang="en-US" dirty="0"/>
              <a:t>High-starch potatoes</a:t>
            </a:r>
          </a:p>
          <a:p>
            <a:pPr marL="685783" lvl="1">
              <a:buClr>
                <a:schemeClr val="accent6">
                  <a:lumMod val="75000"/>
                </a:schemeClr>
              </a:buClr>
            </a:pPr>
            <a:r>
              <a:rPr lang="en-US" dirty="0"/>
              <a:t>Dense</a:t>
            </a:r>
          </a:p>
          <a:p>
            <a:pPr marL="685783" lvl="1">
              <a:buClr>
                <a:schemeClr val="accent6">
                  <a:lumMod val="75000"/>
                </a:schemeClr>
              </a:buClr>
            </a:pPr>
            <a:r>
              <a:rPr lang="en-US" dirty="0"/>
              <a:t>Good for baking or frying</a:t>
            </a:r>
          </a:p>
          <a:p>
            <a:pPr marL="285744" indent="-285744">
              <a:buClr>
                <a:schemeClr val="accent6">
                  <a:lumMod val="75000"/>
                </a:schemeClr>
              </a:buClr>
            </a:pPr>
            <a:r>
              <a:rPr lang="en-US" dirty="0"/>
              <a:t>Medium-starch potatoes</a:t>
            </a:r>
          </a:p>
          <a:p>
            <a:pPr marL="685783" lvl="1">
              <a:buClr>
                <a:schemeClr val="accent6">
                  <a:lumMod val="75000"/>
                </a:schemeClr>
              </a:buClr>
            </a:pPr>
            <a:r>
              <a:rPr lang="en-US" dirty="0"/>
              <a:t>Moist</a:t>
            </a:r>
          </a:p>
          <a:p>
            <a:pPr marL="685783" lvl="1">
              <a:buClr>
                <a:schemeClr val="accent6">
                  <a:lumMod val="75000"/>
                </a:schemeClr>
              </a:buClr>
            </a:pPr>
            <a:r>
              <a:rPr lang="en-US" dirty="0"/>
              <a:t>Good for potato salad</a:t>
            </a:r>
          </a:p>
          <a:p>
            <a:pPr marL="285744" indent="-285744">
              <a:buClr>
                <a:schemeClr val="accent6">
                  <a:lumMod val="75000"/>
                </a:schemeClr>
              </a:buClr>
            </a:pPr>
            <a:r>
              <a:rPr lang="en-US" dirty="0"/>
              <a:t>Low-starch potatoes</a:t>
            </a:r>
          </a:p>
          <a:p>
            <a:pPr marL="685783" lvl="1">
              <a:buClr>
                <a:schemeClr val="accent6">
                  <a:lumMod val="75000"/>
                </a:schemeClr>
              </a:buClr>
            </a:pPr>
            <a:r>
              <a:rPr lang="en-US" dirty="0"/>
              <a:t>Small, immature</a:t>
            </a:r>
          </a:p>
          <a:p>
            <a:pPr marL="685783" lvl="1">
              <a:buClr>
                <a:schemeClr val="accent6">
                  <a:lumMod val="75000"/>
                </a:schemeClr>
              </a:buClr>
            </a:pPr>
            <a:r>
              <a:rPr lang="en-US" dirty="0"/>
              <a:t>Good for boiling or steaming</a:t>
            </a:r>
          </a:p>
          <a:p>
            <a:pPr>
              <a:buClr>
                <a:schemeClr val="accent6">
                  <a:lumMod val="75000"/>
                </a:schemeClr>
              </a:buClr>
            </a:pPr>
            <a:endParaRPr lang="en-US" dirty="0"/>
          </a:p>
        </p:txBody>
      </p:sp>
      <p:pic>
        <p:nvPicPr>
          <p:cNvPr id="9" name="Picture Placeholder 8"/>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2</a:t>
            </a:fld>
            <a:endParaRPr lang="en-US" altLang="en-US" dirty="0"/>
          </a:p>
        </p:txBody>
      </p:sp>
    </p:spTree>
    <p:extLst>
      <p:ext uri="{BB962C8B-B14F-4D97-AF65-F5344CB8AC3E}">
        <p14:creationId xmlns:p14="http://schemas.microsoft.com/office/powerpoint/2010/main" val="41070446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Deep-frying potatoes</a:t>
            </a:r>
          </a:p>
        </p:txBody>
      </p:sp>
      <p:sp>
        <p:nvSpPr>
          <p:cNvPr id="6" name="Content Placeholder 5"/>
          <p:cNvSpPr>
            <a:spLocks noGrp="1"/>
          </p:cNvSpPr>
          <p:nvPr>
            <p:ph idx="1"/>
          </p:nvPr>
        </p:nvSpPr>
        <p:spPr/>
        <p:txBody>
          <a:bodyPr/>
          <a:lstStyle/>
          <a:p>
            <a:pPr>
              <a:buClr>
                <a:schemeClr val="accent6">
                  <a:lumMod val="75000"/>
                </a:schemeClr>
              </a:buClr>
              <a:buFont typeface="+mj-lt"/>
              <a:buAutoNum type="arabicPeriod"/>
            </a:pPr>
            <a:r>
              <a:rPr lang="en-US" dirty="0"/>
              <a:t>Cut potatoes into appropriate shapes</a:t>
            </a:r>
          </a:p>
          <a:p>
            <a:pPr lvl="1">
              <a:buClr>
                <a:schemeClr val="accent6">
                  <a:lumMod val="75000"/>
                </a:schemeClr>
              </a:buClr>
            </a:pPr>
            <a:r>
              <a:rPr lang="en-US" dirty="0"/>
              <a:t> Store in cold water until ready to use</a:t>
            </a:r>
          </a:p>
          <a:p>
            <a:pPr>
              <a:buClr>
                <a:schemeClr val="accent6">
                  <a:lumMod val="75000"/>
                </a:schemeClr>
              </a:buClr>
            </a:pPr>
            <a:endParaRPr lang="en-US" dirty="0"/>
          </a:p>
          <a:p>
            <a:pPr>
              <a:buClr>
                <a:schemeClr val="accent6">
                  <a:lumMod val="75000"/>
                </a:schemeClr>
              </a:buClr>
              <a:buFont typeface="+mj-lt"/>
              <a:buAutoNum type="arabicPeriod" startAt="2"/>
            </a:pPr>
            <a:r>
              <a:rPr lang="en-US" dirty="0"/>
              <a:t>Dry fries completely</a:t>
            </a:r>
          </a:p>
          <a:p>
            <a:pPr>
              <a:buClr>
                <a:schemeClr val="accent6">
                  <a:lumMod val="75000"/>
                </a:schemeClr>
              </a:buClr>
            </a:pPr>
            <a:endParaRPr lang="en-US" dirty="0"/>
          </a:p>
          <a:p>
            <a:pPr>
              <a:buClr>
                <a:schemeClr val="accent6">
                  <a:lumMod val="75000"/>
                </a:schemeClr>
              </a:buClr>
              <a:buFont typeface="+mj-lt"/>
              <a:buAutoNum type="arabicPeriod" startAt="3"/>
            </a:pPr>
            <a:r>
              <a:rPr lang="en-US" dirty="0"/>
              <a:t>Blanch fries for 30 seconds in 300°F (149°C) oil</a:t>
            </a:r>
          </a:p>
          <a:p>
            <a:pPr lvl="1">
              <a:buClr>
                <a:schemeClr val="accent6">
                  <a:lumMod val="75000"/>
                </a:schemeClr>
              </a:buClr>
            </a:pPr>
            <a:r>
              <a:rPr lang="en-US" dirty="0"/>
              <a:t>Drain well</a:t>
            </a:r>
          </a:p>
          <a:p>
            <a:pPr lvl="1">
              <a:buClr>
                <a:schemeClr val="accent6">
                  <a:lumMod val="75000"/>
                </a:schemeClr>
              </a:buClr>
            </a:pPr>
            <a:r>
              <a:rPr lang="en-US" dirty="0"/>
              <a:t>Keep chilled until service</a:t>
            </a:r>
          </a:p>
          <a:p>
            <a:pPr>
              <a:buClr>
                <a:schemeClr val="accent6">
                  <a:lumMod val="75000"/>
                </a:schemeClr>
              </a:buClr>
            </a:pPr>
            <a:endParaRPr lang="en-US" dirty="0"/>
          </a:p>
          <a:p>
            <a:pPr>
              <a:buClr>
                <a:schemeClr val="accent6">
                  <a:lumMod val="75000"/>
                </a:schemeClr>
              </a:buClr>
              <a:buFont typeface="+mj-lt"/>
              <a:buAutoNum type="arabicPeriod" startAt="4"/>
            </a:pPr>
            <a:r>
              <a:rPr lang="en-US" dirty="0"/>
              <a:t>For service, raise the oil temperature to 350°F (177°C)</a:t>
            </a:r>
          </a:p>
          <a:p>
            <a:pPr lvl="1">
              <a:buClr>
                <a:schemeClr val="accent6">
                  <a:lumMod val="75000"/>
                </a:schemeClr>
              </a:buClr>
            </a:pPr>
            <a:r>
              <a:rPr lang="en-US" dirty="0"/>
              <a:t>Deep-fry the potatoes until golden brown and cooked completely</a:t>
            </a:r>
          </a:p>
          <a:p>
            <a:pPr lvl="1">
              <a:buClr>
                <a:schemeClr val="accent6">
                  <a:lumMod val="75000"/>
                </a:schemeClr>
              </a:buClr>
            </a:pPr>
            <a:r>
              <a:rPr lang="en-US" dirty="0"/>
              <a:t>Season (if desired) and serve immediately</a:t>
            </a:r>
          </a:p>
          <a:p>
            <a:pPr>
              <a:buClr>
                <a:schemeClr val="accent6">
                  <a:lumMod val="75000"/>
                </a:schemeClr>
              </a:buClr>
            </a:pPr>
            <a:endParaRPr lang="en-US" dirty="0"/>
          </a:p>
        </p:txBody>
      </p:sp>
      <p:pic>
        <p:nvPicPr>
          <p:cNvPr id="10" name="Picture Placeholder 9"/>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2" name="Picture Placeholder 11"/>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4"/>
          </p:nvPr>
        </p:nvSpPr>
        <p:spPr/>
        <p:txBody>
          <a:bodyPr/>
          <a:lstStyle/>
          <a:p>
            <a:fld id="{EAF2A20B-F837-4AEA-B85A-7D1B4EC267B2}" type="slidenum">
              <a:rPr lang="en-US" altLang="en-US" smtClean="0"/>
              <a:pPr/>
              <a:t>20</a:t>
            </a:fld>
            <a:endParaRPr lang="en-US" altLang="en-US" dirty="0"/>
          </a:p>
        </p:txBody>
      </p:sp>
    </p:spTree>
    <p:extLst>
      <p:ext uri="{BB962C8B-B14F-4D97-AF65-F5344CB8AC3E}">
        <p14:creationId xmlns:p14="http://schemas.microsoft.com/office/powerpoint/2010/main" val="32712604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Mashed potatoes</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Cut potatoes into even-sized pieces—one inch</a:t>
            </a:r>
          </a:p>
          <a:p>
            <a:pPr lvl="1">
              <a:buClr>
                <a:schemeClr val="accent6">
                  <a:lumMod val="75000"/>
                </a:schemeClr>
              </a:buClr>
            </a:pPr>
            <a:r>
              <a:rPr lang="en-US" dirty="0"/>
              <a:t>Store under water until ready to use</a:t>
            </a:r>
          </a:p>
          <a:p>
            <a:pPr>
              <a:buClr>
                <a:schemeClr val="accent6">
                  <a:lumMod val="75000"/>
                </a:schemeClr>
              </a:buClr>
              <a:buFont typeface="+mj-lt"/>
              <a:buAutoNum type="arabicPeriod"/>
            </a:pPr>
            <a:endParaRPr lang="en-US" dirty="0"/>
          </a:p>
          <a:p>
            <a:pPr>
              <a:buClr>
                <a:schemeClr val="accent6">
                  <a:lumMod val="75000"/>
                </a:schemeClr>
              </a:buClr>
              <a:buFont typeface="+mj-lt"/>
              <a:buAutoNum type="arabicPeriod"/>
            </a:pPr>
            <a:r>
              <a:rPr lang="en-US" dirty="0"/>
              <a:t>Rinse potatoes</a:t>
            </a:r>
          </a:p>
          <a:p>
            <a:pPr lvl="1">
              <a:buClr>
                <a:schemeClr val="accent6">
                  <a:lumMod val="75000"/>
                </a:schemeClr>
              </a:buClr>
            </a:pPr>
            <a:r>
              <a:rPr lang="en-US" dirty="0"/>
              <a:t>Place in pot with salted cold water</a:t>
            </a:r>
          </a:p>
          <a:p>
            <a:pPr>
              <a:buClr>
                <a:schemeClr val="accent6">
                  <a:lumMod val="75000"/>
                </a:schemeClr>
              </a:buClr>
              <a:buFont typeface="+mj-lt"/>
              <a:buAutoNum type="arabicPeriod"/>
            </a:pPr>
            <a:endParaRPr lang="en-US" dirty="0"/>
          </a:p>
          <a:p>
            <a:pPr>
              <a:buClr>
                <a:schemeClr val="accent6">
                  <a:lumMod val="75000"/>
                </a:schemeClr>
              </a:buClr>
              <a:buFont typeface="+mj-lt"/>
              <a:buAutoNum type="arabicPeriod"/>
            </a:pPr>
            <a:r>
              <a:rPr lang="en-US" dirty="0"/>
              <a:t>Bring water to boil</a:t>
            </a:r>
          </a:p>
          <a:p>
            <a:pPr lvl="1">
              <a:buClr>
                <a:schemeClr val="accent6">
                  <a:lumMod val="75000"/>
                </a:schemeClr>
              </a:buClr>
            </a:pPr>
            <a:r>
              <a:rPr lang="en-US" dirty="0"/>
              <a:t>Boil potatoes until they are tender</a:t>
            </a:r>
          </a:p>
          <a:p>
            <a:pPr lvl="1">
              <a:buClr>
                <a:schemeClr val="accent6">
                  <a:lumMod val="75000"/>
                </a:schemeClr>
              </a:buClr>
            </a:pPr>
            <a:r>
              <a:rPr lang="en-US" dirty="0"/>
              <a:t>Drain very well</a:t>
            </a:r>
          </a:p>
          <a:p>
            <a:pPr>
              <a:buClr>
                <a:schemeClr val="accent6">
                  <a:lumMod val="75000"/>
                </a:schemeClr>
              </a:buClr>
              <a:buFont typeface="+mj-lt"/>
              <a:buAutoNum type="arabicPeriod"/>
            </a:pPr>
            <a:endParaRPr lang="en-US" dirty="0"/>
          </a:p>
          <a:p>
            <a:pPr>
              <a:buClr>
                <a:schemeClr val="accent6">
                  <a:lumMod val="75000"/>
                </a:schemeClr>
              </a:buClr>
              <a:buFont typeface="+mj-lt"/>
              <a:buAutoNum type="arabicPeriod"/>
            </a:pPr>
            <a:r>
              <a:rPr lang="en-US" dirty="0"/>
              <a:t>Add seasonings, melted butter, and milk or cream</a:t>
            </a:r>
          </a:p>
          <a:p>
            <a:pPr lvl="1">
              <a:buClr>
                <a:schemeClr val="accent6">
                  <a:lumMod val="75000"/>
                </a:schemeClr>
              </a:buClr>
            </a:pPr>
            <a:r>
              <a:rPr lang="en-US" dirty="0"/>
              <a:t>Mash potatoes until almost smooth</a:t>
            </a:r>
          </a:p>
          <a:p>
            <a:pPr>
              <a:buClr>
                <a:schemeClr val="accent6">
                  <a:lumMod val="75000"/>
                </a:schemeClr>
              </a:buClr>
              <a:buFont typeface="+mj-lt"/>
              <a:buAutoNum type="arabicPeriod"/>
            </a:pPr>
            <a:endParaRPr lang="en-US" dirty="0"/>
          </a:p>
          <a:p>
            <a:pPr>
              <a:buClr>
                <a:schemeClr val="accent6">
                  <a:lumMod val="75000"/>
                </a:schemeClr>
              </a:buClr>
              <a:buFont typeface="+mj-lt"/>
              <a:buAutoNum type="arabicPeriod"/>
            </a:pPr>
            <a:r>
              <a:rPr lang="en-US" dirty="0"/>
              <a:t>Serve immediately</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a:prstGeom prst="rect">
            <a:avLst/>
          </a:prstGeom>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21</a:t>
            </a:fld>
            <a:endParaRPr lang="en-US" altLang="en-US" dirty="0"/>
          </a:p>
        </p:txBody>
      </p:sp>
    </p:spTree>
    <p:extLst>
      <p:ext uri="{BB962C8B-B14F-4D97-AF65-F5344CB8AC3E}">
        <p14:creationId xmlns:p14="http://schemas.microsoft.com/office/powerpoint/2010/main" val="29516541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LEGUMES AND GRAINS</a:t>
            </a:r>
          </a:p>
        </p:txBody>
      </p:sp>
      <p:sp>
        <p:nvSpPr>
          <p:cNvPr id="3" name="Content Placeholder 2"/>
          <p:cNvSpPr>
            <a:spLocks noGrp="1"/>
          </p:cNvSpPr>
          <p:nvPr>
            <p:ph idx="1"/>
          </p:nvPr>
        </p:nvSpPr>
        <p:spPr/>
        <p:txBody>
          <a:bodyPr/>
          <a:lstStyle/>
          <a:p>
            <a:pPr>
              <a:buClr>
                <a:schemeClr val="accent6">
                  <a:lumMod val="75000"/>
                </a:schemeClr>
              </a:buClr>
            </a:pPr>
            <a:r>
              <a:rPr lang="en-US" dirty="0"/>
              <a:t>Legumes are seeds from pod-producing plants</a:t>
            </a:r>
          </a:p>
          <a:p>
            <a:pPr>
              <a:buClr>
                <a:schemeClr val="accent6">
                  <a:lumMod val="75000"/>
                </a:schemeClr>
              </a:buClr>
            </a:pPr>
            <a:r>
              <a:rPr lang="en-US" dirty="0"/>
              <a:t>Often in dried form</a:t>
            </a:r>
          </a:p>
          <a:p>
            <a:pPr>
              <a:buClr>
                <a:schemeClr val="accent6">
                  <a:lumMod val="75000"/>
                </a:schemeClr>
              </a:buClr>
            </a:pPr>
            <a:r>
              <a:rPr lang="en-US" dirty="0"/>
              <a:t>Good source of carbohydrates and fiber</a:t>
            </a:r>
          </a:p>
          <a:p>
            <a:pPr>
              <a:buClr>
                <a:schemeClr val="accent6">
                  <a:lumMod val="75000"/>
                </a:schemeClr>
              </a:buClr>
            </a:pPr>
            <a:r>
              <a:rPr lang="en-US" dirty="0"/>
              <a:t>Four categories of legumes</a:t>
            </a:r>
          </a:p>
          <a:p>
            <a:pPr lvl="1">
              <a:buClr>
                <a:schemeClr val="accent6">
                  <a:lumMod val="75000"/>
                </a:schemeClr>
              </a:buClr>
            </a:pPr>
            <a:r>
              <a:rPr lang="en-US" dirty="0"/>
              <a:t>Beans</a:t>
            </a:r>
          </a:p>
          <a:p>
            <a:pPr lvl="1">
              <a:buClr>
                <a:schemeClr val="accent6">
                  <a:lumMod val="75000"/>
                </a:schemeClr>
              </a:buClr>
            </a:pPr>
            <a:r>
              <a:rPr lang="en-US" dirty="0"/>
              <a:t>Peas</a:t>
            </a:r>
          </a:p>
          <a:p>
            <a:pPr lvl="1">
              <a:buClr>
                <a:schemeClr val="accent6">
                  <a:lumMod val="75000"/>
                </a:schemeClr>
              </a:buClr>
            </a:pPr>
            <a:r>
              <a:rPr lang="en-US" dirty="0"/>
              <a:t>Nuts</a:t>
            </a:r>
          </a:p>
          <a:p>
            <a:pPr lvl="1">
              <a:buClr>
                <a:schemeClr val="accent6">
                  <a:lumMod val="75000"/>
                </a:schemeClr>
              </a:buClr>
            </a:pPr>
            <a:r>
              <a:rPr lang="en-US" dirty="0"/>
              <a:t>Seeds</a:t>
            </a:r>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22</a:t>
            </a:fld>
            <a:endParaRPr lang="en-US" altLang="en-US" dirty="0"/>
          </a:p>
        </p:txBody>
      </p:sp>
    </p:spTree>
    <p:extLst>
      <p:ext uri="{BB962C8B-B14F-4D97-AF65-F5344CB8AC3E}">
        <p14:creationId xmlns:p14="http://schemas.microsoft.com/office/powerpoint/2010/main" val="1848931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BEANS</a:t>
            </a:r>
          </a:p>
        </p:txBody>
      </p:sp>
      <p:sp>
        <p:nvSpPr>
          <p:cNvPr id="3" name="Content Placeholder 2"/>
          <p:cNvSpPr>
            <a:spLocks noGrp="1"/>
          </p:cNvSpPr>
          <p:nvPr>
            <p:ph idx="1"/>
          </p:nvPr>
        </p:nvSpPr>
        <p:spPr/>
        <p:txBody>
          <a:bodyPr/>
          <a:lstStyle/>
          <a:p>
            <a:pPr>
              <a:buClr>
                <a:schemeClr val="accent6">
                  <a:lumMod val="75000"/>
                </a:schemeClr>
              </a:buClr>
            </a:pPr>
            <a:r>
              <a:rPr lang="en-US" dirty="0"/>
              <a:t>Seeds from legume plants</a:t>
            </a:r>
          </a:p>
          <a:p>
            <a:pPr>
              <a:buClr>
                <a:schemeClr val="accent6">
                  <a:lumMod val="75000"/>
                </a:schemeClr>
              </a:buClr>
            </a:pPr>
            <a:r>
              <a:rPr lang="en-US" dirty="0"/>
              <a:t>Often kidney shaped</a:t>
            </a:r>
          </a:p>
          <a:p>
            <a:pPr>
              <a:buClr>
                <a:schemeClr val="accent6">
                  <a:lumMod val="75000"/>
                </a:schemeClr>
              </a:buClr>
            </a:pPr>
            <a:r>
              <a:rPr lang="en-US" dirty="0"/>
              <a:t>Many varieties, sizes, colors</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23</a:t>
            </a:fld>
            <a:endParaRPr lang="en-US" altLang="en-US" dirty="0"/>
          </a:p>
        </p:txBody>
      </p:sp>
    </p:spTree>
    <p:extLst>
      <p:ext uri="{BB962C8B-B14F-4D97-AF65-F5344CB8AC3E}">
        <p14:creationId xmlns:p14="http://schemas.microsoft.com/office/powerpoint/2010/main" val="1729160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Black/turtle:</a:t>
            </a:r>
          </a:p>
          <a:p>
            <a:pPr>
              <a:buClr>
                <a:schemeClr val="accent6">
                  <a:lumMod val="75000"/>
                </a:schemeClr>
              </a:buClr>
            </a:pPr>
            <a:r>
              <a:rPr lang="en-US" dirty="0"/>
              <a:t>Large, black exterior</a:t>
            </a:r>
          </a:p>
          <a:p>
            <a:pPr>
              <a:buClr>
                <a:schemeClr val="accent6">
                  <a:lumMod val="75000"/>
                </a:schemeClr>
              </a:buClr>
            </a:pPr>
            <a:r>
              <a:rPr lang="en-US" dirty="0"/>
              <a:t>Light, creamy interior</a:t>
            </a:r>
          </a:p>
          <a:p>
            <a:pPr>
              <a:buClr>
                <a:schemeClr val="accent6">
                  <a:lumMod val="75000"/>
                </a:schemeClr>
              </a:buClr>
            </a:pPr>
            <a:r>
              <a:rPr lang="en-US" dirty="0"/>
              <a:t>Sweet flavor</a:t>
            </a:r>
          </a:p>
          <a:p>
            <a:pPr>
              <a:buClr>
                <a:schemeClr val="accent6">
                  <a:lumMod val="75000"/>
                </a:schemeClr>
              </a:buClr>
            </a:pPr>
            <a:r>
              <a:rPr lang="en-US" dirty="0"/>
              <a:t>Used in soups, stews, salsas, salads, side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24</a:t>
            </a:fld>
            <a:endParaRPr lang="en-US" altLang="en-US" dirty="0"/>
          </a:p>
        </p:txBody>
      </p:sp>
    </p:spTree>
    <p:extLst>
      <p:ext uri="{BB962C8B-B14F-4D97-AF65-F5344CB8AC3E}">
        <p14:creationId xmlns:p14="http://schemas.microsoft.com/office/powerpoint/2010/main" val="17690409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Cannellini/Italian kidney:</a:t>
            </a:r>
          </a:p>
          <a:p>
            <a:pPr>
              <a:buClr>
                <a:schemeClr val="accent6">
                  <a:lumMod val="75000"/>
                </a:schemeClr>
              </a:buClr>
            </a:pPr>
            <a:r>
              <a:rPr lang="en-US" dirty="0"/>
              <a:t>Medium, white, kidney shaped</a:t>
            </a:r>
          </a:p>
          <a:p>
            <a:pPr>
              <a:buClr>
                <a:schemeClr val="accent6">
                  <a:lumMod val="75000"/>
                </a:schemeClr>
              </a:buClr>
            </a:pPr>
            <a:r>
              <a:rPr lang="en-US" dirty="0"/>
              <a:t>Nutty flavor</a:t>
            </a:r>
          </a:p>
          <a:p>
            <a:pPr>
              <a:buClr>
                <a:schemeClr val="accent6">
                  <a:lumMod val="75000"/>
                </a:schemeClr>
              </a:buClr>
            </a:pPr>
            <a:r>
              <a:rPr lang="en-US" dirty="0"/>
              <a:t>Used in minestrone, salads, stews, side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25</a:t>
            </a:fld>
            <a:endParaRPr lang="en-US" altLang="en-US" dirty="0"/>
          </a:p>
        </p:txBody>
      </p:sp>
    </p:spTree>
    <p:extLst>
      <p:ext uri="{BB962C8B-B14F-4D97-AF65-F5344CB8AC3E}">
        <p14:creationId xmlns:p14="http://schemas.microsoft.com/office/powerpoint/2010/main" val="1561619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Cranberry:</a:t>
            </a:r>
          </a:p>
          <a:p>
            <a:pPr>
              <a:buClr>
                <a:schemeClr val="accent6">
                  <a:lumMod val="75000"/>
                </a:schemeClr>
              </a:buClr>
            </a:pPr>
            <a:r>
              <a:rPr lang="en-US" dirty="0"/>
              <a:t>Small, round, maroon markings</a:t>
            </a:r>
          </a:p>
          <a:p>
            <a:pPr>
              <a:buClr>
                <a:schemeClr val="accent6">
                  <a:lumMod val="75000"/>
                </a:schemeClr>
              </a:buClr>
            </a:pPr>
            <a:r>
              <a:rPr lang="en-US" dirty="0"/>
              <a:t>Nutty flavor</a:t>
            </a:r>
          </a:p>
          <a:p>
            <a:pPr>
              <a:buClr>
                <a:schemeClr val="accent6">
                  <a:lumMod val="75000"/>
                </a:schemeClr>
              </a:buClr>
            </a:pPr>
            <a:r>
              <a:rPr lang="en-US" dirty="0"/>
              <a:t>Used in soups, stews, salads, side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26</a:t>
            </a:fld>
            <a:endParaRPr lang="en-US" altLang="en-US" dirty="0"/>
          </a:p>
        </p:txBody>
      </p:sp>
    </p:spTree>
    <p:extLst>
      <p:ext uri="{BB962C8B-B14F-4D97-AF65-F5344CB8AC3E}">
        <p14:creationId xmlns:p14="http://schemas.microsoft.com/office/powerpoint/2010/main" val="2720078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Fava/broad:</a:t>
            </a:r>
          </a:p>
          <a:p>
            <a:pPr>
              <a:buClr>
                <a:schemeClr val="accent6">
                  <a:lumMod val="75000"/>
                </a:schemeClr>
              </a:buClr>
            </a:pPr>
            <a:r>
              <a:rPr lang="en-US" dirty="0"/>
              <a:t>Large, flat, oval, tan</a:t>
            </a:r>
          </a:p>
          <a:p>
            <a:pPr>
              <a:buClr>
                <a:schemeClr val="accent6">
                  <a:lumMod val="75000"/>
                </a:schemeClr>
              </a:buClr>
            </a:pPr>
            <a:r>
              <a:rPr lang="en-US" dirty="0"/>
              <a:t>Popular in Mediterranean and Middle Eastern cuisine</a:t>
            </a:r>
          </a:p>
          <a:p>
            <a:pPr>
              <a:buClr>
                <a:schemeClr val="accent6">
                  <a:lumMod val="75000"/>
                </a:schemeClr>
              </a:buClr>
            </a:pPr>
            <a:r>
              <a:rPr lang="en-US" dirty="0"/>
              <a:t>Used in falafel, soups, stews, salads, side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27</a:t>
            </a:fld>
            <a:endParaRPr lang="en-US" altLang="en-US" dirty="0"/>
          </a:p>
        </p:txBody>
      </p:sp>
    </p:spTree>
    <p:extLst>
      <p:ext uri="{BB962C8B-B14F-4D97-AF65-F5344CB8AC3E}">
        <p14:creationId xmlns:p14="http://schemas.microsoft.com/office/powerpoint/2010/main" val="15793535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Garbanzo/chickpeas:</a:t>
            </a:r>
          </a:p>
          <a:p>
            <a:pPr>
              <a:buClr>
                <a:schemeClr val="accent6">
                  <a:lumMod val="75000"/>
                </a:schemeClr>
              </a:buClr>
            </a:pPr>
            <a:r>
              <a:rPr lang="en-US" dirty="0"/>
              <a:t>Medium, acorn-shaped, beige</a:t>
            </a:r>
          </a:p>
          <a:p>
            <a:pPr>
              <a:buClr>
                <a:schemeClr val="accent6">
                  <a:lumMod val="75000"/>
                </a:schemeClr>
              </a:buClr>
            </a:pPr>
            <a:r>
              <a:rPr lang="en-US" dirty="0"/>
              <a:t>Nutty flavor</a:t>
            </a:r>
          </a:p>
          <a:p>
            <a:pPr>
              <a:buClr>
                <a:schemeClr val="accent6">
                  <a:lumMod val="75000"/>
                </a:schemeClr>
              </a:buClr>
            </a:pPr>
            <a:r>
              <a:rPr lang="en-US" dirty="0"/>
              <a:t>Popular in many ethnic dishes</a:t>
            </a:r>
          </a:p>
          <a:p>
            <a:pPr>
              <a:buClr>
                <a:schemeClr val="accent6">
                  <a:lumMod val="75000"/>
                </a:schemeClr>
              </a:buClr>
            </a:pPr>
            <a:r>
              <a:rPr lang="en-US" dirty="0"/>
              <a:t>Used in couscous, hummus, soups, stews, salads, </a:t>
            </a:r>
            <a:br>
              <a:rPr lang="en-US" dirty="0"/>
            </a:br>
            <a:r>
              <a:rPr lang="en-US" dirty="0"/>
              <a:t>side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28</a:t>
            </a:fld>
            <a:endParaRPr lang="en-US" altLang="en-US" dirty="0"/>
          </a:p>
        </p:txBody>
      </p:sp>
    </p:spTree>
    <p:extLst>
      <p:ext uri="{BB962C8B-B14F-4D97-AF65-F5344CB8AC3E}">
        <p14:creationId xmlns:p14="http://schemas.microsoft.com/office/powerpoint/2010/main" val="35341558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Great northern:</a:t>
            </a:r>
          </a:p>
          <a:p>
            <a:pPr>
              <a:buClr>
                <a:schemeClr val="accent6">
                  <a:lumMod val="75000"/>
                </a:schemeClr>
              </a:buClr>
            </a:pPr>
            <a:r>
              <a:rPr lang="en-US" dirty="0"/>
              <a:t>Large, slightly rounded, white</a:t>
            </a:r>
          </a:p>
          <a:p>
            <a:pPr>
              <a:buClr>
                <a:schemeClr val="accent6">
                  <a:lumMod val="75000"/>
                </a:schemeClr>
              </a:buClr>
            </a:pPr>
            <a:r>
              <a:rPr lang="en-US" dirty="0"/>
              <a:t>Mild delicate flavor</a:t>
            </a:r>
          </a:p>
          <a:p>
            <a:pPr>
              <a:buClr>
                <a:schemeClr val="accent6">
                  <a:lumMod val="75000"/>
                </a:schemeClr>
              </a:buClr>
            </a:pPr>
            <a:r>
              <a:rPr lang="en-US" dirty="0"/>
              <a:t>Used in soups, stews, casseroles, side dishes</a:t>
            </a:r>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29</a:t>
            </a:fld>
            <a:endParaRPr lang="en-US" altLang="en-US" dirty="0"/>
          </a:p>
        </p:txBody>
      </p:sp>
    </p:spTree>
    <p:extLst>
      <p:ext uri="{BB962C8B-B14F-4D97-AF65-F5344CB8AC3E}">
        <p14:creationId xmlns:p14="http://schemas.microsoft.com/office/powerpoint/2010/main" val="3329093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 Types of Potatoes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Chef’s/all-purpose potatoes:</a:t>
            </a:r>
          </a:p>
          <a:p>
            <a:pPr>
              <a:buClr>
                <a:schemeClr val="accent6">
                  <a:lumMod val="75000"/>
                </a:schemeClr>
              </a:buClr>
            </a:pPr>
            <a:r>
              <a:rPr lang="en-US" dirty="0"/>
              <a:t>Medium starch, medium moisture</a:t>
            </a:r>
          </a:p>
          <a:p>
            <a:pPr>
              <a:buClr>
                <a:schemeClr val="accent6">
                  <a:lumMod val="75000"/>
                </a:schemeClr>
              </a:buClr>
            </a:pPr>
            <a:r>
              <a:rPr lang="en-US" dirty="0"/>
              <a:t>Irregularly shaped</a:t>
            </a:r>
          </a:p>
          <a:p>
            <a:pPr>
              <a:buClr>
                <a:schemeClr val="accent6">
                  <a:lumMod val="75000"/>
                </a:schemeClr>
              </a:buClr>
            </a:pPr>
            <a:r>
              <a:rPr lang="en-US" dirty="0"/>
              <a:t>Good for mashing, puréeing, braising, sautéing</a:t>
            </a:r>
          </a:p>
          <a:p>
            <a:pPr>
              <a:buClr>
                <a:schemeClr val="accent6">
                  <a:lumMod val="75000"/>
                </a:schemeClr>
              </a:buClr>
            </a:pPr>
            <a:endParaRPr lang="en-US" dirty="0"/>
          </a:p>
        </p:txBody>
      </p:sp>
      <p:pic>
        <p:nvPicPr>
          <p:cNvPr id="6" name="Picture Placeholder 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a:t>
            </a:fld>
            <a:endParaRPr lang="en-US" altLang="en-US" dirty="0"/>
          </a:p>
        </p:txBody>
      </p:sp>
    </p:spTree>
    <p:extLst>
      <p:ext uri="{BB962C8B-B14F-4D97-AF65-F5344CB8AC3E}">
        <p14:creationId xmlns:p14="http://schemas.microsoft.com/office/powerpoint/2010/main" val="30897563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Kidney:</a:t>
            </a:r>
          </a:p>
          <a:p>
            <a:pPr>
              <a:buClr>
                <a:schemeClr val="accent6">
                  <a:lumMod val="75000"/>
                </a:schemeClr>
              </a:buClr>
            </a:pPr>
            <a:r>
              <a:rPr lang="en-US" dirty="0"/>
              <a:t>Medium, kidney shaped, pink to maroon</a:t>
            </a:r>
          </a:p>
          <a:p>
            <a:pPr>
              <a:buClr>
                <a:schemeClr val="accent6">
                  <a:lumMod val="75000"/>
                </a:schemeClr>
              </a:buClr>
            </a:pPr>
            <a:r>
              <a:rPr lang="en-US" dirty="0"/>
              <a:t>Full-bodied flavor</a:t>
            </a:r>
          </a:p>
          <a:p>
            <a:pPr>
              <a:buClr>
                <a:schemeClr val="accent6">
                  <a:lumMod val="75000"/>
                </a:schemeClr>
              </a:buClr>
            </a:pPr>
            <a:r>
              <a:rPr lang="en-US" dirty="0"/>
              <a:t>Used in chili con carne, refried beans, beans and rice, soups, stews, casseroles, side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30</a:t>
            </a:fld>
            <a:endParaRPr lang="en-US" altLang="en-US" dirty="0"/>
          </a:p>
        </p:txBody>
      </p:sp>
    </p:spTree>
    <p:extLst>
      <p:ext uri="{BB962C8B-B14F-4D97-AF65-F5344CB8AC3E}">
        <p14:creationId xmlns:p14="http://schemas.microsoft.com/office/powerpoint/2010/main" val="19843982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Lentils:</a:t>
            </a:r>
          </a:p>
          <a:p>
            <a:pPr>
              <a:buClr>
                <a:schemeClr val="accent6">
                  <a:lumMod val="75000"/>
                </a:schemeClr>
              </a:buClr>
            </a:pPr>
            <a:r>
              <a:rPr lang="en-US" dirty="0"/>
              <a:t>Small, round</a:t>
            </a:r>
          </a:p>
          <a:p>
            <a:pPr>
              <a:buClr>
                <a:schemeClr val="accent6">
                  <a:lumMod val="75000"/>
                </a:schemeClr>
              </a:buClr>
            </a:pPr>
            <a:r>
              <a:rPr lang="en-US" dirty="0"/>
              <a:t>Varieties include French/European, Egyptian, red, yellow</a:t>
            </a:r>
          </a:p>
          <a:p>
            <a:pPr>
              <a:buClr>
                <a:schemeClr val="accent6">
                  <a:lumMod val="75000"/>
                </a:schemeClr>
              </a:buClr>
            </a:pPr>
            <a:r>
              <a:rPr lang="en-US" dirty="0"/>
              <a:t>Served as an accompaniment whole or pureed</a:t>
            </a:r>
          </a:p>
          <a:p>
            <a:pPr>
              <a:buClr>
                <a:schemeClr val="accent6">
                  <a:lumMod val="75000"/>
                </a:schemeClr>
              </a:buClr>
            </a:pPr>
            <a:r>
              <a:rPr lang="en-US" dirty="0"/>
              <a:t>Used in soups, stews, salads, side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31</a:t>
            </a:fld>
            <a:endParaRPr lang="en-US" altLang="en-US" dirty="0"/>
          </a:p>
        </p:txBody>
      </p:sp>
    </p:spTree>
    <p:extLst>
      <p:ext uri="{BB962C8B-B14F-4D97-AF65-F5344CB8AC3E}">
        <p14:creationId xmlns:p14="http://schemas.microsoft.com/office/powerpoint/2010/main" val="16633942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Lima/butter</a:t>
            </a:r>
          </a:p>
          <a:p>
            <a:pPr>
              <a:buClr>
                <a:schemeClr val="accent6">
                  <a:lumMod val="75000"/>
                </a:schemeClr>
              </a:buClr>
            </a:pPr>
            <a:r>
              <a:rPr lang="en-US" dirty="0"/>
              <a:t>Medium, white/pale green</a:t>
            </a:r>
          </a:p>
          <a:p>
            <a:pPr>
              <a:buClr>
                <a:schemeClr val="accent6">
                  <a:lumMod val="75000"/>
                </a:schemeClr>
              </a:buClr>
            </a:pPr>
            <a:r>
              <a:rPr lang="en-US" dirty="0"/>
              <a:t>Slightly kidney-shaped</a:t>
            </a:r>
          </a:p>
          <a:p>
            <a:pPr>
              <a:buClr>
                <a:schemeClr val="accent6">
                  <a:lumMod val="75000"/>
                </a:schemeClr>
              </a:buClr>
            </a:pPr>
            <a:r>
              <a:rPr lang="en-US" dirty="0"/>
              <a:t>Buttery taste</a:t>
            </a:r>
          </a:p>
          <a:p>
            <a:pPr>
              <a:buClr>
                <a:schemeClr val="accent6">
                  <a:lumMod val="75000"/>
                </a:schemeClr>
              </a:buClr>
            </a:pPr>
            <a:r>
              <a:rPr lang="en-US" dirty="0"/>
              <a:t>Used in succotash, soups, stews, salads, side dishes</a:t>
            </a:r>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32</a:t>
            </a:fld>
            <a:endParaRPr lang="en-US" altLang="en-US" dirty="0"/>
          </a:p>
        </p:txBody>
      </p:sp>
    </p:spTree>
    <p:extLst>
      <p:ext uri="{BB962C8B-B14F-4D97-AF65-F5344CB8AC3E}">
        <p14:creationId xmlns:p14="http://schemas.microsoft.com/office/powerpoint/2010/main" val="29607038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Mung</a:t>
            </a:r>
          </a:p>
          <a:p>
            <a:pPr>
              <a:buClr>
                <a:schemeClr val="accent6">
                  <a:lumMod val="75000"/>
                </a:schemeClr>
              </a:buClr>
            </a:pPr>
            <a:r>
              <a:rPr lang="en-US" dirty="0"/>
              <a:t>Small, round, green</a:t>
            </a:r>
          </a:p>
          <a:p>
            <a:pPr>
              <a:buClr>
                <a:schemeClr val="accent6">
                  <a:lumMod val="75000"/>
                </a:schemeClr>
              </a:buClr>
            </a:pPr>
            <a:r>
              <a:rPr lang="en-US" dirty="0"/>
              <a:t>Sprouted for bean sprouts</a:t>
            </a:r>
          </a:p>
          <a:p>
            <a:pPr>
              <a:buClr>
                <a:schemeClr val="accent6">
                  <a:lumMod val="75000"/>
                </a:schemeClr>
              </a:buClr>
            </a:pPr>
            <a:r>
              <a:rPr lang="en-US" dirty="0"/>
              <a:t>Ground into flour to make cellophane noodles and </a:t>
            </a:r>
            <a:br>
              <a:rPr lang="en-US" dirty="0"/>
            </a:br>
            <a:r>
              <a:rPr lang="en-US" dirty="0"/>
              <a:t>bean threads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33</a:t>
            </a:fld>
            <a:endParaRPr lang="en-US" altLang="en-US" dirty="0"/>
          </a:p>
        </p:txBody>
      </p:sp>
    </p:spTree>
    <p:extLst>
      <p:ext uri="{BB962C8B-B14F-4D97-AF65-F5344CB8AC3E}">
        <p14:creationId xmlns:p14="http://schemas.microsoft.com/office/powerpoint/2010/main" val="1917387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endParaRPr lang="en-US" dirty="0"/>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Navy/Yankee:</a:t>
            </a:r>
          </a:p>
          <a:p>
            <a:pPr>
              <a:buClr>
                <a:schemeClr val="accent6">
                  <a:lumMod val="75000"/>
                </a:schemeClr>
              </a:buClr>
            </a:pPr>
            <a:r>
              <a:rPr lang="en-US" dirty="0"/>
              <a:t>Small, round, white</a:t>
            </a:r>
          </a:p>
          <a:p>
            <a:pPr>
              <a:buClr>
                <a:schemeClr val="accent6">
                  <a:lumMod val="75000"/>
                </a:schemeClr>
              </a:buClr>
            </a:pPr>
            <a:r>
              <a:rPr lang="en-US" dirty="0"/>
              <a:t>Used in baked beans, chili, soups, salads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34</a:t>
            </a:fld>
            <a:endParaRPr lang="en-US" altLang="en-US" dirty="0"/>
          </a:p>
        </p:txBody>
      </p:sp>
    </p:spTree>
    <p:extLst>
      <p:ext uri="{BB962C8B-B14F-4D97-AF65-F5344CB8AC3E}">
        <p14:creationId xmlns:p14="http://schemas.microsoft.com/office/powerpoint/2010/main" val="16745236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endParaRPr lang="en-US" dirty="0"/>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Pinto/Red Mexican:</a:t>
            </a:r>
          </a:p>
          <a:p>
            <a:pPr>
              <a:buClr>
                <a:schemeClr val="accent6">
                  <a:lumMod val="75000"/>
                </a:schemeClr>
              </a:buClr>
            </a:pPr>
            <a:r>
              <a:rPr lang="en-US" dirty="0"/>
              <a:t>Medium, beige with brown streaks</a:t>
            </a:r>
          </a:p>
          <a:p>
            <a:pPr>
              <a:buClr>
                <a:schemeClr val="accent6">
                  <a:lumMod val="75000"/>
                </a:schemeClr>
              </a:buClr>
            </a:pPr>
            <a:r>
              <a:rPr lang="en-US" dirty="0"/>
              <a:t>Kidney shaped</a:t>
            </a:r>
          </a:p>
          <a:p>
            <a:pPr>
              <a:buClr>
                <a:schemeClr val="accent6">
                  <a:lumMod val="75000"/>
                </a:schemeClr>
              </a:buClr>
            </a:pPr>
            <a:r>
              <a:rPr lang="en-US" dirty="0"/>
              <a:t>Used in chili, refried beans, stews, soups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35</a:t>
            </a:fld>
            <a:endParaRPr lang="en-US" altLang="en-US" dirty="0"/>
          </a:p>
        </p:txBody>
      </p:sp>
    </p:spTree>
    <p:extLst>
      <p:ext uri="{BB962C8B-B14F-4D97-AF65-F5344CB8AC3E}">
        <p14:creationId xmlns:p14="http://schemas.microsoft.com/office/powerpoint/2010/main" val="3912821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beans</a:t>
            </a:r>
            <a:endParaRPr lang="en-US" dirty="0"/>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Soybeans:</a:t>
            </a:r>
          </a:p>
          <a:p>
            <a:pPr>
              <a:buClr>
                <a:schemeClr val="accent6">
                  <a:lumMod val="75000"/>
                </a:schemeClr>
              </a:buClr>
            </a:pPr>
            <a:r>
              <a:rPr lang="en-US" dirty="0"/>
              <a:t>Small</a:t>
            </a:r>
          </a:p>
          <a:p>
            <a:pPr>
              <a:buClr>
                <a:schemeClr val="accent6">
                  <a:lumMod val="75000"/>
                </a:schemeClr>
              </a:buClr>
            </a:pPr>
            <a:r>
              <a:rPr lang="en-US" dirty="0"/>
              <a:t>Red, yellow, green, brown, and black</a:t>
            </a:r>
          </a:p>
          <a:p>
            <a:pPr>
              <a:buClr>
                <a:schemeClr val="accent6">
                  <a:lumMod val="75000"/>
                </a:schemeClr>
              </a:buClr>
            </a:pPr>
            <a:r>
              <a:rPr lang="en-US" dirty="0"/>
              <a:t>Pea- to cherry-shaped</a:t>
            </a:r>
          </a:p>
          <a:p>
            <a:pPr>
              <a:buClr>
                <a:schemeClr val="accent6">
                  <a:lumMod val="75000"/>
                </a:schemeClr>
              </a:buClr>
            </a:pPr>
            <a:r>
              <a:rPr lang="en-US" dirty="0"/>
              <a:t>Bland flavor</a:t>
            </a:r>
          </a:p>
          <a:p>
            <a:pPr>
              <a:buClr>
                <a:schemeClr val="accent6">
                  <a:lumMod val="75000"/>
                </a:schemeClr>
              </a:buClr>
            </a:pPr>
            <a:r>
              <a:rPr lang="en-US" dirty="0"/>
              <a:t>Dried version is mature bean</a:t>
            </a:r>
          </a:p>
          <a:p>
            <a:pPr>
              <a:buClr>
                <a:schemeClr val="accent6">
                  <a:lumMod val="75000"/>
                </a:schemeClr>
              </a:buClr>
            </a:pPr>
            <a:r>
              <a:rPr lang="en-US" dirty="0"/>
              <a:t>Used in soups, stews, casseroles, side dishes</a:t>
            </a:r>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36</a:t>
            </a:fld>
            <a:endParaRPr lang="en-US" altLang="en-US" dirty="0"/>
          </a:p>
        </p:txBody>
      </p:sp>
    </p:spTree>
    <p:extLst>
      <p:ext uri="{BB962C8B-B14F-4D97-AF65-F5344CB8AC3E}">
        <p14:creationId xmlns:p14="http://schemas.microsoft.com/office/powerpoint/2010/main" val="29645387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peas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Black-eyed:</a:t>
            </a:r>
          </a:p>
          <a:p>
            <a:pPr>
              <a:buClr>
                <a:schemeClr val="accent6">
                  <a:lumMod val="75000"/>
                </a:schemeClr>
              </a:buClr>
            </a:pPr>
            <a:r>
              <a:rPr lang="en-US" dirty="0"/>
              <a:t>Small, beige with black “eye”</a:t>
            </a:r>
          </a:p>
          <a:p>
            <a:pPr>
              <a:buClr>
                <a:schemeClr val="accent6">
                  <a:lumMod val="75000"/>
                </a:schemeClr>
              </a:buClr>
            </a:pPr>
            <a:r>
              <a:rPr lang="en-US" dirty="0"/>
              <a:t>Kidney-shaped</a:t>
            </a:r>
          </a:p>
          <a:p>
            <a:pPr>
              <a:buClr>
                <a:schemeClr val="accent6">
                  <a:lumMod val="75000"/>
                </a:schemeClr>
              </a:buClr>
            </a:pPr>
            <a:r>
              <a:rPr lang="en-US" dirty="0"/>
              <a:t>Used in Hoppin’ John, soups, side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37</a:t>
            </a:fld>
            <a:endParaRPr lang="en-US" altLang="en-US" dirty="0"/>
          </a:p>
        </p:txBody>
      </p:sp>
    </p:spTree>
    <p:extLst>
      <p:ext uri="{BB962C8B-B14F-4D97-AF65-F5344CB8AC3E}">
        <p14:creationId xmlns:p14="http://schemas.microsoft.com/office/powerpoint/2010/main" val="23161055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peas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Pigeon/gandoles:</a:t>
            </a:r>
          </a:p>
          <a:p>
            <a:pPr>
              <a:buClr>
                <a:schemeClr val="accent6">
                  <a:lumMod val="75000"/>
                </a:schemeClr>
              </a:buClr>
            </a:pPr>
            <a:r>
              <a:rPr lang="en-US" dirty="0"/>
              <a:t>Heirloom bean</a:t>
            </a:r>
          </a:p>
          <a:p>
            <a:pPr>
              <a:buClr>
                <a:schemeClr val="accent6">
                  <a:lumMod val="75000"/>
                </a:schemeClr>
              </a:buClr>
            </a:pPr>
            <a:r>
              <a:rPr lang="en-US" dirty="0"/>
              <a:t>Small, nearly round, beige with orange spotting</a:t>
            </a:r>
          </a:p>
          <a:p>
            <a:pPr>
              <a:buClr>
                <a:schemeClr val="accent6">
                  <a:lumMod val="75000"/>
                </a:schemeClr>
              </a:buClr>
            </a:pPr>
            <a:r>
              <a:rPr lang="en-US" dirty="0"/>
              <a:t>Popular in African, Caribbean, Indian cuisine</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38</a:t>
            </a:fld>
            <a:endParaRPr lang="en-US" altLang="en-US" dirty="0"/>
          </a:p>
        </p:txBody>
      </p:sp>
    </p:spTree>
    <p:extLst>
      <p:ext uri="{BB962C8B-B14F-4D97-AF65-F5344CB8AC3E}">
        <p14:creationId xmlns:p14="http://schemas.microsoft.com/office/powerpoint/2010/main" val="115209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peas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Split:</a:t>
            </a:r>
          </a:p>
          <a:p>
            <a:pPr>
              <a:buClr>
                <a:schemeClr val="accent6">
                  <a:lumMod val="75000"/>
                </a:schemeClr>
              </a:buClr>
            </a:pPr>
            <a:r>
              <a:rPr lang="en-US" dirty="0"/>
              <a:t>Small, round, split</a:t>
            </a:r>
          </a:p>
          <a:p>
            <a:pPr>
              <a:buClr>
                <a:schemeClr val="accent6">
                  <a:lumMod val="75000"/>
                </a:schemeClr>
              </a:buClr>
            </a:pPr>
            <a:r>
              <a:rPr lang="en-US" dirty="0"/>
              <a:t>Earthy flavor</a:t>
            </a:r>
          </a:p>
          <a:p>
            <a:pPr>
              <a:buClr>
                <a:schemeClr val="accent6">
                  <a:lumMod val="75000"/>
                </a:schemeClr>
              </a:buClr>
            </a:pPr>
            <a:r>
              <a:rPr lang="en-US" dirty="0"/>
              <a:t>Used in split pea soup, salads, side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2"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39</a:t>
            </a:fld>
            <a:endParaRPr lang="en-US" altLang="en-US" dirty="0"/>
          </a:p>
        </p:txBody>
      </p:sp>
    </p:spTree>
    <p:extLst>
      <p:ext uri="{BB962C8B-B14F-4D97-AF65-F5344CB8AC3E}">
        <p14:creationId xmlns:p14="http://schemas.microsoft.com/office/powerpoint/2010/main" val="4270599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 Types of Potatoes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New potatoes:</a:t>
            </a:r>
          </a:p>
          <a:p>
            <a:pPr>
              <a:buClr>
                <a:schemeClr val="accent6">
                  <a:lumMod val="75000"/>
                </a:schemeClr>
              </a:buClr>
            </a:pPr>
            <a:r>
              <a:rPr lang="en-US" dirty="0"/>
              <a:t>Low starch, high moisture</a:t>
            </a:r>
          </a:p>
          <a:p>
            <a:pPr>
              <a:buClr>
                <a:schemeClr val="accent6">
                  <a:lumMod val="75000"/>
                </a:schemeClr>
              </a:buClr>
            </a:pPr>
            <a:r>
              <a:rPr lang="en-US" dirty="0"/>
              <a:t>Immature potatoes, less than 2 inches in diameter</a:t>
            </a:r>
          </a:p>
          <a:p>
            <a:pPr>
              <a:buClr>
                <a:schemeClr val="accent6">
                  <a:lumMod val="75000"/>
                </a:schemeClr>
              </a:buClr>
            </a:pPr>
            <a:r>
              <a:rPr lang="en-US" dirty="0"/>
              <a:t>High in sugar</a:t>
            </a:r>
          </a:p>
          <a:p>
            <a:pPr>
              <a:buClr>
                <a:schemeClr val="accent6">
                  <a:lumMod val="75000"/>
                </a:schemeClr>
              </a:buClr>
            </a:pPr>
            <a:r>
              <a:rPr lang="en-US" dirty="0"/>
              <a:t>Keep shape well</a:t>
            </a:r>
          </a:p>
          <a:p>
            <a:pPr>
              <a:buClr>
                <a:schemeClr val="accent6">
                  <a:lumMod val="75000"/>
                </a:schemeClr>
              </a:buClr>
            </a:pPr>
            <a:r>
              <a:rPr lang="en-US" dirty="0"/>
              <a:t>Good for boiling, steaming, roasting</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a:t>
            </a:fld>
            <a:endParaRPr lang="en-US" altLang="en-US" dirty="0"/>
          </a:p>
        </p:txBody>
      </p:sp>
    </p:spTree>
    <p:extLst>
      <p:ext uri="{BB962C8B-B14F-4D97-AF65-F5344CB8AC3E}">
        <p14:creationId xmlns:p14="http://schemas.microsoft.com/office/powerpoint/2010/main" val="9797800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Almond:</a:t>
            </a:r>
          </a:p>
          <a:p>
            <a:pPr>
              <a:buClr>
                <a:schemeClr val="accent6">
                  <a:lumMod val="75000"/>
                </a:schemeClr>
              </a:buClr>
            </a:pPr>
            <a:r>
              <a:rPr lang="en-US" dirty="0"/>
              <a:t>Teardrop-shaped</a:t>
            </a:r>
          </a:p>
          <a:p>
            <a:pPr>
              <a:buClr>
                <a:schemeClr val="accent6">
                  <a:lumMod val="75000"/>
                </a:schemeClr>
              </a:buClr>
            </a:pPr>
            <a:r>
              <a:rPr lang="en-US" dirty="0"/>
              <a:t>Pale tan, woody shell</a:t>
            </a:r>
          </a:p>
          <a:p>
            <a:pPr>
              <a:buClr>
                <a:schemeClr val="accent6">
                  <a:lumMod val="75000"/>
                </a:schemeClr>
              </a:buClr>
            </a:pPr>
            <a:r>
              <a:rPr lang="en-US" dirty="0"/>
              <a:t>Sweet flavor</a:t>
            </a:r>
          </a:p>
          <a:p>
            <a:pPr>
              <a:buClr>
                <a:schemeClr val="accent6">
                  <a:lumMod val="75000"/>
                </a:schemeClr>
              </a:buClr>
            </a:pPr>
            <a:r>
              <a:rPr lang="en-US" dirty="0"/>
              <a:t>Available in shell or shelled, blanched, slivered, sliced, split, chopped, ground</a:t>
            </a:r>
          </a:p>
          <a:p>
            <a:pPr>
              <a:buClr>
                <a:schemeClr val="accent6">
                  <a:lumMod val="75000"/>
                </a:schemeClr>
              </a:buClr>
            </a:pPr>
            <a:r>
              <a:rPr lang="en-US" dirty="0"/>
              <a:t>Produce almond paste, almond butter, almond oil</a:t>
            </a:r>
          </a:p>
          <a:p>
            <a:pPr>
              <a:buClr>
                <a:schemeClr val="accent6">
                  <a:lumMod val="75000"/>
                </a:schemeClr>
              </a:buClr>
            </a:pPr>
            <a:r>
              <a:rPr lang="en-US" dirty="0"/>
              <a:t>Used raw and in baked goods, confections, granola, </a:t>
            </a:r>
            <a:br>
              <a:rPr lang="en-US" dirty="0"/>
            </a:br>
            <a:r>
              <a:rPr lang="en-US" dirty="0"/>
              <a:t>curry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40</a:t>
            </a:fld>
            <a:endParaRPr lang="en-US" altLang="en-US" dirty="0"/>
          </a:p>
        </p:txBody>
      </p:sp>
    </p:spTree>
    <p:extLst>
      <p:ext uri="{BB962C8B-B14F-4D97-AF65-F5344CB8AC3E}">
        <p14:creationId xmlns:p14="http://schemas.microsoft.com/office/powerpoint/2010/main" val="42671477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Brazil:</a:t>
            </a:r>
          </a:p>
          <a:p>
            <a:pPr>
              <a:buClr>
                <a:schemeClr val="accent6">
                  <a:lumMod val="75000"/>
                </a:schemeClr>
              </a:buClr>
            </a:pPr>
            <a:r>
              <a:rPr lang="en-US" dirty="0"/>
              <a:t>Large, triangular</a:t>
            </a:r>
          </a:p>
          <a:p>
            <a:pPr>
              <a:buClr>
                <a:schemeClr val="accent6">
                  <a:lumMod val="75000"/>
                </a:schemeClr>
              </a:buClr>
            </a:pPr>
            <a:r>
              <a:rPr lang="en-US" dirty="0"/>
              <a:t>Dark brown exterior, hard shell</a:t>
            </a:r>
          </a:p>
          <a:p>
            <a:pPr>
              <a:buClr>
                <a:schemeClr val="accent6">
                  <a:lumMod val="75000"/>
                </a:schemeClr>
              </a:buClr>
            </a:pPr>
            <a:r>
              <a:rPr lang="en-US" dirty="0"/>
              <a:t>White interior, rich nut</a:t>
            </a:r>
          </a:p>
          <a:p>
            <a:pPr>
              <a:buClr>
                <a:schemeClr val="accent6">
                  <a:lumMod val="75000"/>
                </a:schemeClr>
              </a:buClr>
            </a:pPr>
            <a:r>
              <a:rPr lang="en-US" dirty="0"/>
              <a:t>Eaten raw, toasted, cooked, in baked goods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41</a:t>
            </a:fld>
            <a:endParaRPr lang="en-US" altLang="en-US" dirty="0"/>
          </a:p>
        </p:txBody>
      </p:sp>
    </p:spTree>
    <p:extLst>
      <p:ext uri="{BB962C8B-B14F-4D97-AF65-F5344CB8AC3E}">
        <p14:creationId xmlns:p14="http://schemas.microsoft.com/office/powerpoint/2010/main" val="38549807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Cashew:</a:t>
            </a:r>
          </a:p>
          <a:p>
            <a:pPr>
              <a:buClr>
                <a:schemeClr val="accent6">
                  <a:lumMod val="75000"/>
                </a:schemeClr>
              </a:buClr>
            </a:pPr>
            <a:r>
              <a:rPr lang="en-US" dirty="0"/>
              <a:t>Kidney shaped, tan</a:t>
            </a:r>
          </a:p>
          <a:p>
            <a:pPr>
              <a:buClr>
                <a:schemeClr val="accent6">
                  <a:lumMod val="75000"/>
                </a:schemeClr>
              </a:buClr>
            </a:pPr>
            <a:r>
              <a:rPr lang="en-US" dirty="0"/>
              <a:t>Buttery, slightly sweet flavor</a:t>
            </a:r>
          </a:p>
          <a:p>
            <a:pPr>
              <a:buClr>
                <a:schemeClr val="accent6">
                  <a:lumMod val="75000"/>
                </a:schemeClr>
              </a:buClr>
            </a:pPr>
            <a:r>
              <a:rPr lang="en-US" dirty="0"/>
              <a:t>Only sold hulled</a:t>
            </a:r>
          </a:p>
          <a:p>
            <a:pPr>
              <a:buClr>
                <a:schemeClr val="accent6">
                  <a:lumMod val="75000"/>
                </a:schemeClr>
              </a:buClr>
            </a:pPr>
            <a:r>
              <a:rPr lang="en-US" dirty="0"/>
              <a:t>Cashew butter</a:t>
            </a:r>
          </a:p>
          <a:p>
            <a:pPr>
              <a:buClr>
                <a:schemeClr val="accent6">
                  <a:lumMod val="75000"/>
                </a:schemeClr>
              </a:buClr>
            </a:pPr>
            <a:r>
              <a:rPr lang="en-US" dirty="0"/>
              <a:t>Eaten raw, toasted, cooked, in baked goods</a:t>
            </a:r>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42</a:t>
            </a:fld>
            <a:endParaRPr lang="en-US" altLang="en-US" dirty="0"/>
          </a:p>
        </p:txBody>
      </p:sp>
    </p:spTree>
    <p:extLst>
      <p:ext uri="{BB962C8B-B14F-4D97-AF65-F5344CB8AC3E}">
        <p14:creationId xmlns:p14="http://schemas.microsoft.com/office/powerpoint/2010/main" val="12735802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Chestnut:</a:t>
            </a:r>
          </a:p>
          <a:p>
            <a:pPr>
              <a:buClr>
                <a:schemeClr val="accent6">
                  <a:lumMod val="75000"/>
                </a:schemeClr>
              </a:buClr>
            </a:pPr>
            <a:r>
              <a:rPr lang="en-US" dirty="0"/>
              <a:t>Large, round to teardrop-shaped</a:t>
            </a:r>
          </a:p>
          <a:p>
            <a:pPr>
              <a:buClr>
                <a:schemeClr val="accent6">
                  <a:lumMod val="75000"/>
                </a:schemeClr>
              </a:buClr>
            </a:pPr>
            <a:r>
              <a:rPr lang="en-US" dirty="0"/>
              <a:t>Hard, glossy, dark-brown shell</a:t>
            </a:r>
          </a:p>
          <a:p>
            <a:pPr>
              <a:buClr>
                <a:schemeClr val="accent6">
                  <a:lumMod val="75000"/>
                </a:schemeClr>
              </a:buClr>
            </a:pPr>
            <a:r>
              <a:rPr lang="en-US" dirty="0"/>
              <a:t>Off-white nut</a:t>
            </a:r>
          </a:p>
          <a:p>
            <a:pPr>
              <a:buClr>
                <a:schemeClr val="accent6">
                  <a:lumMod val="75000"/>
                </a:schemeClr>
              </a:buClr>
            </a:pPr>
            <a:r>
              <a:rPr lang="en-US" dirty="0"/>
              <a:t>Sweet flavor</a:t>
            </a:r>
          </a:p>
          <a:p>
            <a:pPr>
              <a:buClr>
                <a:schemeClr val="accent6">
                  <a:lumMod val="75000"/>
                </a:schemeClr>
              </a:buClr>
            </a:pPr>
            <a:r>
              <a:rPr lang="en-US" dirty="0"/>
              <a:t>Available in shell, canned in water or syrup, frozen, dried, or puréed</a:t>
            </a:r>
          </a:p>
          <a:p>
            <a:pPr>
              <a:buClr>
                <a:schemeClr val="accent6">
                  <a:lumMod val="75000"/>
                </a:schemeClr>
              </a:buClr>
            </a:pPr>
            <a:r>
              <a:rPr lang="en-US" dirty="0"/>
              <a:t>Eaten raw, cooked, roasted, boiled, puréed</a:t>
            </a:r>
          </a:p>
          <a:p>
            <a:pPr>
              <a:buClr>
                <a:schemeClr val="accent6">
                  <a:lumMod val="75000"/>
                </a:schemeClr>
              </a:buClr>
            </a:pPr>
            <a:r>
              <a:rPr lang="en-US" dirty="0"/>
              <a:t>Sweet and savory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43</a:t>
            </a:fld>
            <a:endParaRPr lang="en-US" altLang="en-US" dirty="0"/>
          </a:p>
        </p:txBody>
      </p:sp>
    </p:spTree>
    <p:extLst>
      <p:ext uri="{BB962C8B-B14F-4D97-AF65-F5344CB8AC3E}">
        <p14:creationId xmlns:p14="http://schemas.microsoft.com/office/powerpoint/2010/main" val="36647502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Hazelnut/filbert:</a:t>
            </a:r>
          </a:p>
          <a:p>
            <a:pPr>
              <a:buClr>
                <a:schemeClr val="accent6">
                  <a:lumMod val="75000"/>
                </a:schemeClr>
              </a:buClr>
            </a:pPr>
            <a:r>
              <a:rPr lang="en-US" dirty="0"/>
              <a:t>Small, nearly round</a:t>
            </a:r>
          </a:p>
          <a:p>
            <a:pPr>
              <a:buClr>
                <a:schemeClr val="accent6">
                  <a:lumMod val="75000"/>
                </a:schemeClr>
              </a:buClr>
            </a:pPr>
            <a:r>
              <a:rPr lang="en-US" dirty="0"/>
              <a:t>Smooth, hard shell</a:t>
            </a:r>
          </a:p>
          <a:p>
            <a:pPr>
              <a:buClr>
                <a:schemeClr val="accent6">
                  <a:lumMod val="75000"/>
                </a:schemeClr>
              </a:buClr>
            </a:pPr>
            <a:r>
              <a:rPr lang="en-US" dirty="0"/>
              <a:t>Rich, sweet delicate flavor</a:t>
            </a:r>
          </a:p>
          <a:p>
            <a:pPr>
              <a:buClr>
                <a:schemeClr val="accent6">
                  <a:lumMod val="75000"/>
                </a:schemeClr>
              </a:buClr>
            </a:pPr>
            <a:r>
              <a:rPr lang="en-US" dirty="0"/>
              <a:t>Available in shell or shelled</a:t>
            </a:r>
          </a:p>
          <a:p>
            <a:pPr>
              <a:buClr>
                <a:schemeClr val="accent6">
                  <a:lumMod val="75000"/>
                </a:schemeClr>
              </a:buClr>
            </a:pPr>
            <a:r>
              <a:rPr lang="en-US" dirty="0"/>
              <a:t>Blanched, whole, chopped</a:t>
            </a:r>
          </a:p>
          <a:p>
            <a:pPr>
              <a:buClr>
                <a:schemeClr val="accent6">
                  <a:lumMod val="75000"/>
                </a:schemeClr>
              </a:buClr>
            </a:pPr>
            <a:r>
              <a:rPr lang="en-US" dirty="0"/>
              <a:t>Eaten raw, toasted, cooked, in baked goods, salads, cereals</a:t>
            </a:r>
          </a:p>
          <a:p>
            <a:pPr>
              <a:buClr>
                <a:schemeClr val="accent6">
                  <a:lumMod val="75000"/>
                </a:schemeClr>
              </a:buClr>
            </a:pPr>
            <a:r>
              <a:rPr lang="en-US" dirty="0"/>
              <a:t>Sweet or savory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44</a:t>
            </a:fld>
            <a:endParaRPr lang="en-US" altLang="en-US" dirty="0"/>
          </a:p>
        </p:txBody>
      </p:sp>
    </p:spTree>
    <p:extLst>
      <p:ext uri="{BB962C8B-B14F-4D97-AF65-F5344CB8AC3E}">
        <p14:creationId xmlns:p14="http://schemas.microsoft.com/office/powerpoint/2010/main" val="24580572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Macadamia:</a:t>
            </a:r>
          </a:p>
          <a:p>
            <a:pPr>
              <a:buClr>
                <a:schemeClr val="accent6">
                  <a:lumMod val="75000"/>
                </a:schemeClr>
              </a:buClr>
            </a:pPr>
            <a:r>
              <a:rPr lang="en-US" dirty="0"/>
              <a:t>Nearly round</a:t>
            </a:r>
          </a:p>
          <a:p>
            <a:pPr>
              <a:buClr>
                <a:schemeClr val="accent6">
                  <a:lumMod val="75000"/>
                </a:schemeClr>
              </a:buClr>
            </a:pPr>
            <a:r>
              <a:rPr lang="en-US" dirty="0"/>
              <a:t>Extremely hard shell</a:t>
            </a:r>
          </a:p>
          <a:p>
            <a:pPr>
              <a:buClr>
                <a:schemeClr val="accent6">
                  <a:lumMod val="75000"/>
                </a:schemeClr>
              </a:buClr>
            </a:pPr>
            <a:r>
              <a:rPr lang="en-US" dirty="0"/>
              <a:t>Golden-yellow nut</a:t>
            </a:r>
          </a:p>
          <a:p>
            <a:pPr>
              <a:buClr>
                <a:schemeClr val="accent6">
                  <a:lumMod val="75000"/>
                </a:schemeClr>
              </a:buClr>
            </a:pPr>
            <a:r>
              <a:rPr lang="en-US" dirty="0"/>
              <a:t>Rich, slightly sweet, buttery flavor</a:t>
            </a:r>
          </a:p>
          <a:p>
            <a:pPr>
              <a:buClr>
                <a:schemeClr val="accent6">
                  <a:lumMod val="75000"/>
                </a:schemeClr>
              </a:buClr>
            </a:pPr>
            <a:r>
              <a:rPr lang="en-US" dirty="0"/>
              <a:t>Eaten raw, roasted, in baked goods, confections</a:t>
            </a:r>
          </a:p>
          <a:p>
            <a:pPr>
              <a:buClr>
                <a:schemeClr val="accent6">
                  <a:lumMod val="75000"/>
                </a:schemeClr>
              </a:buClr>
            </a:pPr>
            <a:r>
              <a:rPr lang="en-US" dirty="0"/>
              <a:t>Available shelled only</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45</a:t>
            </a:fld>
            <a:endParaRPr lang="en-US" altLang="en-US" dirty="0"/>
          </a:p>
        </p:txBody>
      </p:sp>
    </p:spTree>
    <p:extLst>
      <p:ext uri="{BB962C8B-B14F-4D97-AF65-F5344CB8AC3E}">
        <p14:creationId xmlns:p14="http://schemas.microsoft.com/office/powerpoint/2010/main" val="6936545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Peanut:</a:t>
            </a:r>
          </a:p>
          <a:p>
            <a:pPr>
              <a:buClr>
                <a:schemeClr val="accent6">
                  <a:lumMod val="75000"/>
                </a:schemeClr>
              </a:buClr>
            </a:pPr>
            <a:r>
              <a:rPr lang="en-US" dirty="0"/>
              <a:t>Tan, pod-like shell</a:t>
            </a:r>
          </a:p>
          <a:p>
            <a:pPr>
              <a:buClr>
                <a:schemeClr val="accent6">
                  <a:lumMod val="75000"/>
                </a:schemeClr>
              </a:buClr>
            </a:pPr>
            <a:r>
              <a:rPr lang="en-US" dirty="0"/>
              <a:t>Papery brown skin</a:t>
            </a:r>
          </a:p>
          <a:p>
            <a:pPr>
              <a:buClr>
                <a:schemeClr val="accent6">
                  <a:lumMod val="75000"/>
                </a:schemeClr>
              </a:buClr>
            </a:pPr>
            <a:r>
              <a:rPr lang="en-US" dirty="0"/>
              <a:t>Off-white-colored nut</a:t>
            </a:r>
          </a:p>
          <a:p>
            <a:pPr>
              <a:buClr>
                <a:schemeClr val="accent6">
                  <a:lumMod val="75000"/>
                </a:schemeClr>
              </a:buClr>
            </a:pPr>
            <a:r>
              <a:rPr lang="en-US" dirty="0"/>
              <a:t>Sweet flavor</a:t>
            </a:r>
          </a:p>
          <a:p>
            <a:pPr>
              <a:buClr>
                <a:schemeClr val="accent6">
                  <a:lumMod val="75000"/>
                </a:schemeClr>
              </a:buClr>
            </a:pPr>
            <a:r>
              <a:rPr lang="en-US" dirty="0"/>
              <a:t>Available in shell or shelled, skinned</a:t>
            </a:r>
          </a:p>
          <a:p>
            <a:pPr>
              <a:buClr>
                <a:schemeClr val="accent6">
                  <a:lumMod val="75000"/>
                </a:schemeClr>
              </a:buClr>
            </a:pPr>
            <a:r>
              <a:rPr lang="en-US" dirty="0"/>
              <a:t>Peanut butter and peanut oil</a:t>
            </a:r>
          </a:p>
          <a:p>
            <a:pPr>
              <a:buClr>
                <a:schemeClr val="accent6">
                  <a:lumMod val="75000"/>
                </a:schemeClr>
              </a:buClr>
            </a:pPr>
            <a:r>
              <a:rPr lang="en-US" dirty="0"/>
              <a:t>Eaten raw, roasted, in baked goods, confections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46</a:t>
            </a:fld>
            <a:endParaRPr lang="en-US" altLang="en-US" dirty="0"/>
          </a:p>
        </p:txBody>
      </p:sp>
    </p:spTree>
    <p:extLst>
      <p:ext uri="{BB962C8B-B14F-4D97-AF65-F5344CB8AC3E}">
        <p14:creationId xmlns:p14="http://schemas.microsoft.com/office/powerpoint/2010/main" val="2885922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Pecan:</a:t>
            </a:r>
          </a:p>
          <a:p>
            <a:pPr>
              <a:buClr>
                <a:schemeClr val="accent6">
                  <a:lumMod val="75000"/>
                </a:schemeClr>
              </a:buClr>
            </a:pPr>
            <a:r>
              <a:rPr lang="en-US" dirty="0"/>
              <a:t>Smooth, hard, thin, oval shell</a:t>
            </a:r>
          </a:p>
          <a:p>
            <a:pPr>
              <a:buClr>
                <a:schemeClr val="accent6">
                  <a:lumMod val="75000"/>
                </a:schemeClr>
              </a:buClr>
            </a:pPr>
            <a:r>
              <a:rPr lang="en-US" dirty="0"/>
              <a:t>Two-lobed</a:t>
            </a:r>
          </a:p>
          <a:p>
            <a:pPr>
              <a:buClr>
                <a:schemeClr val="accent6">
                  <a:lumMod val="75000"/>
                </a:schemeClr>
              </a:buClr>
            </a:pPr>
            <a:r>
              <a:rPr lang="en-US" dirty="0"/>
              <a:t>Brown nut, cream-colored interior</a:t>
            </a:r>
          </a:p>
          <a:p>
            <a:pPr>
              <a:buClr>
                <a:schemeClr val="accent6">
                  <a:lumMod val="75000"/>
                </a:schemeClr>
              </a:buClr>
            </a:pPr>
            <a:r>
              <a:rPr lang="en-US" dirty="0"/>
              <a:t>Rich, buttery flavor</a:t>
            </a:r>
          </a:p>
          <a:p>
            <a:pPr>
              <a:buClr>
                <a:schemeClr val="accent6">
                  <a:lumMod val="75000"/>
                </a:schemeClr>
              </a:buClr>
            </a:pPr>
            <a:r>
              <a:rPr lang="en-US" dirty="0"/>
              <a:t>Available in shell or shelled, halved, chopped</a:t>
            </a:r>
          </a:p>
          <a:p>
            <a:pPr>
              <a:buClr>
                <a:schemeClr val="accent6">
                  <a:lumMod val="75000"/>
                </a:schemeClr>
              </a:buClr>
            </a:pPr>
            <a:r>
              <a:rPr lang="en-US" dirty="0"/>
              <a:t>Eaten raw, roasted, in baked goods, pie, confections, salads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47</a:t>
            </a:fld>
            <a:endParaRPr lang="en-US" altLang="en-US" dirty="0"/>
          </a:p>
        </p:txBody>
      </p:sp>
    </p:spTree>
    <p:extLst>
      <p:ext uri="{BB962C8B-B14F-4D97-AF65-F5344CB8AC3E}">
        <p14:creationId xmlns:p14="http://schemas.microsoft.com/office/powerpoint/2010/main" val="12688564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Pine/pignoli:</a:t>
            </a:r>
          </a:p>
          <a:p>
            <a:pPr>
              <a:buClr>
                <a:schemeClr val="accent6">
                  <a:lumMod val="75000"/>
                </a:schemeClr>
              </a:buClr>
            </a:pPr>
            <a:r>
              <a:rPr lang="en-US" dirty="0"/>
              <a:t>Small, elongated kernel</a:t>
            </a:r>
          </a:p>
          <a:p>
            <a:pPr>
              <a:buClr>
                <a:schemeClr val="accent6">
                  <a:lumMod val="75000"/>
                </a:schemeClr>
              </a:buClr>
            </a:pPr>
            <a:r>
              <a:rPr lang="en-US" dirty="0"/>
              <a:t>About ½-inch long</a:t>
            </a:r>
          </a:p>
          <a:p>
            <a:pPr>
              <a:buClr>
                <a:schemeClr val="accent6">
                  <a:lumMod val="75000"/>
                </a:schemeClr>
              </a:buClr>
            </a:pPr>
            <a:r>
              <a:rPr lang="en-US" dirty="0"/>
              <a:t>Lightly tan</a:t>
            </a:r>
          </a:p>
          <a:p>
            <a:pPr>
              <a:buClr>
                <a:schemeClr val="accent6">
                  <a:lumMod val="75000"/>
                </a:schemeClr>
              </a:buClr>
            </a:pPr>
            <a:r>
              <a:rPr lang="en-US" dirty="0"/>
              <a:t>Buttery, mild flavor</a:t>
            </a:r>
          </a:p>
          <a:p>
            <a:pPr>
              <a:buClr>
                <a:schemeClr val="accent6">
                  <a:lumMod val="75000"/>
                </a:schemeClr>
              </a:buClr>
            </a:pPr>
            <a:r>
              <a:rPr lang="en-US" dirty="0"/>
              <a:t>Eaten raw, roasted, in baked goods, pesto</a:t>
            </a:r>
          </a:p>
          <a:p>
            <a:pPr>
              <a:buClr>
                <a:schemeClr val="accent6">
                  <a:lumMod val="75000"/>
                </a:schemeClr>
              </a:buClr>
            </a:pPr>
            <a:r>
              <a:rPr lang="en-US" dirty="0"/>
              <a:t>Sweet and savory dishes</a:t>
            </a:r>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48</a:t>
            </a:fld>
            <a:endParaRPr lang="en-US" altLang="en-US" dirty="0"/>
          </a:p>
        </p:txBody>
      </p:sp>
    </p:spTree>
    <p:extLst>
      <p:ext uri="{BB962C8B-B14F-4D97-AF65-F5344CB8AC3E}">
        <p14:creationId xmlns:p14="http://schemas.microsoft.com/office/powerpoint/2010/main" val="41346875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Pistachio:</a:t>
            </a:r>
          </a:p>
          <a:p>
            <a:pPr>
              <a:buClr>
                <a:schemeClr val="accent6">
                  <a:lumMod val="75000"/>
                </a:schemeClr>
              </a:buClr>
            </a:pPr>
            <a:r>
              <a:rPr lang="en-US" dirty="0"/>
              <a:t>Tan, green nut</a:t>
            </a:r>
          </a:p>
          <a:p>
            <a:pPr>
              <a:buClr>
                <a:schemeClr val="accent6">
                  <a:lumMod val="75000"/>
                </a:schemeClr>
              </a:buClr>
            </a:pPr>
            <a:r>
              <a:rPr lang="en-US" dirty="0"/>
              <a:t>Subtle, sweet flavor</a:t>
            </a:r>
          </a:p>
          <a:p>
            <a:pPr>
              <a:buClr>
                <a:schemeClr val="accent6">
                  <a:lumMod val="75000"/>
                </a:schemeClr>
              </a:buClr>
            </a:pPr>
            <a:r>
              <a:rPr lang="en-US" dirty="0"/>
              <a:t>Available whole in shell</a:t>
            </a:r>
          </a:p>
          <a:p>
            <a:pPr>
              <a:buClr>
                <a:schemeClr val="accent6">
                  <a:lumMod val="75000"/>
                </a:schemeClr>
              </a:buClr>
            </a:pPr>
            <a:r>
              <a:rPr lang="en-US" dirty="0"/>
              <a:t>Roasted, usually salted</a:t>
            </a:r>
          </a:p>
          <a:p>
            <a:pPr>
              <a:buClr>
                <a:schemeClr val="accent6">
                  <a:lumMod val="75000"/>
                </a:schemeClr>
              </a:buClr>
            </a:pPr>
            <a:r>
              <a:rPr lang="en-US" dirty="0"/>
              <a:t>Shells sometimes dyed red</a:t>
            </a:r>
          </a:p>
          <a:p>
            <a:pPr>
              <a:buClr>
                <a:schemeClr val="accent6">
                  <a:lumMod val="75000"/>
                </a:schemeClr>
              </a:buClr>
            </a:pPr>
            <a:r>
              <a:rPr lang="en-US" dirty="0"/>
              <a:t>Eaten raw, roasted, in sweet and savory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49</a:t>
            </a:fld>
            <a:endParaRPr lang="en-US" altLang="en-US" dirty="0"/>
          </a:p>
        </p:txBody>
      </p:sp>
    </p:spTree>
    <p:extLst>
      <p:ext uri="{BB962C8B-B14F-4D97-AF65-F5344CB8AC3E}">
        <p14:creationId xmlns:p14="http://schemas.microsoft.com/office/powerpoint/2010/main" val="209911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potatoes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Russet potatoes:</a:t>
            </a:r>
          </a:p>
          <a:p>
            <a:pPr>
              <a:buClr>
                <a:schemeClr val="accent6">
                  <a:lumMod val="75000"/>
                </a:schemeClr>
              </a:buClr>
            </a:pPr>
            <a:r>
              <a:rPr lang="en-US" dirty="0"/>
              <a:t>High starch, low moisture</a:t>
            </a:r>
          </a:p>
          <a:p>
            <a:pPr>
              <a:buClr>
                <a:schemeClr val="accent6">
                  <a:lumMod val="75000"/>
                </a:schemeClr>
              </a:buClr>
            </a:pPr>
            <a:r>
              <a:rPr lang="en-US" dirty="0"/>
              <a:t>Also called Idaho potatoes</a:t>
            </a:r>
          </a:p>
          <a:p>
            <a:pPr>
              <a:buClr>
                <a:schemeClr val="accent6">
                  <a:lumMod val="75000"/>
                </a:schemeClr>
              </a:buClr>
            </a:pPr>
            <a:r>
              <a:rPr lang="en-US" dirty="0"/>
              <a:t>Standard baking potato</a:t>
            </a:r>
          </a:p>
          <a:p>
            <a:pPr>
              <a:buClr>
                <a:schemeClr val="accent6">
                  <a:lumMod val="75000"/>
                </a:schemeClr>
              </a:buClr>
            </a:pPr>
            <a:r>
              <a:rPr lang="en-US" dirty="0"/>
              <a:t>Flesh is mealy and white</a:t>
            </a:r>
          </a:p>
          <a:p>
            <a:pPr>
              <a:buClr>
                <a:schemeClr val="accent6">
                  <a:lumMod val="75000"/>
                </a:schemeClr>
              </a:buClr>
            </a:pPr>
            <a:r>
              <a:rPr lang="en-US" dirty="0"/>
              <a:t>Good for baking, frying, mashing, roasting, broiling</a:t>
            </a:r>
          </a:p>
          <a:p>
            <a:pPr>
              <a:buClr>
                <a:schemeClr val="accent6">
                  <a:lumMod val="75000"/>
                </a:schemeClr>
              </a:buClr>
            </a:pPr>
            <a:endParaRPr lang="en-US" dirty="0"/>
          </a:p>
        </p:txBody>
      </p:sp>
      <p:pic>
        <p:nvPicPr>
          <p:cNvPr id="9" name="Picture Placeholder 8"/>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5</a:t>
            </a:fld>
            <a:endParaRPr lang="en-US" altLang="en-US" dirty="0"/>
          </a:p>
        </p:txBody>
      </p:sp>
    </p:spTree>
    <p:extLst>
      <p:ext uri="{BB962C8B-B14F-4D97-AF65-F5344CB8AC3E}">
        <p14:creationId xmlns:p14="http://schemas.microsoft.com/office/powerpoint/2010/main" val="176316457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nuts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Walnut:</a:t>
            </a:r>
          </a:p>
          <a:p>
            <a:pPr>
              <a:buClr>
                <a:schemeClr val="accent6">
                  <a:lumMod val="75000"/>
                </a:schemeClr>
              </a:buClr>
            </a:pPr>
            <a:r>
              <a:rPr lang="en-US" dirty="0"/>
              <a:t>Light-brown shell</a:t>
            </a:r>
          </a:p>
          <a:p>
            <a:pPr>
              <a:buClr>
                <a:schemeClr val="accent6">
                  <a:lumMod val="75000"/>
                </a:schemeClr>
              </a:buClr>
            </a:pPr>
            <a:r>
              <a:rPr lang="en-US" dirty="0"/>
              <a:t>Thick or thin</a:t>
            </a:r>
          </a:p>
          <a:p>
            <a:pPr>
              <a:buClr>
                <a:schemeClr val="accent6">
                  <a:lumMod val="75000"/>
                </a:schemeClr>
              </a:buClr>
            </a:pPr>
            <a:r>
              <a:rPr lang="en-US" dirty="0"/>
              <a:t>Brown nuts</a:t>
            </a:r>
          </a:p>
          <a:p>
            <a:pPr>
              <a:buClr>
                <a:schemeClr val="accent6">
                  <a:lumMod val="75000"/>
                </a:schemeClr>
              </a:buClr>
            </a:pPr>
            <a:r>
              <a:rPr lang="en-US" dirty="0"/>
              <a:t>Tender, oily</a:t>
            </a:r>
          </a:p>
          <a:p>
            <a:pPr>
              <a:buClr>
                <a:schemeClr val="accent6">
                  <a:lumMod val="75000"/>
                </a:schemeClr>
              </a:buClr>
            </a:pPr>
            <a:r>
              <a:rPr lang="en-US" dirty="0"/>
              <a:t>Mild flavor</a:t>
            </a:r>
          </a:p>
          <a:p>
            <a:pPr>
              <a:buClr>
                <a:schemeClr val="accent6">
                  <a:lumMod val="75000"/>
                </a:schemeClr>
              </a:buClr>
            </a:pPr>
            <a:r>
              <a:rPr lang="en-US" dirty="0"/>
              <a:t>Walnut oil</a:t>
            </a:r>
          </a:p>
          <a:p>
            <a:pPr>
              <a:buClr>
                <a:schemeClr val="accent6">
                  <a:lumMod val="75000"/>
                </a:schemeClr>
              </a:buClr>
            </a:pPr>
            <a:r>
              <a:rPr lang="en-US" dirty="0"/>
              <a:t>Eaten raw, roasted, in baked goods, confections, salads</a:t>
            </a:r>
          </a:p>
          <a:p>
            <a:pPr>
              <a:buClr>
                <a:schemeClr val="accent6">
                  <a:lumMod val="75000"/>
                </a:schemeClr>
              </a:buClr>
            </a:pPr>
            <a:r>
              <a:rPr lang="en-US" dirty="0"/>
              <a:t>Sweet or savoy dishes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50</a:t>
            </a:fld>
            <a:endParaRPr lang="en-US" altLang="en-US" dirty="0"/>
          </a:p>
        </p:txBody>
      </p:sp>
    </p:spTree>
    <p:extLst>
      <p:ext uri="{BB962C8B-B14F-4D97-AF65-F5344CB8AC3E}">
        <p14:creationId xmlns:p14="http://schemas.microsoft.com/office/powerpoint/2010/main" val="4428135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seeds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Flax:</a:t>
            </a:r>
          </a:p>
          <a:p>
            <a:pPr>
              <a:buClr>
                <a:schemeClr val="accent6">
                  <a:lumMod val="75000"/>
                </a:schemeClr>
              </a:buClr>
            </a:pPr>
            <a:r>
              <a:rPr lang="en-US" dirty="0"/>
              <a:t>Tiny, oval seeds</a:t>
            </a:r>
          </a:p>
          <a:p>
            <a:pPr>
              <a:buClr>
                <a:schemeClr val="accent6">
                  <a:lumMod val="75000"/>
                </a:schemeClr>
              </a:buClr>
            </a:pPr>
            <a:r>
              <a:rPr lang="en-US" dirty="0"/>
              <a:t>Golden or dark brown</a:t>
            </a:r>
          </a:p>
          <a:p>
            <a:pPr>
              <a:buClr>
                <a:schemeClr val="accent6">
                  <a:lumMod val="75000"/>
                </a:schemeClr>
              </a:buClr>
            </a:pPr>
            <a:r>
              <a:rPr lang="en-US" dirty="0"/>
              <a:t>Mild nutty flavor</a:t>
            </a:r>
          </a:p>
          <a:p>
            <a:pPr>
              <a:buClr>
                <a:schemeClr val="accent6">
                  <a:lumMod val="75000"/>
                </a:schemeClr>
              </a:buClr>
            </a:pPr>
            <a:r>
              <a:rPr lang="en-US" dirty="0"/>
              <a:t>Linseed oil</a:t>
            </a:r>
          </a:p>
          <a:p>
            <a:pPr>
              <a:buClr>
                <a:schemeClr val="accent6">
                  <a:lumMod val="75000"/>
                </a:schemeClr>
              </a:buClr>
            </a:pPr>
            <a:r>
              <a:rPr lang="en-US" dirty="0"/>
              <a:t>Used in baked goods, hot and cold cereals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51</a:t>
            </a:fld>
            <a:endParaRPr lang="en-US" altLang="en-US" dirty="0"/>
          </a:p>
        </p:txBody>
      </p:sp>
    </p:spTree>
    <p:extLst>
      <p:ext uri="{BB962C8B-B14F-4D97-AF65-F5344CB8AC3E}">
        <p14:creationId xmlns:p14="http://schemas.microsoft.com/office/powerpoint/2010/main" val="3797901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seeds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Poppy:</a:t>
            </a:r>
          </a:p>
          <a:p>
            <a:pPr>
              <a:buClr>
                <a:schemeClr val="accent6">
                  <a:lumMod val="75000"/>
                </a:schemeClr>
              </a:buClr>
            </a:pPr>
            <a:r>
              <a:rPr lang="en-US" dirty="0"/>
              <a:t>Tiny, blue-black seeds</a:t>
            </a:r>
          </a:p>
          <a:p>
            <a:pPr>
              <a:buClr>
                <a:schemeClr val="accent6">
                  <a:lumMod val="75000"/>
                </a:schemeClr>
              </a:buClr>
            </a:pPr>
            <a:r>
              <a:rPr lang="en-US" dirty="0"/>
              <a:t>Crunchy</a:t>
            </a:r>
          </a:p>
          <a:p>
            <a:pPr>
              <a:buClr>
                <a:schemeClr val="accent6">
                  <a:lumMod val="75000"/>
                </a:schemeClr>
              </a:buClr>
            </a:pPr>
            <a:r>
              <a:rPr lang="en-US" dirty="0"/>
              <a:t>Slightly musty flavor</a:t>
            </a:r>
          </a:p>
          <a:p>
            <a:pPr>
              <a:buClr>
                <a:schemeClr val="accent6">
                  <a:lumMod val="75000"/>
                </a:schemeClr>
              </a:buClr>
            </a:pPr>
            <a:r>
              <a:rPr lang="en-US" dirty="0"/>
              <a:t>Used to fill and top baked goods, in salad dressings, in European and Middle Eastern cuisine</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52</a:t>
            </a:fld>
            <a:endParaRPr lang="en-US" altLang="en-US" dirty="0"/>
          </a:p>
        </p:txBody>
      </p:sp>
    </p:spTree>
    <p:extLst>
      <p:ext uri="{BB962C8B-B14F-4D97-AF65-F5344CB8AC3E}">
        <p14:creationId xmlns:p14="http://schemas.microsoft.com/office/powerpoint/2010/main" val="42158777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seeds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Pumpkin/pepitas:</a:t>
            </a:r>
          </a:p>
          <a:p>
            <a:pPr>
              <a:buClr>
                <a:schemeClr val="accent6">
                  <a:lumMod val="75000"/>
                </a:schemeClr>
              </a:buClr>
            </a:pPr>
            <a:r>
              <a:rPr lang="en-US" dirty="0"/>
              <a:t>Small, flat, oval, soft</a:t>
            </a:r>
          </a:p>
          <a:p>
            <a:pPr>
              <a:buClr>
                <a:schemeClr val="accent6">
                  <a:lumMod val="75000"/>
                </a:schemeClr>
              </a:buClr>
            </a:pPr>
            <a:r>
              <a:rPr lang="en-US" dirty="0"/>
              <a:t>Cream-colored hulls</a:t>
            </a:r>
          </a:p>
          <a:p>
            <a:pPr>
              <a:buClr>
                <a:schemeClr val="accent6">
                  <a:lumMod val="75000"/>
                </a:schemeClr>
              </a:buClr>
            </a:pPr>
            <a:r>
              <a:rPr lang="en-US" dirty="0"/>
              <a:t>Greenish-brown, oily interior</a:t>
            </a:r>
          </a:p>
          <a:p>
            <a:pPr>
              <a:buClr>
                <a:schemeClr val="accent6">
                  <a:lumMod val="75000"/>
                </a:schemeClr>
              </a:buClr>
            </a:pPr>
            <a:r>
              <a:rPr lang="en-US" dirty="0"/>
              <a:t>Delicate flavor</a:t>
            </a:r>
          </a:p>
          <a:p>
            <a:pPr>
              <a:buClr>
                <a:schemeClr val="accent6">
                  <a:lumMod val="75000"/>
                </a:schemeClr>
              </a:buClr>
            </a:pPr>
            <a:r>
              <a:rPr lang="en-US" dirty="0"/>
              <a:t>Available whole or hulled, usually salted</a:t>
            </a:r>
          </a:p>
          <a:p>
            <a:pPr>
              <a:buClr>
                <a:schemeClr val="accent6">
                  <a:lumMod val="75000"/>
                </a:schemeClr>
              </a:buClr>
            </a:pPr>
            <a:r>
              <a:rPr lang="en-US" dirty="0"/>
              <a:t>Eaten raw, roasted, in sweet or savory dishes, </a:t>
            </a:r>
            <a:br>
              <a:rPr lang="en-US" dirty="0"/>
            </a:br>
            <a:r>
              <a:rPr lang="en-US" dirty="0"/>
              <a:t>baked goods</a:t>
            </a:r>
          </a:p>
          <a:p>
            <a:pPr>
              <a:buClr>
                <a:schemeClr val="accent6">
                  <a:lumMod val="75000"/>
                </a:schemeClr>
              </a:buClr>
            </a:pPr>
            <a:r>
              <a:rPr lang="en-US" dirty="0"/>
              <a:t>Popular in Mexican cuisine</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53</a:t>
            </a:fld>
            <a:endParaRPr lang="en-US" altLang="en-US" dirty="0"/>
          </a:p>
        </p:txBody>
      </p:sp>
    </p:spTree>
    <p:extLst>
      <p:ext uri="{BB962C8B-B14F-4D97-AF65-F5344CB8AC3E}">
        <p14:creationId xmlns:p14="http://schemas.microsoft.com/office/powerpoint/2010/main" val="6668866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seeds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Sesame:</a:t>
            </a:r>
          </a:p>
          <a:p>
            <a:pPr>
              <a:buClr>
                <a:schemeClr val="accent6">
                  <a:lumMod val="75000"/>
                </a:schemeClr>
              </a:buClr>
            </a:pPr>
            <a:r>
              <a:rPr lang="en-US" dirty="0"/>
              <a:t>Tiny, flat, oval seeds</a:t>
            </a:r>
          </a:p>
          <a:p>
            <a:pPr>
              <a:buClr>
                <a:schemeClr val="accent6">
                  <a:lumMod val="75000"/>
                </a:schemeClr>
              </a:buClr>
            </a:pPr>
            <a:r>
              <a:rPr lang="en-US" dirty="0"/>
              <a:t>Black, red, tan</a:t>
            </a:r>
          </a:p>
          <a:p>
            <a:pPr>
              <a:buClr>
                <a:schemeClr val="accent6">
                  <a:lumMod val="75000"/>
                </a:schemeClr>
              </a:buClr>
            </a:pPr>
            <a:r>
              <a:rPr lang="en-US" dirty="0"/>
              <a:t>Crunchy</a:t>
            </a:r>
          </a:p>
          <a:p>
            <a:pPr>
              <a:buClr>
                <a:schemeClr val="accent6">
                  <a:lumMod val="75000"/>
                </a:schemeClr>
              </a:buClr>
            </a:pPr>
            <a:r>
              <a:rPr lang="en-US" dirty="0"/>
              <a:t>Sweet, nutty flavor</a:t>
            </a:r>
          </a:p>
          <a:p>
            <a:pPr>
              <a:buClr>
                <a:schemeClr val="accent6">
                  <a:lumMod val="75000"/>
                </a:schemeClr>
              </a:buClr>
            </a:pPr>
            <a:r>
              <a:rPr lang="en-US" dirty="0"/>
              <a:t>Sesame oil and tahini</a:t>
            </a:r>
          </a:p>
          <a:p>
            <a:pPr>
              <a:buClr>
                <a:schemeClr val="accent6">
                  <a:lumMod val="75000"/>
                </a:schemeClr>
              </a:buClr>
            </a:pPr>
            <a:r>
              <a:rPr lang="en-US" dirty="0"/>
              <a:t>Eaten raw, toasted, in baked goods, confections, garnishes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54</a:t>
            </a:fld>
            <a:endParaRPr lang="en-US" altLang="en-US" dirty="0"/>
          </a:p>
        </p:txBody>
      </p:sp>
    </p:spTree>
    <p:extLst>
      <p:ext uri="{BB962C8B-B14F-4D97-AF65-F5344CB8AC3E}">
        <p14:creationId xmlns:p14="http://schemas.microsoft.com/office/powerpoint/2010/main" val="5074315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seeds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Sunflower:</a:t>
            </a:r>
          </a:p>
          <a:p>
            <a:pPr>
              <a:buClr>
                <a:schemeClr val="accent6">
                  <a:lumMod val="75000"/>
                </a:schemeClr>
              </a:buClr>
            </a:pPr>
            <a:r>
              <a:rPr lang="en-US" dirty="0"/>
              <a:t>Small, somewhat flat</a:t>
            </a:r>
          </a:p>
          <a:p>
            <a:pPr>
              <a:buClr>
                <a:schemeClr val="accent6">
                  <a:lumMod val="75000"/>
                </a:schemeClr>
              </a:buClr>
            </a:pPr>
            <a:r>
              <a:rPr lang="en-US" dirty="0"/>
              <a:t>Teardrop-shaped seeds</a:t>
            </a:r>
          </a:p>
          <a:p>
            <a:pPr>
              <a:buClr>
                <a:schemeClr val="accent6">
                  <a:lumMod val="75000"/>
                </a:schemeClr>
              </a:buClr>
            </a:pPr>
            <a:r>
              <a:rPr lang="en-US" dirty="0"/>
              <a:t>Woody, black-and-white shell</a:t>
            </a:r>
          </a:p>
          <a:p>
            <a:pPr>
              <a:buClr>
                <a:schemeClr val="accent6">
                  <a:lumMod val="75000"/>
                </a:schemeClr>
              </a:buClr>
            </a:pPr>
            <a:r>
              <a:rPr lang="en-US" dirty="0"/>
              <a:t>Light tan seed</a:t>
            </a:r>
          </a:p>
          <a:p>
            <a:pPr>
              <a:buClr>
                <a:schemeClr val="accent6">
                  <a:lumMod val="75000"/>
                </a:schemeClr>
              </a:buClr>
            </a:pPr>
            <a:r>
              <a:rPr lang="en-US" dirty="0"/>
              <a:t>Mild flavor</a:t>
            </a:r>
          </a:p>
          <a:p>
            <a:pPr>
              <a:buClr>
                <a:schemeClr val="accent6">
                  <a:lumMod val="75000"/>
                </a:schemeClr>
              </a:buClr>
            </a:pPr>
            <a:r>
              <a:rPr lang="en-US" dirty="0"/>
              <a:t>Available in shell or shelled, usually salted</a:t>
            </a:r>
          </a:p>
          <a:p>
            <a:pPr>
              <a:buClr>
                <a:schemeClr val="accent6">
                  <a:lumMod val="75000"/>
                </a:schemeClr>
              </a:buClr>
            </a:pPr>
            <a:r>
              <a:rPr lang="en-US" dirty="0"/>
              <a:t>Sunflower oil</a:t>
            </a:r>
          </a:p>
          <a:p>
            <a:pPr>
              <a:buClr>
                <a:schemeClr val="accent6">
                  <a:lumMod val="75000"/>
                </a:schemeClr>
              </a:buClr>
            </a:pPr>
            <a:r>
              <a:rPr lang="en-US" dirty="0"/>
              <a:t>Eaten raw, dried, roasted, in baked goods and salads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55</a:t>
            </a:fld>
            <a:endParaRPr lang="en-US" altLang="en-US" dirty="0"/>
          </a:p>
        </p:txBody>
      </p:sp>
    </p:spTree>
    <p:extLst>
      <p:ext uri="{BB962C8B-B14F-4D97-AF65-F5344CB8AC3E}">
        <p14:creationId xmlns:p14="http://schemas.microsoft.com/office/powerpoint/2010/main" val="4288099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Grains</a:t>
            </a:r>
          </a:p>
        </p:txBody>
      </p:sp>
      <p:sp>
        <p:nvSpPr>
          <p:cNvPr id="3" name="Content Placeholder 2"/>
          <p:cNvSpPr>
            <a:spLocks noGrp="1"/>
          </p:cNvSpPr>
          <p:nvPr>
            <p:ph idx="1"/>
          </p:nvPr>
        </p:nvSpPr>
        <p:spPr/>
        <p:txBody>
          <a:bodyPr/>
          <a:lstStyle/>
          <a:p>
            <a:pPr marL="285744" indent="-285744">
              <a:buClr>
                <a:schemeClr val="accent6">
                  <a:lumMod val="75000"/>
                </a:schemeClr>
              </a:buClr>
            </a:pPr>
            <a:r>
              <a:rPr lang="en-US" dirty="0"/>
              <a:t>Grasses that grow edible seeds</a:t>
            </a:r>
          </a:p>
          <a:p>
            <a:pPr marL="285744" indent="-285744">
              <a:buClr>
                <a:schemeClr val="accent6">
                  <a:lumMod val="75000"/>
                </a:schemeClr>
              </a:buClr>
            </a:pPr>
            <a:r>
              <a:rPr lang="en-US" dirty="0"/>
              <a:t>Meal is coarsely ground seeds of cereal grasses</a:t>
            </a:r>
          </a:p>
          <a:p>
            <a:pPr marL="285744" indent="-285744">
              <a:buClr>
                <a:schemeClr val="accent6">
                  <a:lumMod val="75000"/>
                </a:schemeClr>
              </a:buClr>
            </a:pPr>
            <a:r>
              <a:rPr lang="en-US" dirty="0"/>
              <a:t>Grain, meal, and flour are used in everyday cooking</a:t>
            </a:r>
          </a:p>
          <a:p>
            <a:pPr marL="285744" indent="-285744">
              <a:buClr>
                <a:schemeClr val="accent6">
                  <a:lumMod val="75000"/>
                </a:schemeClr>
              </a:buClr>
            </a:pPr>
            <a:r>
              <a:rPr lang="en-US" dirty="0"/>
              <a:t>Whole grains haven’t been milled</a:t>
            </a:r>
          </a:p>
          <a:p>
            <a:pPr marL="285744" indent="-285744">
              <a:buClr>
                <a:schemeClr val="accent6">
                  <a:lumMod val="75000"/>
                </a:schemeClr>
              </a:buClr>
            </a:pPr>
            <a:r>
              <a:rPr lang="en-US" dirty="0"/>
              <a:t>The milling process removes the germ, bran, and hull</a:t>
            </a:r>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56</a:t>
            </a:fld>
            <a:endParaRPr lang="en-US" altLang="en-US" dirty="0"/>
          </a:p>
        </p:txBody>
      </p:sp>
    </p:spTree>
    <p:extLst>
      <p:ext uri="{BB962C8B-B14F-4D97-AF65-F5344CB8AC3E}">
        <p14:creationId xmlns:p14="http://schemas.microsoft.com/office/powerpoint/2010/main" val="30623172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grains</a:t>
            </a:r>
          </a:p>
        </p:txBody>
      </p:sp>
      <p:sp>
        <p:nvSpPr>
          <p:cNvPr id="3" name="Content Placeholder 2"/>
          <p:cNvSpPr>
            <a:spLocks noGrp="1"/>
          </p:cNvSpPr>
          <p:nvPr>
            <p:ph idx="1"/>
          </p:nvPr>
        </p:nvSpPr>
        <p:spPr/>
        <p:txBody>
          <a:bodyPr/>
          <a:lstStyle/>
          <a:p>
            <a:pPr>
              <a:buClr>
                <a:schemeClr val="accent6">
                  <a:lumMod val="75000"/>
                </a:schemeClr>
              </a:buClr>
            </a:pPr>
            <a:r>
              <a:rPr lang="en-US" dirty="0"/>
              <a:t>Hull—protective coating or husk</a:t>
            </a:r>
          </a:p>
          <a:p>
            <a:pPr>
              <a:buClr>
                <a:schemeClr val="accent6">
                  <a:lumMod val="75000"/>
                </a:schemeClr>
              </a:buClr>
            </a:pPr>
            <a:r>
              <a:rPr lang="en-US" dirty="0"/>
              <a:t>Bran</a:t>
            </a:r>
          </a:p>
          <a:p>
            <a:pPr lvl="1">
              <a:buClr>
                <a:schemeClr val="accent6">
                  <a:lumMod val="75000"/>
                </a:schemeClr>
              </a:buClr>
            </a:pPr>
            <a:r>
              <a:rPr lang="en-US" dirty="0"/>
              <a:t>Tough layer surrounding endosperm</a:t>
            </a:r>
          </a:p>
          <a:p>
            <a:pPr lvl="1">
              <a:buClr>
                <a:schemeClr val="accent6">
                  <a:lumMod val="75000"/>
                </a:schemeClr>
              </a:buClr>
            </a:pPr>
            <a:r>
              <a:rPr lang="en-US" dirty="0"/>
              <a:t>Rich in fiber and vitamin B</a:t>
            </a:r>
          </a:p>
          <a:p>
            <a:pPr>
              <a:buClr>
                <a:schemeClr val="accent6">
                  <a:lumMod val="75000"/>
                </a:schemeClr>
              </a:buClr>
            </a:pPr>
            <a:r>
              <a:rPr lang="en-US" dirty="0"/>
              <a:t>Endosperm</a:t>
            </a:r>
          </a:p>
          <a:p>
            <a:pPr lvl="1">
              <a:buClr>
                <a:schemeClr val="accent6">
                  <a:lumMod val="75000"/>
                </a:schemeClr>
              </a:buClr>
            </a:pPr>
            <a:r>
              <a:rPr lang="en-US" dirty="0"/>
              <a:t>Largest part</a:t>
            </a:r>
          </a:p>
          <a:p>
            <a:pPr lvl="1">
              <a:buClr>
                <a:schemeClr val="accent6">
                  <a:lumMod val="75000"/>
                </a:schemeClr>
              </a:buClr>
            </a:pPr>
            <a:r>
              <a:rPr lang="en-US" dirty="0"/>
              <a:t>Source of protein and carbohydrates</a:t>
            </a:r>
          </a:p>
          <a:p>
            <a:pPr>
              <a:buClr>
                <a:schemeClr val="accent6">
                  <a:lumMod val="75000"/>
                </a:schemeClr>
              </a:buClr>
            </a:pPr>
            <a:r>
              <a:rPr lang="en-US" dirty="0"/>
              <a:t>Germ</a:t>
            </a:r>
          </a:p>
          <a:p>
            <a:pPr lvl="1">
              <a:buClr>
                <a:schemeClr val="accent6">
                  <a:lumMod val="75000"/>
                </a:schemeClr>
              </a:buClr>
            </a:pPr>
            <a:r>
              <a:rPr lang="en-US" dirty="0"/>
              <a:t>Smallest part</a:t>
            </a:r>
          </a:p>
          <a:p>
            <a:pPr lvl="1">
              <a:buClr>
                <a:schemeClr val="accent6">
                  <a:lumMod val="75000"/>
                </a:schemeClr>
              </a:buClr>
            </a:pPr>
            <a:r>
              <a:rPr lang="en-US" dirty="0"/>
              <a:t>Source of fat and thiamin </a:t>
            </a:r>
          </a:p>
          <a:p>
            <a:pPr>
              <a:buClr>
                <a:schemeClr val="accent6">
                  <a:lumMod val="75000"/>
                </a:schemeClr>
              </a:buClr>
            </a:pPr>
            <a:endParaRPr lang="en-US" dirty="0"/>
          </a:p>
        </p:txBody>
      </p:sp>
      <p:sp>
        <p:nvSpPr>
          <p:cNvPr id="5" name="Slide Number Placeholder 4"/>
          <p:cNvSpPr>
            <a:spLocks noGrp="1"/>
          </p:cNvSpPr>
          <p:nvPr>
            <p:ph type="sldNum" sz="quarter" idx="10"/>
          </p:nvPr>
        </p:nvSpPr>
        <p:spPr/>
        <p:txBody>
          <a:bodyPr/>
          <a:lstStyle/>
          <a:p>
            <a:fld id="{EAF2A20B-F837-4AEA-B85A-7D1B4EC267B2}" type="slidenum">
              <a:rPr lang="en-US" altLang="en-US" smtClean="0"/>
              <a:pPr/>
              <a:t>57</a:t>
            </a:fld>
            <a:endParaRPr lang="en-US" altLang="en-US" dirty="0"/>
          </a:p>
        </p:txBody>
      </p:sp>
      <p:pic>
        <p:nvPicPr>
          <p:cNvPr id="10" name="Picture 9"/>
          <p:cNvPicPr>
            <a:picLocks noChangeAspect="1"/>
          </p:cNvPicPr>
          <p:nvPr/>
        </p:nvPicPr>
        <p:blipFill>
          <a:blip r:embed="rId3"/>
          <a:stretch>
            <a:fillRect/>
          </a:stretch>
        </p:blipFill>
        <p:spPr>
          <a:xfrm>
            <a:off x="5681450" y="1295400"/>
            <a:ext cx="5900950" cy="2785644"/>
          </a:xfrm>
          <a:prstGeom prst="rect">
            <a:avLst/>
          </a:prstGeom>
        </p:spPr>
      </p:pic>
    </p:spTree>
    <p:extLst>
      <p:ext uri="{BB962C8B-B14F-4D97-AF65-F5344CB8AC3E}">
        <p14:creationId xmlns:p14="http://schemas.microsoft.com/office/powerpoint/2010/main" val="11084786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grains</a:t>
            </a:r>
          </a:p>
        </p:txBody>
      </p:sp>
      <p:sp>
        <p:nvSpPr>
          <p:cNvPr id="3" name="Content Placeholder 2"/>
          <p:cNvSpPr>
            <a:spLocks noGrp="1"/>
          </p:cNvSpPr>
          <p:nvPr>
            <p:ph idx="1"/>
          </p:nvPr>
        </p:nvSpPr>
        <p:spPr/>
        <p:txBody>
          <a:bodyPr/>
          <a:lstStyle/>
          <a:p>
            <a:pPr>
              <a:buClr>
                <a:schemeClr val="accent6">
                  <a:lumMod val="75000"/>
                </a:schemeClr>
              </a:buClr>
            </a:pPr>
            <a:r>
              <a:rPr lang="en-US" dirty="0"/>
              <a:t>Stone ground grains—ground or broken down</a:t>
            </a:r>
          </a:p>
          <a:p>
            <a:pPr>
              <a:buClr>
                <a:schemeClr val="accent6">
                  <a:lumMod val="75000"/>
                </a:schemeClr>
              </a:buClr>
            </a:pPr>
            <a:r>
              <a:rPr lang="en-US" dirty="0"/>
              <a:t>Retains more nutrients</a:t>
            </a:r>
          </a:p>
          <a:p>
            <a:pPr>
              <a:buClr>
                <a:schemeClr val="accent6">
                  <a:lumMod val="75000"/>
                </a:schemeClr>
              </a:buClr>
            </a:pPr>
            <a:r>
              <a:rPr lang="en-US" dirty="0"/>
              <a:t>All parts of grain included</a:t>
            </a:r>
          </a:p>
          <a:p>
            <a:pPr>
              <a:buClr>
                <a:schemeClr val="accent6">
                  <a:lumMod val="75000"/>
                </a:schemeClr>
              </a:buClr>
            </a:pPr>
            <a:r>
              <a:rPr lang="en-US" dirty="0"/>
              <a:t>Wheat, rice, oat products, corn products</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58</a:t>
            </a:fld>
            <a:endParaRPr lang="en-US" altLang="en-US" dirty="0"/>
          </a:p>
        </p:txBody>
      </p:sp>
    </p:spTree>
    <p:extLst>
      <p:ext uri="{BB962C8B-B14F-4D97-AF65-F5344CB8AC3E}">
        <p14:creationId xmlns:p14="http://schemas.microsoft.com/office/powerpoint/2010/main" val="42565997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wheat varieties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Berries/whole:</a:t>
            </a:r>
          </a:p>
          <a:p>
            <a:pPr>
              <a:buClr>
                <a:schemeClr val="accent6">
                  <a:lumMod val="75000"/>
                </a:schemeClr>
              </a:buClr>
            </a:pPr>
            <a:r>
              <a:rPr lang="en-US" dirty="0"/>
              <a:t>Unrefined whole kernels</a:t>
            </a:r>
          </a:p>
          <a:p>
            <a:pPr>
              <a:buClr>
                <a:schemeClr val="accent6">
                  <a:lumMod val="75000"/>
                </a:schemeClr>
              </a:buClr>
            </a:pPr>
            <a:r>
              <a:rPr lang="en-US" dirty="0"/>
              <a:t>Light brown to reddish-brown</a:t>
            </a:r>
          </a:p>
          <a:p>
            <a:pPr>
              <a:buClr>
                <a:schemeClr val="accent6">
                  <a:lumMod val="75000"/>
                </a:schemeClr>
              </a:buClr>
            </a:pPr>
            <a:r>
              <a:rPr lang="en-US" dirty="0"/>
              <a:t>Chewy texture, nutty flavor</a:t>
            </a:r>
          </a:p>
          <a:p>
            <a:pPr>
              <a:buClr>
                <a:schemeClr val="accent6">
                  <a:lumMod val="75000"/>
                </a:schemeClr>
              </a:buClr>
            </a:pPr>
            <a:r>
              <a:rPr lang="en-US" dirty="0"/>
              <a:t>Used in hot cereal, pilafs, salads, breads</a:t>
            </a:r>
          </a:p>
          <a:p>
            <a:pPr marL="0" indent="0">
              <a:buClr>
                <a:schemeClr val="accent6">
                  <a:lumMod val="75000"/>
                </a:schemeClr>
              </a:buClr>
              <a:buNone/>
            </a:pPr>
            <a:endParaRPr lang="en-US" dirty="0"/>
          </a:p>
          <a:p>
            <a:pPr marL="0" indent="0">
              <a:buClr>
                <a:schemeClr val="accent6">
                  <a:lumMod val="75000"/>
                </a:schemeClr>
              </a:buClr>
              <a:buNone/>
            </a:pPr>
            <a:r>
              <a:rPr lang="en-US" dirty="0"/>
              <a:t>Bran:</a:t>
            </a:r>
          </a:p>
          <a:p>
            <a:pPr>
              <a:buClr>
                <a:schemeClr val="accent6">
                  <a:lumMod val="75000"/>
                </a:schemeClr>
              </a:buClr>
            </a:pPr>
            <a:r>
              <a:rPr lang="en-US" dirty="0"/>
              <a:t>Separated outer covering of wheat kernel</a:t>
            </a:r>
          </a:p>
          <a:p>
            <a:pPr>
              <a:buClr>
                <a:schemeClr val="accent6">
                  <a:lumMod val="75000"/>
                </a:schemeClr>
              </a:buClr>
            </a:pPr>
            <a:r>
              <a:rPr lang="en-US" dirty="0"/>
              <a:t>Brown flakes</a:t>
            </a:r>
          </a:p>
          <a:p>
            <a:pPr>
              <a:buClr>
                <a:schemeClr val="accent6">
                  <a:lumMod val="75000"/>
                </a:schemeClr>
              </a:buClr>
            </a:pPr>
            <a:r>
              <a:rPr lang="en-US" dirty="0"/>
              <a:t>Mild nutty flavor</a:t>
            </a:r>
          </a:p>
          <a:p>
            <a:pPr>
              <a:buClr>
                <a:schemeClr val="accent6">
                  <a:lumMod val="75000"/>
                </a:schemeClr>
              </a:buClr>
            </a:pPr>
            <a:r>
              <a:rPr lang="en-US" dirty="0"/>
              <a:t>High in dietary fiber</a:t>
            </a:r>
          </a:p>
          <a:p>
            <a:pPr>
              <a:buClr>
                <a:schemeClr val="accent6">
                  <a:lumMod val="75000"/>
                </a:schemeClr>
              </a:buClr>
            </a:pPr>
            <a:r>
              <a:rPr lang="en-US" dirty="0"/>
              <a:t>Used in hot and cold cereals, baked goods</a:t>
            </a:r>
          </a:p>
          <a:p>
            <a:pPr marL="0" indent="0">
              <a:buClr>
                <a:schemeClr val="accent6">
                  <a:lumMod val="75000"/>
                </a:schemeClr>
              </a:buClr>
              <a:buNone/>
            </a:pPr>
            <a:endParaRPr lang="en-US" dirty="0"/>
          </a:p>
          <a:p>
            <a:pPr>
              <a:buClr>
                <a:schemeClr val="accent6">
                  <a:lumMod val="75000"/>
                </a:schemeClr>
              </a:buClr>
            </a:pPr>
            <a:endParaRPr lang="en-US" dirty="0"/>
          </a:p>
        </p:txBody>
      </p:sp>
      <p:pic>
        <p:nvPicPr>
          <p:cNvPr id="10" name="Picture Placeholder 9"/>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8" name="Picture Placeholder 7"/>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59</a:t>
            </a:fld>
            <a:endParaRPr lang="en-US" altLang="en-US" dirty="0"/>
          </a:p>
        </p:txBody>
      </p:sp>
    </p:spTree>
    <p:extLst>
      <p:ext uri="{BB962C8B-B14F-4D97-AF65-F5344CB8AC3E}">
        <p14:creationId xmlns:p14="http://schemas.microsoft.com/office/powerpoint/2010/main" val="3204322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potatoes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Sweet potatoes:</a:t>
            </a:r>
          </a:p>
          <a:p>
            <a:pPr>
              <a:buClr>
                <a:schemeClr val="accent6">
                  <a:lumMod val="75000"/>
                </a:schemeClr>
              </a:buClr>
            </a:pPr>
            <a:r>
              <a:rPr lang="en-US" dirty="0"/>
              <a:t>High starch, low moisture</a:t>
            </a:r>
          </a:p>
          <a:p>
            <a:pPr>
              <a:buClr>
                <a:schemeClr val="accent6">
                  <a:lumMod val="75000"/>
                </a:schemeClr>
              </a:buClr>
            </a:pPr>
            <a:r>
              <a:rPr lang="en-US" dirty="0"/>
              <a:t>Orange, mealy flesh</a:t>
            </a:r>
          </a:p>
          <a:p>
            <a:pPr>
              <a:buClr>
                <a:schemeClr val="accent6">
                  <a:lumMod val="75000"/>
                </a:schemeClr>
              </a:buClr>
            </a:pPr>
            <a:r>
              <a:rPr lang="en-US" dirty="0"/>
              <a:t>High sugar content</a:t>
            </a:r>
          </a:p>
          <a:p>
            <a:pPr>
              <a:buClr>
                <a:schemeClr val="accent6">
                  <a:lumMod val="75000"/>
                </a:schemeClr>
              </a:buClr>
            </a:pPr>
            <a:r>
              <a:rPr lang="en-US" dirty="0"/>
              <a:t>Good for boiling, baking, puréeing, roasting</a:t>
            </a:r>
          </a:p>
          <a:p>
            <a:pPr>
              <a:buClr>
                <a:schemeClr val="accent6">
                  <a:lumMod val="75000"/>
                </a:schemeClr>
              </a:buClr>
            </a:pPr>
            <a:endParaRPr lang="en-US" dirty="0"/>
          </a:p>
        </p:txBody>
      </p:sp>
      <p:pic>
        <p:nvPicPr>
          <p:cNvPr id="6" name="Picture Placeholder 5"/>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6</a:t>
            </a:fld>
            <a:endParaRPr lang="en-US" altLang="en-US" dirty="0"/>
          </a:p>
        </p:txBody>
      </p:sp>
    </p:spTree>
    <p:extLst>
      <p:ext uri="{BB962C8B-B14F-4D97-AF65-F5344CB8AC3E}">
        <p14:creationId xmlns:p14="http://schemas.microsoft.com/office/powerpoint/2010/main" val="21539610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wheat varieties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Bulgur:</a:t>
            </a:r>
          </a:p>
          <a:p>
            <a:pPr>
              <a:buClr>
                <a:schemeClr val="accent6">
                  <a:lumMod val="75000"/>
                </a:schemeClr>
              </a:buClr>
            </a:pPr>
            <a:r>
              <a:rPr lang="en-US" dirty="0"/>
              <a:t>Steamed, dried, and crushed wheat</a:t>
            </a:r>
          </a:p>
          <a:p>
            <a:pPr>
              <a:buClr>
                <a:schemeClr val="accent6">
                  <a:lumMod val="75000"/>
                </a:schemeClr>
              </a:buClr>
            </a:pPr>
            <a:r>
              <a:rPr lang="en-US" dirty="0"/>
              <a:t>Fine, medium, or coarse</a:t>
            </a:r>
          </a:p>
          <a:p>
            <a:pPr>
              <a:buClr>
                <a:schemeClr val="accent6">
                  <a:lumMod val="75000"/>
                </a:schemeClr>
              </a:buClr>
            </a:pPr>
            <a:r>
              <a:rPr lang="en-US" dirty="0"/>
              <a:t>Light brown in color</a:t>
            </a:r>
          </a:p>
          <a:p>
            <a:pPr>
              <a:buClr>
                <a:schemeClr val="accent6">
                  <a:lumMod val="75000"/>
                </a:schemeClr>
              </a:buClr>
            </a:pPr>
            <a:r>
              <a:rPr lang="en-US" dirty="0"/>
              <a:t>Tender</a:t>
            </a:r>
          </a:p>
          <a:p>
            <a:pPr>
              <a:buClr>
                <a:schemeClr val="accent6">
                  <a:lumMod val="75000"/>
                </a:schemeClr>
              </a:buClr>
            </a:pPr>
            <a:r>
              <a:rPr lang="en-US" dirty="0"/>
              <a:t>Mild flavor</a:t>
            </a:r>
          </a:p>
          <a:p>
            <a:pPr>
              <a:buClr>
                <a:schemeClr val="accent6">
                  <a:lumMod val="75000"/>
                </a:schemeClr>
              </a:buClr>
            </a:pPr>
            <a:r>
              <a:rPr lang="en-US" dirty="0"/>
              <a:t>Used in hot cereal, pilafs, salads like Tabbouleh</a:t>
            </a:r>
          </a:p>
          <a:p>
            <a:pPr marL="0" indent="0">
              <a:buClr>
                <a:schemeClr val="accent6">
                  <a:lumMod val="75000"/>
                </a:schemeClr>
              </a:buClr>
              <a:buNone/>
            </a:pPr>
            <a:endParaRPr lang="en-US" dirty="0"/>
          </a:p>
          <a:p>
            <a:pPr marL="0" indent="0">
              <a:buClr>
                <a:schemeClr val="accent6">
                  <a:lumMod val="75000"/>
                </a:schemeClr>
              </a:buClr>
              <a:buNone/>
            </a:pPr>
            <a:r>
              <a:rPr lang="en-US" dirty="0"/>
              <a:t>Cracked:</a:t>
            </a:r>
          </a:p>
          <a:p>
            <a:pPr>
              <a:buClr>
                <a:schemeClr val="accent6">
                  <a:lumMod val="75000"/>
                </a:schemeClr>
              </a:buClr>
            </a:pPr>
            <a:r>
              <a:rPr lang="en-US" dirty="0"/>
              <a:t>Coarsely crushed kernels</a:t>
            </a:r>
          </a:p>
          <a:p>
            <a:pPr>
              <a:buClr>
                <a:schemeClr val="accent6">
                  <a:lumMod val="75000"/>
                </a:schemeClr>
              </a:buClr>
            </a:pPr>
            <a:r>
              <a:rPr lang="en-US" dirty="0"/>
              <a:t>Light brown to reddish-brown</a:t>
            </a:r>
          </a:p>
          <a:p>
            <a:pPr>
              <a:buClr>
                <a:schemeClr val="accent6">
                  <a:lumMod val="75000"/>
                </a:schemeClr>
              </a:buClr>
            </a:pPr>
            <a:r>
              <a:rPr lang="en-US" dirty="0"/>
              <a:t>Chewy texture, nutty flavor</a:t>
            </a:r>
          </a:p>
          <a:p>
            <a:pPr>
              <a:buClr>
                <a:schemeClr val="accent6">
                  <a:lumMod val="75000"/>
                </a:schemeClr>
              </a:buClr>
            </a:pPr>
            <a:r>
              <a:rPr lang="en-US" dirty="0"/>
              <a:t>Used in hot cereal, pilafs, salads, breads</a:t>
            </a:r>
          </a:p>
          <a:p>
            <a:pPr marL="0" indent="0">
              <a:buClr>
                <a:schemeClr val="accent6">
                  <a:lumMod val="75000"/>
                </a:schemeClr>
              </a:buClr>
              <a:buNone/>
            </a:pPr>
            <a:endParaRPr lang="en-US" dirty="0"/>
          </a:p>
        </p:txBody>
      </p:sp>
      <p:pic>
        <p:nvPicPr>
          <p:cNvPr id="13" name="Picture Placeholder 12"/>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1" name="Picture Placeholder 10"/>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60</a:t>
            </a:fld>
            <a:endParaRPr lang="en-US" altLang="en-US" dirty="0"/>
          </a:p>
        </p:txBody>
      </p:sp>
    </p:spTree>
    <p:extLst>
      <p:ext uri="{BB962C8B-B14F-4D97-AF65-F5344CB8AC3E}">
        <p14:creationId xmlns:p14="http://schemas.microsoft.com/office/powerpoint/2010/main" val="28427704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wheat varieties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Farina:</a:t>
            </a:r>
          </a:p>
          <a:p>
            <a:pPr>
              <a:buClr>
                <a:schemeClr val="accent6">
                  <a:lumMod val="75000"/>
                </a:schemeClr>
              </a:buClr>
            </a:pPr>
            <a:r>
              <a:rPr lang="en-US" dirty="0"/>
              <a:t>Polished, medium-grind wheat</a:t>
            </a:r>
          </a:p>
          <a:p>
            <a:pPr>
              <a:buClr>
                <a:schemeClr val="accent6">
                  <a:lumMod val="75000"/>
                </a:schemeClr>
              </a:buClr>
            </a:pPr>
            <a:r>
              <a:rPr lang="en-US" dirty="0"/>
              <a:t>White, flour-like</a:t>
            </a:r>
          </a:p>
          <a:p>
            <a:pPr>
              <a:buClr>
                <a:schemeClr val="accent6">
                  <a:lumMod val="75000"/>
                </a:schemeClr>
              </a:buClr>
            </a:pPr>
            <a:r>
              <a:rPr lang="en-US" dirty="0"/>
              <a:t>Very mild flavor</a:t>
            </a:r>
          </a:p>
          <a:p>
            <a:pPr>
              <a:buClr>
                <a:schemeClr val="accent6">
                  <a:lumMod val="75000"/>
                </a:schemeClr>
              </a:buClr>
            </a:pPr>
            <a:r>
              <a:rPr lang="en-US" dirty="0"/>
              <a:t>Used in hot cereal</a:t>
            </a:r>
          </a:p>
          <a:p>
            <a:pPr marL="0" indent="0">
              <a:buClr>
                <a:schemeClr val="accent6">
                  <a:lumMod val="75000"/>
                </a:schemeClr>
              </a:buClr>
              <a:buNone/>
            </a:pPr>
            <a:endParaRPr lang="en-US" dirty="0"/>
          </a:p>
          <a:p>
            <a:pPr marL="0" indent="0">
              <a:buClr>
                <a:schemeClr val="accent6">
                  <a:lumMod val="75000"/>
                </a:schemeClr>
              </a:buClr>
              <a:buNone/>
            </a:pPr>
            <a:r>
              <a:rPr lang="en-US" dirty="0"/>
              <a:t>Germ:</a:t>
            </a:r>
          </a:p>
          <a:p>
            <a:pPr>
              <a:buClr>
                <a:schemeClr val="accent6">
                  <a:lumMod val="75000"/>
                </a:schemeClr>
              </a:buClr>
            </a:pPr>
            <a:r>
              <a:rPr lang="en-US" dirty="0"/>
              <a:t>Separated embryo of wheat kernel</a:t>
            </a:r>
          </a:p>
          <a:p>
            <a:pPr>
              <a:buClr>
                <a:schemeClr val="accent6">
                  <a:lumMod val="75000"/>
                </a:schemeClr>
              </a:buClr>
            </a:pPr>
            <a:r>
              <a:rPr lang="en-US" dirty="0"/>
              <a:t>Small, brown, pellet-like</a:t>
            </a:r>
          </a:p>
          <a:p>
            <a:pPr>
              <a:buClr>
                <a:schemeClr val="accent6">
                  <a:lumMod val="75000"/>
                </a:schemeClr>
              </a:buClr>
            </a:pPr>
            <a:r>
              <a:rPr lang="en-US" dirty="0"/>
              <a:t>Strong, nutty flavor</a:t>
            </a:r>
          </a:p>
          <a:p>
            <a:pPr>
              <a:buClr>
                <a:schemeClr val="accent6">
                  <a:lumMod val="75000"/>
                </a:schemeClr>
              </a:buClr>
            </a:pPr>
            <a:r>
              <a:rPr lang="en-US" dirty="0"/>
              <a:t>Available toasted and raw</a:t>
            </a:r>
          </a:p>
          <a:p>
            <a:pPr>
              <a:buClr>
                <a:schemeClr val="accent6">
                  <a:lumMod val="75000"/>
                </a:schemeClr>
              </a:buClr>
            </a:pPr>
            <a:r>
              <a:rPr lang="en-US" dirty="0"/>
              <a:t>Used in hot and cold cereals, baked goods</a:t>
            </a:r>
          </a:p>
          <a:p>
            <a:pPr>
              <a:buClr>
                <a:schemeClr val="accent6">
                  <a:lumMod val="75000"/>
                </a:schemeClr>
              </a:buClr>
            </a:pPr>
            <a:r>
              <a:rPr lang="en-US" dirty="0"/>
              <a:t>Can increase food’s nutritional value</a:t>
            </a:r>
          </a:p>
          <a:p>
            <a:pPr marL="0" indent="0">
              <a:buClr>
                <a:schemeClr val="accent6">
                  <a:lumMod val="75000"/>
                </a:schemeClr>
              </a:buClr>
              <a:buNone/>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8" name="Picture Placeholder 7"/>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61</a:t>
            </a:fld>
            <a:endParaRPr lang="en-US" altLang="en-US" dirty="0"/>
          </a:p>
        </p:txBody>
      </p:sp>
    </p:spTree>
    <p:extLst>
      <p:ext uri="{BB962C8B-B14F-4D97-AF65-F5344CB8AC3E}">
        <p14:creationId xmlns:p14="http://schemas.microsoft.com/office/powerpoint/2010/main" val="385122539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rice varieties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Arborio/Italian:</a:t>
            </a:r>
          </a:p>
          <a:p>
            <a:pPr>
              <a:buClr>
                <a:schemeClr val="accent6">
                  <a:lumMod val="75000"/>
                </a:schemeClr>
              </a:buClr>
            </a:pPr>
            <a:r>
              <a:rPr lang="en-US" dirty="0"/>
              <a:t>Short, fat grain</a:t>
            </a:r>
          </a:p>
          <a:p>
            <a:pPr>
              <a:buClr>
                <a:schemeClr val="accent6">
                  <a:lumMod val="75000"/>
                </a:schemeClr>
              </a:buClr>
            </a:pPr>
            <a:r>
              <a:rPr lang="en-US" dirty="0"/>
              <a:t>High starch content</a:t>
            </a:r>
          </a:p>
          <a:p>
            <a:pPr>
              <a:buClr>
                <a:schemeClr val="accent6">
                  <a:lumMod val="75000"/>
                </a:schemeClr>
              </a:buClr>
            </a:pPr>
            <a:r>
              <a:rPr lang="en-US" dirty="0"/>
              <a:t>Creamy when cooked</a:t>
            </a:r>
          </a:p>
          <a:p>
            <a:pPr>
              <a:buClr>
                <a:schemeClr val="accent6">
                  <a:lumMod val="75000"/>
                </a:schemeClr>
              </a:buClr>
            </a:pPr>
            <a:r>
              <a:rPr lang="en-US" dirty="0"/>
              <a:t>Varieties include Carnaroli, Piedmontese, Vialone Nano</a:t>
            </a:r>
          </a:p>
          <a:p>
            <a:pPr>
              <a:buClr>
                <a:schemeClr val="accent6">
                  <a:lumMod val="75000"/>
                </a:schemeClr>
              </a:buClr>
            </a:pPr>
            <a:r>
              <a:rPr lang="en-US" dirty="0"/>
              <a:t>Used in risotto and pudding</a:t>
            </a:r>
          </a:p>
          <a:p>
            <a:pPr marL="0" indent="0">
              <a:buClr>
                <a:schemeClr val="accent6">
                  <a:lumMod val="75000"/>
                </a:schemeClr>
              </a:buClr>
              <a:buNone/>
            </a:pPr>
            <a:endParaRPr lang="en-US" dirty="0"/>
          </a:p>
          <a:p>
            <a:pPr marL="0" indent="0">
              <a:buClr>
                <a:schemeClr val="accent6">
                  <a:lumMod val="75000"/>
                </a:schemeClr>
              </a:buClr>
              <a:buNone/>
            </a:pPr>
            <a:r>
              <a:rPr lang="en-US" dirty="0"/>
              <a:t>Basmati:</a:t>
            </a:r>
          </a:p>
          <a:p>
            <a:pPr>
              <a:buClr>
                <a:schemeClr val="accent6">
                  <a:lumMod val="75000"/>
                </a:schemeClr>
              </a:buClr>
            </a:pPr>
            <a:r>
              <a:rPr lang="en-US" dirty="0"/>
              <a:t>Long grain</a:t>
            </a:r>
          </a:p>
          <a:p>
            <a:pPr>
              <a:buClr>
                <a:schemeClr val="accent6">
                  <a:lumMod val="75000"/>
                </a:schemeClr>
              </a:buClr>
            </a:pPr>
            <a:r>
              <a:rPr lang="en-US" dirty="0"/>
              <a:t>Nutty flavor, delicate texture</a:t>
            </a:r>
          </a:p>
          <a:p>
            <a:pPr>
              <a:buClr>
                <a:schemeClr val="accent6">
                  <a:lumMod val="75000"/>
                </a:schemeClr>
              </a:buClr>
            </a:pPr>
            <a:r>
              <a:rPr lang="en-US" dirty="0"/>
              <a:t>Aged to reduce moisture</a:t>
            </a:r>
          </a:p>
          <a:p>
            <a:pPr>
              <a:buClr>
                <a:schemeClr val="accent6">
                  <a:lumMod val="75000"/>
                </a:schemeClr>
              </a:buClr>
            </a:pPr>
            <a:r>
              <a:rPr lang="en-US" dirty="0"/>
              <a:t>Can be brown or white</a:t>
            </a:r>
          </a:p>
          <a:p>
            <a:pPr>
              <a:buClr>
                <a:schemeClr val="accent6">
                  <a:lumMod val="75000"/>
                </a:schemeClr>
              </a:buClr>
            </a:pPr>
            <a:r>
              <a:rPr lang="en-US" dirty="0"/>
              <a:t>Used in pilafs or salads</a:t>
            </a:r>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62</a:t>
            </a:fld>
            <a:endParaRPr lang="en-US" altLang="en-US" dirty="0"/>
          </a:p>
        </p:txBody>
      </p:sp>
    </p:spTree>
    <p:extLst>
      <p:ext uri="{BB962C8B-B14F-4D97-AF65-F5344CB8AC3E}">
        <p14:creationId xmlns:p14="http://schemas.microsoft.com/office/powerpoint/2010/main" val="26962025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rice varieties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Brown:</a:t>
            </a:r>
          </a:p>
          <a:p>
            <a:pPr>
              <a:buClr>
                <a:schemeClr val="accent6">
                  <a:lumMod val="75000"/>
                </a:schemeClr>
              </a:buClr>
            </a:pPr>
            <a:r>
              <a:rPr lang="en-US" dirty="0"/>
              <a:t>Whole grain without husk</a:t>
            </a:r>
          </a:p>
          <a:p>
            <a:pPr>
              <a:buClr>
                <a:schemeClr val="accent6">
                  <a:lumMod val="75000"/>
                </a:schemeClr>
              </a:buClr>
            </a:pPr>
            <a:r>
              <a:rPr lang="en-US" dirty="0"/>
              <a:t>Light brown</a:t>
            </a:r>
          </a:p>
          <a:p>
            <a:pPr>
              <a:buClr>
                <a:schemeClr val="accent6">
                  <a:lumMod val="75000"/>
                </a:schemeClr>
              </a:buClr>
            </a:pPr>
            <a:r>
              <a:rPr lang="en-US" dirty="0"/>
              <a:t>Chewy texture</a:t>
            </a:r>
          </a:p>
          <a:p>
            <a:pPr>
              <a:buClr>
                <a:schemeClr val="accent6">
                  <a:lumMod val="75000"/>
                </a:schemeClr>
              </a:buClr>
            </a:pPr>
            <a:r>
              <a:rPr lang="en-US" dirty="0"/>
              <a:t>Nutty flavor</a:t>
            </a:r>
          </a:p>
          <a:p>
            <a:pPr>
              <a:buClr>
                <a:schemeClr val="accent6">
                  <a:lumMod val="75000"/>
                </a:schemeClr>
              </a:buClr>
            </a:pPr>
            <a:r>
              <a:rPr lang="en-US" dirty="0"/>
              <a:t>Used in pilafs and salads</a:t>
            </a:r>
          </a:p>
          <a:p>
            <a:pPr>
              <a:buClr>
                <a:schemeClr val="accent6">
                  <a:lumMod val="75000"/>
                </a:schemeClr>
              </a:buClr>
            </a:pPr>
            <a:endParaRPr lang="en-US" dirty="0"/>
          </a:p>
          <a:p>
            <a:pPr marL="0" indent="0">
              <a:buClr>
                <a:schemeClr val="accent6">
                  <a:lumMod val="75000"/>
                </a:schemeClr>
              </a:buClr>
              <a:buNone/>
            </a:pPr>
            <a:r>
              <a:rPr lang="en-US" dirty="0"/>
              <a:t>Converted/parboiled:</a:t>
            </a:r>
          </a:p>
          <a:p>
            <a:pPr>
              <a:buClr>
                <a:schemeClr val="accent6">
                  <a:lumMod val="75000"/>
                </a:schemeClr>
              </a:buClr>
            </a:pPr>
            <a:r>
              <a:rPr lang="en-US" dirty="0"/>
              <a:t>Grain soaked and steamed before removing husk, </a:t>
            </a:r>
            <a:br>
              <a:rPr lang="en-US" dirty="0"/>
            </a:br>
            <a:r>
              <a:rPr lang="en-US" dirty="0"/>
              <a:t>bran, germ</a:t>
            </a:r>
          </a:p>
          <a:p>
            <a:pPr>
              <a:buClr>
                <a:schemeClr val="accent6">
                  <a:lumMod val="75000"/>
                </a:schemeClr>
              </a:buClr>
            </a:pPr>
            <a:r>
              <a:rPr lang="en-US" dirty="0"/>
              <a:t>Very light brown</a:t>
            </a:r>
          </a:p>
          <a:p>
            <a:pPr>
              <a:buClr>
                <a:schemeClr val="accent6">
                  <a:lumMod val="75000"/>
                </a:schemeClr>
              </a:buClr>
            </a:pPr>
            <a:r>
              <a:rPr lang="en-US" dirty="0"/>
              <a:t>Used in pilafs, salads</a:t>
            </a:r>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4" name="Picture Placeholder 3"/>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a:prstGeom prst="rect">
            <a:avLst/>
          </a:prstGeom>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63</a:t>
            </a:fld>
            <a:endParaRPr lang="en-US" altLang="en-US" dirty="0"/>
          </a:p>
        </p:txBody>
      </p:sp>
    </p:spTree>
    <p:extLst>
      <p:ext uri="{BB962C8B-B14F-4D97-AF65-F5344CB8AC3E}">
        <p14:creationId xmlns:p14="http://schemas.microsoft.com/office/powerpoint/2010/main" val="2287082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rice varieties</a:t>
            </a:r>
            <a:endParaRPr lang="en-US" dirty="0"/>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Jasmine:</a:t>
            </a:r>
          </a:p>
          <a:p>
            <a:pPr>
              <a:buClr>
                <a:schemeClr val="accent6">
                  <a:lumMod val="75000"/>
                </a:schemeClr>
              </a:buClr>
            </a:pPr>
            <a:r>
              <a:rPr lang="en-US" dirty="0"/>
              <a:t>Aromatic, nutty flavor</a:t>
            </a:r>
          </a:p>
          <a:p>
            <a:pPr>
              <a:buClr>
                <a:schemeClr val="accent6">
                  <a:lumMod val="75000"/>
                </a:schemeClr>
              </a:buClr>
            </a:pPr>
            <a:r>
              <a:rPr lang="en-US" dirty="0"/>
              <a:t>Used in pilafs, rice pudding</a:t>
            </a:r>
          </a:p>
          <a:p>
            <a:pPr marL="0" indent="0">
              <a:buClr>
                <a:schemeClr val="accent6">
                  <a:lumMod val="75000"/>
                </a:schemeClr>
              </a:buClr>
              <a:buNone/>
            </a:pPr>
            <a:endParaRPr lang="en-US" dirty="0"/>
          </a:p>
          <a:p>
            <a:pPr marL="0" indent="0">
              <a:buClr>
                <a:schemeClr val="accent6">
                  <a:lumMod val="75000"/>
                </a:schemeClr>
              </a:buClr>
              <a:buNone/>
            </a:pPr>
            <a:r>
              <a:rPr lang="en-US" dirty="0"/>
              <a:t>Rice flour:</a:t>
            </a:r>
          </a:p>
          <a:p>
            <a:pPr>
              <a:buClr>
                <a:schemeClr val="accent6">
                  <a:lumMod val="75000"/>
                </a:schemeClr>
              </a:buClr>
            </a:pPr>
            <a:r>
              <a:rPr lang="en-US" dirty="0"/>
              <a:t>Finely milled rice</a:t>
            </a:r>
          </a:p>
          <a:p>
            <a:pPr>
              <a:buClr>
                <a:schemeClr val="accent6">
                  <a:lumMod val="75000"/>
                </a:schemeClr>
              </a:buClr>
            </a:pPr>
            <a:r>
              <a:rPr lang="en-US" dirty="0"/>
              <a:t>Mild flavor</a:t>
            </a:r>
          </a:p>
          <a:p>
            <a:pPr>
              <a:buClr>
                <a:schemeClr val="accent6">
                  <a:lumMod val="75000"/>
                </a:schemeClr>
              </a:buClr>
            </a:pPr>
            <a:r>
              <a:rPr lang="en-US" dirty="0"/>
              <a:t>Used in baked goods or as thickening agent</a:t>
            </a:r>
          </a:p>
          <a:p>
            <a:pPr marL="0" indent="0">
              <a:buClr>
                <a:schemeClr val="accent6">
                  <a:lumMod val="75000"/>
                </a:schemeClr>
              </a:buClr>
              <a:buNone/>
            </a:pPr>
            <a:endParaRPr lang="en-US" dirty="0"/>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64</a:t>
            </a:fld>
            <a:endParaRPr lang="en-US" altLang="en-US" dirty="0"/>
          </a:p>
        </p:txBody>
      </p:sp>
    </p:spTree>
    <p:extLst>
      <p:ext uri="{BB962C8B-B14F-4D97-AF65-F5344CB8AC3E}">
        <p14:creationId xmlns:p14="http://schemas.microsoft.com/office/powerpoint/2010/main" val="35484098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rice varieties</a:t>
            </a:r>
            <a:endParaRPr lang="en-US" dirty="0"/>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Sticky/pearl/glutinous/sushi:</a:t>
            </a:r>
          </a:p>
          <a:p>
            <a:pPr>
              <a:buClr>
                <a:schemeClr val="accent6">
                  <a:lumMod val="75000"/>
                </a:schemeClr>
              </a:buClr>
            </a:pPr>
            <a:r>
              <a:rPr lang="en-US" dirty="0"/>
              <a:t>Round, short grain</a:t>
            </a:r>
          </a:p>
          <a:p>
            <a:pPr>
              <a:buClr>
                <a:schemeClr val="accent6">
                  <a:lumMod val="75000"/>
                </a:schemeClr>
              </a:buClr>
            </a:pPr>
            <a:r>
              <a:rPr lang="en-US" dirty="0"/>
              <a:t>High in starch</a:t>
            </a:r>
          </a:p>
          <a:p>
            <a:pPr>
              <a:buClr>
                <a:schemeClr val="accent6">
                  <a:lumMod val="75000"/>
                </a:schemeClr>
              </a:buClr>
            </a:pPr>
            <a:r>
              <a:rPr lang="en-US" dirty="0"/>
              <a:t>Sticky when cooked</a:t>
            </a:r>
          </a:p>
          <a:p>
            <a:pPr>
              <a:buClr>
                <a:schemeClr val="accent6">
                  <a:lumMod val="75000"/>
                </a:schemeClr>
              </a:buClr>
            </a:pPr>
            <a:r>
              <a:rPr lang="en-US" dirty="0"/>
              <a:t>Sweet, mild flavor</a:t>
            </a:r>
          </a:p>
          <a:p>
            <a:pPr>
              <a:buClr>
                <a:schemeClr val="accent6">
                  <a:lumMod val="75000"/>
                </a:schemeClr>
              </a:buClr>
            </a:pPr>
            <a:r>
              <a:rPr lang="en-US" dirty="0"/>
              <a:t>Used in sushi</a:t>
            </a:r>
          </a:p>
          <a:p>
            <a:pPr marL="0" indent="0">
              <a:buClr>
                <a:schemeClr val="accent6">
                  <a:lumMod val="75000"/>
                </a:schemeClr>
              </a:buClr>
              <a:buNone/>
            </a:pPr>
            <a:endParaRPr lang="en-US" dirty="0"/>
          </a:p>
          <a:p>
            <a:pPr marL="0" indent="0">
              <a:buClr>
                <a:schemeClr val="accent6">
                  <a:lumMod val="75000"/>
                </a:schemeClr>
              </a:buClr>
              <a:buNone/>
            </a:pPr>
            <a:r>
              <a:rPr lang="en-US" dirty="0"/>
              <a:t>White/polished:</a:t>
            </a:r>
          </a:p>
          <a:p>
            <a:pPr>
              <a:buClr>
                <a:schemeClr val="accent6">
                  <a:lumMod val="75000"/>
                </a:schemeClr>
              </a:buClr>
            </a:pPr>
            <a:r>
              <a:rPr lang="en-US" dirty="0"/>
              <a:t>Husk, bran, germ removed</a:t>
            </a:r>
          </a:p>
          <a:p>
            <a:pPr>
              <a:buClr>
                <a:schemeClr val="accent6">
                  <a:lumMod val="75000"/>
                </a:schemeClr>
              </a:buClr>
            </a:pPr>
            <a:r>
              <a:rPr lang="en-US" dirty="0"/>
              <a:t>Mild flavor</a:t>
            </a:r>
          </a:p>
          <a:p>
            <a:pPr>
              <a:buClr>
                <a:schemeClr val="accent6">
                  <a:lumMod val="75000"/>
                </a:schemeClr>
              </a:buClr>
            </a:pPr>
            <a:r>
              <a:rPr lang="en-US" dirty="0"/>
              <a:t>Used in pilafs, salads, rice pudding</a:t>
            </a:r>
          </a:p>
          <a:p>
            <a:pPr marL="0" indent="0">
              <a:buClr>
                <a:schemeClr val="accent6">
                  <a:lumMod val="75000"/>
                </a:schemeClr>
              </a:buClr>
              <a:buNone/>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4" name="Picture Placeholder 3"/>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a:prstGeom prst="rect">
            <a:avLst/>
          </a:prstGeom>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65</a:t>
            </a:fld>
            <a:endParaRPr lang="en-US" altLang="en-US" dirty="0"/>
          </a:p>
        </p:txBody>
      </p:sp>
    </p:spTree>
    <p:extLst>
      <p:ext uri="{BB962C8B-B14F-4D97-AF65-F5344CB8AC3E}">
        <p14:creationId xmlns:p14="http://schemas.microsoft.com/office/powerpoint/2010/main" val="153333222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rice varieties</a:t>
            </a:r>
            <a:endParaRPr lang="en-US" dirty="0"/>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Wild:</a:t>
            </a:r>
          </a:p>
          <a:p>
            <a:pPr>
              <a:buClr>
                <a:schemeClr val="accent6">
                  <a:lumMod val="75000"/>
                </a:schemeClr>
              </a:buClr>
            </a:pPr>
            <a:r>
              <a:rPr lang="en-US" dirty="0"/>
              <a:t>Long, thin grain</a:t>
            </a:r>
          </a:p>
          <a:p>
            <a:pPr>
              <a:buClr>
                <a:schemeClr val="accent6">
                  <a:lumMod val="75000"/>
                </a:schemeClr>
              </a:buClr>
            </a:pPr>
            <a:r>
              <a:rPr lang="en-US" dirty="0"/>
              <a:t>Dark brown</a:t>
            </a:r>
          </a:p>
          <a:p>
            <a:pPr>
              <a:buClr>
                <a:schemeClr val="accent6">
                  <a:lumMod val="75000"/>
                </a:schemeClr>
              </a:buClr>
            </a:pPr>
            <a:r>
              <a:rPr lang="en-US" dirty="0"/>
              <a:t>Chewy texture</a:t>
            </a:r>
          </a:p>
          <a:p>
            <a:pPr>
              <a:buClr>
                <a:schemeClr val="accent6">
                  <a:lumMod val="75000"/>
                </a:schemeClr>
              </a:buClr>
            </a:pPr>
            <a:r>
              <a:rPr lang="en-US" dirty="0"/>
              <a:t>Nutty flavor</a:t>
            </a:r>
          </a:p>
          <a:p>
            <a:pPr>
              <a:buClr>
                <a:schemeClr val="accent6">
                  <a:lumMod val="75000"/>
                </a:schemeClr>
              </a:buClr>
            </a:pPr>
            <a:r>
              <a:rPr lang="en-US" dirty="0"/>
              <a:t>Marsh grass, not related to other rice</a:t>
            </a:r>
          </a:p>
          <a:p>
            <a:pPr>
              <a:buClr>
                <a:schemeClr val="accent6">
                  <a:lumMod val="75000"/>
                </a:schemeClr>
              </a:buClr>
            </a:pPr>
            <a:r>
              <a:rPr lang="en-US" dirty="0"/>
              <a:t>Used in salads, stuffing, combined with brown rice</a:t>
            </a:r>
          </a:p>
          <a:p>
            <a:pPr>
              <a:buClr>
                <a:schemeClr val="accent6">
                  <a:lumMod val="75000"/>
                </a:schemeClr>
              </a:buClr>
            </a:pPr>
            <a:endParaRPr lang="en-US" dirty="0"/>
          </a:p>
        </p:txBody>
      </p:sp>
      <p:pic>
        <p:nvPicPr>
          <p:cNvPr id="9" name="Picture Placeholder 8"/>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66</a:t>
            </a:fld>
            <a:endParaRPr lang="en-US" altLang="en-US" dirty="0"/>
          </a:p>
        </p:txBody>
      </p:sp>
    </p:spTree>
    <p:extLst>
      <p:ext uri="{BB962C8B-B14F-4D97-AF65-F5344CB8AC3E}">
        <p14:creationId xmlns:p14="http://schemas.microsoft.com/office/powerpoint/2010/main" val="13606179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corn-derived products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Cornmeal:</a:t>
            </a:r>
          </a:p>
          <a:p>
            <a:pPr>
              <a:buClr>
                <a:schemeClr val="accent6">
                  <a:lumMod val="75000"/>
                </a:schemeClr>
              </a:buClr>
            </a:pPr>
            <a:r>
              <a:rPr lang="en-US" dirty="0"/>
              <a:t>Dried kernels</a:t>
            </a:r>
          </a:p>
          <a:p>
            <a:pPr>
              <a:buClr>
                <a:schemeClr val="accent6">
                  <a:lumMod val="75000"/>
                </a:schemeClr>
              </a:buClr>
            </a:pPr>
            <a:r>
              <a:rPr lang="en-US" dirty="0"/>
              <a:t>White, yellow, blue</a:t>
            </a:r>
          </a:p>
          <a:p>
            <a:pPr>
              <a:buClr>
                <a:schemeClr val="accent6">
                  <a:lumMod val="75000"/>
                </a:schemeClr>
              </a:buClr>
            </a:pPr>
            <a:r>
              <a:rPr lang="en-US" dirty="0"/>
              <a:t>Other varieties include corn flour and polenta</a:t>
            </a:r>
          </a:p>
          <a:p>
            <a:pPr>
              <a:buClr>
                <a:schemeClr val="accent6">
                  <a:lumMod val="75000"/>
                </a:schemeClr>
              </a:buClr>
            </a:pPr>
            <a:r>
              <a:rPr lang="en-US" dirty="0"/>
              <a:t>Used in hot cereal, baked goods, as coating for frying</a:t>
            </a:r>
          </a:p>
          <a:p>
            <a:pPr marL="0" indent="0">
              <a:buClr>
                <a:schemeClr val="accent6">
                  <a:lumMod val="75000"/>
                </a:schemeClr>
              </a:buClr>
              <a:buNone/>
            </a:pPr>
            <a:endParaRPr lang="en-US" dirty="0"/>
          </a:p>
          <a:p>
            <a:pPr marL="0" indent="0">
              <a:buClr>
                <a:schemeClr val="accent6">
                  <a:lumMod val="75000"/>
                </a:schemeClr>
              </a:buClr>
              <a:buNone/>
            </a:pPr>
            <a:r>
              <a:rPr lang="en-US" dirty="0"/>
              <a:t>Cornstarch:</a:t>
            </a:r>
          </a:p>
          <a:p>
            <a:pPr>
              <a:buClr>
                <a:schemeClr val="accent6">
                  <a:lumMod val="75000"/>
                </a:schemeClr>
              </a:buClr>
            </a:pPr>
            <a:r>
              <a:rPr lang="en-US" dirty="0"/>
              <a:t>Dried kernels</a:t>
            </a:r>
          </a:p>
          <a:p>
            <a:pPr>
              <a:buClr>
                <a:schemeClr val="accent6">
                  <a:lumMod val="75000"/>
                </a:schemeClr>
              </a:buClr>
            </a:pPr>
            <a:r>
              <a:rPr lang="en-US" dirty="0"/>
              <a:t>Hull and germ removed</a:t>
            </a:r>
          </a:p>
          <a:p>
            <a:pPr>
              <a:buClr>
                <a:schemeClr val="accent6">
                  <a:lumMod val="75000"/>
                </a:schemeClr>
              </a:buClr>
            </a:pPr>
            <a:r>
              <a:rPr lang="en-US" dirty="0"/>
              <a:t>Pure white</a:t>
            </a:r>
          </a:p>
          <a:p>
            <a:pPr>
              <a:buClr>
                <a:schemeClr val="accent6">
                  <a:lumMod val="75000"/>
                </a:schemeClr>
              </a:buClr>
            </a:pPr>
            <a:r>
              <a:rPr lang="en-US" dirty="0"/>
              <a:t>Used in baking and as thickening agent</a:t>
            </a:r>
          </a:p>
          <a:p>
            <a:pPr marL="0" indent="0">
              <a:buClr>
                <a:schemeClr val="accent6">
                  <a:lumMod val="75000"/>
                </a:schemeClr>
              </a:buClr>
              <a:buNone/>
            </a:pPr>
            <a:endParaRPr lang="en-US" dirty="0"/>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a:solidFill>
            <a:schemeClr val="bg1"/>
          </a:solid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67</a:t>
            </a:fld>
            <a:endParaRPr lang="en-US" altLang="en-US" dirty="0"/>
          </a:p>
        </p:txBody>
      </p:sp>
    </p:spTree>
    <p:extLst>
      <p:ext uri="{BB962C8B-B14F-4D97-AF65-F5344CB8AC3E}">
        <p14:creationId xmlns:p14="http://schemas.microsoft.com/office/powerpoint/2010/main" val="9518720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corn-derived products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Grits:</a:t>
            </a:r>
          </a:p>
          <a:p>
            <a:pPr>
              <a:buClr>
                <a:schemeClr val="accent6">
                  <a:lumMod val="75000"/>
                </a:schemeClr>
              </a:buClr>
            </a:pPr>
            <a:r>
              <a:rPr lang="en-US" dirty="0"/>
              <a:t>Ground hominy</a:t>
            </a:r>
          </a:p>
          <a:p>
            <a:pPr>
              <a:buClr>
                <a:schemeClr val="accent6">
                  <a:lumMod val="75000"/>
                </a:schemeClr>
              </a:buClr>
            </a:pPr>
            <a:r>
              <a:rPr lang="en-US" dirty="0"/>
              <a:t>Used in baked goods, hot cereal, side dishes</a:t>
            </a:r>
          </a:p>
          <a:p>
            <a:pPr>
              <a:buClr>
                <a:schemeClr val="accent6">
                  <a:lumMod val="75000"/>
                </a:schemeClr>
              </a:buClr>
            </a:pPr>
            <a:r>
              <a:rPr lang="en-US" dirty="0"/>
              <a:t>Popular in southern cuisine</a:t>
            </a:r>
          </a:p>
          <a:p>
            <a:pPr marL="0" indent="0">
              <a:buClr>
                <a:schemeClr val="accent6">
                  <a:lumMod val="75000"/>
                </a:schemeClr>
              </a:buClr>
              <a:buNone/>
            </a:pPr>
            <a:endParaRPr lang="en-US" dirty="0"/>
          </a:p>
          <a:p>
            <a:pPr marL="0" indent="0">
              <a:buClr>
                <a:schemeClr val="accent6">
                  <a:lumMod val="75000"/>
                </a:schemeClr>
              </a:buClr>
              <a:buNone/>
            </a:pPr>
            <a:r>
              <a:rPr lang="en-US" dirty="0"/>
              <a:t>Hominy:</a:t>
            </a:r>
          </a:p>
          <a:p>
            <a:pPr>
              <a:buClr>
                <a:schemeClr val="accent6">
                  <a:lumMod val="75000"/>
                </a:schemeClr>
              </a:buClr>
            </a:pPr>
            <a:r>
              <a:rPr lang="en-US" dirty="0"/>
              <a:t>Dried kernels soaked in lye</a:t>
            </a:r>
          </a:p>
          <a:p>
            <a:pPr>
              <a:buClr>
                <a:schemeClr val="accent6">
                  <a:lumMod val="75000"/>
                </a:schemeClr>
              </a:buClr>
            </a:pPr>
            <a:r>
              <a:rPr lang="en-US" dirty="0"/>
              <a:t>Canned or dried</a:t>
            </a:r>
          </a:p>
          <a:p>
            <a:pPr>
              <a:buClr>
                <a:schemeClr val="accent6">
                  <a:lumMod val="75000"/>
                </a:schemeClr>
              </a:buClr>
            </a:pPr>
            <a:r>
              <a:rPr lang="en-US" dirty="0"/>
              <a:t>Used in succotash, casseroles, soups, stews, side dishes</a:t>
            </a:r>
          </a:p>
          <a:p>
            <a:pPr marL="0" indent="0">
              <a:buClr>
                <a:schemeClr val="accent6">
                  <a:lumMod val="75000"/>
                </a:schemeClr>
              </a:buClr>
              <a:buNone/>
            </a:pPr>
            <a:endParaRPr lang="en-US" dirty="0"/>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4" name="Picture Placeholder 3"/>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a:prstGeom prst="rect">
            <a:avLst/>
          </a:prstGeom>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68</a:t>
            </a:fld>
            <a:endParaRPr lang="en-US" altLang="en-US" dirty="0"/>
          </a:p>
        </p:txBody>
      </p:sp>
    </p:spTree>
    <p:extLst>
      <p:ext uri="{BB962C8B-B14F-4D97-AF65-F5344CB8AC3E}">
        <p14:creationId xmlns:p14="http://schemas.microsoft.com/office/powerpoint/2010/main" val="36284956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corn-derived products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Masa:</a:t>
            </a:r>
          </a:p>
          <a:p>
            <a:pPr>
              <a:buClr>
                <a:schemeClr val="accent6">
                  <a:lumMod val="75000"/>
                </a:schemeClr>
              </a:buClr>
            </a:pPr>
            <a:r>
              <a:rPr lang="en-US" dirty="0"/>
              <a:t>Dried kernels</a:t>
            </a:r>
          </a:p>
          <a:p>
            <a:pPr>
              <a:buClr>
                <a:schemeClr val="accent6">
                  <a:lumMod val="75000"/>
                </a:schemeClr>
              </a:buClr>
            </a:pPr>
            <a:r>
              <a:rPr lang="en-US" dirty="0"/>
              <a:t>Soaked in limewater and ground</a:t>
            </a:r>
          </a:p>
          <a:p>
            <a:pPr>
              <a:buClr>
                <a:schemeClr val="accent6">
                  <a:lumMod val="75000"/>
                </a:schemeClr>
              </a:buClr>
            </a:pPr>
            <a:r>
              <a:rPr lang="en-US" dirty="0"/>
              <a:t>Pale yellow</a:t>
            </a:r>
          </a:p>
          <a:p>
            <a:pPr>
              <a:buClr>
                <a:schemeClr val="accent6">
                  <a:lumMod val="75000"/>
                </a:schemeClr>
              </a:buClr>
            </a:pPr>
            <a:r>
              <a:rPr lang="en-US" dirty="0"/>
              <a:t>Moist</a:t>
            </a:r>
          </a:p>
          <a:p>
            <a:pPr>
              <a:buClr>
                <a:schemeClr val="accent6">
                  <a:lumMod val="75000"/>
                </a:schemeClr>
              </a:buClr>
            </a:pPr>
            <a:r>
              <a:rPr lang="en-US" dirty="0"/>
              <a:t>Used to make tortillas, tamales, Mexican dishes</a:t>
            </a:r>
          </a:p>
          <a:p>
            <a:pPr>
              <a:buClr>
                <a:schemeClr val="accent6">
                  <a:lumMod val="75000"/>
                </a:schemeClr>
              </a:buClr>
            </a:pPr>
            <a:endParaRPr lang="en-US" dirty="0"/>
          </a:p>
        </p:txBody>
      </p:sp>
      <p:sp>
        <p:nvSpPr>
          <p:cNvPr id="6" name="Slide Number Placeholder 5"/>
          <p:cNvSpPr>
            <a:spLocks noGrp="1"/>
          </p:cNvSpPr>
          <p:nvPr>
            <p:ph type="sldNum" sz="quarter" idx="12"/>
          </p:nvPr>
        </p:nvSpPr>
        <p:spPr/>
        <p:txBody>
          <a:bodyPr/>
          <a:lstStyle/>
          <a:p>
            <a:fld id="{27D84DB1-8C20-4AFC-9FEF-9046B40F96ED}" type="slidenum">
              <a:rPr lang="en-US" altLang="en-US" smtClean="0"/>
              <a:pPr/>
              <a:t>69</a:t>
            </a:fld>
            <a:endParaRPr lang="en-US" alt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Tree>
    <p:extLst>
      <p:ext uri="{BB962C8B-B14F-4D97-AF65-F5344CB8AC3E}">
        <p14:creationId xmlns:p14="http://schemas.microsoft.com/office/powerpoint/2010/main" val="561420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potatoes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Yams:</a:t>
            </a:r>
          </a:p>
          <a:p>
            <a:pPr>
              <a:buClr>
                <a:schemeClr val="accent6">
                  <a:lumMod val="75000"/>
                </a:schemeClr>
              </a:buClr>
            </a:pPr>
            <a:r>
              <a:rPr lang="en-US" dirty="0"/>
              <a:t>High starch, low moisture</a:t>
            </a:r>
          </a:p>
          <a:p>
            <a:pPr>
              <a:buClr>
                <a:schemeClr val="accent6">
                  <a:lumMod val="75000"/>
                </a:schemeClr>
              </a:buClr>
            </a:pPr>
            <a:r>
              <a:rPr lang="en-US" dirty="0"/>
              <a:t>Not related to sweet potato</a:t>
            </a:r>
          </a:p>
          <a:p>
            <a:pPr>
              <a:buClr>
                <a:schemeClr val="accent6">
                  <a:lumMod val="75000"/>
                </a:schemeClr>
              </a:buClr>
            </a:pPr>
            <a:r>
              <a:rPr lang="en-US" dirty="0"/>
              <a:t>Originated in Asia</a:t>
            </a:r>
          </a:p>
          <a:p>
            <a:pPr>
              <a:buClr>
                <a:schemeClr val="accent6">
                  <a:lumMod val="75000"/>
                </a:schemeClr>
              </a:buClr>
            </a:pPr>
            <a:r>
              <a:rPr lang="en-US" dirty="0"/>
              <a:t>More natural sugar and moisture than sweet potatoes</a:t>
            </a:r>
          </a:p>
          <a:p>
            <a:pPr>
              <a:buClr>
                <a:schemeClr val="accent6">
                  <a:lumMod val="75000"/>
                </a:schemeClr>
              </a:buClr>
            </a:pPr>
            <a:r>
              <a:rPr lang="en-US" dirty="0"/>
              <a:t>Good for baking, puréeing, frying</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a:prstGeom prst="rect">
            <a:avLst/>
          </a:prstGeom>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7</a:t>
            </a:fld>
            <a:endParaRPr lang="en-US" altLang="en-US" dirty="0"/>
          </a:p>
        </p:txBody>
      </p:sp>
    </p:spTree>
    <p:extLst>
      <p:ext uri="{BB962C8B-B14F-4D97-AF65-F5344CB8AC3E}">
        <p14:creationId xmlns:p14="http://schemas.microsoft.com/office/powerpoint/2010/main" val="25786796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oat products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Bran:</a:t>
            </a:r>
          </a:p>
          <a:p>
            <a:pPr>
              <a:buClr>
                <a:schemeClr val="accent6">
                  <a:lumMod val="75000"/>
                </a:schemeClr>
              </a:buClr>
            </a:pPr>
            <a:r>
              <a:rPr lang="en-US" dirty="0"/>
              <a:t>Outer covering of oat</a:t>
            </a:r>
          </a:p>
          <a:p>
            <a:pPr>
              <a:buClr>
                <a:schemeClr val="accent6">
                  <a:lumMod val="75000"/>
                </a:schemeClr>
              </a:buClr>
            </a:pPr>
            <a:r>
              <a:rPr lang="en-US" dirty="0"/>
              <a:t>Used in cereals, baked goods</a:t>
            </a:r>
          </a:p>
          <a:p>
            <a:pPr marL="0" indent="0">
              <a:buClr>
                <a:schemeClr val="accent6">
                  <a:lumMod val="75000"/>
                </a:schemeClr>
              </a:buClr>
              <a:buNone/>
            </a:pPr>
            <a:endParaRPr lang="en-US" dirty="0"/>
          </a:p>
          <a:p>
            <a:pPr marL="0" indent="0">
              <a:buClr>
                <a:schemeClr val="accent6">
                  <a:lumMod val="75000"/>
                </a:schemeClr>
              </a:buClr>
              <a:buNone/>
            </a:pPr>
            <a:r>
              <a:rPr lang="en-US" dirty="0"/>
              <a:t>Flour:</a:t>
            </a:r>
          </a:p>
          <a:p>
            <a:pPr>
              <a:buClr>
                <a:schemeClr val="accent6">
                  <a:lumMod val="75000"/>
                </a:schemeClr>
              </a:buClr>
            </a:pPr>
            <a:r>
              <a:rPr lang="en-US" dirty="0"/>
              <a:t>Finely milled groats</a:t>
            </a:r>
          </a:p>
          <a:p>
            <a:pPr>
              <a:buClr>
                <a:schemeClr val="accent6">
                  <a:lumMod val="75000"/>
                </a:schemeClr>
              </a:buClr>
            </a:pPr>
            <a:r>
              <a:rPr lang="en-US" dirty="0"/>
              <a:t>Used in baking</a:t>
            </a:r>
          </a:p>
          <a:p>
            <a:pPr marL="0" indent="0">
              <a:buClr>
                <a:schemeClr val="accent6">
                  <a:lumMod val="75000"/>
                </a:schemeClr>
              </a:buClr>
              <a:buNone/>
            </a:pPr>
            <a:endParaRPr lang="en-US" dirty="0"/>
          </a:p>
          <a:p>
            <a:pPr marL="0" indent="0">
              <a:buClr>
                <a:schemeClr val="accent6">
                  <a:lumMod val="75000"/>
                </a:schemeClr>
              </a:buClr>
              <a:buNone/>
            </a:pPr>
            <a:r>
              <a:rPr lang="en-US" dirty="0"/>
              <a:t>Groats:</a:t>
            </a:r>
          </a:p>
          <a:p>
            <a:pPr>
              <a:buClr>
                <a:schemeClr val="accent6">
                  <a:lumMod val="75000"/>
                </a:schemeClr>
              </a:buClr>
            </a:pPr>
            <a:r>
              <a:rPr lang="en-US" dirty="0"/>
              <a:t>Crushed, hulled grain</a:t>
            </a:r>
          </a:p>
          <a:p>
            <a:pPr>
              <a:buClr>
                <a:schemeClr val="accent6">
                  <a:lumMod val="75000"/>
                </a:schemeClr>
              </a:buClr>
            </a:pPr>
            <a:r>
              <a:rPr lang="en-US" dirty="0"/>
              <a:t>Used in cereals, salads, stuffing</a:t>
            </a:r>
          </a:p>
          <a:p>
            <a:pPr marL="0" indent="0">
              <a:buClr>
                <a:schemeClr val="accent6">
                  <a:lumMod val="75000"/>
                </a:schemeClr>
              </a:buClr>
              <a:buNone/>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4" name="Picture Placeholder 3"/>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l="-17581" r="-17581"/>
          <a:stretch/>
        </p:blipFill>
        <p:spPr>
          <a:prstGeom prst="rect">
            <a:avLst/>
          </a:prstGeom>
          <a:solidFill>
            <a:schemeClr val="bg1"/>
          </a:solidFill>
        </p:spPr>
      </p:pic>
      <p:pic>
        <p:nvPicPr>
          <p:cNvPr id="15" name="Picture Placeholder 14"/>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5"/>
          </p:nvPr>
        </p:nvSpPr>
        <p:spPr/>
        <p:txBody>
          <a:bodyPr/>
          <a:lstStyle/>
          <a:p>
            <a:fld id="{27D84DB1-8C20-4AFC-9FEF-9046B40F96ED}" type="slidenum">
              <a:rPr lang="en-US" altLang="en-US" smtClean="0"/>
              <a:pPr/>
              <a:t>70</a:t>
            </a:fld>
            <a:endParaRPr lang="en-US" altLang="en-US" dirty="0"/>
          </a:p>
        </p:txBody>
      </p:sp>
    </p:spTree>
    <p:extLst>
      <p:ext uri="{BB962C8B-B14F-4D97-AF65-F5344CB8AC3E}">
        <p14:creationId xmlns:p14="http://schemas.microsoft.com/office/powerpoint/2010/main" val="336812040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oat products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Rolled/old-fashioned:</a:t>
            </a:r>
          </a:p>
          <a:p>
            <a:pPr>
              <a:buClr>
                <a:schemeClr val="accent6">
                  <a:lumMod val="75000"/>
                </a:schemeClr>
              </a:buClr>
            </a:pPr>
            <a:r>
              <a:rPr lang="en-US" dirty="0"/>
              <a:t>Steamed and flattened groats</a:t>
            </a:r>
          </a:p>
          <a:p>
            <a:pPr>
              <a:buClr>
                <a:schemeClr val="accent6">
                  <a:lumMod val="75000"/>
                </a:schemeClr>
              </a:buClr>
            </a:pPr>
            <a:r>
              <a:rPr lang="en-US" dirty="0"/>
              <a:t>Pale brown</a:t>
            </a:r>
          </a:p>
          <a:p>
            <a:pPr>
              <a:buClr>
                <a:schemeClr val="accent6">
                  <a:lumMod val="75000"/>
                </a:schemeClr>
              </a:buClr>
            </a:pPr>
            <a:r>
              <a:rPr lang="en-US" dirty="0"/>
              <a:t>Round, flake-like</a:t>
            </a:r>
          </a:p>
          <a:p>
            <a:pPr>
              <a:buClr>
                <a:schemeClr val="accent6">
                  <a:lumMod val="75000"/>
                </a:schemeClr>
              </a:buClr>
            </a:pPr>
            <a:r>
              <a:rPr lang="en-US" dirty="0"/>
              <a:t>Used in oatmeal, granola, baked goods</a:t>
            </a:r>
          </a:p>
          <a:p>
            <a:pPr marL="0" indent="0">
              <a:buClr>
                <a:schemeClr val="accent6">
                  <a:lumMod val="75000"/>
                </a:schemeClr>
              </a:buClr>
              <a:buNone/>
            </a:pPr>
            <a:endParaRPr lang="en-US" dirty="0"/>
          </a:p>
          <a:p>
            <a:pPr marL="0" indent="0">
              <a:buClr>
                <a:schemeClr val="accent6">
                  <a:lumMod val="75000"/>
                </a:schemeClr>
              </a:buClr>
              <a:buNone/>
            </a:pPr>
            <a:r>
              <a:rPr lang="en-US" dirty="0"/>
              <a:t>Steel-cut/Irish/Scotch:</a:t>
            </a:r>
          </a:p>
          <a:p>
            <a:pPr>
              <a:buClr>
                <a:schemeClr val="accent6">
                  <a:lumMod val="75000"/>
                </a:schemeClr>
              </a:buClr>
            </a:pPr>
            <a:r>
              <a:rPr lang="en-US" dirty="0"/>
              <a:t>Groats cut into pieces</a:t>
            </a:r>
          </a:p>
          <a:p>
            <a:pPr>
              <a:buClr>
                <a:schemeClr val="accent6">
                  <a:lumMod val="75000"/>
                </a:schemeClr>
              </a:buClr>
            </a:pPr>
            <a:r>
              <a:rPr lang="en-US" dirty="0"/>
              <a:t>Brown, chewy</a:t>
            </a:r>
          </a:p>
          <a:p>
            <a:pPr>
              <a:buClr>
                <a:schemeClr val="accent6">
                  <a:lumMod val="75000"/>
                </a:schemeClr>
              </a:buClr>
            </a:pPr>
            <a:r>
              <a:rPr lang="en-US" dirty="0"/>
              <a:t>Used in hot cereal and baked goods</a:t>
            </a:r>
          </a:p>
          <a:p>
            <a:pPr>
              <a:buClr>
                <a:schemeClr val="accent6">
                  <a:lumMod val="75000"/>
                </a:schemeClr>
              </a:buClr>
            </a:pPr>
            <a:endParaRPr lang="en-US" dirty="0"/>
          </a:p>
        </p:txBody>
      </p:sp>
      <p:pic>
        <p:nvPicPr>
          <p:cNvPr id="10" name="Picture Placeholder 9"/>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8" name="Picture Placeholder 7"/>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71</a:t>
            </a:fld>
            <a:endParaRPr lang="en-US" altLang="en-US" dirty="0"/>
          </a:p>
        </p:txBody>
      </p:sp>
    </p:spTree>
    <p:extLst>
      <p:ext uri="{BB962C8B-B14F-4D97-AF65-F5344CB8AC3E}">
        <p14:creationId xmlns:p14="http://schemas.microsoft.com/office/powerpoint/2010/main" val="8015353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Other grain varieties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Amaranth:</a:t>
            </a:r>
          </a:p>
          <a:p>
            <a:pPr>
              <a:buClr>
                <a:schemeClr val="accent6">
                  <a:lumMod val="75000"/>
                </a:schemeClr>
              </a:buClr>
            </a:pPr>
            <a:r>
              <a:rPr lang="en-US" dirty="0"/>
              <a:t>Whole or milled</a:t>
            </a:r>
          </a:p>
          <a:p>
            <a:pPr>
              <a:buClr>
                <a:schemeClr val="accent6">
                  <a:lumMod val="75000"/>
                </a:schemeClr>
              </a:buClr>
            </a:pPr>
            <a:r>
              <a:rPr lang="en-US" dirty="0"/>
              <a:t>Greens can be eaten</a:t>
            </a:r>
          </a:p>
          <a:p>
            <a:pPr>
              <a:buClr>
                <a:schemeClr val="accent6">
                  <a:lumMod val="75000"/>
                </a:schemeClr>
              </a:buClr>
            </a:pPr>
            <a:r>
              <a:rPr lang="en-US" dirty="0"/>
              <a:t>Sweet flavor</a:t>
            </a:r>
          </a:p>
          <a:p>
            <a:pPr>
              <a:buClr>
                <a:schemeClr val="accent6">
                  <a:lumMod val="75000"/>
                </a:schemeClr>
              </a:buClr>
            </a:pPr>
            <a:r>
              <a:rPr lang="en-US" dirty="0"/>
              <a:t>Used in hot and cold cereals, pilafs, salads</a:t>
            </a:r>
          </a:p>
          <a:p>
            <a:pPr marL="0" indent="0">
              <a:buClr>
                <a:schemeClr val="accent6">
                  <a:lumMod val="75000"/>
                </a:schemeClr>
              </a:buClr>
              <a:buNone/>
            </a:pPr>
            <a:endParaRPr lang="en-US" dirty="0"/>
          </a:p>
          <a:p>
            <a:pPr marL="0" indent="0">
              <a:buClr>
                <a:schemeClr val="accent6">
                  <a:lumMod val="75000"/>
                </a:schemeClr>
              </a:buClr>
              <a:buNone/>
            </a:pPr>
            <a:r>
              <a:rPr lang="en-US" dirty="0"/>
              <a:t>Barley:</a:t>
            </a:r>
          </a:p>
          <a:p>
            <a:pPr>
              <a:buClr>
                <a:schemeClr val="accent6">
                  <a:lumMod val="75000"/>
                </a:schemeClr>
              </a:buClr>
            </a:pPr>
            <a:r>
              <a:rPr lang="en-US" dirty="0"/>
              <a:t>Hull and bran removed</a:t>
            </a:r>
          </a:p>
          <a:p>
            <a:pPr>
              <a:buClr>
                <a:schemeClr val="accent6">
                  <a:lumMod val="75000"/>
                </a:schemeClr>
              </a:buClr>
            </a:pPr>
            <a:r>
              <a:rPr lang="en-US" dirty="0"/>
              <a:t>Grits and flour</a:t>
            </a:r>
          </a:p>
          <a:p>
            <a:pPr>
              <a:buClr>
                <a:schemeClr val="accent6">
                  <a:lumMod val="75000"/>
                </a:schemeClr>
              </a:buClr>
            </a:pPr>
            <a:r>
              <a:rPr lang="en-US" dirty="0"/>
              <a:t>Used in pilafs, salads, soups, to make whiskey and beer</a:t>
            </a:r>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72</a:t>
            </a:fld>
            <a:endParaRPr lang="en-US" altLang="en-US" dirty="0"/>
          </a:p>
        </p:txBody>
      </p:sp>
    </p:spTree>
    <p:extLst>
      <p:ext uri="{BB962C8B-B14F-4D97-AF65-F5344CB8AC3E}">
        <p14:creationId xmlns:p14="http://schemas.microsoft.com/office/powerpoint/2010/main" val="416831422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Other grain varieties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Buckwheat:</a:t>
            </a:r>
          </a:p>
          <a:p>
            <a:pPr>
              <a:buClr>
                <a:schemeClr val="accent6">
                  <a:lumMod val="75000"/>
                </a:schemeClr>
              </a:buClr>
            </a:pPr>
            <a:r>
              <a:rPr lang="en-US" dirty="0"/>
              <a:t>Whole or milled</a:t>
            </a:r>
          </a:p>
          <a:p>
            <a:pPr>
              <a:buClr>
                <a:schemeClr val="accent6">
                  <a:lumMod val="75000"/>
                </a:schemeClr>
              </a:buClr>
            </a:pPr>
            <a:r>
              <a:rPr lang="en-US" dirty="0"/>
              <a:t>Nutty flavor</a:t>
            </a:r>
          </a:p>
          <a:p>
            <a:pPr>
              <a:buClr>
                <a:schemeClr val="accent6">
                  <a:lumMod val="75000"/>
                </a:schemeClr>
              </a:buClr>
            </a:pPr>
            <a:r>
              <a:rPr lang="en-US" dirty="0"/>
              <a:t>Used in hot cereal, pilafs; flour used for pancakes, blinis, baked goods</a:t>
            </a:r>
          </a:p>
          <a:p>
            <a:pPr marL="0" indent="0">
              <a:buClr>
                <a:schemeClr val="accent6">
                  <a:lumMod val="75000"/>
                </a:schemeClr>
              </a:buClr>
              <a:buNone/>
            </a:pPr>
            <a:endParaRPr lang="en-US" dirty="0"/>
          </a:p>
          <a:p>
            <a:pPr marL="0" indent="0">
              <a:buClr>
                <a:schemeClr val="accent6">
                  <a:lumMod val="75000"/>
                </a:schemeClr>
              </a:buClr>
              <a:buNone/>
            </a:pPr>
            <a:r>
              <a:rPr lang="en-US" dirty="0"/>
              <a:t>Kasha:</a:t>
            </a:r>
          </a:p>
          <a:p>
            <a:pPr>
              <a:buClr>
                <a:schemeClr val="accent6">
                  <a:lumMod val="75000"/>
                </a:schemeClr>
              </a:buClr>
            </a:pPr>
            <a:r>
              <a:rPr lang="en-US" dirty="0"/>
              <a:t>Hulled, crushed kernels</a:t>
            </a:r>
          </a:p>
          <a:p>
            <a:pPr>
              <a:buClr>
                <a:schemeClr val="accent6">
                  <a:lumMod val="75000"/>
                </a:schemeClr>
              </a:buClr>
            </a:pPr>
            <a:r>
              <a:rPr lang="en-US" dirty="0"/>
              <a:t>Reddish-brown</a:t>
            </a:r>
          </a:p>
          <a:p>
            <a:pPr>
              <a:buClr>
                <a:schemeClr val="accent6">
                  <a:lumMod val="75000"/>
                </a:schemeClr>
              </a:buClr>
            </a:pPr>
            <a:r>
              <a:rPr lang="en-US" dirty="0"/>
              <a:t>Toasty, nutty flavor</a:t>
            </a:r>
          </a:p>
          <a:p>
            <a:pPr>
              <a:buClr>
                <a:schemeClr val="accent6">
                  <a:lumMod val="75000"/>
                </a:schemeClr>
              </a:buClr>
            </a:pPr>
            <a:r>
              <a:rPr lang="en-US" dirty="0"/>
              <a:t>Used in pilafs, salads, breakfast cereal</a:t>
            </a:r>
          </a:p>
          <a:p>
            <a:pPr marL="0" indent="0">
              <a:buClr>
                <a:schemeClr val="accent6">
                  <a:lumMod val="75000"/>
                </a:schemeClr>
              </a:buClr>
              <a:buNone/>
            </a:pPr>
            <a:endParaRPr lang="en-US" dirty="0"/>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73</a:t>
            </a:fld>
            <a:endParaRPr lang="en-US" altLang="en-US" dirty="0"/>
          </a:p>
        </p:txBody>
      </p:sp>
    </p:spTree>
    <p:extLst>
      <p:ext uri="{BB962C8B-B14F-4D97-AF65-F5344CB8AC3E}">
        <p14:creationId xmlns:p14="http://schemas.microsoft.com/office/powerpoint/2010/main" val="321078414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Other grain varieties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Millet:</a:t>
            </a:r>
          </a:p>
          <a:p>
            <a:pPr>
              <a:buClr>
                <a:schemeClr val="accent6">
                  <a:lumMod val="75000"/>
                </a:schemeClr>
              </a:buClr>
            </a:pPr>
            <a:r>
              <a:rPr lang="en-US" dirty="0"/>
              <a:t>Whole or milled</a:t>
            </a:r>
          </a:p>
          <a:p>
            <a:pPr>
              <a:buClr>
                <a:schemeClr val="accent6">
                  <a:lumMod val="75000"/>
                </a:schemeClr>
              </a:buClr>
            </a:pPr>
            <a:r>
              <a:rPr lang="en-US" dirty="0"/>
              <a:t>Bland flavor</a:t>
            </a:r>
          </a:p>
          <a:p>
            <a:pPr>
              <a:buClr>
                <a:schemeClr val="accent6">
                  <a:lumMod val="75000"/>
                </a:schemeClr>
              </a:buClr>
            </a:pPr>
            <a:r>
              <a:rPr lang="en-US" dirty="0"/>
              <a:t>Used in hot cereal and pilafs</a:t>
            </a:r>
          </a:p>
          <a:p>
            <a:pPr marL="0" indent="0">
              <a:buClr>
                <a:schemeClr val="accent6">
                  <a:lumMod val="75000"/>
                </a:schemeClr>
              </a:buClr>
              <a:buNone/>
            </a:pPr>
            <a:endParaRPr lang="en-US" dirty="0"/>
          </a:p>
          <a:p>
            <a:pPr marL="0" indent="0">
              <a:buClr>
                <a:schemeClr val="accent6">
                  <a:lumMod val="75000"/>
                </a:schemeClr>
              </a:buClr>
              <a:buNone/>
            </a:pPr>
            <a:r>
              <a:rPr lang="en-US" dirty="0"/>
              <a:t>Quinoa:</a:t>
            </a:r>
          </a:p>
          <a:p>
            <a:pPr>
              <a:buClr>
                <a:schemeClr val="accent6">
                  <a:lumMod val="75000"/>
                </a:schemeClr>
              </a:buClr>
            </a:pPr>
            <a:r>
              <a:rPr lang="en-US" dirty="0"/>
              <a:t>Whole or milled</a:t>
            </a:r>
          </a:p>
          <a:p>
            <a:pPr>
              <a:buClr>
                <a:schemeClr val="accent6">
                  <a:lumMod val="75000"/>
                </a:schemeClr>
              </a:buClr>
            </a:pPr>
            <a:r>
              <a:rPr lang="en-US" dirty="0"/>
              <a:t>Tiny, off-white</a:t>
            </a:r>
          </a:p>
          <a:p>
            <a:pPr>
              <a:buClr>
                <a:schemeClr val="accent6">
                  <a:lumMod val="75000"/>
                </a:schemeClr>
              </a:buClr>
            </a:pPr>
            <a:r>
              <a:rPr lang="en-US" dirty="0"/>
              <a:t>Used in pilafs, salads, puddings, soups</a:t>
            </a:r>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74</a:t>
            </a:fld>
            <a:endParaRPr lang="en-US" altLang="en-US" dirty="0"/>
          </a:p>
        </p:txBody>
      </p:sp>
    </p:spTree>
    <p:extLst>
      <p:ext uri="{BB962C8B-B14F-4D97-AF65-F5344CB8AC3E}">
        <p14:creationId xmlns:p14="http://schemas.microsoft.com/office/powerpoint/2010/main" val="38422424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chemeClr val="accent6">
                    <a:lumMod val="75000"/>
                  </a:schemeClr>
                </a:solidFill>
              </a:rPr>
              <a:t>Other grain varieties</a:t>
            </a:r>
          </a:p>
        </p:txBody>
      </p:sp>
      <p:sp>
        <p:nvSpPr>
          <p:cNvPr id="8" name="Content Placeholder 7"/>
          <p:cNvSpPr>
            <a:spLocks noGrp="1"/>
          </p:cNvSpPr>
          <p:nvPr>
            <p:ph idx="1"/>
          </p:nvPr>
        </p:nvSpPr>
        <p:spPr>
          <a:xfrm>
            <a:off x="609600" y="1023257"/>
            <a:ext cx="6502400" cy="5007429"/>
          </a:xfrm>
        </p:spPr>
        <p:txBody>
          <a:bodyPr/>
          <a:lstStyle/>
          <a:p>
            <a:pPr marL="0" indent="0">
              <a:buClr>
                <a:schemeClr val="accent6">
                  <a:lumMod val="75000"/>
                </a:schemeClr>
              </a:buClr>
              <a:buNone/>
            </a:pPr>
            <a:r>
              <a:rPr lang="en-US" dirty="0"/>
              <a:t>Rye:</a:t>
            </a:r>
          </a:p>
          <a:p>
            <a:pPr>
              <a:buClr>
                <a:schemeClr val="accent6">
                  <a:lumMod val="75000"/>
                </a:schemeClr>
              </a:buClr>
            </a:pPr>
            <a:r>
              <a:rPr lang="en-US" dirty="0"/>
              <a:t>Whole, cracked, or milled</a:t>
            </a:r>
          </a:p>
          <a:p>
            <a:pPr>
              <a:buClr>
                <a:schemeClr val="accent6">
                  <a:lumMod val="75000"/>
                </a:schemeClr>
              </a:buClr>
            </a:pPr>
            <a:r>
              <a:rPr lang="en-US" dirty="0"/>
              <a:t>Light to dark brown</a:t>
            </a:r>
          </a:p>
          <a:p>
            <a:pPr>
              <a:buClr>
                <a:schemeClr val="accent6">
                  <a:lumMod val="75000"/>
                </a:schemeClr>
              </a:buClr>
            </a:pPr>
            <a:r>
              <a:rPr lang="en-US" dirty="0"/>
              <a:t>Pumpernickel flour is coarsely ground rye</a:t>
            </a:r>
          </a:p>
          <a:p>
            <a:pPr>
              <a:buClr>
                <a:schemeClr val="accent6">
                  <a:lumMod val="75000"/>
                </a:schemeClr>
              </a:buClr>
            </a:pPr>
            <a:r>
              <a:rPr lang="en-US" dirty="0"/>
              <a:t>Used in pilafs, salads, flour in baked goods</a:t>
            </a:r>
          </a:p>
          <a:p>
            <a:pPr marL="0" indent="0">
              <a:buClr>
                <a:schemeClr val="accent6">
                  <a:lumMod val="75000"/>
                </a:schemeClr>
              </a:buClr>
              <a:buNone/>
            </a:pPr>
            <a:endParaRPr lang="en-US" dirty="0"/>
          </a:p>
          <a:p>
            <a:pPr marL="0" indent="0">
              <a:buClr>
                <a:schemeClr val="accent6">
                  <a:lumMod val="75000"/>
                </a:schemeClr>
              </a:buClr>
              <a:buNone/>
            </a:pPr>
            <a:r>
              <a:rPr lang="en-US" dirty="0"/>
              <a:t>Sorghum:</a:t>
            </a:r>
          </a:p>
          <a:p>
            <a:pPr>
              <a:buClr>
                <a:schemeClr val="accent6">
                  <a:lumMod val="75000"/>
                </a:schemeClr>
              </a:buClr>
            </a:pPr>
            <a:r>
              <a:rPr lang="en-US" dirty="0"/>
              <a:t>Boiled into thick syrup</a:t>
            </a:r>
          </a:p>
          <a:p>
            <a:pPr>
              <a:buClr>
                <a:schemeClr val="accent6">
                  <a:lumMod val="75000"/>
                </a:schemeClr>
              </a:buClr>
            </a:pPr>
            <a:r>
              <a:rPr lang="en-US" dirty="0"/>
              <a:t>Used in porridge, flatbreads, beer, syrup</a:t>
            </a:r>
          </a:p>
          <a:p>
            <a:pPr marL="0" indent="0">
              <a:buClr>
                <a:schemeClr val="accent6">
                  <a:lumMod val="75000"/>
                </a:schemeClr>
              </a:buClr>
              <a:buNone/>
            </a:pPr>
            <a:endParaRPr lang="en-US" dirty="0"/>
          </a:p>
          <a:p>
            <a:pPr marL="0" indent="0">
              <a:buClr>
                <a:schemeClr val="accent6">
                  <a:lumMod val="75000"/>
                </a:schemeClr>
              </a:buClr>
              <a:buNone/>
            </a:pPr>
            <a:r>
              <a:rPr lang="en-US" dirty="0"/>
              <a:t>Spelt:</a:t>
            </a:r>
          </a:p>
          <a:p>
            <a:pPr>
              <a:buClr>
                <a:schemeClr val="accent6">
                  <a:lumMod val="75000"/>
                </a:schemeClr>
              </a:buClr>
            </a:pPr>
            <a:r>
              <a:rPr lang="en-US" dirty="0"/>
              <a:t>Whole or milled</a:t>
            </a:r>
          </a:p>
          <a:p>
            <a:pPr>
              <a:buClr>
                <a:schemeClr val="accent6">
                  <a:lumMod val="75000"/>
                </a:schemeClr>
              </a:buClr>
            </a:pPr>
            <a:r>
              <a:rPr lang="en-US" dirty="0"/>
              <a:t>Nutty flavor</a:t>
            </a:r>
          </a:p>
          <a:p>
            <a:pPr>
              <a:buClr>
                <a:schemeClr val="accent6">
                  <a:lumMod val="75000"/>
                </a:schemeClr>
              </a:buClr>
            </a:pPr>
            <a:r>
              <a:rPr lang="en-US" dirty="0"/>
              <a:t>Used in pilafs, salads</a:t>
            </a:r>
          </a:p>
          <a:p>
            <a:pPr>
              <a:buClr>
                <a:schemeClr val="accent6">
                  <a:lumMod val="75000"/>
                </a:schemeClr>
              </a:buClr>
            </a:pPr>
            <a:r>
              <a:rPr lang="en-US" dirty="0"/>
              <a:t>Wheat allergies</a:t>
            </a:r>
          </a:p>
          <a:p>
            <a:pPr>
              <a:buClr>
                <a:schemeClr val="accent6">
                  <a:lumMod val="75000"/>
                </a:schemeClr>
              </a:buClr>
            </a:pPr>
            <a:endParaRPr lang="en-US" dirty="0"/>
          </a:p>
        </p:txBody>
      </p:sp>
      <p:pic>
        <p:nvPicPr>
          <p:cNvPr id="13" name="Picture Placeholder 12"/>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5" name="Picture Placeholder 14"/>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pic>
        <p:nvPicPr>
          <p:cNvPr id="17" name="Picture Placeholder 16"/>
          <p:cNvPicPr>
            <a:picLocks noGrp="1" noChangeAspect="1"/>
          </p:cNvPicPr>
          <p:nvPr>
            <p:ph type="pic" sz="quarter" idx="14"/>
          </p:nvPr>
        </p:nvPicPr>
        <p:blipFill>
          <a:blip r:embed="rId5"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5"/>
          </p:nvPr>
        </p:nvSpPr>
        <p:spPr/>
        <p:txBody>
          <a:bodyPr/>
          <a:lstStyle/>
          <a:p>
            <a:fld id="{27D84DB1-8C20-4AFC-9FEF-9046B40F96ED}" type="slidenum">
              <a:rPr lang="en-US" altLang="en-US" smtClean="0"/>
              <a:pPr/>
              <a:t>75</a:t>
            </a:fld>
            <a:endParaRPr lang="en-US" altLang="en-US" dirty="0"/>
          </a:p>
        </p:txBody>
      </p:sp>
    </p:spTree>
    <p:extLst>
      <p:ext uri="{BB962C8B-B14F-4D97-AF65-F5344CB8AC3E}">
        <p14:creationId xmlns:p14="http://schemas.microsoft.com/office/powerpoint/2010/main" val="27605781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Selecting and Storing Legumes and Grains</a:t>
            </a:r>
            <a:br>
              <a:rPr lang="en-US" dirty="0">
                <a:solidFill>
                  <a:schemeClr val="accent6">
                    <a:lumMod val="75000"/>
                  </a:schemeClr>
                </a:solidFill>
              </a:rPr>
            </a:br>
            <a:endParaRPr lang="en-US" dirty="0">
              <a:solidFill>
                <a:schemeClr val="accent6">
                  <a:lumMod val="75000"/>
                </a:schemeClr>
              </a:solidFill>
            </a:endParaRPr>
          </a:p>
        </p:txBody>
      </p:sp>
      <p:sp>
        <p:nvSpPr>
          <p:cNvPr id="3" name="Content Placeholder 2"/>
          <p:cNvSpPr>
            <a:spLocks noGrp="1"/>
          </p:cNvSpPr>
          <p:nvPr>
            <p:ph idx="1"/>
          </p:nvPr>
        </p:nvSpPr>
        <p:spPr/>
        <p:txBody>
          <a:bodyPr/>
          <a:lstStyle/>
          <a:p>
            <a:pPr>
              <a:buClr>
                <a:schemeClr val="accent6">
                  <a:lumMod val="75000"/>
                </a:schemeClr>
              </a:buClr>
            </a:pPr>
            <a:r>
              <a:rPr lang="en-US" dirty="0"/>
              <a:t>Fresh, canned, dried, frozen</a:t>
            </a:r>
          </a:p>
          <a:p>
            <a:pPr>
              <a:buClr>
                <a:schemeClr val="accent6">
                  <a:lumMod val="75000"/>
                </a:schemeClr>
              </a:buClr>
            </a:pPr>
            <a:r>
              <a:rPr lang="en-US" dirty="0"/>
              <a:t>Packaging intact</a:t>
            </a:r>
          </a:p>
          <a:p>
            <a:pPr>
              <a:buClr>
                <a:schemeClr val="accent6">
                  <a:lumMod val="75000"/>
                </a:schemeClr>
              </a:buClr>
            </a:pPr>
            <a:r>
              <a:rPr lang="en-US" dirty="0"/>
              <a:t>Store in cool, dry, well-ventilated area</a:t>
            </a:r>
          </a:p>
          <a:p>
            <a:pPr>
              <a:buClr>
                <a:schemeClr val="accent6">
                  <a:lumMod val="75000"/>
                </a:schemeClr>
              </a:buClr>
            </a:pPr>
            <a:r>
              <a:rPr lang="en-US" dirty="0"/>
              <a:t>Avoid excessive heat</a:t>
            </a:r>
          </a:p>
          <a:p>
            <a:pPr>
              <a:buClr>
                <a:schemeClr val="accent6">
                  <a:lumMod val="75000"/>
                </a:schemeClr>
              </a:buClr>
            </a:pPr>
            <a:r>
              <a:rPr lang="en-US" dirty="0"/>
              <a:t>Discard moldy, damp, wrinkled items</a:t>
            </a:r>
          </a:p>
          <a:p>
            <a:pPr>
              <a:buClr>
                <a:schemeClr val="accent6">
                  <a:lumMod val="75000"/>
                </a:schemeClr>
              </a:buClr>
            </a:pPr>
            <a:r>
              <a:rPr lang="en-US" dirty="0"/>
              <a:t>Store for one or two years</a:t>
            </a:r>
          </a:p>
          <a:p>
            <a:pPr lvl="1">
              <a:buClr>
                <a:schemeClr val="accent6">
                  <a:lumMod val="75000"/>
                </a:schemeClr>
              </a:buClr>
            </a:pPr>
            <a:r>
              <a:rPr lang="en-US" dirty="0"/>
              <a:t>Best within six months</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76</a:t>
            </a:fld>
            <a:endParaRPr lang="en-US" altLang="en-US" dirty="0"/>
          </a:p>
        </p:txBody>
      </p:sp>
    </p:spTree>
    <p:extLst>
      <p:ext uri="{BB962C8B-B14F-4D97-AF65-F5344CB8AC3E}">
        <p14:creationId xmlns:p14="http://schemas.microsoft.com/office/powerpoint/2010/main" val="10595262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Selecting and Storing Legumes and Grains</a:t>
            </a:r>
            <a:br>
              <a:rPr lang="en-US" dirty="0">
                <a:solidFill>
                  <a:schemeClr val="accent6">
                    <a:lumMod val="75000"/>
                  </a:schemeClr>
                </a:solidFill>
              </a:rPr>
            </a:br>
            <a:endParaRPr lang="en-US" dirty="0">
              <a:solidFill>
                <a:schemeClr val="accent6">
                  <a:lumMod val="75000"/>
                </a:schemeClr>
              </a:solidFill>
            </a:endParaRPr>
          </a:p>
        </p:txBody>
      </p:sp>
      <p:sp>
        <p:nvSpPr>
          <p:cNvPr id="3" name="Content Placeholder 2"/>
          <p:cNvSpPr>
            <a:spLocks noGrp="1"/>
          </p:cNvSpPr>
          <p:nvPr>
            <p:ph idx="1"/>
          </p:nvPr>
        </p:nvSpPr>
        <p:spPr/>
        <p:txBody>
          <a:bodyPr/>
          <a:lstStyle/>
          <a:p>
            <a:pPr>
              <a:buClr>
                <a:schemeClr val="accent6">
                  <a:lumMod val="75000"/>
                </a:schemeClr>
              </a:buClr>
            </a:pPr>
            <a:r>
              <a:rPr lang="en-US" dirty="0"/>
              <a:t>Whole grains have shorter shelf life than milled grains</a:t>
            </a:r>
          </a:p>
          <a:p>
            <a:pPr>
              <a:buClr>
                <a:schemeClr val="accent6">
                  <a:lumMod val="75000"/>
                </a:schemeClr>
              </a:buClr>
            </a:pPr>
            <a:r>
              <a:rPr lang="en-US" dirty="0"/>
              <a:t>Use within three weeks</a:t>
            </a:r>
          </a:p>
          <a:p>
            <a:pPr>
              <a:buClr>
                <a:schemeClr val="accent6">
                  <a:lumMod val="75000"/>
                </a:schemeClr>
              </a:buClr>
            </a:pPr>
            <a:r>
              <a:rPr lang="en-US" dirty="0"/>
              <a:t>Inspect grains on delivery</a:t>
            </a:r>
          </a:p>
          <a:p>
            <a:pPr>
              <a:buClr>
                <a:schemeClr val="accent6">
                  <a:lumMod val="75000"/>
                </a:schemeClr>
              </a:buClr>
            </a:pPr>
            <a:r>
              <a:rPr lang="en-US" dirty="0"/>
              <a:t>Containers should be intact, dry, clean</a:t>
            </a:r>
          </a:p>
          <a:p>
            <a:pPr>
              <a:buClr>
                <a:schemeClr val="accent6">
                  <a:lumMod val="75000"/>
                </a:schemeClr>
              </a:buClr>
            </a:pPr>
            <a:r>
              <a:rPr lang="en-US" dirty="0"/>
              <a:t>Store six inches above ground</a:t>
            </a:r>
          </a:p>
          <a:p>
            <a:pPr>
              <a:buClr>
                <a:schemeClr val="accent6">
                  <a:lumMod val="75000"/>
                </a:schemeClr>
              </a:buClr>
            </a:pPr>
            <a:r>
              <a:rPr lang="en-US" dirty="0"/>
              <a:t>Store in a dry, ventilated place</a:t>
            </a:r>
          </a:p>
          <a:p>
            <a:pPr>
              <a:buClr>
                <a:schemeClr val="accent6">
                  <a:lumMod val="75000"/>
                </a:schemeClr>
              </a:buClr>
            </a:pPr>
            <a:r>
              <a:rPr lang="en-US" dirty="0"/>
              <a:t>Store whole grains in freezer</a:t>
            </a:r>
          </a:p>
          <a:p>
            <a:pPr>
              <a:buClr>
                <a:schemeClr val="accent6">
                  <a:lumMod val="75000"/>
                </a:schemeClr>
              </a:buClr>
            </a:pPr>
            <a:r>
              <a:rPr lang="en-US" dirty="0"/>
              <a:t>Store brown and wild rice in refrigerator</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77</a:t>
            </a:fld>
            <a:endParaRPr lang="en-US" altLang="en-US" dirty="0"/>
          </a:p>
        </p:txBody>
      </p:sp>
    </p:spTree>
    <p:extLst>
      <p:ext uri="{BB962C8B-B14F-4D97-AF65-F5344CB8AC3E}">
        <p14:creationId xmlns:p14="http://schemas.microsoft.com/office/powerpoint/2010/main" val="16174166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Preparing legumes</a:t>
            </a:r>
          </a:p>
        </p:txBody>
      </p:sp>
      <p:sp>
        <p:nvSpPr>
          <p:cNvPr id="3" name="Content Placeholder 2"/>
          <p:cNvSpPr>
            <a:spLocks noGrp="1"/>
          </p:cNvSpPr>
          <p:nvPr>
            <p:ph idx="1"/>
          </p:nvPr>
        </p:nvSpPr>
        <p:spPr/>
        <p:txBody>
          <a:bodyPr/>
          <a:lstStyle/>
          <a:p>
            <a:pPr>
              <a:buClr>
                <a:schemeClr val="accent6">
                  <a:lumMod val="75000"/>
                </a:schemeClr>
              </a:buClr>
            </a:pPr>
            <a:r>
              <a:rPr lang="en-US" dirty="0"/>
              <a:t>Soak and rinse legumes before cooking</a:t>
            </a:r>
          </a:p>
          <a:p>
            <a:pPr>
              <a:buClr>
                <a:schemeClr val="accent6">
                  <a:lumMod val="75000"/>
                </a:schemeClr>
              </a:buClr>
            </a:pPr>
            <a:r>
              <a:rPr lang="en-US" dirty="0"/>
              <a:t>Cook to develop flavor and remove harmful substances</a:t>
            </a:r>
          </a:p>
          <a:p>
            <a:pPr>
              <a:buClr>
                <a:schemeClr val="accent6">
                  <a:lumMod val="75000"/>
                </a:schemeClr>
              </a:buClr>
            </a:pPr>
            <a:r>
              <a:rPr lang="en-US" dirty="0"/>
              <a:t>Firm to the bite</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78</a:t>
            </a:fld>
            <a:endParaRPr lang="en-US" altLang="en-US" dirty="0"/>
          </a:p>
        </p:txBody>
      </p:sp>
    </p:spTree>
    <p:extLst>
      <p:ext uri="{BB962C8B-B14F-4D97-AF65-F5344CB8AC3E}">
        <p14:creationId xmlns:p14="http://schemas.microsoft.com/office/powerpoint/2010/main" val="189155450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Cooking grains</a:t>
            </a:r>
          </a:p>
        </p:txBody>
      </p:sp>
      <p:sp>
        <p:nvSpPr>
          <p:cNvPr id="3" name="Content Placeholder 2"/>
          <p:cNvSpPr>
            <a:spLocks noGrp="1"/>
          </p:cNvSpPr>
          <p:nvPr>
            <p:ph idx="1"/>
          </p:nvPr>
        </p:nvSpPr>
        <p:spPr/>
        <p:txBody>
          <a:bodyPr/>
          <a:lstStyle/>
          <a:p>
            <a:pPr>
              <a:buClr>
                <a:schemeClr val="accent6">
                  <a:lumMod val="75000"/>
                </a:schemeClr>
              </a:buClr>
            </a:pPr>
            <a:r>
              <a:rPr lang="en-US" dirty="0"/>
              <a:t>Soak grains before cooking</a:t>
            </a:r>
          </a:p>
          <a:p>
            <a:pPr>
              <a:buClr>
                <a:schemeClr val="accent6">
                  <a:lumMod val="75000"/>
                </a:schemeClr>
              </a:buClr>
            </a:pPr>
            <a:r>
              <a:rPr lang="en-US" dirty="0"/>
              <a:t>Cook steamed grains in double boiler</a:t>
            </a:r>
          </a:p>
          <a:p>
            <a:pPr>
              <a:buClr>
                <a:schemeClr val="accent6">
                  <a:lumMod val="75000"/>
                </a:schemeClr>
              </a:buClr>
            </a:pPr>
            <a:r>
              <a:rPr lang="en-US" dirty="0"/>
              <a:t>Pilaf involves sautéing and simmering</a:t>
            </a:r>
          </a:p>
          <a:p>
            <a:pPr>
              <a:buClr>
                <a:schemeClr val="accent6">
                  <a:lumMod val="75000"/>
                </a:schemeClr>
              </a:buClr>
            </a:pPr>
            <a:r>
              <a:rPr lang="en-US" dirty="0"/>
              <a:t>Make risotto by cooking Arborio rice in water or broth and stirring frequently</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79</a:t>
            </a:fld>
            <a:endParaRPr lang="en-US" altLang="en-US" dirty="0"/>
          </a:p>
        </p:txBody>
      </p:sp>
    </p:spTree>
    <p:extLst>
      <p:ext uri="{BB962C8B-B14F-4D97-AF65-F5344CB8AC3E}">
        <p14:creationId xmlns:p14="http://schemas.microsoft.com/office/powerpoint/2010/main" val="3617017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Types of potatoes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Yellow-fleshed potatoes:</a:t>
            </a:r>
          </a:p>
          <a:p>
            <a:pPr>
              <a:buClr>
                <a:schemeClr val="accent6">
                  <a:lumMod val="75000"/>
                </a:schemeClr>
              </a:buClr>
            </a:pPr>
            <a:r>
              <a:rPr lang="en-US" dirty="0"/>
              <a:t>Medium starch, medium moisture</a:t>
            </a:r>
          </a:p>
          <a:p>
            <a:pPr>
              <a:buClr>
                <a:schemeClr val="accent6">
                  <a:lumMod val="75000"/>
                </a:schemeClr>
              </a:buClr>
            </a:pPr>
            <a:r>
              <a:rPr lang="en-US" dirty="0"/>
              <a:t>Popular in the U.S.</a:t>
            </a:r>
          </a:p>
          <a:p>
            <a:pPr>
              <a:buClr>
                <a:schemeClr val="accent6">
                  <a:lumMod val="75000"/>
                </a:schemeClr>
              </a:buClr>
            </a:pPr>
            <a:r>
              <a:rPr lang="en-US" dirty="0"/>
              <a:t>Yukon Gold is a common variety</a:t>
            </a:r>
          </a:p>
          <a:p>
            <a:pPr>
              <a:buClr>
                <a:schemeClr val="accent6">
                  <a:lumMod val="75000"/>
                </a:schemeClr>
              </a:buClr>
            </a:pPr>
            <a:r>
              <a:rPr lang="en-US" dirty="0"/>
              <a:t>Good for mashing, puréeing, baking, frying</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8</a:t>
            </a:fld>
            <a:endParaRPr lang="en-US" altLang="en-US" dirty="0"/>
          </a:p>
        </p:txBody>
      </p:sp>
    </p:spTree>
    <p:extLst>
      <p:ext uri="{BB962C8B-B14F-4D97-AF65-F5344CB8AC3E}">
        <p14:creationId xmlns:p14="http://schemas.microsoft.com/office/powerpoint/2010/main" val="273530390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Softening dried beans</a:t>
            </a:r>
          </a:p>
        </p:txBody>
      </p:sp>
      <p:sp>
        <p:nvSpPr>
          <p:cNvPr id="3" name="Content Placeholder 2"/>
          <p:cNvSpPr>
            <a:spLocks noGrp="1"/>
          </p:cNvSpPr>
          <p:nvPr>
            <p:ph idx="1"/>
          </p:nvPr>
        </p:nvSpPr>
        <p:spPr/>
        <p:txBody>
          <a:bodyPr/>
          <a:lstStyle/>
          <a:p>
            <a:pPr>
              <a:buClr>
                <a:schemeClr val="accent6">
                  <a:lumMod val="75000"/>
                </a:schemeClr>
              </a:buClr>
              <a:buAutoNum type="arabicPeriod"/>
            </a:pPr>
            <a:r>
              <a:rPr lang="en-US" dirty="0"/>
              <a:t>Soak or cook dry beans</a:t>
            </a:r>
          </a:p>
          <a:p>
            <a:pPr>
              <a:buClr>
                <a:schemeClr val="accent6">
                  <a:lumMod val="75000"/>
                </a:schemeClr>
              </a:buClr>
              <a:buAutoNum type="arabicPeriod"/>
            </a:pPr>
            <a:r>
              <a:rPr lang="en-US" dirty="0"/>
              <a:t>Sort out pebbles, debris, or shriveled beans</a:t>
            </a:r>
          </a:p>
          <a:p>
            <a:pPr>
              <a:buClr>
                <a:schemeClr val="accent6">
                  <a:lumMod val="75000"/>
                </a:schemeClr>
              </a:buClr>
              <a:buAutoNum type="arabicPeriod"/>
            </a:pPr>
            <a:r>
              <a:rPr lang="en-US" dirty="0"/>
              <a:t>Soak dry beans prior to cooking</a:t>
            </a:r>
          </a:p>
          <a:p>
            <a:pPr lvl="1">
              <a:buClr>
                <a:schemeClr val="accent6">
                  <a:lumMod val="75000"/>
                </a:schemeClr>
              </a:buClr>
            </a:pPr>
            <a:r>
              <a:rPr lang="en-US" dirty="0"/>
              <a:t>Overnight</a:t>
            </a:r>
          </a:p>
          <a:p>
            <a:pPr lvl="1">
              <a:buClr>
                <a:schemeClr val="accent6">
                  <a:lumMod val="75000"/>
                </a:schemeClr>
              </a:buClr>
            </a:pPr>
            <a:r>
              <a:rPr lang="en-US" dirty="0"/>
              <a:t>Quick soak</a:t>
            </a:r>
          </a:p>
          <a:p>
            <a:pPr>
              <a:buClr>
                <a:schemeClr val="accent6">
                  <a:lumMod val="75000"/>
                </a:schemeClr>
              </a:buClr>
              <a:buFont typeface="+mj-lt"/>
              <a:buAutoNum type="arabicPeriod" startAt="4"/>
            </a:pPr>
            <a:r>
              <a:rPr lang="en-US" dirty="0"/>
              <a:t>Discard soaking water</a:t>
            </a:r>
          </a:p>
          <a:p>
            <a:pPr lvl="1">
              <a:buClr>
                <a:schemeClr val="accent6">
                  <a:lumMod val="75000"/>
                </a:schemeClr>
              </a:buClr>
            </a:pPr>
            <a:r>
              <a:rPr lang="en-US" dirty="0"/>
              <a:t>Rinse beans</a:t>
            </a:r>
          </a:p>
          <a:p>
            <a:pPr lvl="1">
              <a:buClr>
                <a:schemeClr val="accent6">
                  <a:lumMod val="75000"/>
                </a:schemeClr>
              </a:buClr>
            </a:pPr>
            <a:r>
              <a:rPr lang="en-US" dirty="0"/>
              <a:t>Cover with clean water</a:t>
            </a:r>
          </a:p>
          <a:p>
            <a:pPr>
              <a:buClr>
                <a:schemeClr val="accent6">
                  <a:lumMod val="75000"/>
                </a:schemeClr>
              </a:buClr>
              <a:buFont typeface="+mj-lt"/>
              <a:buAutoNum type="arabicPeriod" startAt="5"/>
            </a:pPr>
            <a:r>
              <a:rPr lang="en-US" dirty="0"/>
              <a:t>Cook beans until soft</a:t>
            </a:r>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80</a:t>
            </a:fld>
            <a:endParaRPr lang="en-US" altLang="en-US" dirty="0"/>
          </a:p>
        </p:txBody>
      </p:sp>
    </p:spTree>
    <p:extLst>
      <p:ext uri="{BB962C8B-B14F-4D97-AF65-F5344CB8AC3E}">
        <p14:creationId xmlns:p14="http://schemas.microsoft.com/office/powerpoint/2010/main" val="398521751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pilaf</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a:pPr>
            <a:r>
              <a:rPr lang="en-US" dirty="0"/>
              <a:t>Heat oil or butter in pan</a:t>
            </a:r>
          </a:p>
          <a:p>
            <a:pPr>
              <a:buClr>
                <a:schemeClr val="accent6">
                  <a:lumMod val="75000"/>
                </a:schemeClr>
              </a:buClr>
              <a:buFont typeface="+mj-lt"/>
              <a:buAutoNum type="arabicPeriod"/>
            </a:pPr>
            <a:r>
              <a:rPr lang="en-US" dirty="0"/>
              <a:t>Add onions and sauté</a:t>
            </a:r>
          </a:p>
          <a:p>
            <a:pPr lvl="1">
              <a:buClr>
                <a:schemeClr val="accent6">
                  <a:lumMod val="75000"/>
                </a:schemeClr>
              </a:buClr>
            </a:pPr>
            <a:r>
              <a:rPr lang="en-US" dirty="0"/>
              <a:t>Stir frequently</a:t>
            </a:r>
          </a:p>
          <a:p>
            <a:pPr>
              <a:buClr>
                <a:schemeClr val="accent6">
                  <a:lumMod val="75000"/>
                </a:schemeClr>
              </a:buClr>
              <a:buFont typeface="+mj-lt"/>
              <a:buAutoNum type="arabicPeriod" startAt="3"/>
            </a:pPr>
            <a:r>
              <a:rPr lang="en-US" dirty="0"/>
              <a:t>Add grain and sauté</a:t>
            </a:r>
          </a:p>
          <a:p>
            <a:pPr lvl="1">
              <a:buClr>
                <a:schemeClr val="accent6">
                  <a:lumMod val="75000"/>
                </a:schemeClr>
              </a:buClr>
            </a:pPr>
            <a:r>
              <a:rPr lang="en-US" dirty="0"/>
              <a:t>Stir frequently until well coated</a:t>
            </a:r>
          </a:p>
          <a:p>
            <a:pPr>
              <a:buClr>
                <a:schemeClr val="accent6">
                  <a:lumMod val="75000"/>
                </a:schemeClr>
              </a:buClr>
              <a:buAutoNum type="arabicPeriod" startAt="4"/>
            </a:pPr>
            <a:r>
              <a:rPr lang="en-US" dirty="0"/>
              <a:t>Add liquid to grain</a:t>
            </a:r>
          </a:p>
          <a:p>
            <a:pPr lvl="1">
              <a:buClr>
                <a:schemeClr val="accent6">
                  <a:lumMod val="75000"/>
                </a:schemeClr>
              </a:buClr>
            </a:pPr>
            <a:r>
              <a:rPr lang="en-US" dirty="0"/>
              <a:t>Simmer</a:t>
            </a:r>
          </a:p>
          <a:p>
            <a:pPr lvl="1">
              <a:buClr>
                <a:schemeClr val="accent6">
                  <a:lumMod val="75000"/>
                </a:schemeClr>
              </a:buClr>
            </a:pPr>
            <a:r>
              <a:rPr lang="en-US" dirty="0"/>
              <a:t>Stir to keep from clumping</a:t>
            </a:r>
          </a:p>
          <a:p>
            <a:pPr>
              <a:buClr>
                <a:schemeClr val="accent6">
                  <a:lumMod val="75000"/>
                </a:schemeClr>
              </a:buClr>
              <a:buFont typeface="+mj-lt"/>
              <a:buAutoNum type="arabicPeriod" startAt="5"/>
            </a:pPr>
            <a:r>
              <a:rPr lang="en-US" dirty="0"/>
              <a:t>Add seasoning or flavors</a:t>
            </a:r>
          </a:p>
        </p:txBody>
      </p:sp>
      <p:pic>
        <p:nvPicPr>
          <p:cNvPr id="13" name="Picture Placeholder 12"/>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81</a:t>
            </a:fld>
            <a:endParaRPr lang="en-US" altLang="en-US" dirty="0"/>
          </a:p>
        </p:txBody>
      </p:sp>
    </p:spTree>
    <p:extLst>
      <p:ext uri="{BB962C8B-B14F-4D97-AF65-F5344CB8AC3E}">
        <p14:creationId xmlns:p14="http://schemas.microsoft.com/office/powerpoint/2010/main" val="4140359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pilaf</a:t>
            </a:r>
          </a:p>
        </p:txBody>
      </p:sp>
      <p:sp>
        <p:nvSpPr>
          <p:cNvPr id="3" name="Content Placeholder 2"/>
          <p:cNvSpPr>
            <a:spLocks noGrp="1"/>
          </p:cNvSpPr>
          <p:nvPr>
            <p:ph idx="1"/>
          </p:nvPr>
        </p:nvSpPr>
        <p:spPr/>
        <p:txBody>
          <a:bodyPr/>
          <a:lstStyle/>
          <a:p>
            <a:pPr>
              <a:buClr>
                <a:schemeClr val="accent6">
                  <a:lumMod val="75000"/>
                </a:schemeClr>
              </a:buClr>
              <a:buFont typeface="+mj-lt"/>
              <a:buAutoNum type="arabicPeriod" startAt="6"/>
            </a:pPr>
            <a:r>
              <a:rPr lang="en-US" dirty="0"/>
              <a:t>Cover pot</a:t>
            </a:r>
          </a:p>
          <a:p>
            <a:pPr lvl="1">
              <a:buClr>
                <a:schemeClr val="accent6">
                  <a:lumMod val="75000"/>
                </a:schemeClr>
              </a:buClr>
            </a:pPr>
            <a:r>
              <a:rPr lang="en-US" dirty="0"/>
              <a:t>Finish cooking on stove top</a:t>
            </a:r>
          </a:p>
          <a:p>
            <a:pPr>
              <a:buClr>
                <a:schemeClr val="accent6">
                  <a:lumMod val="75000"/>
                </a:schemeClr>
              </a:buClr>
              <a:buAutoNum type="arabicPeriod" startAt="7"/>
            </a:pPr>
            <a:r>
              <a:rPr lang="en-US" dirty="0"/>
              <a:t>Done when tender</a:t>
            </a:r>
          </a:p>
          <a:p>
            <a:pPr>
              <a:buClr>
                <a:schemeClr val="accent6">
                  <a:lumMod val="75000"/>
                </a:schemeClr>
              </a:buClr>
              <a:buAutoNum type="arabicPeriod" startAt="7"/>
            </a:pPr>
            <a:r>
              <a:rPr lang="en-US" dirty="0"/>
              <a:t>Remove from heat</a:t>
            </a:r>
          </a:p>
          <a:p>
            <a:pPr lvl="1">
              <a:buClr>
                <a:schemeClr val="accent6">
                  <a:lumMod val="75000"/>
                </a:schemeClr>
              </a:buClr>
            </a:pPr>
            <a:r>
              <a:rPr lang="en-US" dirty="0"/>
              <a:t>Rest five minutes</a:t>
            </a:r>
          </a:p>
          <a:p>
            <a:pPr>
              <a:buClr>
                <a:schemeClr val="accent6">
                  <a:lumMod val="75000"/>
                </a:schemeClr>
              </a:buClr>
              <a:buAutoNum type="arabicPeriod" startAt="7"/>
            </a:pPr>
            <a:r>
              <a:rPr lang="en-US" dirty="0"/>
              <a:t>Serve immediately</a:t>
            </a:r>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5" name="Slide Number Placeholder 4"/>
          <p:cNvSpPr>
            <a:spLocks noGrp="1"/>
          </p:cNvSpPr>
          <p:nvPr>
            <p:ph type="sldNum" sz="quarter" idx="12"/>
          </p:nvPr>
        </p:nvSpPr>
        <p:spPr/>
        <p:txBody>
          <a:bodyPr/>
          <a:lstStyle/>
          <a:p>
            <a:fld id="{EAF2A20B-F837-4AEA-B85A-7D1B4EC267B2}" type="slidenum">
              <a:rPr lang="en-US" altLang="en-US" smtClean="0"/>
              <a:pPr/>
              <a:t>82</a:t>
            </a:fld>
            <a:endParaRPr lang="en-US" altLang="en-US" dirty="0"/>
          </a:p>
        </p:txBody>
      </p:sp>
    </p:spTree>
    <p:extLst>
      <p:ext uri="{BB962C8B-B14F-4D97-AF65-F5344CB8AC3E}">
        <p14:creationId xmlns:p14="http://schemas.microsoft.com/office/powerpoint/2010/main" val="29617191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risotto</a:t>
            </a:r>
          </a:p>
        </p:txBody>
      </p:sp>
      <p:sp>
        <p:nvSpPr>
          <p:cNvPr id="3" name="Content Placeholder 2"/>
          <p:cNvSpPr>
            <a:spLocks noGrp="1"/>
          </p:cNvSpPr>
          <p:nvPr>
            <p:ph idx="1"/>
          </p:nvPr>
        </p:nvSpPr>
        <p:spPr/>
        <p:txBody>
          <a:bodyPr/>
          <a:lstStyle/>
          <a:p>
            <a:pPr>
              <a:buClr>
                <a:schemeClr val="accent6">
                  <a:lumMod val="75000"/>
                </a:schemeClr>
              </a:buClr>
              <a:buAutoNum type="arabicPeriod"/>
            </a:pPr>
            <a:r>
              <a:rPr lang="en-US" dirty="0"/>
              <a:t>Heat oil or butter in pot or pan</a:t>
            </a:r>
          </a:p>
          <a:p>
            <a:pPr>
              <a:buClr>
                <a:schemeClr val="accent6">
                  <a:lumMod val="75000"/>
                </a:schemeClr>
              </a:buClr>
              <a:buAutoNum type="arabicPeriod"/>
            </a:pPr>
            <a:r>
              <a:rPr lang="en-US" dirty="0"/>
              <a:t>Add onions and sauté</a:t>
            </a:r>
          </a:p>
          <a:p>
            <a:pPr lvl="1">
              <a:buClr>
                <a:schemeClr val="accent6">
                  <a:lumMod val="75000"/>
                </a:schemeClr>
              </a:buClr>
            </a:pPr>
            <a:r>
              <a:rPr lang="en-US" dirty="0"/>
              <a:t>Stir frequently</a:t>
            </a:r>
          </a:p>
          <a:p>
            <a:pPr>
              <a:buClr>
                <a:schemeClr val="accent6">
                  <a:lumMod val="75000"/>
                </a:schemeClr>
              </a:buClr>
              <a:buAutoNum type="arabicPeriod"/>
            </a:pPr>
            <a:r>
              <a:rPr lang="en-US" dirty="0"/>
              <a:t>Add rice and sauté</a:t>
            </a:r>
          </a:p>
          <a:p>
            <a:pPr lvl="1">
              <a:buClr>
                <a:schemeClr val="accent6">
                  <a:lumMod val="75000"/>
                </a:schemeClr>
              </a:buClr>
            </a:pPr>
            <a:r>
              <a:rPr lang="en-US" dirty="0"/>
              <a:t>Stir frequently</a:t>
            </a:r>
          </a:p>
          <a:p>
            <a:pPr>
              <a:buClr>
                <a:schemeClr val="accent6">
                  <a:lumMod val="75000"/>
                </a:schemeClr>
              </a:buClr>
              <a:buAutoNum type="arabicPeriod"/>
            </a:pPr>
            <a:r>
              <a:rPr lang="en-US" dirty="0"/>
              <a:t>Add one-fourth liquid</a:t>
            </a:r>
          </a:p>
          <a:p>
            <a:pPr lvl="1">
              <a:buClr>
                <a:schemeClr val="accent6">
                  <a:lumMod val="75000"/>
                </a:schemeClr>
              </a:buClr>
            </a:pPr>
            <a:r>
              <a:rPr lang="en-US" dirty="0"/>
              <a:t>Simmer</a:t>
            </a:r>
          </a:p>
          <a:p>
            <a:pPr lvl="1">
              <a:buClr>
                <a:schemeClr val="accent6">
                  <a:lumMod val="75000"/>
                </a:schemeClr>
              </a:buClr>
            </a:pPr>
            <a:r>
              <a:rPr lang="en-US" dirty="0"/>
              <a:t>Stir until all liquid absorbed</a:t>
            </a:r>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7" name="Picture Placeholder 6"/>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83</a:t>
            </a:fld>
            <a:endParaRPr lang="en-US" altLang="en-US" dirty="0"/>
          </a:p>
        </p:txBody>
      </p:sp>
    </p:spTree>
    <p:extLst>
      <p:ext uri="{BB962C8B-B14F-4D97-AF65-F5344CB8AC3E}">
        <p14:creationId xmlns:p14="http://schemas.microsoft.com/office/powerpoint/2010/main" val="358490685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Making risotto</a:t>
            </a:r>
          </a:p>
        </p:txBody>
      </p:sp>
      <p:sp>
        <p:nvSpPr>
          <p:cNvPr id="3" name="Content Placeholder 2"/>
          <p:cNvSpPr>
            <a:spLocks noGrp="1"/>
          </p:cNvSpPr>
          <p:nvPr>
            <p:ph idx="1"/>
          </p:nvPr>
        </p:nvSpPr>
        <p:spPr/>
        <p:txBody>
          <a:bodyPr/>
          <a:lstStyle/>
          <a:p>
            <a:pPr>
              <a:buClr>
                <a:schemeClr val="accent6">
                  <a:lumMod val="75000"/>
                </a:schemeClr>
              </a:buClr>
              <a:buAutoNum type="arabicPeriod" startAt="5"/>
            </a:pPr>
            <a:r>
              <a:rPr lang="en-US" dirty="0"/>
              <a:t>Add remaining liquid</a:t>
            </a:r>
          </a:p>
          <a:p>
            <a:pPr lvl="1">
              <a:buClr>
                <a:schemeClr val="accent6">
                  <a:lumMod val="75000"/>
                </a:schemeClr>
              </a:buClr>
            </a:pPr>
            <a:r>
              <a:rPr lang="en-US" dirty="0"/>
              <a:t>Stir and simmer</a:t>
            </a:r>
          </a:p>
          <a:p>
            <a:pPr>
              <a:buClr>
                <a:schemeClr val="accent6">
                  <a:lumMod val="75000"/>
                </a:schemeClr>
              </a:buClr>
              <a:buAutoNum type="arabicPeriod" startAt="5"/>
            </a:pPr>
            <a:r>
              <a:rPr lang="en-US" dirty="0"/>
              <a:t>Remove from heat</a:t>
            </a:r>
          </a:p>
          <a:p>
            <a:pPr lvl="1">
              <a:buClr>
                <a:schemeClr val="accent6">
                  <a:lumMod val="75000"/>
                </a:schemeClr>
              </a:buClr>
            </a:pPr>
            <a:r>
              <a:rPr lang="en-US" dirty="0"/>
              <a:t>Stir in butter</a:t>
            </a:r>
          </a:p>
          <a:p>
            <a:pPr>
              <a:buClr>
                <a:schemeClr val="accent6">
                  <a:lumMod val="75000"/>
                </a:schemeClr>
              </a:buClr>
              <a:buAutoNum type="arabicPeriod" startAt="5"/>
            </a:pPr>
            <a:r>
              <a:rPr lang="en-US" dirty="0"/>
              <a:t>Serve immediately</a:t>
            </a:r>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84</a:t>
            </a:fld>
            <a:endParaRPr lang="en-US" altLang="en-US" dirty="0"/>
          </a:p>
        </p:txBody>
      </p:sp>
    </p:spTree>
    <p:extLst>
      <p:ext uri="{BB962C8B-B14F-4D97-AF65-F5344CB8AC3E}">
        <p14:creationId xmlns:p14="http://schemas.microsoft.com/office/powerpoint/2010/main" val="31278259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Pasta and dumplings</a:t>
            </a:r>
          </a:p>
        </p:txBody>
      </p:sp>
      <p:sp>
        <p:nvSpPr>
          <p:cNvPr id="3" name="Content Placeholder 2"/>
          <p:cNvSpPr>
            <a:spLocks noGrp="1"/>
          </p:cNvSpPr>
          <p:nvPr>
            <p:ph idx="1"/>
          </p:nvPr>
        </p:nvSpPr>
        <p:spPr/>
        <p:txBody>
          <a:bodyPr/>
          <a:lstStyle/>
          <a:p>
            <a:pPr>
              <a:buClr>
                <a:schemeClr val="accent6">
                  <a:lumMod val="75000"/>
                </a:schemeClr>
              </a:buClr>
            </a:pPr>
            <a:r>
              <a:rPr lang="en-US" dirty="0"/>
              <a:t>Dried pasta and noodles store well and cook quickly</a:t>
            </a:r>
          </a:p>
          <a:p>
            <a:pPr>
              <a:buClr>
                <a:schemeClr val="accent6">
                  <a:lumMod val="75000"/>
                </a:schemeClr>
              </a:buClr>
            </a:pPr>
            <a:r>
              <a:rPr lang="en-US" dirty="0"/>
              <a:t>Staple of American cuisine</a:t>
            </a:r>
          </a:p>
          <a:p>
            <a:pPr>
              <a:buClr>
                <a:schemeClr val="accent6">
                  <a:lumMod val="75000"/>
                </a:schemeClr>
              </a:buClr>
            </a:pPr>
            <a:r>
              <a:rPr lang="en-US" dirty="0"/>
              <a:t>Can be purchased fresh or frozen</a:t>
            </a:r>
          </a:p>
          <a:p>
            <a:pPr>
              <a:buClr>
                <a:schemeClr val="accent6">
                  <a:lumMod val="75000"/>
                </a:schemeClr>
              </a:buClr>
            </a:pPr>
            <a:r>
              <a:rPr lang="en-US" dirty="0"/>
              <a:t>Pasta varieties named for their shape</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85</a:t>
            </a:fld>
            <a:endParaRPr lang="en-US" altLang="en-US" dirty="0"/>
          </a:p>
        </p:txBody>
      </p:sp>
    </p:spTree>
    <p:extLst>
      <p:ext uri="{BB962C8B-B14F-4D97-AF65-F5344CB8AC3E}">
        <p14:creationId xmlns:p14="http://schemas.microsoft.com/office/powerpoint/2010/main" val="244398658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Acini di pepe:</a:t>
            </a:r>
          </a:p>
          <a:p>
            <a:pPr>
              <a:buClr>
                <a:schemeClr val="accent6">
                  <a:lumMod val="75000"/>
                </a:schemeClr>
              </a:buClr>
            </a:pPr>
            <a:r>
              <a:rPr lang="en-US" dirty="0"/>
              <a:t>Small, rice shaped</a:t>
            </a:r>
          </a:p>
          <a:p>
            <a:pPr>
              <a:buClr>
                <a:schemeClr val="accent6">
                  <a:lumMod val="75000"/>
                </a:schemeClr>
              </a:buClr>
            </a:pPr>
            <a:r>
              <a:rPr lang="en-US" dirty="0"/>
              <a:t>Served with sauce</a:t>
            </a:r>
          </a:p>
          <a:p>
            <a:pPr>
              <a:buClr>
                <a:schemeClr val="accent6">
                  <a:lumMod val="75000"/>
                </a:schemeClr>
              </a:buClr>
            </a:pPr>
            <a:r>
              <a:rPr lang="en-US" dirty="0"/>
              <a:t>Used in soups, salads, casseroles</a:t>
            </a:r>
          </a:p>
          <a:p>
            <a:pPr marL="0" indent="0">
              <a:buClr>
                <a:schemeClr val="accent6">
                  <a:lumMod val="75000"/>
                </a:schemeClr>
              </a:buClr>
              <a:buNone/>
            </a:pPr>
            <a:endParaRPr lang="en-US" dirty="0"/>
          </a:p>
          <a:p>
            <a:pPr marL="0" indent="0">
              <a:buClr>
                <a:schemeClr val="accent6">
                  <a:lumMod val="75000"/>
                </a:schemeClr>
              </a:buClr>
              <a:buNone/>
            </a:pPr>
            <a:r>
              <a:rPr lang="en-US" dirty="0"/>
              <a:t>Bean thread noodles:</a:t>
            </a:r>
          </a:p>
          <a:p>
            <a:pPr>
              <a:buClr>
                <a:schemeClr val="accent6">
                  <a:lumMod val="75000"/>
                </a:schemeClr>
              </a:buClr>
            </a:pPr>
            <a:r>
              <a:rPr lang="en-US" dirty="0"/>
              <a:t>Slender, gelatinous </a:t>
            </a:r>
          </a:p>
          <a:p>
            <a:pPr>
              <a:buClr>
                <a:schemeClr val="accent6">
                  <a:lumMod val="75000"/>
                </a:schemeClr>
              </a:buClr>
            </a:pPr>
            <a:r>
              <a:rPr lang="en-US" dirty="0"/>
              <a:t>Made from mung beans</a:t>
            </a:r>
          </a:p>
          <a:p>
            <a:pPr>
              <a:buClr>
                <a:schemeClr val="accent6">
                  <a:lumMod val="75000"/>
                </a:schemeClr>
              </a:buClr>
            </a:pPr>
            <a:r>
              <a:rPr lang="en-US" dirty="0"/>
              <a:t>Used in soups, stir-fries, salads, drinks, Asian dishes</a:t>
            </a:r>
          </a:p>
          <a:p>
            <a:pPr>
              <a:buClr>
                <a:schemeClr val="accent6">
                  <a:lumMod val="75000"/>
                </a:schemeClr>
              </a:buClr>
            </a:pPr>
            <a:endParaRPr lang="en-US" dirty="0"/>
          </a:p>
        </p:txBody>
      </p:sp>
      <p:pic>
        <p:nvPicPr>
          <p:cNvPr id="10" name="Picture Placeholder 9"/>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8" name="Picture Placeholder 7"/>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86</a:t>
            </a:fld>
            <a:endParaRPr lang="en-US" altLang="en-US" dirty="0"/>
          </a:p>
        </p:txBody>
      </p:sp>
    </p:spTree>
    <p:extLst>
      <p:ext uri="{BB962C8B-B14F-4D97-AF65-F5344CB8AC3E}">
        <p14:creationId xmlns:p14="http://schemas.microsoft.com/office/powerpoint/2010/main" val="260638831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Capellini:</a:t>
            </a:r>
          </a:p>
          <a:p>
            <a:pPr>
              <a:buClr>
                <a:schemeClr val="accent6">
                  <a:lumMod val="75000"/>
                </a:schemeClr>
              </a:buClr>
            </a:pPr>
            <a:r>
              <a:rPr lang="en-US" dirty="0"/>
              <a:t>Thin, long strands</a:t>
            </a:r>
          </a:p>
          <a:p>
            <a:pPr>
              <a:buClr>
                <a:schemeClr val="accent6">
                  <a:lumMod val="75000"/>
                </a:schemeClr>
              </a:buClr>
            </a:pPr>
            <a:r>
              <a:rPr lang="en-US" dirty="0"/>
              <a:t>Thinner version is angel hair</a:t>
            </a:r>
          </a:p>
          <a:p>
            <a:pPr>
              <a:buClr>
                <a:schemeClr val="accent6">
                  <a:lumMod val="75000"/>
                </a:schemeClr>
              </a:buClr>
            </a:pPr>
            <a:r>
              <a:rPr lang="en-US" dirty="0"/>
              <a:t>Served with broth, oil, sauce</a:t>
            </a:r>
          </a:p>
          <a:p>
            <a:pPr marL="0" indent="0">
              <a:buClr>
                <a:schemeClr val="accent6">
                  <a:lumMod val="75000"/>
                </a:schemeClr>
              </a:buClr>
              <a:buNone/>
            </a:pPr>
            <a:endParaRPr lang="en-US" dirty="0"/>
          </a:p>
          <a:p>
            <a:pPr marL="0" indent="0">
              <a:buClr>
                <a:schemeClr val="accent6">
                  <a:lumMod val="75000"/>
                </a:schemeClr>
              </a:buClr>
              <a:buNone/>
            </a:pPr>
            <a:r>
              <a:rPr lang="en-US" dirty="0"/>
              <a:t>Couscous:</a:t>
            </a:r>
          </a:p>
          <a:p>
            <a:pPr>
              <a:buClr>
                <a:schemeClr val="accent6">
                  <a:lumMod val="75000"/>
                </a:schemeClr>
              </a:buClr>
            </a:pPr>
            <a:r>
              <a:rPr lang="en-US" dirty="0"/>
              <a:t>Grain-like</a:t>
            </a:r>
          </a:p>
          <a:p>
            <a:pPr>
              <a:buClr>
                <a:schemeClr val="accent6">
                  <a:lumMod val="75000"/>
                </a:schemeClr>
              </a:buClr>
            </a:pPr>
            <a:r>
              <a:rPr lang="en-US" dirty="0"/>
              <a:t>Similar to coarse sand</a:t>
            </a:r>
          </a:p>
          <a:p>
            <a:pPr>
              <a:buClr>
                <a:schemeClr val="accent6">
                  <a:lumMod val="75000"/>
                </a:schemeClr>
              </a:buClr>
            </a:pPr>
            <a:r>
              <a:rPr lang="en-US" dirty="0"/>
              <a:t>Used in hot cereal, pilafs, salads</a:t>
            </a:r>
          </a:p>
          <a:p>
            <a:pPr marL="0" indent="0">
              <a:buClr>
                <a:schemeClr val="accent6">
                  <a:lumMod val="75000"/>
                </a:schemeClr>
              </a:buClr>
              <a:buNone/>
            </a:pPr>
            <a:endParaRPr lang="en-US" dirty="0"/>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87</a:t>
            </a:fld>
            <a:endParaRPr lang="en-US" altLang="en-US" dirty="0"/>
          </a:p>
        </p:txBody>
      </p:sp>
    </p:spTree>
    <p:extLst>
      <p:ext uri="{BB962C8B-B14F-4D97-AF65-F5344CB8AC3E}">
        <p14:creationId xmlns:p14="http://schemas.microsoft.com/office/powerpoint/2010/main" val="116188207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Elbow:</a:t>
            </a:r>
          </a:p>
          <a:p>
            <a:pPr>
              <a:buClr>
                <a:schemeClr val="accent6">
                  <a:lumMod val="75000"/>
                </a:schemeClr>
              </a:buClr>
            </a:pPr>
            <a:r>
              <a:rPr lang="en-US" dirty="0"/>
              <a:t>Narrow, curved tubes</a:t>
            </a:r>
          </a:p>
          <a:p>
            <a:pPr>
              <a:buClr>
                <a:schemeClr val="accent6">
                  <a:lumMod val="75000"/>
                </a:schemeClr>
              </a:buClr>
            </a:pPr>
            <a:r>
              <a:rPr lang="en-US" dirty="0"/>
              <a:t>Used in soups, salads, casseroles, served with sauce</a:t>
            </a:r>
          </a:p>
          <a:p>
            <a:pPr marL="0" indent="0">
              <a:buClr>
                <a:schemeClr val="accent6">
                  <a:lumMod val="75000"/>
                </a:schemeClr>
              </a:buClr>
              <a:buNone/>
            </a:pPr>
            <a:endParaRPr lang="en-US" dirty="0"/>
          </a:p>
          <a:p>
            <a:pPr marL="0" indent="0">
              <a:buClr>
                <a:schemeClr val="accent6">
                  <a:lumMod val="75000"/>
                </a:schemeClr>
              </a:buClr>
              <a:buNone/>
            </a:pPr>
            <a:r>
              <a:rPr lang="en-US" dirty="0"/>
              <a:t>Farfalle:</a:t>
            </a:r>
          </a:p>
          <a:p>
            <a:pPr>
              <a:buClr>
                <a:schemeClr val="accent6">
                  <a:lumMod val="75000"/>
                </a:schemeClr>
              </a:buClr>
            </a:pPr>
            <a:r>
              <a:rPr lang="en-US" dirty="0"/>
              <a:t>Shaped like bow ties</a:t>
            </a:r>
          </a:p>
          <a:p>
            <a:pPr>
              <a:buClr>
                <a:schemeClr val="accent6">
                  <a:lumMod val="75000"/>
                </a:schemeClr>
              </a:buClr>
            </a:pPr>
            <a:r>
              <a:rPr lang="en-US" dirty="0"/>
              <a:t>Served with sauce</a:t>
            </a:r>
          </a:p>
          <a:p>
            <a:pPr>
              <a:buClr>
                <a:schemeClr val="accent6">
                  <a:lumMod val="75000"/>
                </a:schemeClr>
              </a:buClr>
            </a:pPr>
            <a:r>
              <a:rPr lang="en-US" dirty="0"/>
              <a:t>Used in soups, salads, casseroles</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3" name="Picture Placeholder 12"/>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88</a:t>
            </a:fld>
            <a:endParaRPr lang="en-US" altLang="en-US" dirty="0"/>
          </a:p>
        </p:txBody>
      </p:sp>
    </p:spTree>
    <p:extLst>
      <p:ext uri="{BB962C8B-B14F-4D97-AF65-F5344CB8AC3E}">
        <p14:creationId xmlns:p14="http://schemas.microsoft.com/office/powerpoint/2010/main" val="148091776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Fettuccine:</a:t>
            </a:r>
          </a:p>
          <a:p>
            <a:pPr>
              <a:buClr>
                <a:schemeClr val="accent6">
                  <a:lumMod val="75000"/>
                </a:schemeClr>
              </a:buClr>
            </a:pPr>
            <a:r>
              <a:rPr lang="en-US" dirty="0"/>
              <a:t>Thick, flat, long strands</a:t>
            </a:r>
          </a:p>
          <a:p>
            <a:pPr>
              <a:buClr>
                <a:schemeClr val="accent6">
                  <a:lumMod val="75000"/>
                </a:schemeClr>
              </a:buClr>
            </a:pPr>
            <a:r>
              <a:rPr lang="en-US" dirty="0"/>
              <a:t>Usually served with cream sauce</a:t>
            </a:r>
          </a:p>
          <a:p>
            <a:pPr marL="0" indent="0">
              <a:buClr>
                <a:schemeClr val="accent6">
                  <a:lumMod val="75000"/>
                </a:schemeClr>
              </a:buClr>
              <a:buNone/>
            </a:pPr>
            <a:endParaRPr lang="en-US" dirty="0"/>
          </a:p>
          <a:p>
            <a:pPr marL="0" indent="0">
              <a:buClr>
                <a:schemeClr val="accent6">
                  <a:lumMod val="75000"/>
                </a:schemeClr>
              </a:buClr>
              <a:buNone/>
            </a:pPr>
            <a:r>
              <a:rPr lang="en-US" dirty="0"/>
              <a:t>Fusilli:</a:t>
            </a:r>
          </a:p>
          <a:p>
            <a:pPr>
              <a:buClr>
                <a:schemeClr val="accent6">
                  <a:lumMod val="75000"/>
                </a:schemeClr>
              </a:buClr>
            </a:pPr>
            <a:r>
              <a:rPr lang="en-US" dirty="0"/>
              <a:t>Shaped like corkscrews</a:t>
            </a:r>
          </a:p>
          <a:p>
            <a:pPr>
              <a:buClr>
                <a:schemeClr val="accent6">
                  <a:lumMod val="75000"/>
                </a:schemeClr>
              </a:buClr>
            </a:pPr>
            <a:r>
              <a:rPr lang="en-US" dirty="0"/>
              <a:t>Used in soups, salads, casseroles, served with sauce</a:t>
            </a:r>
          </a:p>
          <a:p>
            <a:pPr>
              <a:buClr>
                <a:schemeClr val="accent6">
                  <a:lumMod val="75000"/>
                </a:schemeClr>
              </a:buClr>
            </a:pPr>
            <a:endParaRPr lang="en-US" dirty="0"/>
          </a:p>
        </p:txBody>
      </p:sp>
      <p:pic>
        <p:nvPicPr>
          <p:cNvPr id="10" name="Picture Placeholder 9"/>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8" name="Picture Placeholder 7"/>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89</a:t>
            </a:fld>
            <a:endParaRPr lang="en-US" altLang="en-US" dirty="0"/>
          </a:p>
        </p:txBody>
      </p:sp>
    </p:spTree>
    <p:extLst>
      <p:ext uri="{BB962C8B-B14F-4D97-AF65-F5344CB8AC3E}">
        <p14:creationId xmlns:p14="http://schemas.microsoft.com/office/powerpoint/2010/main" val="1158373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Selecting potatoes</a:t>
            </a:r>
          </a:p>
        </p:txBody>
      </p:sp>
      <p:sp>
        <p:nvSpPr>
          <p:cNvPr id="3" name="Content Placeholder 2"/>
          <p:cNvSpPr>
            <a:spLocks noGrp="1"/>
          </p:cNvSpPr>
          <p:nvPr>
            <p:ph idx="1"/>
          </p:nvPr>
        </p:nvSpPr>
        <p:spPr/>
        <p:txBody>
          <a:bodyPr/>
          <a:lstStyle/>
          <a:p>
            <a:pPr>
              <a:buClr>
                <a:schemeClr val="accent6">
                  <a:lumMod val="75000"/>
                </a:schemeClr>
              </a:buClr>
            </a:pPr>
            <a:r>
              <a:rPr lang="en-US" dirty="0"/>
              <a:t>Dry, firm, and smooth</a:t>
            </a:r>
          </a:p>
          <a:p>
            <a:pPr>
              <a:buClr>
                <a:schemeClr val="accent6">
                  <a:lumMod val="75000"/>
                </a:schemeClr>
              </a:buClr>
            </a:pPr>
            <a:r>
              <a:rPr lang="en-US" dirty="0"/>
              <a:t>No dark spots, green areas, sprouting, soft spots, mold, large cuts/bruising</a:t>
            </a:r>
          </a:p>
          <a:p>
            <a:pPr>
              <a:buClr>
                <a:schemeClr val="accent6">
                  <a:lumMod val="75000"/>
                </a:schemeClr>
              </a:buClr>
            </a:pPr>
            <a:r>
              <a:rPr lang="en-US" dirty="0"/>
              <a:t>Market options: fresh, frozen, refrigerated, canned, dried</a:t>
            </a:r>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Slide Number Placeholder 3"/>
          <p:cNvSpPr>
            <a:spLocks noGrp="1"/>
          </p:cNvSpPr>
          <p:nvPr>
            <p:ph type="sldNum" sz="quarter" idx="12"/>
          </p:nvPr>
        </p:nvSpPr>
        <p:spPr/>
        <p:txBody>
          <a:bodyPr/>
          <a:lstStyle/>
          <a:p>
            <a:fld id="{1628EABD-D0C4-4021-9CD4-FF85254123DD}" type="slidenum">
              <a:rPr lang="en-US" altLang="en-US" smtClean="0"/>
              <a:pPr/>
              <a:t>9</a:t>
            </a:fld>
            <a:endParaRPr lang="en-US" altLang="en-US" dirty="0"/>
          </a:p>
        </p:txBody>
      </p:sp>
    </p:spTree>
    <p:extLst>
      <p:ext uri="{BB962C8B-B14F-4D97-AF65-F5344CB8AC3E}">
        <p14:creationId xmlns:p14="http://schemas.microsoft.com/office/powerpoint/2010/main" val="30525984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Israeli couscous:</a:t>
            </a:r>
          </a:p>
          <a:p>
            <a:pPr>
              <a:buClr>
                <a:schemeClr val="accent6">
                  <a:lumMod val="75000"/>
                </a:schemeClr>
              </a:buClr>
            </a:pPr>
            <a:r>
              <a:rPr lang="en-US" dirty="0"/>
              <a:t>Larger than traditional couscous</a:t>
            </a:r>
          </a:p>
          <a:p>
            <a:pPr>
              <a:buClr>
                <a:schemeClr val="accent6">
                  <a:lumMod val="75000"/>
                </a:schemeClr>
              </a:buClr>
            </a:pPr>
            <a:r>
              <a:rPr lang="en-US" dirty="0"/>
              <a:t>Smooth, round balls</a:t>
            </a:r>
          </a:p>
          <a:p>
            <a:pPr>
              <a:buClr>
                <a:schemeClr val="accent6">
                  <a:lumMod val="75000"/>
                </a:schemeClr>
              </a:buClr>
            </a:pPr>
            <a:r>
              <a:rPr lang="en-US" dirty="0"/>
              <a:t>Chewy texture</a:t>
            </a:r>
          </a:p>
          <a:p>
            <a:pPr>
              <a:buClr>
                <a:schemeClr val="accent6">
                  <a:lumMod val="75000"/>
                </a:schemeClr>
              </a:buClr>
            </a:pPr>
            <a:r>
              <a:rPr lang="en-US" dirty="0"/>
              <a:t>Used in pilafs, salads, soups</a:t>
            </a:r>
          </a:p>
          <a:p>
            <a:pPr marL="0" indent="0">
              <a:buClr>
                <a:schemeClr val="accent6">
                  <a:lumMod val="75000"/>
                </a:schemeClr>
              </a:buClr>
              <a:buNone/>
            </a:pPr>
            <a:endParaRPr lang="en-US" dirty="0"/>
          </a:p>
          <a:p>
            <a:pPr marL="0" indent="0">
              <a:buClr>
                <a:schemeClr val="accent6">
                  <a:lumMod val="75000"/>
                </a:schemeClr>
              </a:buClr>
              <a:buNone/>
            </a:pPr>
            <a:r>
              <a:rPr lang="en-US" dirty="0"/>
              <a:t>Italian couscous:</a:t>
            </a:r>
          </a:p>
          <a:p>
            <a:pPr>
              <a:buClr>
                <a:schemeClr val="accent6">
                  <a:lumMod val="75000"/>
                </a:schemeClr>
              </a:buClr>
            </a:pPr>
            <a:r>
              <a:rPr lang="en-US" dirty="0"/>
              <a:t>Larger than traditional couscous</a:t>
            </a:r>
          </a:p>
          <a:p>
            <a:pPr>
              <a:buClr>
                <a:schemeClr val="accent6">
                  <a:lumMod val="75000"/>
                </a:schemeClr>
              </a:buClr>
            </a:pPr>
            <a:r>
              <a:rPr lang="en-US" dirty="0"/>
              <a:t>Used in salads, fish or tomato dishes</a:t>
            </a:r>
          </a:p>
          <a:p>
            <a:pPr>
              <a:buClr>
                <a:schemeClr val="accent6">
                  <a:lumMod val="75000"/>
                </a:schemeClr>
              </a:buClr>
            </a:pPr>
            <a:endParaRPr lang="en-US" dirty="0"/>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8" name="Picture Placeholder 7"/>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90</a:t>
            </a:fld>
            <a:endParaRPr lang="en-US" altLang="en-US" dirty="0"/>
          </a:p>
        </p:txBody>
      </p:sp>
    </p:spTree>
    <p:extLst>
      <p:ext uri="{BB962C8B-B14F-4D97-AF65-F5344CB8AC3E}">
        <p14:creationId xmlns:p14="http://schemas.microsoft.com/office/powerpoint/2010/main" val="356629038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Lasagna:</a:t>
            </a:r>
          </a:p>
          <a:p>
            <a:pPr>
              <a:buClr>
                <a:schemeClr val="accent6">
                  <a:lumMod val="75000"/>
                </a:schemeClr>
              </a:buClr>
            </a:pPr>
            <a:r>
              <a:rPr lang="en-US" dirty="0"/>
              <a:t>Thick, flat, wide noodles</a:t>
            </a:r>
          </a:p>
          <a:p>
            <a:pPr>
              <a:buClr>
                <a:schemeClr val="accent6">
                  <a:lumMod val="75000"/>
                </a:schemeClr>
              </a:buClr>
            </a:pPr>
            <a:r>
              <a:rPr lang="en-US" dirty="0"/>
              <a:t>Ruffled edges</a:t>
            </a:r>
          </a:p>
          <a:p>
            <a:pPr>
              <a:buClr>
                <a:schemeClr val="accent6">
                  <a:lumMod val="75000"/>
                </a:schemeClr>
              </a:buClr>
            </a:pPr>
            <a:r>
              <a:rPr lang="en-US" dirty="0"/>
              <a:t>Used in casseroles</a:t>
            </a:r>
          </a:p>
          <a:p>
            <a:pPr>
              <a:buClr>
                <a:schemeClr val="accent6">
                  <a:lumMod val="75000"/>
                </a:schemeClr>
              </a:buClr>
            </a:pPr>
            <a:endParaRPr lang="en-US" dirty="0"/>
          </a:p>
          <a:p>
            <a:pPr marL="0" indent="0">
              <a:buClr>
                <a:schemeClr val="accent6">
                  <a:lumMod val="75000"/>
                </a:schemeClr>
              </a:buClr>
              <a:buNone/>
            </a:pPr>
            <a:r>
              <a:rPr lang="en-US" dirty="0"/>
              <a:t>Linguine:</a:t>
            </a:r>
          </a:p>
          <a:p>
            <a:pPr>
              <a:buClr>
                <a:schemeClr val="accent6">
                  <a:lumMod val="75000"/>
                </a:schemeClr>
              </a:buClr>
            </a:pPr>
            <a:r>
              <a:rPr lang="en-US" dirty="0"/>
              <a:t>Long, flattened strands</a:t>
            </a:r>
          </a:p>
          <a:p>
            <a:pPr>
              <a:buClr>
                <a:schemeClr val="accent6">
                  <a:lumMod val="75000"/>
                </a:schemeClr>
              </a:buClr>
            </a:pPr>
            <a:r>
              <a:rPr lang="en-US" dirty="0"/>
              <a:t>Served with sauce</a:t>
            </a:r>
          </a:p>
          <a:p>
            <a:pPr marL="0" indent="0">
              <a:buClr>
                <a:schemeClr val="accent6">
                  <a:lumMod val="75000"/>
                </a:schemeClr>
              </a:buClr>
              <a:buNone/>
            </a:pPr>
            <a:endParaRPr lang="en-US" dirty="0"/>
          </a:p>
        </p:txBody>
      </p:sp>
      <p:pic>
        <p:nvPicPr>
          <p:cNvPr id="10" name="Picture Placeholder 9"/>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8" name="Picture Placeholder 7"/>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t="-15916" b="-15916"/>
          <a:stretch/>
        </p:blipFill>
        <p:spPr>
          <a:solidFill>
            <a:schemeClr val="bg1"/>
          </a:solid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91</a:t>
            </a:fld>
            <a:endParaRPr lang="en-US" altLang="en-US" dirty="0"/>
          </a:p>
        </p:txBody>
      </p:sp>
    </p:spTree>
    <p:extLst>
      <p:ext uri="{BB962C8B-B14F-4D97-AF65-F5344CB8AC3E}">
        <p14:creationId xmlns:p14="http://schemas.microsoft.com/office/powerpoint/2010/main" val="26781227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Orecchiette:</a:t>
            </a:r>
          </a:p>
          <a:p>
            <a:pPr>
              <a:buClr>
                <a:schemeClr val="accent6">
                  <a:lumMod val="75000"/>
                </a:schemeClr>
              </a:buClr>
            </a:pPr>
            <a:r>
              <a:rPr lang="en-US" dirty="0"/>
              <a:t>Smooth, curved rounds</a:t>
            </a:r>
          </a:p>
          <a:p>
            <a:pPr>
              <a:buClr>
                <a:schemeClr val="accent6">
                  <a:lumMod val="75000"/>
                </a:schemeClr>
              </a:buClr>
            </a:pPr>
            <a:r>
              <a:rPr lang="en-US" dirty="0"/>
              <a:t>Served with sauce</a:t>
            </a:r>
          </a:p>
          <a:p>
            <a:pPr>
              <a:buClr>
                <a:schemeClr val="accent6">
                  <a:lumMod val="75000"/>
                </a:schemeClr>
              </a:buClr>
            </a:pPr>
            <a:r>
              <a:rPr lang="en-US" dirty="0"/>
              <a:t>Used in soups, salads, casseroles</a:t>
            </a:r>
          </a:p>
          <a:p>
            <a:pPr>
              <a:buClr>
                <a:schemeClr val="accent6">
                  <a:lumMod val="75000"/>
                </a:schemeClr>
              </a:buClr>
            </a:pPr>
            <a:endParaRPr lang="en-US" dirty="0"/>
          </a:p>
          <a:p>
            <a:pPr marL="0" indent="0">
              <a:buClr>
                <a:schemeClr val="accent6">
                  <a:lumMod val="75000"/>
                </a:schemeClr>
              </a:buClr>
              <a:buNone/>
            </a:pPr>
            <a:r>
              <a:rPr lang="en-US" dirty="0"/>
              <a:t>Orzo:</a:t>
            </a:r>
          </a:p>
          <a:p>
            <a:pPr>
              <a:buClr>
                <a:schemeClr val="accent6">
                  <a:lumMod val="75000"/>
                </a:schemeClr>
              </a:buClr>
            </a:pPr>
            <a:r>
              <a:rPr lang="en-US" dirty="0"/>
              <a:t>Small, grain shaped</a:t>
            </a:r>
          </a:p>
          <a:p>
            <a:pPr>
              <a:buClr>
                <a:schemeClr val="accent6">
                  <a:lumMod val="75000"/>
                </a:schemeClr>
              </a:buClr>
            </a:pPr>
            <a:r>
              <a:rPr lang="en-US" dirty="0"/>
              <a:t>Served with sauce</a:t>
            </a:r>
          </a:p>
          <a:p>
            <a:pPr>
              <a:buClr>
                <a:schemeClr val="accent6">
                  <a:lumMod val="75000"/>
                </a:schemeClr>
              </a:buClr>
            </a:pPr>
            <a:r>
              <a:rPr lang="en-US" dirty="0"/>
              <a:t>Used in soups, salads, casseroles</a:t>
            </a:r>
          </a:p>
          <a:p>
            <a:pPr marL="0" indent="0">
              <a:buClr>
                <a:schemeClr val="accent6">
                  <a:lumMod val="75000"/>
                </a:schemeClr>
              </a:buClr>
              <a:buNone/>
            </a:pPr>
            <a:endParaRPr lang="en-US" dirty="0"/>
          </a:p>
          <a:p>
            <a:pPr>
              <a:buClr>
                <a:schemeClr val="accent6">
                  <a:lumMod val="75000"/>
                </a:schemeClr>
              </a:buClr>
            </a:pPr>
            <a:endParaRPr lang="en-US" dirty="0"/>
          </a:p>
        </p:txBody>
      </p:sp>
      <p:pic>
        <p:nvPicPr>
          <p:cNvPr id="7" name="Picture Placeholder 6"/>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9" name="Picture Placeholder 8"/>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92</a:t>
            </a:fld>
            <a:endParaRPr lang="en-US" altLang="en-US" dirty="0"/>
          </a:p>
        </p:txBody>
      </p:sp>
    </p:spTree>
    <p:extLst>
      <p:ext uri="{BB962C8B-B14F-4D97-AF65-F5344CB8AC3E}">
        <p14:creationId xmlns:p14="http://schemas.microsoft.com/office/powerpoint/2010/main" val="32243805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Penne:</a:t>
            </a:r>
          </a:p>
          <a:p>
            <a:pPr>
              <a:buClr>
                <a:schemeClr val="accent6">
                  <a:lumMod val="75000"/>
                </a:schemeClr>
              </a:buClr>
            </a:pPr>
            <a:r>
              <a:rPr lang="en-US" dirty="0"/>
              <a:t>Short tubes, smooth or ridged</a:t>
            </a:r>
          </a:p>
          <a:p>
            <a:pPr>
              <a:buClr>
                <a:schemeClr val="accent6">
                  <a:lumMod val="75000"/>
                </a:schemeClr>
              </a:buClr>
            </a:pPr>
            <a:r>
              <a:rPr lang="en-US" dirty="0"/>
              <a:t>Served with sauce</a:t>
            </a:r>
          </a:p>
          <a:p>
            <a:pPr>
              <a:buClr>
                <a:schemeClr val="accent6">
                  <a:lumMod val="75000"/>
                </a:schemeClr>
              </a:buClr>
            </a:pPr>
            <a:r>
              <a:rPr lang="en-US" dirty="0"/>
              <a:t>Used in soups, salads, casseroles</a:t>
            </a:r>
          </a:p>
          <a:p>
            <a:pPr marL="0" indent="0">
              <a:buClr>
                <a:schemeClr val="accent6">
                  <a:lumMod val="75000"/>
                </a:schemeClr>
              </a:buClr>
              <a:buNone/>
            </a:pPr>
            <a:endParaRPr lang="en-US" dirty="0"/>
          </a:p>
          <a:p>
            <a:pPr marL="0" indent="0">
              <a:buClr>
                <a:schemeClr val="accent6">
                  <a:lumMod val="75000"/>
                </a:schemeClr>
              </a:buClr>
              <a:buNone/>
            </a:pPr>
            <a:r>
              <a:rPr lang="en-US" dirty="0"/>
              <a:t>Rice noodles</a:t>
            </a:r>
          </a:p>
          <a:p>
            <a:pPr>
              <a:buClr>
                <a:schemeClr val="accent6">
                  <a:lumMod val="75000"/>
                </a:schemeClr>
              </a:buClr>
            </a:pPr>
            <a:r>
              <a:rPr lang="en-US" dirty="0"/>
              <a:t>Long strands</a:t>
            </a:r>
          </a:p>
          <a:p>
            <a:pPr>
              <a:buClr>
                <a:schemeClr val="accent6">
                  <a:lumMod val="75000"/>
                </a:schemeClr>
              </a:buClr>
            </a:pPr>
            <a:r>
              <a:rPr lang="en-US" dirty="0"/>
              <a:t>Made from rice flour</a:t>
            </a:r>
          </a:p>
          <a:p>
            <a:pPr>
              <a:buClr>
                <a:schemeClr val="accent6">
                  <a:lumMod val="75000"/>
                </a:schemeClr>
              </a:buClr>
            </a:pPr>
            <a:r>
              <a:rPr lang="en-US" dirty="0"/>
              <a:t>Used in Asian-influenced dishes</a:t>
            </a:r>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93</a:t>
            </a:fld>
            <a:endParaRPr lang="en-US" altLang="en-US" dirty="0"/>
          </a:p>
        </p:txBody>
      </p:sp>
    </p:spTree>
    <p:extLst>
      <p:ext uri="{BB962C8B-B14F-4D97-AF65-F5344CB8AC3E}">
        <p14:creationId xmlns:p14="http://schemas.microsoft.com/office/powerpoint/2010/main" val="28741313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Rigatoni:</a:t>
            </a:r>
          </a:p>
          <a:p>
            <a:pPr>
              <a:buClr>
                <a:schemeClr val="accent6">
                  <a:lumMod val="75000"/>
                </a:schemeClr>
              </a:buClr>
            </a:pPr>
            <a:r>
              <a:rPr lang="en-US" dirty="0"/>
              <a:t>Thick, ridged tubes</a:t>
            </a:r>
          </a:p>
          <a:p>
            <a:pPr>
              <a:buClr>
                <a:schemeClr val="accent6">
                  <a:lumMod val="75000"/>
                </a:schemeClr>
              </a:buClr>
            </a:pPr>
            <a:r>
              <a:rPr lang="en-US" dirty="0"/>
              <a:t>Served with sauce</a:t>
            </a:r>
          </a:p>
          <a:p>
            <a:pPr>
              <a:buClr>
                <a:schemeClr val="accent6">
                  <a:lumMod val="75000"/>
                </a:schemeClr>
              </a:buClr>
            </a:pPr>
            <a:r>
              <a:rPr lang="en-US" dirty="0"/>
              <a:t>Used in soups, salads, casseroles</a:t>
            </a:r>
          </a:p>
          <a:p>
            <a:pPr marL="0" indent="0">
              <a:buClr>
                <a:schemeClr val="accent6">
                  <a:lumMod val="75000"/>
                </a:schemeClr>
              </a:buClr>
              <a:buNone/>
            </a:pPr>
            <a:endParaRPr lang="en-US" dirty="0"/>
          </a:p>
          <a:p>
            <a:pPr marL="0" indent="0">
              <a:buClr>
                <a:schemeClr val="accent6">
                  <a:lumMod val="75000"/>
                </a:schemeClr>
              </a:buClr>
              <a:buNone/>
            </a:pPr>
            <a:r>
              <a:rPr lang="en-US" dirty="0"/>
              <a:t>Shells:</a:t>
            </a:r>
          </a:p>
          <a:p>
            <a:pPr>
              <a:buClr>
                <a:schemeClr val="accent6">
                  <a:lumMod val="75000"/>
                </a:schemeClr>
              </a:buClr>
            </a:pPr>
            <a:r>
              <a:rPr lang="en-US" dirty="0"/>
              <a:t>Small to large</a:t>
            </a:r>
          </a:p>
          <a:p>
            <a:pPr>
              <a:buClr>
                <a:schemeClr val="accent6">
                  <a:lumMod val="75000"/>
                </a:schemeClr>
              </a:buClr>
            </a:pPr>
            <a:r>
              <a:rPr lang="en-US" dirty="0"/>
              <a:t>Look like conch shells</a:t>
            </a:r>
          </a:p>
          <a:p>
            <a:pPr>
              <a:buClr>
                <a:schemeClr val="accent6">
                  <a:lumMod val="75000"/>
                </a:schemeClr>
              </a:buClr>
            </a:pPr>
            <a:r>
              <a:rPr lang="en-US" dirty="0"/>
              <a:t>Served with sauce</a:t>
            </a:r>
          </a:p>
          <a:p>
            <a:pPr>
              <a:buClr>
                <a:schemeClr val="accent6">
                  <a:lumMod val="75000"/>
                </a:schemeClr>
              </a:buClr>
            </a:pPr>
            <a:r>
              <a:rPr lang="en-US" dirty="0"/>
              <a:t>Used in soups, salads, casseroles</a:t>
            </a:r>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94</a:t>
            </a:fld>
            <a:endParaRPr lang="en-US" altLang="en-US" dirty="0"/>
          </a:p>
        </p:txBody>
      </p:sp>
    </p:spTree>
    <p:extLst>
      <p:ext uri="{BB962C8B-B14F-4D97-AF65-F5344CB8AC3E}">
        <p14:creationId xmlns:p14="http://schemas.microsoft.com/office/powerpoint/2010/main" val="263186980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Soba noodles:</a:t>
            </a:r>
          </a:p>
          <a:p>
            <a:pPr>
              <a:buClr>
                <a:schemeClr val="accent6">
                  <a:lumMod val="75000"/>
                </a:schemeClr>
              </a:buClr>
            </a:pPr>
            <a:r>
              <a:rPr lang="en-US" dirty="0"/>
              <a:t>Long strands</a:t>
            </a:r>
          </a:p>
          <a:p>
            <a:pPr>
              <a:buClr>
                <a:schemeClr val="accent6">
                  <a:lumMod val="75000"/>
                </a:schemeClr>
              </a:buClr>
            </a:pPr>
            <a:r>
              <a:rPr lang="en-US" dirty="0"/>
              <a:t>Japanese buckwheat pasta</a:t>
            </a:r>
          </a:p>
          <a:p>
            <a:pPr>
              <a:buClr>
                <a:schemeClr val="accent6">
                  <a:lumMod val="75000"/>
                </a:schemeClr>
              </a:buClr>
            </a:pPr>
            <a:r>
              <a:rPr lang="en-US" dirty="0"/>
              <a:t>Used in soups, stir-fries, Asian-influenced dishes</a:t>
            </a:r>
          </a:p>
          <a:p>
            <a:pPr>
              <a:buClr>
                <a:schemeClr val="accent6">
                  <a:lumMod val="75000"/>
                </a:schemeClr>
              </a:buClr>
            </a:pPr>
            <a:endParaRPr lang="en-US" dirty="0"/>
          </a:p>
          <a:p>
            <a:pPr marL="0" indent="0">
              <a:buClr>
                <a:schemeClr val="accent6">
                  <a:lumMod val="75000"/>
                </a:schemeClr>
              </a:buClr>
              <a:buNone/>
            </a:pPr>
            <a:r>
              <a:rPr lang="en-US" dirty="0"/>
              <a:t>Spaghetti:</a:t>
            </a:r>
          </a:p>
          <a:p>
            <a:pPr>
              <a:buClr>
                <a:schemeClr val="accent6">
                  <a:lumMod val="75000"/>
                </a:schemeClr>
              </a:buClr>
            </a:pPr>
            <a:r>
              <a:rPr lang="en-US" dirty="0"/>
              <a:t>Round, long strands</a:t>
            </a:r>
          </a:p>
          <a:p>
            <a:pPr>
              <a:buClr>
                <a:schemeClr val="accent6">
                  <a:lumMod val="75000"/>
                </a:schemeClr>
              </a:buClr>
            </a:pPr>
            <a:r>
              <a:rPr lang="en-US" dirty="0"/>
              <a:t>Served with sauce</a:t>
            </a:r>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rotWithShape="1">
          <a:blip r:embed="rId3" cstate="print">
            <a:extLst>
              <a:ext uri="{28A0092B-C50C-407E-A947-70E740481C1C}">
                <a14:useLocalDpi xmlns:a14="http://schemas.microsoft.com/office/drawing/2010/main" val="0"/>
              </a:ext>
            </a:extLst>
          </a:blip>
          <a:srcRect l="-43277" t="-245" r="-43277"/>
          <a:stretch/>
        </p:blipFill>
        <p:spPr>
          <a:solidFill>
            <a:schemeClr val="bg1"/>
          </a:solidFill>
        </p:spPr>
      </p:pic>
      <p:pic>
        <p:nvPicPr>
          <p:cNvPr id="10" name="Picture Placeholder 9"/>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a:stretch>
            <a:fill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95</a:t>
            </a:fld>
            <a:endParaRPr lang="en-US" altLang="en-US" dirty="0"/>
          </a:p>
        </p:txBody>
      </p:sp>
    </p:spTree>
    <p:extLst>
      <p:ext uri="{BB962C8B-B14F-4D97-AF65-F5344CB8AC3E}">
        <p14:creationId xmlns:p14="http://schemas.microsoft.com/office/powerpoint/2010/main" val="418253802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Common dried pasta shapes and noodles</a:t>
            </a:r>
          </a:p>
        </p:txBody>
      </p:sp>
      <p:sp>
        <p:nvSpPr>
          <p:cNvPr id="3" name="Content Placeholder 2"/>
          <p:cNvSpPr>
            <a:spLocks noGrp="1"/>
          </p:cNvSpPr>
          <p:nvPr>
            <p:ph idx="1"/>
          </p:nvPr>
        </p:nvSpPr>
        <p:spPr/>
        <p:txBody>
          <a:bodyPr/>
          <a:lstStyle/>
          <a:p>
            <a:pPr marL="0" indent="0">
              <a:buClr>
                <a:schemeClr val="accent6">
                  <a:lumMod val="75000"/>
                </a:schemeClr>
              </a:buClr>
              <a:buNone/>
            </a:pPr>
            <a:r>
              <a:rPr lang="en-US" dirty="0"/>
              <a:t>Udon noodles:</a:t>
            </a:r>
          </a:p>
          <a:p>
            <a:pPr>
              <a:buClr>
                <a:schemeClr val="accent6">
                  <a:lumMod val="75000"/>
                </a:schemeClr>
              </a:buClr>
            </a:pPr>
            <a:r>
              <a:rPr lang="en-US" dirty="0"/>
              <a:t>Thick, long strands</a:t>
            </a:r>
          </a:p>
          <a:p>
            <a:pPr>
              <a:buClr>
                <a:schemeClr val="accent6">
                  <a:lumMod val="75000"/>
                </a:schemeClr>
              </a:buClr>
            </a:pPr>
            <a:r>
              <a:rPr lang="en-US" dirty="0"/>
              <a:t>Similar to spaghetti</a:t>
            </a:r>
          </a:p>
          <a:p>
            <a:pPr>
              <a:buClr>
                <a:schemeClr val="accent6">
                  <a:lumMod val="75000"/>
                </a:schemeClr>
              </a:buClr>
            </a:pPr>
            <a:r>
              <a:rPr lang="en-US" dirty="0"/>
              <a:t>Used in soups, stews, stir-fries, Asian-influenced dishes</a:t>
            </a:r>
          </a:p>
          <a:p>
            <a:pPr marL="0" indent="0">
              <a:buClr>
                <a:schemeClr val="accent6">
                  <a:lumMod val="75000"/>
                </a:schemeClr>
              </a:buClr>
              <a:buNone/>
            </a:pPr>
            <a:endParaRPr lang="en-US" dirty="0"/>
          </a:p>
          <a:p>
            <a:pPr marL="0" indent="0">
              <a:buClr>
                <a:schemeClr val="accent6">
                  <a:lumMod val="75000"/>
                </a:schemeClr>
              </a:buClr>
              <a:buNone/>
            </a:pPr>
            <a:r>
              <a:rPr lang="en-US" dirty="0"/>
              <a:t>Vermicelli:</a:t>
            </a:r>
          </a:p>
          <a:p>
            <a:pPr>
              <a:buClr>
                <a:schemeClr val="accent6">
                  <a:lumMod val="75000"/>
                </a:schemeClr>
              </a:buClr>
            </a:pPr>
            <a:r>
              <a:rPr lang="en-US" dirty="0"/>
              <a:t>Long strands</a:t>
            </a:r>
          </a:p>
          <a:p>
            <a:pPr>
              <a:buClr>
                <a:schemeClr val="accent6">
                  <a:lumMod val="75000"/>
                </a:schemeClr>
              </a:buClr>
            </a:pPr>
            <a:r>
              <a:rPr lang="en-US" dirty="0"/>
              <a:t>Similar to spaghetti</a:t>
            </a:r>
          </a:p>
          <a:p>
            <a:pPr>
              <a:buClr>
                <a:schemeClr val="accent6">
                  <a:lumMod val="75000"/>
                </a:schemeClr>
              </a:buClr>
            </a:pPr>
            <a:r>
              <a:rPr lang="en-US" dirty="0"/>
              <a:t>Used in broths, soups, light sauces</a:t>
            </a:r>
          </a:p>
          <a:p>
            <a:pPr>
              <a:buClr>
                <a:schemeClr val="accent6">
                  <a:lumMod val="75000"/>
                </a:schemeClr>
              </a:buClr>
            </a:pPr>
            <a:endParaRPr lang="en-US" dirty="0"/>
          </a:p>
        </p:txBody>
      </p:sp>
      <p:pic>
        <p:nvPicPr>
          <p:cNvPr id="8" name="Picture Placeholder 7"/>
          <p:cNvPicPr>
            <a:picLocks noGrp="1" noChangeAspect="1"/>
          </p:cNvPicPr>
          <p:nvPr>
            <p:ph type="pic" sz="quarter" idx="11"/>
          </p:nvPr>
        </p:nvPicPr>
        <p:blipFill>
          <a:blip r:embed="rId3" cstate="print">
            <a:extLst>
              <a:ext uri="{28A0092B-C50C-407E-A947-70E740481C1C}">
                <a14:useLocalDpi xmlns:a14="http://schemas.microsoft.com/office/drawing/2010/main" val="0"/>
              </a:ext>
            </a:extLst>
          </a:blip>
          <a:srcRect/>
          <a:stretch>
            <a:fillRect/>
          </a:stretch>
        </p:blipFill>
        <p:spPr/>
      </p:pic>
      <p:pic>
        <p:nvPicPr>
          <p:cNvPr id="10" name="Picture Placeholder 9"/>
          <p:cNvPicPr>
            <a:picLocks noGrp="1" noChangeAspect="1"/>
          </p:cNvPicPr>
          <p:nvPr>
            <p:ph type="pic" sz="quarter" idx="13"/>
          </p:nvPr>
        </p:nvPicPr>
        <p:blipFill rotWithShape="1">
          <a:blip r:embed="rId4" cstate="print">
            <a:extLst>
              <a:ext uri="{28A0092B-C50C-407E-A947-70E740481C1C}">
                <a14:useLocalDpi xmlns:a14="http://schemas.microsoft.com/office/drawing/2010/main" val="0"/>
              </a:ext>
            </a:extLst>
          </a:blip>
          <a:srcRect/>
          <a:stretch/>
        </p:blipFill>
        <p:spPr/>
      </p:pic>
      <p:sp>
        <p:nvSpPr>
          <p:cNvPr id="6" name="Slide Number Placeholder 5"/>
          <p:cNvSpPr>
            <a:spLocks noGrp="1"/>
          </p:cNvSpPr>
          <p:nvPr>
            <p:ph type="sldNum" sz="quarter" idx="14"/>
          </p:nvPr>
        </p:nvSpPr>
        <p:spPr/>
        <p:txBody>
          <a:bodyPr/>
          <a:lstStyle/>
          <a:p>
            <a:fld id="{27D84DB1-8C20-4AFC-9FEF-9046B40F96ED}" type="slidenum">
              <a:rPr lang="en-US" altLang="en-US" smtClean="0"/>
              <a:pPr/>
              <a:t>96</a:t>
            </a:fld>
            <a:endParaRPr lang="en-US" altLang="en-US" dirty="0"/>
          </a:p>
        </p:txBody>
      </p:sp>
    </p:spTree>
    <p:extLst>
      <p:ext uri="{BB962C8B-B14F-4D97-AF65-F5344CB8AC3E}">
        <p14:creationId xmlns:p14="http://schemas.microsoft.com/office/powerpoint/2010/main" val="8670817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Pasta and dumplings</a:t>
            </a:r>
          </a:p>
        </p:txBody>
      </p:sp>
      <p:sp>
        <p:nvSpPr>
          <p:cNvPr id="3" name="Content Placeholder 2"/>
          <p:cNvSpPr>
            <a:spLocks noGrp="1"/>
          </p:cNvSpPr>
          <p:nvPr>
            <p:ph idx="1"/>
          </p:nvPr>
        </p:nvSpPr>
        <p:spPr/>
        <p:txBody>
          <a:bodyPr/>
          <a:lstStyle/>
          <a:p>
            <a:pPr>
              <a:buClr>
                <a:schemeClr val="accent6">
                  <a:lumMod val="75000"/>
                </a:schemeClr>
              </a:buClr>
            </a:pPr>
            <a:r>
              <a:rPr lang="en-US" dirty="0"/>
              <a:t>Dumplings are cooked balls of dough with filling</a:t>
            </a:r>
          </a:p>
          <a:p>
            <a:pPr>
              <a:buClr>
                <a:schemeClr val="accent6">
                  <a:lumMod val="75000"/>
                </a:schemeClr>
              </a:buClr>
            </a:pPr>
            <a:r>
              <a:rPr lang="en-US" dirty="0"/>
              <a:t>Ravioli and pierogi</a:t>
            </a:r>
          </a:p>
          <a:p>
            <a:pPr>
              <a:buClr>
                <a:schemeClr val="accent6">
                  <a:lumMod val="75000"/>
                </a:schemeClr>
              </a:buClr>
            </a:pPr>
            <a:r>
              <a:rPr lang="en-US" dirty="0"/>
              <a:t>Appetizers, salads, entrées, desserts</a:t>
            </a:r>
          </a:p>
          <a:p>
            <a:pPr>
              <a:buClr>
                <a:schemeClr val="accent6">
                  <a:lumMod val="75000"/>
                </a:schemeClr>
              </a:buClr>
            </a:pPr>
            <a:endParaRPr lang="en-US" dirty="0"/>
          </a:p>
        </p:txBody>
      </p:sp>
      <p:sp>
        <p:nvSpPr>
          <p:cNvPr id="5" name="Slide Number Placeholder 4"/>
          <p:cNvSpPr>
            <a:spLocks noGrp="1"/>
          </p:cNvSpPr>
          <p:nvPr>
            <p:ph type="sldNum" sz="quarter" idx="10"/>
          </p:nvPr>
        </p:nvSpPr>
        <p:spPr/>
        <p:txBody>
          <a:bodyPr/>
          <a:lstStyle/>
          <a:p>
            <a:fld id="{EAF2A20B-F837-4AEA-B85A-7D1B4EC267B2}" type="slidenum">
              <a:rPr lang="en-US" altLang="en-US" smtClean="0"/>
              <a:pPr/>
              <a:t>97</a:t>
            </a:fld>
            <a:endParaRPr lang="en-US" altLang="en-US" dirty="0"/>
          </a:p>
        </p:txBody>
      </p:sp>
    </p:spTree>
    <p:extLst>
      <p:ext uri="{BB962C8B-B14F-4D97-AF65-F5344CB8AC3E}">
        <p14:creationId xmlns:p14="http://schemas.microsoft.com/office/powerpoint/2010/main" val="148290385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Preparing and cooking pasta</a:t>
            </a:r>
          </a:p>
        </p:txBody>
      </p:sp>
      <p:sp>
        <p:nvSpPr>
          <p:cNvPr id="3" name="Content Placeholder 2"/>
          <p:cNvSpPr>
            <a:spLocks noGrp="1"/>
          </p:cNvSpPr>
          <p:nvPr>
            <p:ph idx="1"/>
          </p:nvPr>
        </p:nvSpPr>
        <p:spPr/>
        <p:txBody>
          <a:bodyPr/>
          <a:lstStyle/>
          <a:p>
            <a:pPr>
              <a:buClr>
                <a:schemeClr val="accent6">
                  <a:lumMod val="75000"/>
                </a:schemeClr>
              </a:buClr>
            </a:pPr>
            <a:r>
              <a:rPr lang="en-US" dirty="0"/>
              <a:t>Make pasta or dumplings from starch and liquid</a:t>
            </a:r>
          </a:p>
          <a:p>
            <a:pPr>
              <a:buClr>
                <a:schemeClr val="accent6">
                  <a:lumMod val="75000"/>
                </a:schemeClr>
              </a:buClr>
            </a:pPr>
            <a:r>
              <a:rPr lang="en-US" dirty="0"/>
              <a:t>Produces stiff dough that can be stretched and shaped</a:t>
            </a:r>
          </a:p>
          <a:p>
            <a:pPr>
              <a:buClr>
                <a:schemeClr val="accent6">
                  <a:lumMod val="75000"/>
                </a:schemeClr>
              </a:buClr>
            </a:pPr>
            <a:r>
              <a:rPr lang="en-US" dirty="0"/>
              <a:t>Fresh pasta cooks quickly</a:t>
            </a:r>
          </a:p>
          <a:p>
            <a:pPr>
              <a:buClr>
                <a:schemeClr val="accent6">
                  <a:lumMod val="75000"/>
                </a:schemeClr>
              </a:buClr>
            </a:pPr>
            <a:r>
              <a:rPr lang="en-US" dirty="0"/>
              <a:t>Firm pasta is al dente</a:t>
            </a:r>
          </a:p>
          <a:p>
            <a:pPr>
              <a:buClr>
                <a:schemeClr val="accent6">
                  <a:lumMod val="75000"/>
                </a:schemeClr>
              </a:buClr>
            </a:pPr>
            <a:r>
              <a:rPr lang="en-US" dirty="0"/>
              <a:t>Cooking dry pasta takes longer </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98</a:t>
            </a:fld>
            <a:endParaRPr lang="en-US" altLang="en-US" dirty="0"/>
          </a:p>
        </p:txBody>
      </p:sp>
    </p:spTree>
    <p:extLst>
      <p:ext uri="{BB962C8B-B14F-4D97-AF65-F5344CB8AC3E}">
        <p14:creationId xmlns:p14="http://schemas.microsoft.com/office/powerpoint/2010/main" val="411517402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6">
                    <a:lumMod val="75000"/>
                  </a:schemeClr>
                </a:solidFill>
              </a:rPr>
              <a:t>Fresh pasta</a:t>
            </a:r>
          </a:p>
        </p:txBody>
      </p:sp>
      <p:sp>
        <p:nvSpPr>
          <p:cNvPr id="3" name="Content Placeholder 2"/>
          <p:cNvSpPr>
            <a:spLocks noGrp="1"/>
          </p:cNvSpPr>
          <p:nvPr>
            <p:ph idx="1"/>
          </p:nvPr>
        </p:nvSpPr>
        <p:spPr/>
        <p:txBody>
          <a:bodyPr/>
          <a:lstStyle/>
          <a:p>
            <a:pPr>
              <a:buClr>
                <a:schemeClr val="accent6">
                  <a:lumMod val="75000"/>
                </a:schemeClr>
              </a:buClr>
            </a:pPr>
            <a:r>
              <a:rPr lang="en-US" dirty="0"/>
              <a:t>Use eggs, salt, olive oil, flour</a:t>
            </a:r>
          </a:p>
          <a:p>
            <a:pPr>
              <a:buClr>
                <a:schemeClr val="accent6">
                  <a:lumMod val="75000"/>
                </a:schemeClr>
              </a:buClr>
            </a:pPr>
            <a:r>
              <a:rPr lang="en-US" dirty="0"/>
              <a:t>Add herbs, spices, vegetables</a:t>
            </a:r>
          </a:p>
          <a:p>
            <a:pPr>
              <a:buClr>
                <a:schemeClr val="accent6">
                  <a:lumMod val="75000"/>
                </a:schemeClr>
              </a:buClr>
            </a:pPr>
            <a:r>
              <a:rPr lang="en-US" dirty="0"/>
              <a:t>Resting stage</a:t>
            </a:r>
          </a:p>
          <a:p>
            <a:pPr>
              <a:buClr>
                <a:schemeClr val="accent6">
                  <a:lumMod val="75000"/>
                </a:schemeClr>
              </a:buClr>
            </a:pPr>
            <a:r>
              <a:rPr lang="en-US" dirty="0"/>
              <a:t>Dough—smooth and moist to touch</a:t>
            </a:r>
          </a:p>
          <a:p>
            <a:pPr>
              <a:buClr>
                <a:schemeClr val="accent6">
                  <a:lumMod val="75000"/>
                </a:schemeClr>
              </a:buClr>
            </a:pPr>
            <a:r>
              <a:rPr lang="en-US" dirty="0"/>
              <a:t>After 15 to 30 minutes, roll into thin sheet</a:t>
            </a:r>
          </a:p>
          <a:p>
            <a:pPr>
              <a:buClr>
                <a:schemeClr val="accent6">
                  <a:lumMod val="75000"/>
                </a:schemeClr>
              </a:buClr>
            </a:pPr>
            <a:r>
              <a:rPr lang="en-US" dirty="0"/>
              <a:t>Hold fresh, uncooked pasta in refrigerator for one or two days </a:t>
            </a:r>
          </a:p>
          <a:p>
            <a:pPr>
              <a:buClr>
                <a:schemeClr val="accent6">
                  <a:lumMod val="75000"/>
                </a:schemeClr>
              </a:buClr>
            </a:pPr>
            <a:endParaRPr lang="en-US" dirty="0"/>
          </a:p>
        </p:txBody>
      </p:sp>
      <p:sp>
        <p:nvSpPr>
          <p:cNvPr id="4" name="Slide Number Placeholder 3"/>
          <p:cNvSpPr>
            <a:spLocks noGrp="1"/>
          </p:cNvSpPr>
          <p:nvPr>
            <p:ph type="sldNum" sz="quarter" idx="10"/>
          </p:nvPr>
        </p:nvSpPr>
        <p:spPr/>
        <p:txBody>
          <a:bodyPr/>
          <a:lstStyle/>
          <a:p>
            <a:fld id="{1628EABD-D0C4-4021-9CD4-FF85254123DD}" type="slidenum">
              <a:rPr lang="en-US" altLang="en-US" smtClean="0"/>
              <a:pPr/>
              <a:t>99</a:t>
            </a:fld>
            <a:endParaRPr lang="en-US" altLang="en-US" dirty="0"/>
          </a:p>
        </p:txBody>
      </p:sp>
    </p:spTree>
    <p:extLst>
      <p:ext uri="{BB962C8B-B14F-4D97-AF65-F5344CB8AC3E}">
        <p14:creationId xmlns:p14="http://schemas.microsoft.com/office/powerpoint/2010/main" val="339829167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83360442-5dec-4955-8a74-e48fe25ec838" xsi:nil="true"/>
    <lcf76f155ced4ddcb4097134ff3c332f xmlns="162f643a-7b80-4d38-9450-1e488627f74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7FDCF3104A07244BF459662B7AA6C88" ma:contentTypeVersion="16" ma:contentTypeDescription="Create a new document." ma:contentTypeScope="" ma:versionID="cc189776ef262ce16b119e4cb3eab4b5">
  <xsd:schema xmlns:xsd="http://www.w3.org/2001/XMLSchema" xmlns:xs="http://www.w3.org/2001/XMLSchema" xmlns:p="http://schemas.microsoft.com/office/2006/metadata/properties" xmlns:ns2="83360442-5dec-4955-8a74-e48fe25ec838" xmlns:ns3="162f643a-7b80-4d38-9450-1e488627f741" targetNamespace="http://schemas.microsoft.com/office/2006/metadata/properties" ma:root="true" ma:fieldsID="9722f91a27ae4aeaa1bd0f5c842d0019" ns2:_="" ns3:_="">
    <xsd:import namespace="83360442-5dec-4955-8a74-e48fe25ec838"/>
    <xsd:import namespace="162f643a-7b80-4d38-9450-1e488627f7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ObjectDetectorVersions" minOccurs="0"/>
                <xsd:element ref="ns3:MediaServiceLocation" minOccurs="0"/>
                <xsd:element ref="ns3:MediaServiceGenerationTime" minOccurs="0"/>
                <xsd:element ref="ns3:MediaServiceEventHashCode" minOccurs="0"/>
                <xsd:element ref="ns3:MediaLengthInSeconds" minOccurs="0"/>
                <xsd:element ref="ns3:lcf76f155ced4ddcb4097134ff3c332f" minOccurs="0"/>
                <xsd:element ref="ns2:TaxCatchAll"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60442-5dec-4955-8a74-e48fe25ec83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64897631-8002-4167-8b20-1409df4a837c}" ma:internalName="TaxCatchAll" ma:showField="CatchAllData" ma:web="83360442-5dec-4955-8a74-e48fe25ec83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62f643a-7b80-4d38-9450-1e488627f7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Location" ma:index="14" nillable="true" ma:displayName="Location" ma:indexed="true" ma:internalName="MediaServiceLocatio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989fe73-3383-41d1-9f05-ce8a0a359f23"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C37FFF8-F364-43EF-92A1-F8B30BC362C2}">
  <ds:schemaRefs>
    <ds:schemaRef ds:uri="http://schemas.microsoft.com/sharepoint/v3/contenttype/forms"/>
  </ds:schemaRefs>
</ds:datastoreItem>
</file>

<file path=customXml/itemProps2.xml><?xml version="1.0" encoding="utf-8"?>
<ds:datastoreItem xmlns:ds="http://schemas.openxmlformats.org/officeDocument/2006/customXml" ds:itemID="{9E16FC77-E2B8-4893-B98F-1209B8B22006}">
  <ds:schemaRefs>
    <ds:schemaRef ds:uri="http://schemas.microsoft.com/office/2006/metadata/properties"/>
    <ds:schemaRef ds:uri="http://schemas.microsoft.com/office/infopath/2007/PartnerControls"/>
    <ds:schemaRef ds:uri="83360442-5dec-4955-8a74-e48fe25ec838"/>
    <ds:schemaRef ds:uri="162f643a-7b80-4d38-9450-1e488627f741"/>
  </ds:schemaRefs>
</ds:datastoreItem>
</file>

<file path=customXml/itemProps3.xml><?xml version="1.0" encoding="utf-8"?>
<ds:datastoreItem xmlns:ds="http://schemas.openxmlformats.org/officeDocument/2006/customXml" ds:itemID="{0BE80C7F-B96F-4993-95D7-6FB829E0A7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60442-5dec-4955-8a74-e48fe25ec838"/>
    <ds:schemaRef ds:uri="162f643a-7b80-4d38-9450-1e488627f7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1680</TotalTime>
  <Words>10818</Words>
  <Application>Microsoft Office PowerPoint</Application>
  <PresentationFormat>Widescreen</PresentationFormat>
  <Paragraphs>1907</Paragraphs>
  <Slides>102</Slides>
  <Notes>86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102</vt:i4>
      </vt:variant>
    </vt:vector>
  </HeadingPairs>
  <TitlesOfParts>
    <vt:vector size="108" baseType="lpstr">
      <vt:lpstr>Arial</vt:lpstr>
      <vt:lpstr>Calibri</vt:lpstr>
      <vt:lpstr>Courier New</vt:lpstr>
      <vt:lpstr>Helvetica Neue Medium</vt:lpstr>
      <vt:lpstr>Wingdings</vt:lpstr>
      <vt:lpstr>1_Office Theme</vt:lpstr>
      <vt:lpstr>PowerPoint Presentation</vt:lpstr>
      <vt:lpstr>Types of Potatoes</vt:lpstr>
      <vt:lpstr> Types of Potatoes</vt:lpstr>
      <vt:lpstr> Types of Potatoes</vt:lpstr>
      <vt:lpstr>Types of potatoes</vt:lpstr>
      <vt:lpstr>Types of potatoes</vt:lpstr>
      <vt:lpstr>Types of potatoes</vt:lpstr>
      <vt:lpstr>Types of potatoes</vt:lpstr>
      <vt:lpstr>Selecting potatoes</vt:lpstr>
      <vt:lpstr>Storing potatoes</vt:lpstr>
      <vt:lpstr>Preparing potatoes</vt:lpstr>
      <vt:lpstr>Cooking Potatoes</vt:lpstr>
      <vt:lpstr>Boiling potatoes</vt:lpstr>
      <vt:lpstr>Steaming potatoes</vt:lpstr>
      <vt:lpstr>Baking potatoes</vt:lpstr>
      <vt:lpstr>Preparing potatoes</vt:lpstr>
      <vt:lpstr>Preparing potatoes</vt:lpstr>
      <vt:lpstr>Preparing potatoes</vt:lpstr>
      <vt:lpstr>Preparing potatoes</vt:lpstr>
      <vt:lpstr>Deep-frying potatoes</vt:lpstr>
      <vt:lpstr>Mashed potatoes</vt:lpstr>
      <vt:lpstr>LEGUMES AND GRAINS</vt:lpstr>
      <vt:lpstr>BEANS</vt:lpstr>
      <vt:lpstr>TYPES OF BEANS</vt:lpstr>
      <vt:lpstr>Types of beans</vt:lpstr>
      <vt:lpstr>Types of beans</vt:lpstr>
      <vt:lpstr>Types of beans</vt:lpstr>
      <vt:lpstr>Types of beans</vt:lpstr>
      <vt:lpstr>Types of beans</vt:lpstr>
      <vt:lpstr>Types of beans</vt:lpstr>
      <vt:lpstr>Types of beans</vt:lpstr>
      <vt:lpstr>Types of beans</vt:lpstr>
      <vt:lpstr>Types of beans</vt:lpstr>
      <vt:lpstr>Types of beans</vt:lpstr>
      <vt:lpstr>Types of beans</vt:lpstr>
      <vt:lpstr>Types of beans</vt:lpstr>
      <vt:lpstr>Types of peas</vt:lpstr>
      <vt:lpstr>Types of peas</vt:lpstr>
      <vt:lpstr>Types of peas</vt:lpstr>
      <vt:lpstr>Types of nuts</vt:lpstr>
      <vt:lpstr>Types of nuts</vt:lpstr>
      <vt:lpstr>Types of nuts</vt:lpstr>
      <vt:lpstr>Types of nuts</vt:lpstr>
      <vt:lpstr>Types of nuts</vt:lpstr>
      <vt:lpstr>Types of nuts</vt:lpstr>
      <vt:lpstr>Types of nuts</vt:lpstr>
      <vt:lpstr>Types of nuts</vt:lpstr>
      <vt:lpstr>Types of nuts</vt:lpstr>
      <vt:lpstr>Types of nuts</vt:lpstr>
      <vt:lpstr>Types of nuts</vt:lpstr>
      <vt:lpstr>Types of seeds</vt:lpstr>
      <vt:lpstr>Types of seeds</vt:lpstr>
      <vt:lpstr>Types of seeds</vt:lpstr>
      <vt:lpstr>Types of seeds</vt:lpstr>
      <vt:lpstr>Types of seeds</vt:lpstr>
      <vt:lpstr>Grains</vt:lpstr>
      <vt:lpstr>grains</vt:lpstr>
      <vt:lpstr>grains</vt:lpstr>
      <vt:lpstr>Common wheat varieties</vt:lpstr>
      <vt:lpstr>Common wheat varieties</vt:lpstr>
      <vt:lpstr>Common wheat varieties</vt:lpstr>
      <vt:lpstr>Common rice varieties</vt:lpstr>
      <vt:lpstr>Common rice varieties</vt:lpstr>
      <vt:lpstr>Common rice varieties</vt:lpstr>
      <vt:lpstr>Common rice varieties</vt:lpstr>
      <vt:lpstr>Common rice varieties</vt:lpstr>
      <vt:lpstr>Common corn-derived products</vt:lpstr>
      <vt:lpstr>Common corn-derived products</vt:lpstr>
      <vt:lpstr>Common corn-derived products</vt:lpstr>
      <vt:lpstr>Common oat products</vt:lpstr>
      <vt:lpstr>Common oat products</vt:lpstr>
      <vt:lpstr>Other grain varieties</vt:lpstr>
      <vt:lpstr>Other grain varieties</vt:lpstr>
      <vt:lpstr>Other grain varieties</vt:lpstr>
      <vt:lpstr>Other grain varieties</vt:lpstr>
      <vt:lpstr>Selecting and Storing Legumes and Grains </vt:lpstr>
      <vt:lpstr>Selecting and Storing Legumes and Grains </vt:lpstr>
      <vt:lpstr>Preparing legumes</vt:lpstr>
      <vt:lpstr>Cooking grains</vt:lpstr>
      <vt:lpstr>Softening dried beans</vt:lpstr>
      <vt:lpstr>Making pilaf</vt:lpstr>
      <vt:lpstr>Making pilaf</vt:lpstr>
      <vt:lpstr>Making risotto</vt:lpstr>
      <vt:lpstr>Making risotto</vt:lpstr>
      <vt:lpstr>Pasta and dumplings</vt:lpstr>
      <vt:lpstr>Common dried pasta shapes and noodles</vt:lpstr>
      <vt:lpstr>Common dried pasta shapes and noodles</vt:lpstr>
      <vt:lpstr>Common dried pasta shapes and noodles</vt:lpstr>
      <vt:lpstr>Common dried pasta shapes and noodles</vt:lpstr>
      <vt:lpstr>Common dried pasta shapes and noodles</vt:lpstr>
      <vt:lpstr>Common dried pasta shapes and noodles</vt:lpstr>
      <vt:lpstr>Common dried pasta shapes and noodles</vt:lpstr>
      <vt:lpstr>Common dried pasta shapes and noodles</vt:lpstr>
      <vt:lpstr>Common dried pasta shapes and noodles</vt:lpstr>
      <vt:lpstr>Common dried pasta shapes and noodles</vt:lpstr>
      <vt:lpstr>Common dried pasta shapes and noodles</vt:lpstr>
      <vt:lpstr>Pasta and dumplings</vt:lpstr>
      <vt:lpstr>Preparing and cooking pasta</vt:lpstr>
      <vt:lpstr>Fresh pasta</vt:lpstr>
      <vt:lpstr>Serving pasta</vt:lpstr>
      <vt:lpstr>Boiling pasta</vt:lpstr>
      <vt:lpstr>Cooking dumplings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7  Potatoes, Grains, and Pasta</dc:title>
  <dc:creator>Katherine Woodrow</dc:creator>
  <cp:lastModifiedBy>Courtney Hamm</cp:lastModifiedBy>
  <cp:revision>217</cp:revision>
  <dcterms:created xsi:type="dcterms:W3CDTF">2017-05-01T15:11:11Z</dcterms:created>
  <dcterms:modified xsi:type="dcterms:W3CDTF">2025-07-31T15:40:55Z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400.000000000000</vt:lpwstr>
  </property>
  <property fmtid="{D5CDD505-2E9C-101B-9397-08002B2CF9AE}" pid="3" name="ContentTypeId">
    <vt:lpwstr>0x010100A7FDCF3104A07244BF459662B7AA6C88</vt:lpwstr>
  </property>
  <property fmtid="{D5CDD505-2E9C-101B-9397-08002B2CF9AE}" pid="4" name="MediaServiceImageTags">
    <vt:lpwstr/>
  </property>
</Properties>
</file>