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1"/>
  </p:notesMasterIdLst>
  <p:sldIdLst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269" r:id="rId25"/>
    <p:sldId id="337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87" r:id="rId76"/>
    <p:sldId id="388" r:id="rId77"/>
    <p:sldId id="389" r:id="rId78"/>
    <p:sldId id="390" r:id="rId79"/>
    <p:sldId id="391" r:id="rId8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DD590-7213-471D-8AC9-6BEE2E7D3433}" v="1" dt="2025-07-31T19:20:18.4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44" autoAdjust="0"/>
    <p:restoredTop sz="85109" autoAdjust="0"/>
  </p:normalViewPr>
  <p:slideViewPr>
    <p:cSldViewPr snapToGrid="0">
      <p:cViewPr varScale="1">
        <p:scale>
          <a:sx n="55" d="100"/>
          <a:sy n="55" d="100"/>
        </p:scale>
        <p:origin x="8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presProps" Target="presProps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notesMaster" Target="notesMasters/notesMaster1.xml"/><Relationship Id="rId86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58242-BF09-4607-A152-EB70DC43740C}" type="datetimeFigureOut">
              <a:rPr lang="en-US" smtClean="0"/>
              <a:t>7/31/2025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51AF7-6235-438F-B4B4-C15FE815C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10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vegetable is an edible, herb-like plant. The parts of vegetables that people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eat include the leaves, fruit, stems, roots, tubers, seeds, and flowers. Vegetables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be purchased whole or cut in fresh, frozen, canned, and dried forms. Unlike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fruits, vegetables are eaten cooked more often than raw.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are often categorized by their botanical origins or by their edible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parts. They may be classified as a flower, fruit, green leafy, seed, root/tuber,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stem vegetable.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59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Cucumbers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Cucumbers have a thin skin, which is sometimes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waxed to prevent moisture loss, and an inner core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seeds. Cucumbers have a mild flavor and are excellent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salads or served as crudités. Purchase cucumbers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firm and free of soft spots.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141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Eggplants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Eggplants come in several different varieties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range in size from long and thin to short and plump.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also range in color from white to violet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purple to black. Eggplants are glossy, firm vegetables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very versatile and can be used with several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cooking methods. Look for eggplants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glossy, smooth skin free of blemishes or soft spots.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96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Tomatoes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Tomatoes are grown in hundreds of varieties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come in several different colors, including red, yellow,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purple. Flavors run from sweet to slightly acidic.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Tomatoes are best when ripened on the vine. Tomatoes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very versatile and are very popular in salads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 as other dishes. Tomatoes may be stewed, fried,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grilled, baked, or made into sauce or juice. Choose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tomatoes that have a firm, smooth skin and are free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blemishes.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399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Summer squash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Unlike winter squash, summer squash—zucchini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yellow squash—is smaller, with thin skin and small,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seeds that are eaten. The flavor of summer squash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very mild, and it can easily take on the flavors of other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foods. Summer squash is a very versatile vegetable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works well with most cooking methods—in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casseroles or baked goods, or sautéed, to name a few.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equally good in salads or crudités. Look for squash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bright colors, smooth skin, and no soft spots.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30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Winter squash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Winter squash have hard, tough outer shells and large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seeds. They range in size from large pumpkins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spaghetti to butternut to the smaller acorn squash.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range in flavor from sweet to mild, and some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be bitter. Many have a nutty flavor when roasted.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are very versatile and can be used with many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cooking methods—for example, oven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cooking, microwave cooking, or boiling. Look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squash with firm skin and free of soft spots.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697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 leafy vegetables include various types of lettuce, collard greens, mustard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greens, spinach, and Swiss chard. Green leafy vegetables are very high in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vitamins A and C, iron, and magnesium.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Lettuce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hundreds of varieties of lettuce with varying flavors, colors, and shapes. In the United States, there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four main groups of lettuce—butterhead, crisphead, leaf, and romaine. Butterhead lettuce has small, round,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loosely formed heads with leaves that are soft and have a buttery texture. Crisphead lettuce, such as iceberg,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light-green leaves that are tightly packed together. Its mild flavor makes it good to use in salads and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sandwiches. The leaf lettuce variety does not grow to form lettuce heads. Instead, it has loose leaves with curly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edges joined at the base stem. Leaf lettuce is mild in flavor. Romaine lettuce, just like leaf lettuce, has loose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leaves with their edges slightly ruffled. Romaine is the most flavorful of the lettuces. When choosing lettuce, look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heads that have good color and have no blemishes or discoloration on their leaves. Pictured here, clockwise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left to right, are romaine, butterhead, crisphead, and leaf lettuce.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5379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Mustard greens and collard greens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 mustard greens and collard greens have a bitter,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strong flavor. The leaves are usually dark green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ruffled edges. Collard greens and mustard greens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fairly versatile and can be used with a number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cooking methods. Look for leaves with good color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firm stems that are not wilted. They need to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cooked longer than spinach and chard.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48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 is one of the most adaptable greens in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kitchen. It has dark-green leaves that can be smooth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curly. It can be eaten raw in salads, but it is also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in soups and casseroles. Choose spinach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good color to the leaves and is crisp and tender.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063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Swiss chard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Swiss chard is actually a type of beet that does not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a root. Swiss chard produces wide, dark-green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leaves with brightly colored stalks from yellow to red.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flavor of Swiss chard is full and similar to spinach.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Swiss chard can be used with multiple cooking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methods. Select chard with fresh green leaves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avoid chard with wilted or discolored leaves.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7860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too long ago, a little iceberg lettuce with mayonnaise dressing was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considered a dinner salad. Consumers today are interested in more flavorful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nutritious salad greens. Variety lettuce mixes have gained popularity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 years, both in restaurants and grocery stores.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Spring greens, field greens, field mixes, and other terms are used to describe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mix of assorted salad greens. Some greens are lettuces; some are related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cabbage; others, like radicchio, are chicory. Even leafy herbs like cilantro find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way into flavorful salads.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196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Flower vegetables include broccoli, cauliflower, Brussels sprouts,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cabbage—although all of these are part of the cabbage or cruciferous family.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vegetables have generated a lot of interest in the health world due to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cancer-fighting compounds. When we think of cooking these products,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focus on the “head” of the vegetable. When purchasing these vegetables,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avoid any with rubbery texture and/or dark decay spots.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138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too long ago, a little iceberg lettuce with mayonnaise dressing was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considered a dinner salad. Consumers today are interested in more flavorful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nutritious salad greens. Variety lettuce mixes have gained popularity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recent years, both in restaurants and grocery stores.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Spring greens, field greens, field mixes, and other terms are used to describe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mix of assorted salad greens. Some greens are lettuces; some are related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cabbage; others, like radicchio (see Figure 6.1), are chicory (see Figure 6.2).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 leafy herbs like cilantro find their way into flavorful salads.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Spring greens are the new leaves of leafy vegetables that were harvested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previous season. Some brassica (cabbage family) and chicories are strong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 to survive the winter. When they begin to send up new growth in March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early April, the leaves are tender, bright, and flavorful. They are often found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fresh spring salads.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Field mixes may be more tender and can be planted in the spring for harvest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 weeks later. Mesclun mix is a seed blend that includes a variety of leafy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lettuce and other greens. Other single greens may be added to blends 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harvest. These assorted leaves may have a bold flavor like arugula, be peppery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 watercress, savory like chive, or tangy like sorrel. Others are milder, like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romaine or frisée.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Combine these mixes with nuts, dried fruit, and goat cheese. When served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bread, they make a nutritious meal. Or toss them with ripe tomatoes, olive oil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wine vinegar, balsamic vinegar, or lemon juice. Then they make a colorful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interesting side dish.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B89D82-2D56-4C0F-ABDE-09CF1E3D72E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00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Seed vegetables include corn, peas, and beans In this category,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edible portions of the vegetable (kernels, peas) are actually seeds.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Fresh beans include green beans and yellow wax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beans. These beans are small and are most often eaten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still in the pod. Lima beans and fava beans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of beans that are shelled, or removed from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pod. They are larger and more firm than green beans.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Fresh beans are very versatile in the kitchen and stand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 well to hardier cooking methods. Dried shelled beans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 need to be soaked or boiled before preparation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recipes. Beans are very nutritious and work well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salads, soups, and side dishes. When choosing fresh beans,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 for pods that have good color and no blemishes.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414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Fresh sweet corn comes in several varieties, including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white, yellow, and bicolored varieties. Flavors run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very sweet to more full flavored. Sweet corn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used very soon after it is picked. If it is not,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 sugars will begin to turn to starch, making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corn less sweet and much chewier. Select ears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firm and free of mold or brown discolorations.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535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peas are green garden peas.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a sweet, delicate flavor. Peas are a colorful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 to salads and soups, as well as other dishes.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peas can be eaten in their pods. Snow peas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(sugar) snap peas are often used in Asian cooking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a firm skin and a light flavor.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1267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Root vegetables and tubers are grouped together because of the way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are grown; either all the way underground or partly underground.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Root vegetables are rich in sugars, starches, vitamins, and minerals.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plants exist both above and below ground. A single root extends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the ground and provides nutrients to the leafy green part of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 that is above the ground.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common root vegetables are carrots, beets, radishes, turnips, and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onions. Tuber vegetables include potatoes, sweet potatoes, and yams.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Tubers are enlarged, bulbous roots capable of generating a new plant;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are actually fat, underground 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889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Beets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Beet colors range from red to yellow to white.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 of beets is somewhat earthy because of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chemical called geosmin. Cooks prefer smaller beets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larger ones for two reasons: their appearance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better, and they cook faster than larger beets. Beets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popular in salads and soups, and can be served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side dish. Pickled beets add spice to many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dishes. Beets can be steamed, baked, or roasted.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 beets that are small to medium sized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smooth skins.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6352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Carrots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Carrots contain a large amount of carotene, a pigment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easily converted to vitamin A. Carrots can be served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raw, as crudités, as a garnish, or as an ingredient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salads. Cooked carrots make excellent side dishes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can be used in soups and sauces. Carrots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in desserts, both cooked and raw. Carrots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fundamental to mirepoix. Select carrots that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good color and are free of blemishes.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699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Leeks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Leeks resemble large green onions. They have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mildest flavor in the onion family. They are best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baked or grilled, but are often used in stocks, sauces,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soups. Choose leeks that have brightly colored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tops and are not wilted or discolored.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092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varieties of onions have a strong flavor and aroma,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are used to season other foods. Common or bulb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onions—like white, yellow, Vidalia, or red—are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 when sliced or chopped for use in stuffing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casseroles. Small onions, like pearl onions, are best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boiling or cooking with roasts and stews. They can also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prepared whole and served as a side dish. Onions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fundamental to mirepoix. Select onions that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dry and have not begun to sprout.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1292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Potatoes</a:t>
            </a:r>
          </a:p>
          <a:p>
            <a: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Potatoes are available in many varieties, with</a:t>
            </a:r>
          </a:p>
          <a:p>
            <a: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 flavors, sizes, textures, and colors. Moist</a:t>
            </a:r>
          </a:p>
          <a:p>
            <a: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potatoes are better suited to boiling, while drier</a:t>
            </a:r>
          </a:p>
          <a:p>
            <a: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potatoes are better for baking. Choose potatoes </a:t>
            </a:r>
            <a:b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3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firm, free of eyes, and are well shaped.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082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Broccoli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Broccoli has a deep green color, tiny clustered buds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(florets), and thick crisp leaves. Choose broccoli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a dark green color and tight florets. Do not select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broccoli with discolored leaves or florets. Broccoli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served raw or cooked and is often used in salads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crudités (cru·dee·TAY) platters. Crudités is a traditional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French appetizer with raw whole or sliced vegetables,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 including a dipping sauce or vinaigrette.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 even cooking times for the broccoli florets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broccoli stems, cut the stems lengthwise and cook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heads attached.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29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Radishes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Radishes are small, round roots that are available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colors, form deep red to pale cream. Their crisp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texture and peppery flavor make them a flavorful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colorful addition to salads. They can be cut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decoratively as a garnish or served as crudités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 dip. Select radishes that are firm and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bright red color.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16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Scallions and shallots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 onions, or scallions, are actually common onions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pulled before they are mature. The slender,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dark-green leaves of green onions are attached to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thick white bulb. Shallots are shaped like small bulb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onions and separate into small cloves when broken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apart. The milder flavor of green onions and shallots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makes them a great addition to salads, as well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sauces and meat dishes. Select green onions that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bright green tops and are not wilted. Select shallots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like you would bulb onions.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8202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Sweet potatoes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Sweet potatoes and potatoes come from different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botanical families. Both are root tubers. The sweet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potato's color comes from beta-carotene, which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form of vitamin A. Colors can range from bright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orange to light yellow. Sweet potatoes’ sweet flavor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makes them very versatile in the kitchen, and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best when baked, boiled, or puréed for soups.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sweet potatoes that are firm, free of eyes,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 shaped.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7680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Turnips and rutabagas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Like radishes, turnips have a hot peppery flavor when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eaten raw and are best when roasted. They are larger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radishes and usually have a rose-colored skin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bright white flesh. Turnips are good when baked, but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be boiled, steamed, or mashed. Choose turnips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small to medium sized with smooth skin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weighty feel. Rutabagas are root vegetables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originated as a cross between the cabbage and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turnip. They are prepared in a variety of ways,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leaves can be eaten as a leaf vegetable.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3814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Yams are often confused with sweet potatoes.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can range from deep red to creamy white. Yams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more natural sugar and moisture than sweet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potatoes. They can be substituted for sweet potatoes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most recipes.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64757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Stem vegetables include asparagus, celery, artichokes, and mushrooms.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this category, the vegetables that we eat are the stems of plants.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Artichokes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Artichokes are the immature flowers of a thistle plant.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 artichokes can be simmered, steamed,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microwaved. Often they are served with lemon juice,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garlic butter, or hollandaise sauce. The artichoke heart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be cooked separately and served in salads or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side dish. Young, tender glove artichokes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cooked whole. Mature artichokes need to have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fuzzy center (known as the choke) removed first.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 artichokes will have tightly closed outer leaves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be medium to dark green in color. They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be soft when squeezed.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1877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Asparagus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Asparagus, which can be green or white, has tender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stalks and tips. The thicker the stalk, the older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woody the stem. Asparagus can be steamed,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roasted, or sautéed. Choose stalks with dry, tight tips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avoid limp or wilted stalks.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446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Celery stalks are commonly used in salads, soups,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stews. The cut stalks can also be served as crudités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vegetable dip. Celery is a fundamental ingredient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mirepoix. Choose straight, rigid stalks with fresh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leaves. Avoid pithy, woody, or limp stalks.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490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Mushrooms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Fungi (FUN-ghee) are a large group of plants ranging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single-celled organisms to giant mushrooms.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Mushrooms are a family of fungi, many of which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edible. Some examples include button, morel,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portobello, crimini, enokidake, truffles, and shiitake.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flavor of mushrooms ranges from delicate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fruity to pungent and garlicky. Mushrooms come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shapes, sizes, and colors. They are served raw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salads and are also used in a variety of sauces,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soups, and other recipes. Choose mushrooms that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 and well-shaped. Avoid mushrooms with dirt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spots.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155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Improved shipping methods and new ways of farming have made most produce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all year. The use of hydroponic farming is popular. In hydroponic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(hi-dro-PON-ick) farming, vegetables are grown indoors year-round, under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regulated temperatures and light, in nutrient-enriched water. To reduce cost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promote freshness, some restaurants grow their own fresh vegetables on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premises.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vegetables, such as spinach, potatoes, and broccoli, are available all year.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quality, degree of ripeness, and price vary with the season. Others, such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asparagus, summer squashes, tomatoes, and green beans, have a specific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growing season. Knowing the growing season for a particular vegetable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important. As with fruit, during their growing seasons, vegetables are plentiful,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quality is higher, and the prices are usually lower. Some operations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seasonal menus that are based on what is fresh and locally available. Many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guests today have shown an interest in eating local produce and supporting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 that serve it.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same factors that could affect the purchasing decisions that operations make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fruit apply for vegetables.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170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Brussels sprouts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Brussels sprouts grow on a tall, thick stalk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resemble miniature cabbages. Flavors tend to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milder than cabbage, and they are usually steamed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roasted. Look for tight heads that are heavy and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lively green color.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7389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same quality grades that the USDA assigns to fruit apply to vegetables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well. Fresh vegetables are graded before shipping. USDA grades (from highest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lowest) for fresh vegetables include U.S. Extra Fancy, U.S. Fancy, U.S. No. 1,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U.S. No. 2, and U.S. No. 3. Canned products rated U.S. Grade A Fancy have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highest quality among canned goods.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1847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produce must be properly stored. Roots and tubers should be stored dry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unpeeled in a cool, dark area. Many of the other ripe vegetables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 at 41°F (5°C) or lower, but not all will be stored at these temperatures.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example, potatoes should never be stored in the refrigerator because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low temperatures of a refrigerator convert the starch into sugars. Rather,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be stored in a cool, dark place. Remember, if possible, vegetables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stored separately in one refrigerator and fruit in another refrigerator. As with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fruit, certain vegetables emit ethylene gas, which causes fruit to ripen.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 vegetables need to be kept dry because excess moisture causes produce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spoil quickly. For this reason, produce should not be peeled, washed,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trimmed until just before it is used. For example, outer leaves on lettuce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left on the head, and carrots should be unpeeled. Leafy tops on root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(e.g., beets, turnips, carrots, radishes) should be removed and either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discarded or used immediately. These tops can be used for stock, because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contain flavor and nutrients. The leaves on these green vegetables absorb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nutrients from the root and increase moisture loss.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that need to ripen, such as tomatoes and avocados, should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stored at a room temperature of 65°F to 70°F (18°C to 21°C). Once produce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ripe, refrigerate it immediately or it will become overripe. Even with proper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storage, most foodservice operations do not keep produce for more than four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days. Some vegetables, such as onions and beets, have a longer life, but most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restaurants limit the storage of these items to three weeks.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 vegetables must be placed carefully in a refrigerator. A refrigerator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 cold and warm spots, and vegetables can be sensitive to temperature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variations of a few degrees, so it is important to know the temperatures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refrigerator.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0988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must be properly prepared before they are cooked.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Preliminary preparations might include cleaning, peeling, slicing,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dicing, chopping, and mincing.</a:t>
            </a:r>
          </a:p>
          <a:p>
            <a:endParaRPr lang="en-US" sz="120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fresh vegetables, even if they will be peeled before cutting, must be cleaned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thoroughly. Washing removes surface dirt as well as bacteria and other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contaminants. Leafy vegetables contain sand and dirt, and even bugs. Celery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leeks are always dirty at the root. To clean vegetables, run them under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 that is a little warmer than the produce. When cleaning leafy greens,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lettuce and spinach, remove the outer leaves, and pull the lettuce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 completely apart and rinse thoroughly. As with fruit, special solutions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available for cleaning vegetables. Wash vegetables as close to preparation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time as 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602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cutting vegetables, the cutting surface should be at a comfortable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height so that the elbows are in a natural position. It is best to set up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cutting station with one container to hold the peelings and another container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hold the cut vegetables. This allows you to safely cut on a clear cutting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board. The cutting board should be large enough to accommodate piles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chopped material while the cook is still chopping. It should be securely in place,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not move as the cook chops. Place an approved rubber mat underneath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cutting board or use one with a slip-resistant surface on the bottom so that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anchored on the counter. It is best practice to use different colored cutting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boards for meat, fish, poultry, and produce to minimize the potential for cross-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contamination. Make sure the vegetables do not touch surfaces exposed to raw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meat, seafood, or poultry.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Dicing is cutting a product into cubes with a chef’s knife. Normally, dicing refers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about a half-inch cube—the same size as dice. This is a common technique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use with vegetables. Mincing is a fine chop cut made by using a chef’s knife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mezzaluna, a knife consisting of a single or double blade with a handle 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end. This cut is commonly used on smaller foods, such as garlic, fresh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herbs, and ginger.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891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Chop off the ends and quickly string the stalks, removing the major strings using a peeler, if necessary.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 the stalk curved-side up (similar to the letter U), and use the tip of the knife to cut the stalk into strips.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in strips, collect the strips together and chop across them, using the rocking motion of the blade.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free hand can hold the celery. Keep the fingertips tucked back to protect them from the blade.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knuckles can help guide the size of the chop. Go very slowly at first, so that your guiding hand does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come in contact with the sharp edge of the blade.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6706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Separate garlic cloves by pressing down on the top.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Loosen the skin from each clove by placing a clove on the cutting board, placing the flat side of the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blade on top, and hitting the blade with a fist or the heel of your hand.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776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3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a knife, peel off the skin and remove the root end and any brown spots.</a:t>
            </a:r>
          </a:p>
          <a:p>
            <a:pPr marL="228600" indent="-228600">
              <a:buFont typeface="+mj-lt"/>
              <a:buAutoNum type="arabicPeriod" startAt="3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Mince the cloves using a rocking motion. </a:t>
            </a:r>
          </a:p>
          <a:p>
            <a:pPr marL="228600" indent="-228600">
              <a:buFont typeface="+mj-lt"/>
              <a:buAutoNum type="arabicPeriod" startAt="3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+mj-lt"/>
              <a:buNone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Note: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Sprinkling a garlic clove with a dash of salt before mincing will allow the salt to absorb a little of </a:t>
            </a:r>
            <a:b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liquid so the garlic will not stick to the knife and will be easy to mince.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1091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the size of cube that is needed.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 the vegetable by washing and peeling.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 the vegetable so that the sides are straight and at right angles. It is often helpful to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 vegetables in half first so that you are working with a flat surface.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 into panels. Before something can be diced, it needs to be cut into logs or sticks, such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a julienne. Always begin by cutting off one side to make it flat. Next, make rectangular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slices or panels.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757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 into logs. Stack a number of the rectangles or panels on top of each other and then slice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lengthwise, making uniform logs or sticks. 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up the logs or sticks and cut across them again, creating perfect cubes.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8661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 vegetables as close to the actual cooking time as possible. This will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 the vegetables’ freshness and add to the overall quality and flavor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finished dish. There are some other factors essential to producing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well-cooked vegetables: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Purchase vegetables that are at the peak of quality.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Maintain proper storage and handling standards.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Select a cooking process that is best suited to the vegetable.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must be cooked in a way that protects their texture, flavor, color,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nutrients. Overcooking vegetables will reduce their quality, nutrient value,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appearance.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224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Cabbage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Cabbage has thick, waxy leaves that lay tight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together and form large round heads. Some varieties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curly leaves and a looser form. Flavors run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sweet to mild to strong. Cabbage can be eaten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 but is also found in savory dishes. Cabbage is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 versatile vegetable and works well with several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cooking methods. Look for heads with vibrant colors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tightly packed with firm cores. Cabbage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used in coleslaw, stir-fry, and wraps.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8023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Maintaining the quality and flavor of the vegetable depends on both the type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vegetable and the cooking method used. There are many cooking methods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vegetables: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Boiling (blanching, parboiling)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Steaming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Microwaving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Roasting and baking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Sautéing and stir-frying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Pan-frying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Deep-frying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Grilling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Stewing and braising</a:t>
            </a: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Sous vide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Puréeing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5687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72971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Cooks use both appearance and texture to test whether or not a vegetable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properly cooked. Green vegetables show a visible difference from one stage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doneness to another. White and orange vegetables show very little change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their color, so cooks check their texture to determine doneness.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2445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Boiling is best for hard, starchy vegetables, such as corn and potatoes.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blanch vegetables by quickly and partially cooking them in hot water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oil and then shocking them by plunging them into ice water or cold running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 in order to halt the cooking process. This cooking method has some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 effects: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It makes the skin easy to remove.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It sets the color of vegetables that are served cold.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It eliminates or reduces strong flavors.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It is the first step in other cooking methods.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Parboiling, like blanching, partially cooks vegetables in boiling water.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8788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Steaming is an excellent way to prepare vegetables for to-order service. It is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best way to retain vitamins and minerals because the vegetables are cooked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gently in a vapor, or steam bath, not in direct contact with water.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Microwaves cause food molecules to vibrate, and the friction from that vibration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generates heat. This causes the food’s natural liquids to steam the item. Cook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in a microwave-safe container, covered, in a small amount of liquid.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leave the vegetable whole, with the skin or peel intact, and steam it with its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 moisture.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587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Bring the liquid to a full boil, and add the seasonings and aromatics.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 the vegetables to the steamer in a single layer.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Steam the vegetables to the desired doneness.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 the vegetables, or plunge them into an ice-water bath and then refresh and hold.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3364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Place the vegetable in a suitable dish or plate, and cover it.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Place it in a microwave oven, and cook it to the desired doneness.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Serve the vegetables, or refresh and hold.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0362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Roasting and baking are two very popular ways to cook vegetables. Roast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bake vegetables in a hot or moderate oven. Leave them whole or cut them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 large pieces without adding liquid. This cooking method is best suited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with thick skins that protect the interior from drying or scorching,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winter squash, potatoes, and eggplant.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thick-skinned vegetables are well suited for roasting, vegetables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little or no skin are best when sautéed. Sautéing gives vegetables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crisp texture. Some vegetables are suitable for sautéing in their raw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state, such as mushrooms and onions. Partially cook denser vegetables,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 as green beans and carrots, before they are sautéed.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750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Place the vegetables onto a preheated, hot pan and into a hot or moderate oven.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Roast them to the desired doneness.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Serve, hold, or use them in a secondary technique.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0335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Glazing is a finishing technique that gives vegetables a glossy appearance. Add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small amount of honey, sugar, or maple syrup to the vegetable to coat it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 it a sheen as the vegetable reheats. For example, cooks often glaze small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pearl onions and baby carrots.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Unlike the cooking methods covered so far, cooks often coat pan-fried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vegetables with breading or batter. The amount of oil used in pan-frying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greater than that for sautéing. Cook batter-dipped vegetables in oil or butter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until their exteriors are lightly browned and crisp.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in pan-frying, coat vegetables to be deep-fried with breading or batter just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 cooking. Instead of a shallow pan, use a deep fryer or large, heavy pot.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Blanch slow-cooking vegetables, such as broccoli and cauliflower, before they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deep-fried to speed the cooking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015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Cauliflower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Cauliflower is available in several colors, ranging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white to green to purple. It has hearty stalks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florets, with leaves at its base. The entire plant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edible. Look for cauliflower that is firm with tight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clusters of florets. Choose heads that have a bright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white color and bright green leaves. Cauliflower can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served raw, and like broccoli can be served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crudités. It can also be sliced or cooked whole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works well with several cooking methods.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17682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Bring the liquid to a simmer and season or flavor as the recipe instructs.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Sweat or smother the vegetables and any aromatics in a cooking fat or in the cooking liquid, if desired.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Pour or ladle enough cooking liquid into the pan to properly cook the vegetables.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Cover the pan and cook until the vegetables are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19580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If there is too much liquid left from glazing, remove the vegetables and drain some of the liquid.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Reserve the cooking liquid. Add honey, brown sugar, or maple syrup and continue to reduce to make the glaze.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Gently toss the vegetables in the glaze and plate.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86255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Heat the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Add the cooking oil and heat.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Add the vegetables.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Cook until their exteriors are slightly browned and crisp.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Blot vegetables on absorbent paper toweling.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Season and serve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82981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Coat the vegetables with breading or batter.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Heat the oil in a deep-fryer and add the vegetables.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Fry the vegetables until they are evenly browned or golden.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Remove vegetables from the oil and blot them on absorbent paper towels.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Adjust the seasoning and serve the vegetables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16516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Grilling is a popular method for cooking vegetables. Some vegetables can be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grilled in the raw state, while others must be marinated. To marinate vegetables,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soak them in oil or vinegar, herbs, and spices. This gives them added flavor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helps to tenderize them. The vegetable must be able to withstand the grill’s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intense heat. Some vegetables well suited for grilling are bell peppers, potatoes,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zucchini, and onions.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Vegetable stews and braises are good ways to retain the vitamins and minerals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transferred to the cooking liquid. For either method, cook vegetables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oil or stock and then season them. Add broth or another cooking liquid, then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 the vegetables until tender. In these methods, serve the liquid as part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dish. Cut stewed vegetables into small pieces; cut braised vegetables into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 pieces or leave them whole. The primary difference between stewing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braising is that braising is done in less liquid, while stewing involves using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 liquid to cover the pieces.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260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Heat the grill or broiler.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Marinate the vegetables or brush them with oil.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Grill or broil until the vegetables are tender and properly cooked through.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Season to taste and serve the vegetables immediately.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66806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Heat the pan.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Heat the oil or stock.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Add vegetables, and cover with seasonings or aromatics.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Add the liquid, bring it to a simmer, and cook the vegetables.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44875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Add the remaining vegetables and aromatics.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Cook the stew or braise until the vegetables are tender.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Adjust the seasoning, and finish the dish according to the recipe.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1200" dirty="0"/>
              <a:t>Serve the vegetables or hold.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11347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 vide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method in which food is cooked for a long time, sometimes well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 24 hours. Rather than placing food in a slow cooker,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sous vide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method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uses airtight plastic bags placed in hot water well below boiling point. Food is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cooked using precisely controlled heating, at the temperature at which it should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served.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Serve puréed (pyoo-RAYED) vegetables as individual dishes or use them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preparations, custards, and soufflés. Cook the vegetables until tender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enough to purée easily by pushing them through a sieve or food mill, or using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vertical chopping machine or blender. Some vegetables, such as tomatoes,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spinach, and cucumbers, can be puréed from the raw state.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1177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dirty="0"/>
              <a:t>Cook the vegetables until very tender.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Drain the vegetables and remove any excess moisture.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Purée the vegetables using a sieve, a heavy-duty blender, or an immersion blender.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dirty="0"/>
              <a:t>Adjust the seasoning, finish, and serve, or use in a secondary preparation.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0010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Fruit vegetables include avocados, cucumbers, eggplants, peppers, squash,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tomatoes. These products come from flowering plants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seeds, which—botanically speaking—make them fruits. But when we think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how we prepare and use them from a culinary perspective, we consider them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vegetables.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Avocados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several varieties of avocado, ranging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form bright green to black, with smooth to very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leathery skin. Avocados have a very rich and buttery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flavor, and they have a very smooth, dense texture.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Avocados are usually served with citrus juice to help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prevent the flesh from turning brown. Select avocados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are free of blemishes or mold. Ripe avocado flesh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give slightly but not be too soft.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0957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best way to maintain overall quality is to cook vegetables soon after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purchase and then serve them as quickly as possible. If vegetables must be held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a period of time before being served, here are some techniques to maintain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quality: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Boiled or steamed vegetables can be refreshed in cold water.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Starchy vegetables should be well drained and spread out to dry.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Baked or roasted vegetables should be held uncovered in a holding drawer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they are to be served within four hours of their preparation. If not,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 them on sheet pans, cool completely, and then wrap them.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Braised or stewed vegetables can be held in a steam table.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Various methods of reheating vegetables include simmering them in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stock or water, microwaving them, sautéing them in butter or cream, 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dry-sautéing using a cooking spray in the pan.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Avoid holding vegetables either in steam tables or directly in water for </a:t>
            </a:r>
            <a:b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extended periods of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152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 peppers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 peppers or sweet peppers are named for their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shape. All varieties start out green, but as they ripen,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 colors change to red, yellow, orange, purple,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cream, depending on the variety. Ripe green peppers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not as sweet as peppers with other colors. We use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sweet peppers raw in salads or crudités or cooked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variety of ways. When selecting bell peppers, look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peppers with good color that are free of blemishes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soft spots.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53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Chili peppers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Chili peppers are in the same family as bell peppers;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they are smaller and can be very hot. Like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bell peppers, chili peppers are available in a wide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range of colors, from bright red and yellow to black.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Flavors can run from pleasantly mild to extraordinarily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hot. Most of the hot, spicy flavor is in the seeds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white pith membrane. Care should be taken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handling chili peppers. Wash hands often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wear gloves while handling. Once a chili pepper has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been seeded and the pith removed, it is not as hot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whole peppers. When selecting chili peppers, look for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peppers with good color that are free of blemishes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 spots.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951AF7-6235-438F-B4B4-C15FE815C77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0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2813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509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3236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6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41528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20794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4237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04800"/>
            <a:ext cx="6993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5" y="2116138"/>
            <a:ext cx="7789333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30805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304800"/>
            <a:ext cx="861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06667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12789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1" y="304800"/>
            <a:ext cx="4555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47495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8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25367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04800"/>
            <a:ext cx="460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1228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50461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55758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1" y="304800"/>
            <a:ext cx="47074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03595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35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1915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381628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BF0EA2-9E06-44FC-9A24-4D8A6DA93D5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20270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D23F0-F553-444A-94C3-FE5C4F16B7F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48364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1166E054-DECB-406C-B762-0494ADFEF99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1241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547013DA-37AB-4248-9B45-37F387D01AE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9039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A0E181F-1120-4DC5-B3A7-0E3C65E58CA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5410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3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3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009ADF32-77AB-4061-B939-464DE5EF585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0195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5F240-1F9E-499B-819A-48B380E5C00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839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133600"/>
            <a:ext cx="7772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68" y="304800"/>
            <a:ext cx="6587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544480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7D9A41A7-7455-49C1-B33E-6E5BF38D98A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84246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05B4B50-E429-4D57-97F2-DBBB9219B97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411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B3F7161-45D5-4E0E-BC44-0D61E939E41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12465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F958D40-B1F3-4DE8-A183-88595122ABC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3118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C75372-1741-445D-BBF2-504669AADB7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8480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81FE4B-5D31-4BE1-962F-AC3DE2FAE79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3743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19" y="2108200"/>
            <a:ext cx="77935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735" y="304800"/>
            <a:ext cx="49445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7995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9174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28" y="2108200"/>
            <a:ext cx="58674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028" y="304800"/>
            <a:ext cx="3289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6854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0395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719" y="2108200"/>
            <a:ext cx="7818967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2986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5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1"/>
            <a:ext cx="121920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0255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C7CCDB"/>
                </a:solidFill>
                <a:latin typeface="Helvetica Neue Medium" charset="0"/>
              </a:defRPr>
            </a:lvl1pPr>
          </a:lstStyle>
          <a:p>
            <a:fld id="{3EC60E98-C680-4AA0-95D3-743798F0F74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378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DEAE6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–"/>
        <a:defRPr sz="12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panose="020B0604020202020204" pitchFamily="34" charset="0"/>
        <a:buChar char="»"/>
        <a:defRPr sz="10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2.jpeg"/><Relationship Id="rId4" Type="http://schemas.openxmlformats.org/officeDocument/2006/relationships/image" Target="../media/image71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tif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if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803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Chili peppers: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Same family as bell peppers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Mild to very hot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Wear gloves when handling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9558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Cucumbers: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Thin skin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Inner core with seeds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Mild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in salads or as crudités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2599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Eggplants: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Many sizes and shapes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Range from white to purple to black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Glossy, smooth skin and no bad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156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Tomatoes: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Hundreds of kinds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Flavors can be sweet to acidic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Stewed, fried, grilled, baked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Made into sauce or juice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597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Summer squash: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Zucchini and yellow squash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Thin skin and soft, edible seeds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Mild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Versatile vegetable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Works well with many cooking methods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Bright colors and no soft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4399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Winter squash: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Tough outer shells and large seeds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Pumpkins, spaghetti squash, butternut squash, </a:t>
            </a:r>
            <a:br>
              <a:rPr lang="en-US" dirty="0"/>
            </a:br>
            <a:r>
              <a:rPr lang="en-US" dirty="0"/>
              <a:t>acorn squash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to mild, nutty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Baked, boiled, microwaved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 skin and no soft spots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8823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Green leafy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Lettuce: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Hundreds of varieties; four main groups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Butterhead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Small, round, loosely formed heads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Buttery texture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Crisphead	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Light-green leaves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Mild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Leaf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Loose leaves, curly edges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Romaine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Most flavorful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Good color, no blemishes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859" r="-65944"/>
          <a:stretch/>
        </p:blipFill>
        <p:spPr>
          <a:solidFill>
            <a:schemeClr val="bg1"/>
          </a:solidFill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77" r="-21191"/>
          <a:stretch/>
        </p:blipFill>
        <p:spPr>
          <a:solidFill>
            <a:schemeClr val="bg1"/>
          </a:solidFill>
        </p:spPr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67" r="-11867"/>
          <a:stretch/>
        </p:blipFill>
        <p:spPr>
          <a:solidFill>
            <a:schemeClr val="bg1"/>
          </a:solidFill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8966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Green leafy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Mustard greens and collard greens: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Bitter, strong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Dark-green leaves with ruffled edges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Good color and firm stems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61" r="-16168"/>
          <a:stretch/>
        </p:blipFill>
        <p:spPr>
          <a:solidFill>
            <a:schemeClr val="bg1"/>
          </a:solidFill>
        </p:spPr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872" r="-24824"/>
          <a:stretch/>
        </p:blipFill>
        <p:spPr>
          <a:xfrm>
            <a:off x="7518400" y="3715871"/>
            <a:ext cx="4064000" cy="1828800"/>
          </a:xfrm>
          <a:solidFill>
            <a:schemeClr val="bg1"/>
          </a:solidFill>
        </p:spPr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889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Green leafy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Spinach: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Dark-green leaves, smooth or curly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Good color and crisp leaves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Eaten raw or in soups and casseroles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3650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Green leafy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Swiss chard: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Type of beet without root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Wide, dark-green leaves with colored stalks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Flavor—full and similar to spinach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Green leaves with no discolored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14" r="-55700"/>
          <a:stretch/>
        </p:blipFill>
        <p:spPr>
          <a:solidFill>
            <a:schemeClr val="bg1"/>
          </a:solidFill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6102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Types and Market Forms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Edible, herb-like plant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Edible parts—leaves, fruit, stems, roots, tubers, seeds, flowers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Usually eaten 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Categorized by botanical origin or edible part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Flower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Fruit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Green leafy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Seed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Root/tuber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Stem vegetable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18400" y="1458311"/>
            <a:ext cx="4064000" cy="23622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6240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Spring greens and field mixes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Mix of assorted salad greens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Spring greens, field greens, field mixes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Lettuces, cabbages, radicchio (a type of chicory)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1282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1310639"/>
            <a:ext cx="1033032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Spring greens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New leaves of leafy vegetables harvested previous season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Some survive the winter: brassica (cabbage family) and chicory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Field mixes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More tender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Planted in spring for harvest a few weeks later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Mesclun mixes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Variety of lettuce and other greens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 have bold or mild flavors</a:t>
            </a:r>
          </a:p>
          <a:p>
            <a:pPr marL="742938" lvl="1" indent="-285750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 include arugula, watercress, chive, sorrel, romaine, frisée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Spring Greens and Field Mixes</a:t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3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Seed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Beans: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Green beans and yellow wax beans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Some beans are removed from pods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Usually soaked or boiled before cooking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32734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Seed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Corn: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White, yellow, bicolored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or full flavored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 and have no discoloration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corn should be used soon after it’s picked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58608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Seed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Peas: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Most common are green garden peas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Sweet, delicate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47013DA-37AB-4248-9B45-37F387D01AE9}" type="slidenum">
              <a:rPr lang="en-US" altLang="en-US" smtClean="0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1039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Grow underground or partly underground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Root vegetables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Rich in sugars, starches, vitamins, minerals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Single root extends into ground, leafy part above ground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Carrots, beets, radishes, turnips, onions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Tuber vegetables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Enlarged, bulbous roots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Fat, underground stems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Potatoes, sweet potatoes, yams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072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Beets: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Range from red to yellow to white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Earthy flavor caused by chemical geosmin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Pickled, steamed, baked, roasted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535325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Carrots: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Carotene—converted to vitamin A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as crudités, garnishes, raw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Good color and no blemishes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5381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Leeks: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Resemble green onions, mild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Baked, grilled, stocks, sauces, soups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Bright-colored tops, not wilted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1125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Onions: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Strong flavor, aroma, season other foods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White, yellow, Vidalia, red, pearl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Used in mirepoix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8303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Flower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Members of the cabbage or cruciferous family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Includes broccoli, cauliflower, Brussels sprouts, cabbage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Contain cancer-fighting compounds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Usually cook the “head” of the vegetable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Avoid items with rubbery texture and dark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12272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Potatoes: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Many varieties, flavors, sizes, textures, colors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Boiled or baked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Firm, free of eyes, well shaped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4530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Radishes: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Crisp texture, peppery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as garnishes, crudités, in salads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 with bright red color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07350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Scallions and shallots: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Scallions (green onions)—onions pulled before maturity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Shallots shaped like bulb onions, form small cloves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Salads, sauces, meat dishes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525414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Sweet potatoes: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Different botanical family than potatoes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Beta-carotene—bright orange to light yellow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flavor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Baked, boiled, puréed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Firm, free of eyes, well shaped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70908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Turnips and rutabagas: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Turnips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Hot, peppery flavor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Rose-colored flesh, white flesh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Baked, boiled, steamed, mashed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Rutabagas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Cross between cabbage and turnip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Leaves can be eaten as leaf vegetable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67" r="-9467"/>
          <a:stretch/>
        </p:blipFill>
        <p:spPr>
          <a:solidFill>
            <a:schemeClr val="bg1"/>
          </a:solidFill>
        </p:spPr>
      </p:pic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58" r="-21469"/>
          <a:stretch/>
        </p:blipFill>
        <p:spPr>
          <a:solidFill>
            <a:schemeClr val="bg1"/>
          </a:solidFill>
        </p:spPr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3728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Root and tuber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Yams: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Similar to sweet potatoes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More sugar and moisture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Deep red to cream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Often substituted for sweet potatoes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01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Stem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Artichokes: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Immature flower of thistle plant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Simmered, steamed, microwaved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Hearts often served by themselves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Mature artichokes—remove choke (fuzzy center)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Dark green, soft when squeezed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3" r="-7317"/>
          <a:stretch/>
        </p:blipFill>
        <p:spPr>
          <a:prstGeom prst="rect">
            <a:avLst/>
          </a:prstGeom>
          <a:solidFill>
            <a:schemeClr val="bg1"/>
          </a:solidFill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933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Stem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Asparagus: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Can be green or white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Have tender stalks and tips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Can be steamed, roasted, sautéed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Should have dry, tight tips, no wilted stalks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7273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Stem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Celery: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Commonly served in salads, soups, stews, as crudités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Used in mirepoix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Straight, rigid stalks, fresh leaves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Avoid pithy, woody, limp stalks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995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Stem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Mushrooms: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Family of fungi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Button, morel, portobello, crimini, truffles, shiitake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Flavor—delicate and fruity to pungent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raw or 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Clean and well shaped, no dirt or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39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703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Flower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Broccoli: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Deep green color with tiny buds and thick leaves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Eaten raw or 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on crudités—French appetizer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40298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Purchasing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Most produce now available all year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Hydroponic farming: vegetables are grown indoors in nutrient-enriched water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Quality, ripeness, price vary with the season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During growing season, vegetables are higher quality, lower in price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40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02082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grades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Same quality grades for vegetables as fruits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USDA grades for fresh vegetables, high to low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U.S. Extra Fancy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U.S. Fancy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U.S. No. 1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U.S. No. 2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U.S. No. 3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U.S. Grade A Fancy is best USDA grade for canned vegetables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41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25129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Storing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Store at 41°F (5°C) or lower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Some should not be refrigerated, like potatoes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Some emit ethylene gas when ripening—store separately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Keep dry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Ripening vegetables—stored at 65°F to 70°F (18°C to 21°C)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Refrigerate ripe vegetables—up to 3 weeks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42</a:t>
            </a:fld>
            <a:endParaRPr lang="en-US" alt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1262" y="802106"/>
            <a:ext cx="2598821" cy="4716379"/>
          </a:xfrm>
        </p:spPr>
      </p:pic>
    </p:spTree>
    <p:extLst>
      <p:ext uri="{BB962C8B-B14F-4D97-AF65-F5344CB8AC3E}">
        <p14:creationId xmlns:p14="http://schemas.microsoft.com/office/powerpoint/2010/main" val="1702846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Preparing vegetables: cleaning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Clean before peeling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Washing removes bacteria, dirt, bugs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Run under water slightly warmer than produce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Leafy greens—remove outer leaves and pull apart before rinsing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Solutions available for cleaning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Wash close to prep time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43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19966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Preparing vegetables: Chopping, dicing, and mincing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Separate containers for peelings and cut pieces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Cutting board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Large enough for amount of vegetables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Secure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Best practice—color-coded cutting boards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Dicing—cutting into half-inch cubes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Mincing—fine chop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44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6650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Slicing celery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Chop ends off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String stalks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Place stalk curved-side up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Use knife tip to cut into strips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Collect strips and chop across</a:t>
            </a:r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45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90194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Mincing garlic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Press down on top to separate gloves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Loosen the skin from each clove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Place on cutting board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Place flat side of blade on top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Hit blade with fist or heel of hand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46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67283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Mincing garlic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AutoNum type="arabicPeriod" startAt="3"/>
            </a:pPr>
            <a:r>
              <a:rPr lang="en-US" dirty="0"/>
              <a:t>Peel off skin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Remove root end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Remove any brown spots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3"/>
            </a:pPr>
            <a:r>
              <a:rPr lang="en-US" dirty="0"/>
              <a:t>Mince cloves using rocking motion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47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2982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Dicing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Determine size of cube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Wash and peel vegetable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Trim so sides are straight and at right angles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Cut in half first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 startAt="4"/>
            </a:pPr>
            <a:r>
              <a:rPr lang="en-US" dirty="0"/>
              <a:t>Cut into panels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91100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Dicing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Cut into logs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Stack panels on top of each other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Slice lengthwise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Line up logs and cut across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49</a:t>
            </a:fld>
            <a:endParaRPr lang="en-US" alt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5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Flower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Brussels sprouts: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Grow on tall, thick stalk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Steamed or roasted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Flavor milder than cabbage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554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Prep close to cook time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 high-quality produce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Store and handle properly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 best-suited cooking process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Overcooking reduces quality, nutrient value, appearance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305423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Boiling (blanching, parboiling)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Steaming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Microwaving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Roasting and baking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Sautéing and stir-frying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Pan-frying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Deep-frying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Grilling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Stewing and braising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i="1" dirty="0"/>
              <a:t>Sous vide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Puréeing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02866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cooking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Baking: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Carrots, eggplant, mushrooms, onions, potatoes, squash, tomatoes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Boiling: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Dried beans and legumes, cabbage, carrots, corn on the cob, potatoes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Braising: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Cabbage, celery, mushrooms, potatoes, squash, zucchini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00928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cooking guide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Broiling: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Eggplant, mushrooms, onions, tomatoes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Deep-frying: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Brussels sprouts, carrots, cauliflower, eggplant, potatoes, squash, zucchini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Steaming: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Artichokes, green beans, beets, broccoli, Brussels sprouts, cabbage, carrots, cauliflower, </a:t>
            </a:r>
            <a:br>
              <a:rPr lang="en-US" dirty="0"/>
            </a:br>
            <a:r>
              <a:rPr lang="en-US" dirty="0"/>
              <a:t>celery, onions, potatoes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387482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color changes during cooking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White: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Potatoes, turnips, cauliflower, onions, white cabbage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yellow when cooked with acid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yellowish, gray when cooked with alkali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No coloring compounds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604057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color changes during cooking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Red: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Beets, red cabbage, NOT tomatoes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red when cooked with acid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blue/blue-green when cooked with alkali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greenish blue, faded when overcooked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Contain anthocyanins that respond to pH changes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97611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color changes during cooking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Green: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Asparagus, green beans, lima beans, broccoli, Brussels sprouts, peas, spinach, okra, </a:t>
            </a:r>
            <a:br>
              <a:rPr lang="en-US" dirty="0"/>
            </a:br>
            <a:r>
              <a:rPr lang="en-US" dirty="0"/>
              <a:t>green peppers, artichokes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olive green when cooked with acid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bright green when cooked with alkali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Turn olive green when overcooked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Contain chlorophyll that responds to pH changes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291732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Vegetable color changes during cooking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Yellow and orange: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Carrots, tomatoes, rutabagas, sweet potatoes, squash, corn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Little change when cooked with acid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Little change when cooked with alkali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Fade slightly when overcooked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Contains beta-carotene, does not respond to pH 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93987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Boiling: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Best for hard, starchy vegetables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Blanching: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in hot water or oil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Plunge in ice water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Skin easy to remove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Sets color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Eliminates or reduces strong flavors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First step in other cooking methods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Parboiling: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Partially cook in boiling water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9883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Steaming: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Retains vitamins and minerals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Cooks indirectly with hot vapor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Microwaving: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Vibrates food’s molecules to cook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in microwave-safe container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59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728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Flower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Cabbage: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Thick, waxy leaves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Leaves form round heads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to mild to strong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Bright color and firm core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78529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Steaming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Bring liquid to a boil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Add seasonings and aromatics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vegetables in single layer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Steam to desired doneness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Serve or plunge into ice-water bath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prstGeom prst="rect">
            <a:avLst/>
          </a:prstGeom>
          <a:solidFill>
            <a:schemeClr val="bg1"/>
          </a:solidFill>
        </p:spPr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60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24654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Microwaving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Place vegetable in appropriate dish or plate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Cover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Cook to desired doneness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Serve or refresh and hold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61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50747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Roasting and baking: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r>
              <a:rPr lang="en-US" dirty="0"/>
              <a:t>Popular cooking methods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r>
              <a:rPr lang="en-US" dirty="0"/>
              <a:t>Cook in hot or moderate oven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r>
              <a:rPr lang="en-US" dirty="0"/>
              <a:t>Thick-skinned vegetables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Sautéing:</a:t>
            </a:r>
          </a:p>
          <a:p>
            <a:pPr marL="283464" indent="-283464">
              <a:buClr>
                <a:schemeClr val="accent6">
                  <a:lumMod val="75000"/>
                </a:schemeClr>
              </a:buClr>
            </a:pPr>
            <a:r>
              <a:rPr lang="en-US" dirty="0"/>
              <a:t>Thin-skinned vegetables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r>
              <a:rPr lang="en-US" dirty="0"/>
              <a:t>Crispy texture</a:t>
            </a:r>
          </a:p>
          <a:p>
            <a:pPr marL="285744" indent="-285744">
              <a:buClr>
                <a:schemeClr val="accent6">
                  <a:lumMod val="75000"/>
                </a:schemeClr>
              </a:buClr>
            </a:pPr>
            <a:r>
              <a:rPr lang="en-US" dirty="0"/>
              <a:t>Raw or partially-cooked vegetables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62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523021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Roasting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Place vegetables onto preheated, hot pan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Place into hot or moderate oven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Roast to desired doneness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Serve, hold, use in secondary technique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63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0997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SAUTÉING AND STIR-FRYING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pan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Add cooking medium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vegetables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Sauté vegetables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Keep vegetables in motion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aromatics, seasonings, glaze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Heat thoroughly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Serve immediately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64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73244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Glazing: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Gives glassy appearance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Coat with honey, sugar, syrup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Pan-frying: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Uses more oil than for sautéing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until browned and crisp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Deep-frying: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Coat with batter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in a deep fryer or large pot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65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2669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Glazing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Bring liquid to a simmer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Season or flavor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Sweat or smother vegetables in cooking liquid or fat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Pour cooking liquid into pan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Cover pan and cook until done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849"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66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298736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Glazing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Remove vegetables and drain liquid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Reserve cooking liquid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Add honey, brown sugar, or maple syrup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Continue to reduce 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Toss vegetables in glaze and plate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67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10971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Pan-frying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pan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cooking oil and heat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vegetables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Cook until brown and crisp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Blot vegetables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Season and serve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68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305016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Deep-frying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Coat vegetables with breading or batter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oil in deep-fryer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Add vegetables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Fry until evenly browned or golden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Remove from oil and blot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Adjust seasoning and serve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69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9817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Flower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Cauliflower: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Many colors—white, green, purple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Entire plant is edible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Firm with clusters of florets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raw or cooked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52747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Grilling: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Raw or marinated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Bell peppers, potatoes, zucchini, onions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Stewing and braising: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Retain vitamins and minerals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in oil or stock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Braising—done in less liquid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70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71560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Grilling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grill or broiler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Marinate vegetables or brush with oil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Cook until tender and properly cooked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Season and serve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71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096817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Stewing and braising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pan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Heat oil or stock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vegetables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Cover with seasoning or aromatics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Add liquid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Bring to a simmer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Cook vegetables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72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98144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Stewing and braising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Add remaining vegetables and aromatics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Cook until tender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Adjust seasoning</a:t>
            </a:r>
          </a:p>
          <a:p>
            <a:pPr>
              <a:buClr>
                <a:schemeClr val="accent6">
                  <a:lumMod val="75000"/>
                </a:schemeClr>
              </a:buClr>
              <a:buAutoNum type="arabicPeriod" startAt="5"/>
            </a:pPr>
            <a:r>
              <a:rPr lang="en-US" dirty="0"/>
              <a:t>Serve or hold</a:t>
            </a: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66E054-DECB-406C-B762-0494ADFEF997}" type="slidenum">
              <a:rPr lang="en-US" altLang="en-US" smtClean="0"/>
              <a:pPr/>
              <a:t>73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327278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Cooking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i="1" dirty="0"/>
              <a:t>Sous vide: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Cooking in an airtight bag over long period of time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Bags placed in hot water below boiling point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Puréeing: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and then blend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Custards and soufflés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F0EA2-9E06-44FC-9A24-4D8A6DA93D55}" type="slidenum">
              <a:rPr lang="en-US" altLang="en-US" smtClean="0"/>
              <a:pPr/>
              <a:t>74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02647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PURÉEING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Cook until tender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Drain and remove excess moisture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Purée vegetables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n-US" dirty="0"/>
              <a:t>Adjust seasoning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Serve or use in secondary preparation</a:t>
            </a: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47013DA-37AB-4248-9B45-37F387D01AE9}" type="slidenum">
              <a:rPr lang="en-US" altLang="en-US" smtClean="0"/>
              <a:pPr/>
              <a:t>75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058236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Holding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Cook soon after purchase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Refresh boiled/steamed vegetables in cold water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Drain starchy vegetables well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Hold baked/roasted vegetables in holding drawer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If longer than 4 hours, cool and wrap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Hold braised/stewed vegetables in steam table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Reheat by simmering in water, microwaving, sautéing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76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7273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Avocados: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Rich, buttery flavor with dark, leathery skin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Served with citrus to prevent browning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7429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Fruit vegetables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dirty="0"/>
              <a:t>Bell peppers: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Sweet peppers that start green and change color </a:t>
            </a:r>
            <a:br>
              <a:rPr lang="en-US" dirty="0"/>
            </a:br>
            <a:r>
              <a:rPr lang="en-US" dirty="0"/>
              <a:t>during ripening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Used in salads and crudités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Good color with no dark spots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23F0-F553-444A-94C3-FE5C4F16B7FA}" type="slidenum">
              <a:rPr lang="en-US" altLang="en-US" smtClean="0"/>
              <a:pPr/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433680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60442-5dec-4955-8a74-e48fe25ec838" xsi:nil="true"/>
    <lcf76f155ced4ddcb4097134ff3c332f xmlns="162f643a-7b80-4d38-9450-1e488627f7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6" ma:contentTypeDescription="Create a new document." ma:contentTypeScope="" ma:versionID="cc189776ef262ce16b119e4cb3eab4b5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9722f91a27ae4aeaa1bd0f5c842d0019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72C02C-72B9-43CE-A321-2082C72BCC3D}">
  <ds:schemaRefs>
    <ds:schemaRef ds:uri="http://schemas.microsoft.com/office/2006/metadata/properties"/>
    <ds:schemaRef ds:uri="http://schemas.microsoft.com/office/infopath/2007/PartnerControls"/>
    <ds:schemaRef ds:uri="83360442-5dec-4955-8a74-e48fe25ec838"/>
    <ds:schemaRef ds:uri="162f643a-7b80-4d38-9450-1e488627f741"/>
  </ds:schemaRefs>
</ds:datastoreItem>
</file>

<file path=customXml/itemProps2.xml><?xml version="1.0" encoding="utf-8"?>
<ds:datastoreItem xmlns:ds="http://schemas.openxmlformats.org/officeDocument/2006/customXml" ds:itemID="{23E7EAF9-8D09-4815-880C-762D03108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8D194C-48C9-4F86-BA6C-F015D885EE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</TotalTime>
  <Words>9368</Words>
  <Application>Microsoft Office PowerPoint</Application>
  <PresentationFormat>Widescreen</PresentationFormat>
  <Paragraphs>1255</Paragraphs>
  <Slides>76</Slides>
  <Notes>70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2" baseType="lpstr">
      <vt:lpstr>Arial</vt:lpstr>
      <vt:lpstr>Calibri</vt:lpstr>
      <vt:lpstr>Courier New</vt:lpstr>
      <vt:lpstr>Helvetica Neue Medium</vt:lpstr>
      <vt:lpstr>Wingdings</vt:lpstr>
      <vt:lpstr>1_Office Theme</vt:lpstr>
      <vt:lpstr>PowerPoint Presentation</vt:lpstr>
      <vt:lpstr>Types and Market Forms</vt:lpstr>
      <vt:lpstr>Flower vegetables</vt:lpstr>
      <vt:lpstr>Flower vegetables</vt:lpstr>
      <vt:lpstr>Flower vegetables</vt:lpstr>
      <vt:lpstr>Flower vegetables</vt:lpstr>
      <vt:lpstr>Flower vegetables</vt:lpstr>
      <vt:lpstr>Fruit vegetables</vt:lpstr>
      <vt:lpstr>Fruit vegetables</vt:lpstr>
      <vt:lpstr>Fruit vegetables</vt:lpstr>
      <vt:lpstr>Fruit vegetables</vt:lpstr>
      <vt:lpstr>Fruit vegetables</vt:lpstr>
      <vt:lpstr>Fruit vegetables</vt:lpstr>
      <vt:lpstr>Fruit vegetables</vt:lpstr>
      <vt:lpstr>Fruit vegetables</vt:lpstr>
      <vt:lpstr>Green leafy vegetables</vt:lpstr>
      <vt:lpstr>Green leafy vegetables</vt:lpstr>
      <vt:lpstr>Green leafy vegetables</vt:lpstr>
      <vt:lpstr>Green leafy vegetables</vt:lpstr>
      <vt:lpstr>Spring greens and field mixes</vt:lpstr>
      <vt:lpstr>Spring Greens and Field Mixes </vt:lpstr>
      <vt:lpstr>Seed vegetables</vt:lpstr>
      <vt:lpstr>Seed vegetables</vt:lpstr>
      <vt:lpstr>Seed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Root and tuber vegetables</vt:lpstr>
      <vt:lpstr>Stem vegetables</vt:lpstr>
      <vt:lpstr>Stem vegetables</vt:lpstr>
      <vt:lpstr>Stem vegetables</vt:lpstr>
      <vt:lpstr>Stem vegetables</vt:lpstr>
      <vt:lpstr>Purchasing vegetables</vt:lpstr>
      <vt:lpstr>Quality grades</vt:lpstr>
      <vt:lpstr>Storing vegetables</vt:lpstr>
      <vt:lpstr>Preparing vegetables: cleaning</vt:lpstr>
      <vt:lpstr>Preparing vegetables: Chopping, dicing, and mincing</vt:lpstr>
      <vt:lpstr>Slicing celery</vt:lpstr>
      <vt:lpstr>Mincing garlic</vt:lpstr>
      <vt:lpstr>Mincing garlic</vt:lpstr>
      <vt:lpstr>Dicing vegetables</vt:lpstr>
      <vt:lpstr>Dicing vegetables</vt:lpstr>
      <vt:lpstr>Cooking vegetables</vt:lpstr>
      <vt:lpstr>Cooking methods</vt:lpstr>
      <vt:lpstr>Vegetable cooking method</vt:lpstr>
      <vt:lpstr>Vegetable cooking guide</vt:lpstr>
      <vt:lpstr>Vegetable color changes during cooking</vt:lpstr>
      <vt:lpstr>Vegetable color changes during cooking</vt:lpstr>
      <vt:lpstr>Vegetable color changes during cooking</vt:lpstr>
      <vt:lpstr>Vegetable color changes during cooking</vt:lpstr>
      <vt:lpstr>Cooking methods</vt:lpstr>
      <vt:lpstr>Cooking methods</vt:lpstr>
      <vt:lpstr>Steaming vegetables</vt:lpstr>
      <vt:lpstr>Microwaving vegetables</vt:lpstr>
      <vt:lpstr>Cooking methods</vt:lpstr>
      <vt:lpstr>Roasting vegetables</vt:lpstr>
      <vt:lpstr>SAUTÉING AND STIR-FRYING VEGETABLES</vt:lpstr>
      <vt:lpstr>Cooking methods</vt:lpstr>
      <vt:lpstr>Glazing vegetables</vt:lpstr>
      <vt:lpstr>Glazing vegetables</vt:lpstr>
      <vt:lpstr>Pan-frying vegetables</vt:lpstr>
      <vt:lpstr>Deep-frying vegetables</vt:lpstr>
      <vt:lpstr>Cooking methods</vt:lpstr>
      <vt:lpstr>Grilling vegetables</vt:lpstr>
      <vt:lpstr>Stewing and braising vegetables</vt:lpstr>
      <vt:lpstr>Stewing and braising vegetables</vt:lpstr>
      <vt:lpstr>Cooking methods</vt:lpstr>
      <vt:lpstr>PURÉEING VEGETABLES</vt:lpstr>
      <vt:lpstr>Holding vegetables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Woodrow</dc:creator>
  <cp:lastModifiedBy>Courtney Hamm</cp:lastModifiedBy>
  <cp:revision>248</cp:revision>
  <dcterms:created xsi:type="dcterms:W3CDTF">2017-04-26T18:22:45Z</dcterms:created>
  <dcterms:modified xsi:type="dcterms:W3CDTF">2025-07-31T19:20:21Z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800.000000000000</vt:lpwstr>
  </property>
  <property fmtid="{D5CDD505-2E9C-101B-9397-08002B2CF9AE}" pid="3" name="ContentTypeId">
    <vt:lpwstr>0x010100A7FDCF3104A07244BF459662B7AA6C88</vt:lpwstr>
  </property>
</Properties>
</file>