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7"/>
  </p:notesMasterIdLst>
  <p:sldIdLst>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5AC336-A875-4E97-B265-4EAC1BB1F684}" v="2" dt="2025-07-31T19:19:25.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38" autoAdjust="0"/>
    <p:restoredTop sz="85109" autoAdjust="0"/>
  </p:normalViewPr>
  <p:slideViewPr>
    <p:cSldViewPr snapToGrid="0">
      <p:cViewPr varScale="1">
        <p:scale>
          <a:sx n="55" d="100"/>
          <a:sy n="55" d="100"/>
        </p:scale>
        <p:origin x="89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55CFA-2895-4CF4-8E09-3B94CAB39B1F}" type="datetimeFigureOut">
              <a:rPr lang="en-US" smtClean="0"/>
              <a:t>7/31/2025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B89D82-2D56-4C0F-ABDE-09CF1E3D72E2}" type="slidenum">
              <a:rPr lang="en-US" smtClean="0"/>
              <a:t>‹#›</a:t>
            </a:fld>
            <a:endParaRPr lang="en-US" dirty="0"/>
          </a:p>
        </p:txBody>
      </p:sp>
    </p:spTree>
    <p:extLst>
      <p:ext uri="{BB962C8B-B14F-4D97-AF65-F5344CB8AC3E}">
        <p14:creationId xmlns:p14="http://schemas.microsoft.com/office/powerpoint/2010/main" val="2862947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Botanically speaking, a fruit is an organ that develops from the ovary of a</a:t>
            </a:r>
          </a:p>
          <a:p>
            <a:r>
              <a:rPr lang="en-US" sz="1200" b="0" i="0" u="none" strike="noStrike" kern="1200" baseline="0" dirty="0">
                <a:solidFill>
                  <a:schemeClr val="tx1"/>
                </a:solidFill>
                <a:latin typeface="+mn-lt"/>
                <a:ea typeface="+mn-ea"/>
                <a:cs typeface="+mn-cs"/>
              </a:rPr>
              <a:t>flowering plant and contains one or more seeds. From a culinary point of view,</a:t>
            </a:r>
          </a:p>
          <a:p>
            <a:r>
              <a:rPr lang="en-US" sz="1200" b="0" i="0" u="none" strike="noStrike" kern="1200" baseline="0" dirty="0">
                <a:solidFill>
                  <a:schemeClr val="tx1"/>
                </a:solidFill>
                <a:latin typeface="+mn-lt"/>
                <a:ea typeface="+mn-ea"/>
                <a:cs typeface="+mn-cs"/>
              </a:rPr>
              <a:t>fruit can be the perfect snack food or the basis of a dessert or colorful sauce</a:t>
            </a:r>
          </a:p>
          <a:p>
            <a:r>
              <a:rPr lang="en-US" sz="1200" b="0" i="0" u="none" strike="noStrike" kern="1200" baseline="0" dirty="0">
                <a:solidFill>
                  <a:schemeClr val="tx1"/>
                </a:solidFill>
                <a:latin typeface="+mn-lt"/>
                <a:ea typeface="+mn-ea"/>
                <a:cs typeface="+mn-cs"/>
              </a:rPr>
              <a:t>or soup, or an addition to meat, fish, shellfish, or poultry. The fruit group offers</a:t>
            </a:r>
          </a:p>
          <a:p>
            <a:r>
              <a:rPr lang="en-US" sz="1200" b="0" i="0" u="none" strike="noStrike" kern="1200" baseline="0" dirty="0">
                <a:solidFill>
                  <a:schemeClr val="tx1"/>
                </a:solidFill>
                <a:latin typeface="+mn-lt"/>
                <a:ea typeface="+mn-ea"/>
                <a:cs typeface="+mn-cs"/>
              </a:rPr>
              <a:t>an amazing variety of colors, flavors, and textures that can inspire incredible</a:t>
            </a:r>
          </a:p>
          <a:p>
            <a:r>
              <a:rPr lang="en-US" sz="1200" b="0" i="0" u="none" strike="noStrike" kern="1200" baseline="0" dirty="0">
                <a:solidFill>
                  <a:schemeClr val="tx1"/>
                </a:solidFill>
                <a:latin typeface="+mn-lt"/>
                <a:ea typeface="+mn-ea"/>
                <a:cs typeface="+mn-cs"/>
              </a:rPr>
              <a:t>creativity in the kitchen.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Fruit is often used in sweet dishes, such as puddings, pies, and jellies. It can also</a:t>
            </a:r>
          </a:p>
          <a:p>
            <a:r>
              <a:rPr lang="en-US" sz="1200" b="0" i="0" u="none" strike="noStrike" kern="1200" baseline="0" dirty="0">
                <a:solidFill>
                  <a:schemeClr val="tx1"/>
                </a:solidFill>
                <a:latin typeface="+mn-lt"/>
                <a:ea typeface="+mn-ea"/>
                <a:cs typeface="+mn-cs"/>
              </a:rPr>
              <a:t>be found in salads or appetizers. The acidity of fruit is used to cut the richness</a:t>
            </a:r>
          </a:p>
          <a:p>
            <a:r>
              <a:rPr lang="en-US" sz="1200" b="0" i="0" u="none" strike="noStrike" kern="1200" baseline="0" dirty="0">
                <a:solidFill>
                  <a:schemeClr val="tx1"/>
                </a:solidFill>
                <a:latin typeface="+mn-lt"/>
                <a:ea typeface="+mn-ea"/>
                <a:cs typeface="+mn-cs"/>
              </a:rPr>
              <a:t>of meats like pork and duck, or brighten the delicate flavor of fish and veal.</a:t>
            </a:r>
          </a:p>
          <a:p>
            <a:r>
              <a:rPr lang="en-US" sz="1200" b="0" i="0" u="none" strike="noStrike" kern="1200" baseline="0" dirty="0">
                <a:solidFill>
                  <a:schemeClr val="tx1"/>
                </a:solidFill>
                <a:latin typeface="+mn-lt"/>
                <a:ea typeface="+mn-ea"/>
                <a:cs typeface="+mn-cs"/>
              </a:rPr>
              <a:t>Fruit is both delicious and nutritious. The sweetness of fruit comes from fructose</a:t>
            </a:r>
          </a:p>
          <a:p>
            <a:r>
              <a:rPr lang="en-US" sz="1200" b="0" i="0" u="none" strike="noStrike" kern="1200" baseline="0" dirty="0">
                <a:solidFill>
                  <a:schemeClr val="tx1"/>
                </a:solidFill>
                <a:latin typeface="+mn-lt"/>
                <a:ea typeface="+mn-ea"/>
                <a:cs typeface="+mn-cs"/>
              </a:rPr>
              <a:t>(FROOK-tose), a natural form of sugar.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Fruit can be purchased in a variety of market forms:</a:t>
            </a:r>
          </a:p>
          <a:p>
            <a:r>
              <a:rPr lang="en-US" sz="1200" b="0" i="0" u="none" strike="noStrike" kern="1200" baseline="0" dirty="0">
                <a:solidFill>
                  <a:schemeClr val="tx1"/>
                </a:solidFill>
                <a:latin typeface="+mn-lt"/>
                <a:ea typeface="+mn-ea"/>
                <a:cs typeface="+mn-cs"/>
              </a:rPr>
              <a:t>• Fresh—including whole and cut up</a:t>
            </a:r>
          </a:p>
          <a:p>
            <a:r>
              <a:rPr lang="en-US" sz="1200" b="0" i="0" u="none" strike="noStrike" kern="1200" baseline="0" dirty="0">
                <a:solidFill>
                  <a:schemeClr val="tx1"/>
                </a:solidFill>
                <a:latin typeface="+mn-lt"/>
                <a:ea typeface="+mn-ea"/>
                <a:cs typeface="+mn-cs"/>
              </a:rPr>
              <a:t>• Frozen</a:t>
            </a:r>
          </a:p>
          <a:p>
            <a:r>
              <a:rPr lang="en-US" sz="1200" b="0" i="0" u="none" strike="noStrike" kern="1200" baseline="0" dirty="0">
                <a:solidFill>
                  <a:schemeClr val="tx1"/>
                </a:solidFill>
                <a:latin typeface="+mn-lt"/>
                <a:ea typeface="+mn-ea"/>
                <a:cs typeface="+mn-cs"/>
              </a:rPr>
              <a:t>• Canned</a:t>
            </a:r>
          </a:p>
          <a:p>
            <a:r>
              <a:rPr lang="en-US" sz="1200" b="0" i="0" u="none" strike="noStrike" kern="1200" baseline="0" dirty="0">
                <a:solidFill>
                  <a:schemeClr val="tx1"/>
                </a:solidFill>
                <a:latin typeface="+mn-lt"/>
                <a:ea typeface="+mn-ea"/>
                <a:cs typeface="+mn-cs"/>
              </a:rPr>
              <a:t>• Dried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Fruits are grouped by growing season and location. The three main groups of</a:t>
            </a:r>
          </a:p>
          <a:p>
            <a:r>
              <a:rPr lang="en-US" sz="1200" b="0" i="0" u="none" strike="noStrike" kern="1200" baseline="0" dirty="0">
                <a:solidFill>
                  <a:schemeClr val="tx1"/>
                </a:solidFill>
                <a:latin typeface="+mn-lt"/>
                <a:ea typeface="+mn-ea"/>
                <a:cs typeface="+mn-cs"/>
              </a:rPr>
              <a:t>fruit are summer, winter, and tropical or exotic.</a:t>
            </a:r>
            <a:endParaRPr lang="en-US" b="1" dirty="0"/>
          </a:p>
        </p:txBody>
      </p:sp>
      <p:sp>
        <p:nvSpPr>
          <p:cNvPr id="4" name="Slide Number Placeholder 3"/>
          <p:cNvSpPr>
            <a:spLocks noGrp="1"/>
          </p:cNvSpPr>
          <p:nvPr>
            <p:ph type="sldNum" sz="quarter" idx="10"/>
          </p:nvPr>
        </p:nvSpPr>
        <p:spPr/>
        <p:txBody>
          <a:bodyPr/>
          <a:lstStyle/>
          <a:p>
            <a:fld id="{B5B89D82-2D56-4C0F-ABDE-09CF1E3D72E2}" type="slidenum">
              <a:rPr lang="en-US" smtClean="0"/>
              <a:t>2</a:t>
            </a:fld>
            <a:endParaRPr lang="en-US" dirty="0"/>
          </a:p>
        </p:txBody>
      </p:sp>
    </p:spTree>
    <p:extLst>
      <p:ext uri="{BB962C8B-B14F-4D97-AF65-F5344CB8AC3E}">
        <p14:creationId xmlns:p14="http://schemas.microsoft.com/office/powerpoint/2010/main" val="2407627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Pears</a:t>
            </a:r>
          </a:p>
          <a:p>
            <a:r>
              <a:rPr lang="en-US" sz="1200" b="0" i="0" u="none" strike="noStrike" kern="1200" baseline="0" dirty="0">
                <a:solidFill>
                  <a:schemeClr val="tx1"/>
                </a:solidFill>
                <a:latin typeface="+mn-lt"/>
                <a:ea typeface="+mn-ea"/>
                <a:cs typeface="+mn-cs"/>
              </a:rPr>
              <a:t>Pears are relatively easy to grow in a wide geographic area, as long as they</a:t>
            </a:r>
          </a:p>
          <a:p>
            <a:r>
              <a:rPr lang="en-US" sz="1200" b="0" i="0" u="none" strike="noStrike" kern="1200" baseline="0" dirty="0">
                <a:solidFill>
                  <a:schemeClr val="tx1"/>
                </a:solidFill>
                <a:latin typeface="+mn-lt"/>
                <a:ea typeface="+mn-ea"/>
                <a:cs typeface="+mn-cs"/>
              </a:rPr>
              <a:t>have ample water and some sun in the summer. They have a sweet taste</a:t>
            </a:r>
          </a:p>
          <a:p>
            <a:r>
              <a:rPr lang="en-US" sz="1200" b="0" i="0" u="none" strike="noStrike" kern="1200" baseline="0" dirty="0">
                <a:solidFill>
                  <a:schemeClr val="tx1"/>
                </a:solidFill>
                <a:latin typeface="+mn-lt"/>
                <a:ea typeface="+mn-ea"/>
                <a:cs typeface="+mn-cs"/>
              </a:rPr>
              <a:t>and a smooth succulent flesh. They do not ripen on the tree and are usually</a:t>
            </a:r>
          </a:p>
          <a:p>
            <a:r>
              <a:rPr lang="en-US" sz="1200" b="0" i="0" u="none" strike="noStrike" kern="1200" baseline="0" dirty="0">
                <a:solidFill>
                  <a:schemeClr val="tx1"/>
                </a:solidFill>
                <a:latin typeface="+mn-lt"/>
                <a:ea typeface="+mn-ea"/>
                <a:cs typeface="+mn-cs"/>
              </a:rPr>
              <a:t>harvested and allowed to ripen. Look for pears that have a nice aroma and</a:t>
            </a:r>
          </a:p>
          <a:p>
            <a:r>
              <a:rPr lang="en-US" sz="1200" b="0" i="0" u="none" strike="noStrike" kern="1200" baseline="0" dirty="0">
                <a:solidFill>
                  <a:schemeClr val="tx1"/>
                </a:solidFill>
                <a:latin typeface="+mn-lt"/>
                <a:ea typeface="+mn-ea"/>
                <a:cs typeface="+mn-cs"/>
              </a:rPr>
              <a:t>are tender at the stem.</a:t>
            </a:r>
          </a:p>
        </p:txBody>
      </p:sp>
      <p:sp>
        <p:nvSpPr>
          <p:cNvPr id="4" name="Slide Number Placeholder 3"/>
          <p:cNvSpPr>
            <a:spLocks noGrp="1"/>
          </p:cNvSpPr>
          <p:nvPr>
            <p:ph type="sldNum" sz="quarter" idx="10"/>
          </p:nvPr>
        </p:nvSpPr>
        <p:spPr/>
        <p:txBody>
          <a:bodyPr/>
          <a:lstStyle/>
          <a:p>
            <a:fld id="{B5B89D82-2D56-4C0F-ABDE-09CF1E3D72E2}" type="slidenum">
              <a:rPr lang="en-US" smtClean="0"/>
              <a:t>11</a:t>
            </a:fld>
            <a:endParaRPr lang="en-US" dirty="0"/>
          </a:p>
        </p:txBody>
      </p:sp>
    </p:spTree>
    <p:extLst>
      <p:ext uri="{BB962C8B-B14F-4D97-AF65-F5344CB8AC3E}">
        <p14:creationId xmlns:p14="http://schemas.microsoft.com/office/powerpoint/2010/main" val="3866978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Plums</a:t>
            </a:r>
          </a:p>
          <a:p>
            <a:r>
              <a:rPr lang="en-US" sz="1200" b="0" i="0" u="none" strike="noStrike" kern="1200" baseline="0" dirty="0">
                <a:solidFill>
                  <a:schemeClr val="tx1"/>
                </a:solidFill>
                <a:latin typeface="+mn-lt"/>
                <a:ea typeface="+mn-ea"/>
                <a:cs typeface="+mn-cs"/>
              </a:rPr>
              <a:t>Plums come in many colors and sizes. There are two general categories:</a:t>
            </a:r>
          </a:p>
          <a:p>
            <a:r>
              <a:rPr lang="en-US" sz="1200" b="0" i="0" u="none" strike="noStrike" kern="1200" baseline="0" dirty="0">
                <a:solidFill>
                  <a:schemeClr val="tx1"/>
                </a:solidFill>
                <a:latin typeface="+mn-lt"/>
                <a:ea typeface="+mn-ea"/>
                <a:cs typeface="+mn-cs"/>
              </a:rPr>
              <a:t>dessert and cooking. Cooking plums are generally drier and have more acid</a:t>
            </a:r>
          </a:p>
          <a:p>
            <a:r>
              <a:rPr lang="en-US" sz="1200" b="0" i="0" u="none" strike="noStrike" kern="1200" baseline="0" dirty="0">
                <a:solidFill>
                  <a:schemeClr val="tx1"/>
                </a:solidFill>
                <a:latin typeface="+mn-lt"/>
                <a:ea typeface="+mn-ea"/>
                <a:cs typeface="+mn-cs"/>
              </a:rPr>
              <a:t>than dessert plums. However, both varieties can be eaten raw and are used</a:t>
            </a:r>
          </a:p>
          <a:p>
            <a:r>
              <a:rPr lang="en-US" sz="1200" b="0" i="0" u="none" strike="noStrike" kern="1200" baseline="0" dirty="0">
                <a:solidFill>
                  <a:schemeClr val="tx1"/>
                </a:solidFill>
                <a:latin typeface="+mn-lt"/>
                <a:ea typeface="+mn-ea"/>
                <a:cs typeface="+mn-cs"/>
              </a:rPr>
              <a:t>in both sweet and savory dishes.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12</a:t>
            </a:fld>
            <a:endParaRPr lang="en-US" dirty="0"/>
          </a:p>
        </p:txBody>
      </p:sp>
    </p:spTree>
    <p:extLst>
      <p:ext uri="{BB962C8B-B14F-4D97-AF65-F5344CB8AC3E}">
        <p14:creationId xmlns:p14="http://schemas.microsoft.com/office/powerpoint/2010/main" val="1903581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Although summer fruits are plentiful, winter fruits also offer a good selection</a:t>
            </a:r>
          </a:p>
          <a:p>
            <a:r>
              <a:rPr lang="en-US" sz="1200" b="0" i="0" u="none" strike="noStrike" kern="1200" baseline="0" dirty="0">
                <a:solidFill>
                  <a:schemeClr val="tx1"/>
                </a:solidFill>
                <a:latin typeface="+mn-lt"/>
                <a:ea typeface="+mn-ea"/>
                <a:cs typeface="+mn-cs"/>
              </a:rPr>
              <a:t>that provide plenty of nutrition and great flavors. Winter fruits ripen in the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winter (depending on your region and climate) and include apples and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citrus fruits, such as oranges, grapefruit, lemons, limes, and tangerines.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Apples</a:t>
            </a:r>
          </a:p>
          <a:p>
            <a:r>
              <a:rPr lang="en-US" sz="1200" b="0" i="0" u="none" strike="noStrike" kern="1200" baseline="0" dirty="0">
                <a:solidFill>
                  <a:schemeClr val="tx1"/>
                </a:solidFill>
                <a:latin typeface="+mn-lt"/>
                <a:ea typeface="+mn-ea"/>
                <a:cs typeface="+mn-cs"/>
              </a:rPr>
              <a:t>Over half of all apples are grown in China or the United States. There are</a:t>
            </a:r>
          </a:p>
          <a:p>
            <a:r>
              <a:rPr lang="en-US" sz="1200" b="0" i="0" u="none" strike="noStrike" kern="1200" baseline="0" dirty="0">
                <a:solidFill>
                  <a:schemeClr val="tx1"/>
                </a:solidFill>
                <a:latin typeface="+mn-lt"/>
                <a:ea typeface="+mn-ea"/>
                <a:cs typeface="+mn-cs"/>
              </a:rPr>
              <a:t>about 7,500 varieties, and apples are among the most commonly used fruits.</a:t>
            </a:r>
          </a:p>
          <a:p>
            <a:r>
              <a:rPr lang="en-US" sz="1200" b="0" i="0" u="none" strike="noStrike" kern="1200" baseline="0" dirty="0">
                <a:solidFill>
                  <a:schemeClr val="tx1"/>
                </a:solidFill>
                <a:latin typeface="+mn-lt"/>
                <a:ea typeface="+mn-ea"/>
                <a:cs typeface="+mn-cs"/>
              </a:rPr>
              <a:t>They are used for cooking, for desserts and sauces, for juicing, and for eating</a:t>
            </a:r>
          </a:p>
          <a:p>
            <a:r>
              <a:rPr lang="en-US" sz="1200" b="0" i="0" u="none" strike="noStrike" kern="1200" baseline="0" dirty="0">
                <a:solidFill>
                  <a:schemeClr val="tx1"/>
                </a:solidFill>
                <a:latin typeface="+mn-lt"/>
                <a:ea typeface="+mn-ea"/>
                <a:cs typeface="+mn-cs"/>
              </a:rPr>
              <a:t>raw. The flavor of apples ranges from very tart, like the Granny Smith, to</a:t>
            </a:r>
          </a:p>
          <a:p>
            <a:r>
              <a:rPr lang="en-US" sz="1200" b="0" i="0" u="none" strike="noStrike" kern="1200" baseline="0" dirty="0">
                <a:solidFill>
                  <a:schemeClr val="tx1"/>
                </a:solidFill>
                <a:latin typeface="+mn-lt"/>
                <a:ea typeface="+mn-ea"/>
                <a:cs typeface="+mn-cs"/>
              </a:rPr>
              <a:t>sweet, like the Golden Delicious. Look for apples with smooth skin and firm</a:t>
            </a:r>
          </a:p>
          <a:p>
            <a:r>
              <a:rPr lang="en-US" sz="1200" b="0" i="0" u="none" strike="noStrike" kern="1200" baseline="0" dirty="0">
                <a:solidFill>
                  <a:schemeClr val="tx1"/>
                </a:solidFill>
                <a:latin typeface="+mn-lt"/>
                <a:ea typeface="+mn-ea"/>
                <a:cs typeface="+mn-cs"/>
              </a:rPr>
              <a:t>flesh that can be tender or crisp.</a:t>
            </a:r>
          </a:p>
        </p:txBody>
      </p:sp>
      <p:sp>
        <p:nvSpPr>
          <p:cNvPr id="4" name="Slide Number Placeholder 3"/>
          <p:cNvSpPr>
            <a:spLocks noGrp="1"/>
          </p:cNvSpPr>
          <p:nvPr>
            <p:ph type="sldNum" sz="quarter" idx="10"/>
          </p:nvPr>
        </p:nvSpPr>
        <p:spPr/>
        <p:txBody>
          <a:bodyPr/>
          <a:lstStyle/>
          <a:p>
            <a:fld id="{B5B89D82-2D56-4C0F-ABDE-09CF1E3D72E2}" type="slidenum">
              <a:rPr lang="en-US" smtClean="0"/>
              <a:t>13</a:t>
            </a:fld>
            <a:endParaRPr lang="en-US" dirty="0"/>
          </a:p>
        </p:txBody>
      </p:sp>
    </p:spTree>
    <p:extLst>
      <p:ext uri="{BB962C8B-B14F-4D97-AF65-F5344CB8AC3E}">
        <p14:creationId xmlns:p14="http://schemas.microsoft.com/office/powerpoint/2010/main" val="1481222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Citrus</a:t>
            </a:r>
          </a:p>
          <a:p>
            <a:r>
              <a:rPr lang="en-US" sz="1200" b="0" i="0" u="none" strike="noStrike" kern="1200" baseline="0" dirty="0">
                <a:solidFill>
                  <a:schemeClr val="tx1"/>
                </a:solidFill>
                <a:latin typeface="+mn-lt"/>
                <a:ea typeface="+mn-ea"/>
                <a:cs typeface="+mn-cs"/>
              </a:rPr>
              <a:t>Citrus fruits grow all over—southern China, the Mediterranean Basin,</a:t>
            </a:r>
          </a:p>
          <a:p>
            <a:r>
              <a:rPr lang="en-US" sz="1200" b="0" i="0" u="none" strike="noStrike" kern="1200" baseline="0" dirty="0">
                <a:solidFill>
                  <a:schemeClr val="tx1"/>
                </a:solidFill>
                <a:latin typeface="+mn-lt"/>
                <a:ea typeface="+mn-ea"/>
                <a:cs typeface="+mn-cs"/>
              </a:rPr>
              <a:t>South Africa, Australia, the southernmost United States, Mexico, and parts</a:t>
            </a:r>
          </a:p>
          <a:p>
            <a:r>
              <a:rPr lang="en-US" sz="1200" b="0" i="0" u="none" strike="noStrike" kern="1200" baseline="0" dirty="0">
                <a:solidFill>
                  <a:schemeClr val="tx1"/>
                </a:solidFill>
                <a:latin typeface="+mn-lt"/>
                <a:ea typeface="+mn-ea"/>
                <a:cs typeface="+mn-cs"/>
              </a:rPr>
              <a:t>of South America. They generally have a thick rind and segmented flesh.</a:t>
            </a:r>
          </a:p>
          <a:p>
            <a:r>
              <a:rPr lang="en-US" sz="1200" b="0" i="0" u="none" strike="noStrike" kern="1200" baseline="0" dirty="0">
                <a:solidFill>
                  <a:schemeClr val="tx1"/>
                </a:solidFill>
                <a:latin typeface="+mn-lt"/>
                <a:ea typeface="+mn-ea"/>
                <a:cs typeface="+mn-cs"/>
              </a:rPr>
              <a:t>These fruits have an abundance of vitamin C. The flavors of citrus fruits</a:t>
            </a:r>
          </a:p>
          <a:p>
            <a:r>
              <a:rPr lang="en-US" sz="1200" b="0" i="0" u="none" strike="noStrike" kern="1200" baseline="0" dirty="0">
                <a:solidFill>
                  <a:schemeClr val="tx1"/>
                </a:solidFill>
                <a:latin typeface="+mn-lt"/>
                <a:ea typeface="+mn-ea"/>
                <a:cs typeface="+mn-cs"/>
              </a:rPr>
              <a:t>range from sweet to very tart. Look for fruits that have smooth skins</a:t>
            </a:r>
          </a:p>
          <a:p>
            <a:r>
              <a:rPr lang="en-US" sz="1200" b="0" i="0" u="none" strike="noStrike" kern="1200" baseline="0" dirty="0">
                <a:solidFill>
                  <a:schemeClr val="tx1"/>
                </a:solidFill>
                <a:latin typeface="+mn-lt"/>
                <a:ea typeface="+mn-ea"/>
                <a:cs typeface="+mn-cs"/>
              </a:rPr>
              <a:t>and are free of large blemishes.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14</a:t>
            </a:fld>
            <a:endParaRPr lang="en-US" dirty="0"/>
          </a:p>
        </p:txBody>
      </p:sp>
    </p:spTree>
    <p:extLst>
      <p:ext uri="{BB962C8B-B14F-4D97-AF65-F5344CB8AC3E}">
        <p14:creationId xmlns:p14="http://schemas.microsoft.com/office/powerpoint/2010/main" val="1998544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Tropical fruits are named for the tropical climatic conditions under which they are grown.</a:t>
            </a:r>
          </a:p>
          <a:p>
            <a:r>
              <a:rPr lang="en-US" sz="1200" b="0" i="0" u="none" strike="noStrike" kern="1200" baseline="0" dirty="0">
                <a:solidFill>
                  <a:schemeClr val="tx1"/>
                </a:solidFill>
                <a:latin typeface="+mn-lt"/>
                <a:ea typeface="+mn-ea"/>
                <a:cs typeface="+mn-cs"/>
              </a:rPr>
              <a:t>None of these fruits can tolerate frost. Tropical fruits include dates, kiwis, mangoes,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bananas, papayas, pomegranates, guava, star fruit, and passion fruit.</a:t>
            </a:r>
          </a:p>
          <a:p>
            <a:r>
              <a:rPr lang="en-US" sz="1200" b="1"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Unlike most fruits, bananas are picked almost green and allowed to ripen</a:t>
            </a:r>
          </a:p>
          <a:p>
            <a:r>
              <a:rPr lang="en-US" sz="1200" b="0" i="0" u="none" strike="noStrike" kern="1200" baseline="0" dirty="0">
                <a:solidFill>
                  <a:schemeClr val="tx1"/>
                </a:solidFill>
                <a:latin typeface="+mn-lt"/>
                <a:ea typeface="+mn-ea"/>
                <a:cs typeface="+mn-cs"/>
              </a:rPr>
              <a:t>as they travel from the tropics to the wholesaler. Bananas are rich in</a:t>
            </a:r>
          </a:p>
          <a:p>
            <a:r>
              <a:rPr lang="en-US" sz="1200" b="0" i="0" u="none" strike="noStrike" kern="1200" baseline="0" dirty="0">
                <a:solidFill>
                  <a:schemeClr val="tx1"/>
                </a:solidFill>
                <a:latin typeface="+mn-lt"/>
                <a:ea typeface="+mn-ea"/>
                <a:cs typeface="+mn-cs"/>
              </a:rPr>
              <a:t>carbohydrates, fiber, potassium, vitamins, and minerals. Fully ripe bananas</a:t>
            </a:r>
          </a:p>
          <a:p>
            <a:r>
              <a:rPr lang="en-US" sz="1200" b="0" i="0" u="none" strike="noStrike" kern="1200" baseline="0" dirty="0">
                <a:solidFill>
                  <a:schemeClr val="tx1"/>
                </a:solidFill>
                <a:latin typeface="+mn-lt"/>
                <a:ea typeface="+mn-ea"/>
                <a:cs typeface="+mn-cs"/>
              </a:rPr>
              <a:t>are excellent for eating and baking. Green bananas can be used in both</a:t>
            </a:r>
          </a:p>
          <a:p>
            <a:r>
              <a:rPr lang="en-US" sz="1200" b="0" i="0" u="none" strike="noStrike" kern="1200" baseline="0" dirty="0">
                <a:solidFill>
                  <a:schemeClr val="tx1"/>
                </a:solidFill>
                <a:latin typeface="+mn-lt"/>
                <a:ea typeface="+mn-ea"/>
                <a:cs typeface="+mn-cs"/>
              </a:rPr>
              <a:t>sweet and savory applications. Banana flavors range from sweet to mild,</a:t>
            </a:r>
          </a:p>
          <a:p>
            <a:r>
              <a:rPr lang="en-US" sz="1200" b="0" i="0" u="none" strike="noStrike" kern="1200" baseline="0" dirty="0">
                <a:solidFill>
                  <a:schemeClr val="tx1"/>
                </a:solidFill>
                <a:latin typeface="+mn-lt"/>
                <a:ea typeface="+mn-ea"/>
                <a:cs typeface="+mn-cs"/>
              </a:rPr>
              <a:t>and some varieties are juicy. Ripeness influences sweetness (which is the</a:t>
            </a:r>
          </a:p>
          <a:p>
            <a:r>
              <a:rPr lang="en-US" sz="1200" b="0" i="0" u="none" strike="noStrike" kern="1200" baseline="0" dirty="0">
                <a:solidFill>
                  <a:schemeClr val="tx1"/>
                </a:solidFill>
                <a:latin typeface="+mn-lt"/>
                <a:ea typeface="+mn-ea"/>
                <a:cs typeface="+mn-cs"/>
              </a:rPr>
              <a:t>case for so many fruits). But bananas are useful at every stage of ripeness.</a:t>
            </a:r>
          </a:p>
          <a:p>
            <a:r>
              <a:rPr lang="en-US" sz="1200" b="0" i="0" u="none" strike="noStrike" kern="1200" baseline="0" dirty="0">
                <a:solidFill>
                  <a:schemeClr val="tx1"/>
                </a:solidFill>
                <a:latin typeface="+mn-lt"/>
                <a:ea typeface="+mn-ea"/>
                <a:cs typeface="+mn-cs"/>
              </a:rPr>
              <a:t>For example, green bananas are often used in Caribbean recipes, while</a:t>
            </a:r>
          </a:p>
          <a:p>
            <a:r>
              <a:rPr lang="en-US" sz="1200" b="0" i="0" u="none" strike="noStrike" kern="1200" baseline="0" dirty="0">
                <a:solidFill>
                  <a:schemeClr val="tx1"/>
                </a:solidFill>
                <a:latin typeface="+mn-lt"/>
                <a:ea typeface="+mn-ea"/>
                <a:cs typeface="+mn-cs"/>
              </a:rPr>
              <a:t>overripe bananas are good for banana bread.</a:t>
            </a:r>
          </a:p>
        </p:txBody>
      </p:sp>
      <p:sp>
        <p:nvSpPr>
          <p:cNvPr id="4" name="Slide Number Placeholder 3"/>
          <p:cNvSpPr>
            <a:spLocks noGrp="1"/>
          </p:cNvSpPr>
          <p:nvPr>
            <p:ph type="sldNum" sz="quarter" idx="10"/>
          </p:nvPr>
        </p:nvSpPr>
        <p:spPr/>
        <p:txBody>
          <a:bodyPr/>
          <a:lstStyle/>
          <a:p>
            <a:fld id="{B5B89D82-2D56-4C0F-ABDE-09CF1E3D72E2}" type="slidenum">
              <a:rPr lang="en-US" smtClean="0"/>
              <a:t>15</a:t>
            </a:fld>
            <a:endParaRPr lang="en-US" dirty="0"/>
          </a:p>
        </p:txBody>
      </p:sp>
    </p:spTree>
    <p:extLst>
      <p:ext uri="{BB962C8B-B14F-4D97-AF65-F5344CB8AC3E}">
        <p14:creationId xmlns:p14="http://schemas.microsoft.com/office/powerpoint/2010/main" val="300527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Coconuts</a:t>
            </a:r>
          </a:p>
          <a:p>
            <a:r>
              <a:rPr lang="en-US" sz="1200" b="0" i="0" u="none" strike="noStrike" kern="1200" baseline="0" dirty="0">
                <a:solidFill>
                  <a:schemeClr val="tx1"/>
                </a:solidFill>
                <a:latin typeface="+mn-lt"/>
                <a:ea typeface="+mn-ea"/>
                <a:cs typeface="+mn-cs"/>
              </a:rPr>
              <a:t>The coconut has several layers. Its outermost layer is a smooth,</a:t>
            </a:r>
          </a:p>
          <a:p>
            <a:r>
              <a:rPr lang="en-US" sz="1200" b="0" i="0" u="none" strike="noStrike" kern="1200" baseline="0" dirty="0">
                <a:solidFill>
                  <a:schemeClr val="tx1"/>
                </a:solidFill>
                <a:latin typeface="+mn-lt"/>
                <a:ea typeface="+mn-ea"/>
                <a:cs typeface="+mn-cs"/>
              </a:rPr>
              <a:t>light-brown covering that is usually removed before shipping. Next is</a:t>
            </a:r>
          </a:p>
          <a:p>
            <a:r>
              <a:rPr lang="en-US" sz="1200" b="0" i="0" u="none" strike="noStrike" kern="1200" baseline="0" dirty="0">
                <a:solidFill>
                  <a:schemeClr val="tx1"/>
                </a:solidFill>
                <a:latin typeface="+mn-lt"/>
                <a:ea typeface="+mn-ea"/>
                <a:cs typeface="+mn-cs"/>
              </a:rPr>
              <a:t>the familiar dark-brown hairy shell. Beneath that is a thin brown skin</a:t>
            </a:r>
          </a:p>
          <a:p>
            <a:r>
              <a:rPr lang="en-US" sz="1200" b="0" i="0" u="none" strike="noStrike" kern="1200" baseline="0" dirty="0">
                <a:solidFill>
                  <a:schemeClr val="tx1"/>
                </a:solidFill>
                <a:latin typeface="+mn-lt"/>
                <a:ea typeface="+mn-ea"/>
                <a:cs typeface="+mn-cs"/>
              </a:rPr>
              <a:t>covering the bright white meat. A ripe coconut should be heavy and</a:t>
            </a:r>
          </a:p>
          <a:p>
            <a:r>
              <a:rPr lang="en-US" sz="1200" b="0" i="0" u="none" strike="noStrike" kern="1200" baseline="0" dirty="0">
                <a:solidFill>
                  <a:schemeClr val="tx1"/>
                </a:solidFill>
                <a:latin typeface="+mn-lt"/>
                <a:ea typeface="+mn-ea"/>
                <a:cs typeface="+mn-cs"/>
              </a:rPr>
              <a:t>should be full of liquid when shaken. The juice in the center is called</a:t>
            </a:r>
          </a:p>
          <a:p>
            <a:r>
              <a:rPr lang="en-US" sz="1200" b="0" i="0" u="none" strike="noStrike" kern="1200" baseline="0" dirty="0">
                <a:solidFill>
                  <a:schemeClr val="tx1"/>
                </a:solidFill>
                <a:latin typeface="+mn-lt"/>
                <a:ea typeface="+mn-ea"/>
                <a:cs typeface="+mn-cs"/>
              </a:rPr>
              <a:t>coconut water, which is full of minerals and consumed as a beverage.</a:t>
            </a:r>
          </a:p>
          <a:p>
            <a:r>
              <a:rPr lang="en-US" sz="1200" b="0" i="0" u="none" strike="noStrike" kern="1200" baseline="0" dirty="0">
                <a:solidFill>
                  <a:schemeClr val="tx1"/>
                </a:solidFill>
                <a:latin typeface="+mn-lt"/>
                <a:ea typeface="+mn-ea"/>
                <a:cs typeface="+mn-cs"/>
              </a:rPr>
              <a:t>Coconut meat can be eaten raw and is often grated into both sweet</a:t>
            </a:r>
          </a:p>
          <a:p>
            <a:r>
              <a:rPr lang="en-US" sz="1200" b="0" i="0" u="none" strike="noStrike" kern="1200" baseline="0" dirty="0">
                <a:solidFill>
                  <a:schemeClr val="tx1"/>
                </a:solidFill>
                <a:latin typeface="+mn-lt"/>
                <a:ea typeface="+mn-ea"/>
                <a:cs typeface="+mn-cs"/>
              </a:rPr>
              <a:t>and savory dishes. Avoid coconuts with mold on the eyes.</a:t>
            </a:r>
          </a:p>
        </p:txBody>
      </p:sp>
      <p:sp>
        <p:nvSpPr>
          <p:cNvPr id="4" name="Slide Number Placeholder 3"/>
          <p:cNvSpPr>
            <a:spLocks noGrp="1"/>
          </p:cNvSpPr>
          <p:nvPr>
            <p:ph type="sldNum" sz="quarter" idx="10"/>
          </p:nvPr>
        </p:nvSpPr>
        <p:spPr/>
        <p:txBody>
          <a:bodyPr/>
          <a:lstStyle/>
          <a:p>
            <a:fld id="{B5B89D82-2D56-4C0F-ABDE-09CF1E3D72E2}" type="slidenum">
              <a:rPr lang="en-US" smtClean="0"/>
              <a:t>16</a:t>
            </a:fld>
            <a:endParaRPr lang="en-US" dirty="0"/>
          </a:p>
        </p:txBody>
      </p:sp>
    </p:spTree>
    <p:extLst>
      <p:ext uri="{BB962C8B-B14F-4D97-AF65-F5344CB8AC3E}">
        <p14:creationId xmlns:p14="http://schemas.microsoft.com/office/powerpoint/2010/main" val="472114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Kiwis</a:t>
            </a:r>
          </a:p>
          <a:p>
            <a:r>
              <a:rPr lang="en-US" sz="1200" b="0" i="0" u="none" strike="noStrike" kern="1200" baseline="0" dirty="0">
                <a:solidFill>
                  <a:schemeClr val="tx1"/>
                </a:solidFill>
                <a:latin typeface="+mn-lt"/>
                <a:ea typeface="+mn-ea"/>
                <a:cs typeface="+mn-cs"/>
              </a:rPr>
              <a:t>Kiwis are also known as Chinese gooseberries. Kiwis are characterized by</a:t>
            </a:r>
          </a:p>
          <a:p>
            <a:r>
              <a:rPr lang="en-US" sz="1200" b="0" i="0" u="none" strike="noStrike" kern="1200" baseline="0" dirty="0">
                <a:solidFill>
                  <a:schemeClr val="tx1"/>
                </a:solidFill>
                <a:latin typeface="+mn-lt"/>
                <a:ea typeface="+mn-ea"/>
                <a:cs typeface="+mn-cs"/>
              </a:rPr>
              <a:t>fuzzy skin and bright green flesh with a star pattern of tiny black seeds.</a:t>
            </a:r>
          </a:p>
          <a:p>
            <a:r>
              <a:rPr lang="en-US" sz="1200" b="0" i="0" u="none" strike="noStrike" kern="1200" baseline="0" dirty="0">
                <a:solidFill>
                  <a:schemeClr val="tx1"/>
                </a:solidFill>
                <a:latin typeface="+mn-lt"/>
                <a:ea typeface="+mn-ea"/>
                <a:cs typeface="+mn-cs"/>
              </a:rPr>
              <a:t>Their flavor is very similar to that of strawberries, and kiwis provide color and</a:t>
            </a:r>
          </a:p>
          <a:p>
            <a:r>
              <a:rPr lang="en-US" sz="1200" b="0" i="0" u="none" strike="noStrike" kern="1200" baseline="0" dirty="0">
                <a:solidFill>
                  <a:schemeClr val="tx1"/>
                </a:solidFill>
                <a:latin typeface="+mn-lt"/>
                <a:ea typeface="+mn-ea"/>
                <a:cs typeface="+mn-cs"/>
              </a:rPr>
              <a:t>texture to fruit salads, as well as excellent garnish to desserts. Look for kiwis</a:t>
            </a:r>
          </a:p>
          <a:p>
            <a:r>
              <a:rPr lang="en-US" sz="1200" b="0" i="0" u="none" strike="noStrike" kern="1200" baseline="0" dirty="0">
                <a:solidFill>
                  <a:schemeClr val="tx1"/>
                </a:solidFill>
                <a:latin typeface="+mn-lt"/>
                <a:ea typeface="+mn-ea"/>
                <a:cs typeface="+mn-cs"/>
              </a:rPr>
              <a:t>that just give to the touch and are free of blemishes.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17</a:t>
            </a:fld>
            <a:endParaRPr lang="en-US" dirty="0"/>
          </a:p>
        </p:txBody>
      </p:sp>
    </p:spTree>
    <p:extLst>
      <p:ext uri="{BB962C8B-B14F-4D97-AF65-F5344CB8AC3E}">
        <p14:creationId xmlns:p14="http://schemas.microsoft.com/office/powerpoint/2010/main" val="4126828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Mangoes</a:t>
            </a:r>
          </a:p>
          <a:p>
            <a:r>
              <a:rPr lang="en-US" sz="1200" b="0" i="0" u="none" strike="noStrike" kern="1200" baseline="0" dirty="0">
                <a:solidFill>
                  <a:schemeClr val="tx1"/>
                </a:solidFill>
                <a:latin typeface="+mn-lt"/>
                <a:ea typeface="+mn-ea"/>
                <a:cs typeface="+mn-cs"/>
              </a:rPr>
              <a:t>Mangoes are relatively medium-sized fruits and are thick-skinned with bright</a:t>
            </a:r>
          </a:p>
          <a:p>
            <a:r>
              <a:rPr lang="en-US" sz="1200" b="0" i="0" u="none" strike="noStrike" kern="1200" baseline="0" dirty="0">
                <a:solidFill>
                  <a:schemeClr val="tx1"/>
                </a:solidFill>
                <a:latin typeface="+mn-lt"/>
                <a:ea typeface="+mn-ea"/>
                <a:cs typeface="+mn-cs"/>
              </a:rPr>
              <a:t>yellow to orange flesh. They have a sweet to spicy-sweet flavor and are an</a:t>
            </a:r>
          </a:p>
          <a:p>
            <a:r>
              <a:rPr lang="en-US" sz="1200" b="0" i="0" u="none" strike="noStrike" kern="1200" baseline="0" dirty="0">
                <a:solidFill>
                  <a:schemeClr val="tx1"/>
                </a:solidFill>
                <a:latin typeface="+mn-lt"/>
                <a:ea typeface="+mn-ea"/>
                <a:cs typeface="+mn-cs"/>
              </a:rPr>
              <a:t>excellent addition to fruit salads and smoothies. They translate well into</a:t>
            </a:r>
          </a:p>
          <a:p>
            <a:r>
              <a:rPr lang="en-US" sz="1200" b="0" i="0" u="none" strike="noStrike" kern="1200" baseline="0" dirty="0">
                <a:solidFill>
                  <a:schemeClr val="tx1"/>
                </a:solidFill>
                <a:latin typeface="+mn-lt"/>
                <a:ea typeface="+mn-ea"/>
                <a:cs typeface="+mn-cs"/>
              </a:rPr>
              <a:t>savory dishes, such as curry. Mangoes should give slightly when pressed and</a:t>
            </a:r>
          </a:p>
          <a:p>
            <a:r>
              <a:rPr lang="en-US" sz="1200" b="0" i="0" u="none" strike="noStrike" kern="1200" baseline="0" dirty="0">
                <a:solidFill>
                  <a:schemeClr val="tx1"/>
                </a:solidFill>
                <a:latin typeface="+mn-lt"/>
                <a:ea typeface="+mn-ea"/>
                <a:cs typeface="+mn-cs"/>
              </a:rPr>
              <a:t>not be overly soft. Look for mangoes with good color and a good aroma.</a:t>
            </a:r>
          </a:p>
        </p:txBody>
      </p:sp>
      <p:sp>
        <p:nvSpPr>
          <p:cNvPr id="4" name="Slide Number Placeholder 3"/>
          <p:cNvSpPr>
            <a:spLocks noGrp="1"/>
          </p:cNvSpPr>
          <p:nvPr>
            <p:ph type="sldNum" sz="quarter" idx="10"/>
          </p:nvPr>
        </p:nvSpPr>
        <p:spPr/>
        <p:txBody>
          <a:bodyPr/>
          <a:lstStyle/>
          <a:p>
            <a:fld id="{B5B89D82-2D56-4C0F-ABDE-09CF1E3D72E2}" type="slidenum">
              <a:rPr lang="en-US" smtClean="0"/>
              <a:t>18</a:t>
            </a:fld>
            <a:endParaRPr lang="en-US" dirty="0"/>
          </a:p>
        </p:txBody>
      </p:sp>
    </p:spTree>
    <p:extLst>
      <p:ext uri="{BB962C8B-B14F-4D97-AF65-F5344CB8AC3E}">
        <p14:creationId xmlns:p14="http://schemas.microsoft.com/office/powerpoint/2010/main" val="4021262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Papayas</a:t>
            </a:r>
          </a:p>
          <a:p>
            <a:r>
              <a:rPr lang="en-US" sz="1200" b="0" i="0" u="none" strike="noStrike" kern="1200" baseline="0" dirty="0">
                <a:solidFill>
                  <a:schemeClr val="tx1"/>
                </a:solidFill>
                <a:latin typeface="+mn-lt"/>
                <a:ea typeface="+mn-ea"/>
                <a:cs typeface="+mn-cs"/>
              </a:rPr>
              <a:t>Papayas have a soft pink-orange flesh with a central mass of black seeds.</a:t>
            </a:r>
          </a:p>
          <a:p>
            <a:r>
              <a:rPr lang="en-US" sz="1200" b="0" i="0" u="none" strike="noStrike" kern="1200" baseline="0" dirty="0">
                <a:solidFill>
                  <a:schemeClr val="tx1"/>
                </a:solidFill>
                <a:latin typeface="+mn-lt"/>
                <a:ea typeface="+mn-ea"/>
                <a:cs typeface="+mn-cs"/>
              </a:rPr>
              <a:t>They have a sweet-tart flavor and firm flesh. Ripe papayas can be eaten raw,</a:t>
            </a:r>
          </a:p>
          <a:p>
            <a:r>
              <a:rPr lang="en-US" sz="1200" b="0" i="0" u="none" strike="noStrike" kern="1200" baseline="0" dirty="0">
                <a:solidFill>
                  <a:schemeClr val="tx1"/>
                </a:solidFill>
                <a:latin typeface="+mn-lt"/>
                <a:ea typeface="+mn-ea"/>
                <a:cs typeface="+mn-cs"/>
              </a:rPr>
              <a:t>and unripe papayas can be cooked and added to both sweet and savory</a:t>
            </a:r>
          </a:p>
          <a:p>
            <a:r>
              <a:rPr lang="en-US" sz="1200" b="0" i="0" u="none" strike="noStrike" kern="1200" baseline="0" dirty="0">
                <a:solidFill>
                  <a:schemeClr val="tx1"/>
                </a:solidFill>
                <a:latin typeface="+mn-lt"/>
                <a:ea typeface="+mn-ea"/>
                <a:cs typeface="+mn-cs"/>
              </a:rPr>
              <a:t>dishes. Look for papayas that are plump and free of blemishes. The more</a:t>
            </a:r>
          </a:p>
          <a:p>
            <a:r>
              <a:rPr lang="en-US" sz="1200" b="0" i="0" u="none" strike="noStrike" kern="1200" baseline="0" dirty="0">
                <a:solidFill>
                  <a:schemeClr val="tx1"/>
                </a:solidFill>
                <a:latin typeface="+mn-lt"/>
                <a:ea typeface="+mn-ea"/>
                <a:cs typeface="+mn-cs"/>
              </a:rPr>
              <a:t>yellow the fruit’s skin, the riper it is.</a:t>
            </a:r>
          </a:p>
        </p:txBody>
      </p:sp>
      <p:sp>
        <p:nvSpPr>
          <p:cNvPr id="4" name="Slide Number Placeholder 3"/>
          <p:cNvSpPr>
            <a:spLocks noGrp="1"/>
          </p:cNvSpPr>
          <p:nvPr>
            <p:ph type="sldNum" sz="quarter" idx="10"/>
          </p:nvPr>
        </p:nvSpPr>
        <p:spPr/>
        <p:txBody>
          <a:bodyPr/>
          <a:lstStyle/>
          <a:p>
            <a:fld id="{B5B89D82-2D56-4C0F-ABDE-09CF1E3D72E2}" type="slidenum">
              <a:rPr lang="en-US" smtClean="0"/>
              <a:t>19</a:t>
            </a:fld>
            <a:endParaRPr lang="en-US" dirty="0"/>
          </a:p>
        </p:txBody>
      </p:sp>
    </p:spTree>
    <p:extLst>
      <p:ext uri="{BB962C8B-B14F-4D97-AF65-F5344CB8AC3E}">
        <p14:creationId xmlns:p14="http://schemas.microsoft.com/office/powerpoint/2010/main" val="1543572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Pineapples</a:t>
            </a:r>
          </a:p>
          <a:p>
            <a:r>
              <a:rPr lang="en-US" sz="1200" b="0" i="0" u="none" strike="noStrike" kern="1200" baseline="0" dirty="0">
                <a:solidFill>
                  <a:schemeClr val="tx1"/>
                </a:solidFill>
                <a:latin typeface="+mn-lt"/>
                <a:ea typeface="+mn-ea"/>
                <a:cs typeface="+mn-cs"/>
              </a:rPr>
              <a:t>Pineapples have a diamond-pattern skin and golden flesh. They range in size</a:t>
            </a:r>
          </a:p>
          <a:p>
            <a:r>
              <a:rPr lang="en-US" sz="1200" b="0" i="0" u="none" strike="noStrike" kern="1200" baseline="0" dirty="0">
                <a:solidFill>
                  <a:schemeClr val="tx1"/>
                </a:solidFill>
                <a:latin typeface="+mn-lt"/>
                <a:ea typeface="+mn-ea"/>
                <a:cs typeface="+mn-cs"/>
              </a:rPr>
              <a:t>from very small to quite large. They are juicy when ripe and have a sweet to</a:t>
            </a:r>
          </a:p>
          <a:p>
            <a:r>
              <a:rPr lang="en-US" sz="1200" b="0" i="0" u="none" strike="noStrike" kern="1200" baseline="0" dirty="0">
                <a:solidFill>
                  <a:schemeClr val="tx1"/>
                </a:solidFill>
                <a:latin typeface="+mn-lt"/>
                <a:ea typeface="+mn-ea"/>
                <a:cs typeface="+mn-cs"/>
              </a:rPr>
              <a:t>sweet-tart flavor. Pineapples can be eaten raw and are an excellent addition</a:t>
            </a:r>
          </a:p>
          <a:p>
            <a:r>
              <a:rPr lang="en-US" sz="1200" b="0" i="0" u="none" strike="noStrike" kern="1200" baseline="0" dirty="0">
                <a:solidFill>
                  <a:schemeClr val="tx1"/>
                </a:solidFill>
                <a:latin typeface="+mn-lt"/>
                <a:ea typeface="+mn-ea"/>
                <a:cs typeface="+mn-cs"/>
              </a:rPr>
              <a:t>to fruit salads. Pineapples can also be cooked and are used in both sweet and</a:t>
            </a:r>
          </a:p>
          <a:p>
            <a:r>
              <a:rPr lang="en-US" sz="1200" b="0" i="0" u="none" strike="noStrike" kern="1200" baseline="0" dirty="0">
                <a:solidFill>
                  <a:schemeClr val="tx1"/>
                </a:solidFill>
                <a:latin typeface="+mn-lt"/>
                <a:ea typeface="+mn-ea"/>
                <a:cs typeface="+mn-cs"/>
              </a:rPr>
              <a:t>savory applications. Look for fruits that have a good aroma and have no dried</a:t>
            </a:r>
          </a:p>
          <a:p>
            <a:r>
              <a:rPr lang="en-US" sz="1200" b="0" i="0" u="none" strike="noStrike" kern="1200" baseline="0" dirty="0">
                <a:solidFill>
                  <a:schemeClr val="tx1"/>
                </a:solidFill>
                <a:latin typeface="+mn-lt"/>
                <a:ea typeface="+mn-ea"/>
                <a:cs typeface="+mn-cs"/>
              </a:rPr>
              <a:t>out leaves or stems.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20</a:t>
            </a:fld>
            <a:endParaRPr lang="en-US" dirty="0"/>
          </a:p>
        </p:txBody>
      </p:sp>
    </p:spTree>
    <p:extLst>
      <p:ext uri="{BB962C8B-B14F-4D97-AF65-F5344CB8AC3E}">
        <p14:creationId xmlns:p14="http://schemas.microsoft.com/office/powerpoint/2010/main" val="2022601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Summer fruits ripen in the summer (depending on your region and climate)</a:t>
            </a:r>
          </a:p>
          <a:p>
            <a:r>
              <a:rPr lang="en-US" sz="1200" b="0" i="0" u="none" strike="noStrike" kern="1200" baseline="0" dirty="0">
                <a:solidFill>
                  <a:schemeClr val="tx1"/>
                </a:solidFill>
                <a:latin typeface="+mn-lt"/>
                <a:ea typeface="+mn-ea"/>
                <a:cs typeface="+mn-cs"/>
              </a:rPr>
              <a:t>and include berries, cherries, grapes, melons, peaches, nectarines, plums,</a:t>
            </a:r>
          </a:p>
          <a:p>
            <a:r>
              <a:rPr lang="en-US" sz="1200" b="0" i="0" u="none" strike="noStrike" kern="1200" baseline="0" dirty="0">
                <a:solidFill>
                  <a:schemeClr val="tx1"/>
                </a:solidFill>
                <a:latin typeface="+mn-lt"/>
                <a:ea typeface="+mn-ea"/>
                <a:cs typeface="+mn-cs"/>
              </a:rPr>
              <a:t>and pears. Most summer fruits are delicious when eaten in their whole form</a:t>
            </a:r>
          </a:p>
          <a:p>
            <a:r>
              <a:rPr lang="en-US" sz="1200" b="0" i="0" u="none" strike="noStrike" kern="1200" baseline="0" dirty="0">
                <a:solidFill>
                  <a:schemeClr val="tx1"/>
                </a:solidFill>
                <a:latin typeface="+mn-lt"/>
                <a:ea typeface="+mn-ea"/>
                <a:cs typeface="+mn-cs"/>
              </a:rPr>
              <a:t>and are also popular baked or cooked in different recipes. Fruits that have</a:t>
            </a:r>
          </a:p>
          <a:p>
            <a:r>
              <a:rPr lang="en-US" sz="1200" b="0" i="0" u="none" strike="noStrike" kern="1200" baseline="0" dirty="0">
                <a:solidFill>
                  <a:schemeClr val="tx1"/>
                </a:solidFill>
                <a:latin typeface="+mn-lt"/>
                <a:ea typeface="+mn-ea"/>
                <a:cs typeface="+mn-cs"/>
              </a:rPr>
              <a:t>a central pit enclosing a single seed are known as drupes. Cherries, plums,</a:t>
            </a:r>
          </a:p>
          <a:p>
            <a:r>
              <a:rPr lang="en-US" sz="1200" b="0" i="0" u="none" strike="noStrike" kern="1200" baseline="0" dirty="0">
                <a:solidFill>
                  <a:schemeClr val="tx1"/>
                </a:solidFill>
                <a:latin typeface="+mn-lt"/>
                <a:ea typeface="+mn-ea"/>
                <a:cs typeface="+mn-cs"/>
              </a:rPr>
              <a:t>peaches, nectarines, and apricots are examples of drupes. </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3</a:t>
            </a:fld>
            <a:endParaRPr lang="en-US" dirty="0"/>
          </a:p>
        </p:txBody>
      </p:sp>
    </p:spTree>
    <p:extLst>
      <p:ext uri="{BB962C8B-B14F-4D97-AF65-F5344CB8AC3E}">
        <p14:creationId xmlns:p14="http://schemas.microsoft.com/office/powerpoint/2010/main" val="3206310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How do you know when fruits and vegetables are fresh and of a high quality?</a:t>
            </a:r>
          </a:p>
          <a:p>
            <a:r>
              <a:rPr lang="en-US" sz="1200" b="0" i="0" u="none" strike="noStrike" kern="1200" baseline="0" dirty="0">
                <a:solidFill>
                  <a:schemeClr val="tx1"/>
                </a:solidFill>
                <a:latin typeface="+mn-lt"/>
                <a:ea typeface="+mn-ea"/>
                <a:cs typeface="+mn-cs"/>
              </a:rPr>
              <a:t>Characteristics of freshness vary from one item to another, but there are some</a:t>
            </a:r>
          </a:p>
          <a:p>
            <a:r>
              <a:rPr lang="en-US" sz="1200" b="0" i="0" u="none" strike="noStrike" kern="1200" baseline="0" dirty="0">
                <a:solidFill>
                  <a:schemeClr val="tx1"/>
                </a:solidFill>
                <a:latin typeface="+mn-lt"/>
                <a:ea typeface="+mn-ea"/>
                <a:cs typeface="+mn-cs"/>
              </a:rPr>
              <a:t>common traits. Fruits should be plump and free of bruises, mold, brown or soft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spots, and pest damage. Any attached leaves should be firm and not wilted.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Overall, the color and texture should be appropriate to the particular type of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fruit or vegetable. Selecting local, in-season fruits whenever possible is one way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to increase your chances of finding fruits of the highest quality.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See Table 5.4, Characteristics of Fresh Fruits, on pages 100–101.</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21</a:t>
            </a:fld>
            <a:endParaRPr lang="en-US" dirty="0"/>
          </a:p>
        </p:txBody>
      </p:sp>
    </p:spTree>
    <p:extLst>
      <p:ext uri="{BB962C8B-B14F-4D97-AF65-F5344CB8AC3E}">
        <p14:creationId xmlns:p14="http://schemas.microsoft.com/office/powerpoint/2010/main" val="1238492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 fruits, such as bananas, apples, pears, and grapes, are available all</a:t>
            </a:r>
          </a:p>
          <a:p>
            <a:r>
              <a:rPr lang="en-US" sz="1200" b="0" i="0" u="none" strike="noStrike" kern="1200" baseline="0" dirty="0">
                <a:solidFill>
                  <a:schemeClr val="tx1"/>
                </a:solidFill>
                <a:latin typeface="+mn-lt"/>
                <a:ea typeface="+mn-ea"/>
                <a:cs typeface="+mn-cs"/>
              </a:rPr>
              <a:t>year. The quality, degree of ripeness, and price vary with the season. Other</a:t>
            </a:r>
          </a:p>
          <a:p>
            <a:r>
              <a:rPr lang="en-US" sz="1200" b="0" i="0" u="none" strike="noStrike" kern="1200" baseline="0" dirty="0">
                <a:solidFill>
                  <a:schemeClr val="tx1"/>
                </a:solidFill>
                <a:latin typeface="+mn-lt"/>
                <a:ea typeface="+mn-ea"/>
                <a:cs typeface="+mn-cs"/>
              </a:rPr>
              <a:t>fruits, such as peaches, plums, mangoes, and berries, have a specific growing</a:t>
            </a:r>
          </a:p>
          <a:p>
            <a:r>
              <a:rPr lang="en-US" sz="1200" b="0" i="0" u="none" strike="noStrike" kern="1200" baseline="0" dirty="0">
                <a:solidFill>
                  <a:schemeClr val="tx1"/>
                </a:solidFill>
                <a:latin typeface="+mn-lt"/>
                <a:ea typeface="+mn-ea"/>
                <a:cs typeface="+mn-cs"/>
              </a:rPr>
              <a:t>season. Knowing the growing season for a particular fruit is important. During its</a:t>
            </a:r>
          </a:p>
          <a:p>
            <a:r>
              <a:rPr lang="en-US" sz="1200" b="0" i="0" u="none" strike="noStrike" kern="1200" baseline="0" dirty="0">
                <a:solidFill>
                  <a:schemeClr val="tx1"/>
                </a:solidFill>
                <a:latin typeface="+mn-lt"/>
                <a:ea typeface="+mn-ea"/>
                <a:cs typeface="+mn-cs"/>
              </a:rPr>
              <a:t>growing season, the fruit is plentiful, the quality is higher, and the price is usually</a:t>
            </a:r>
          </a:p>
          <a:p>
            <a:r>
              <a:rPr lang="en-US" sz="1200" b="0" i="0" u="none" strike="noStrike" kern="1200" baseline="0" dirty="0">
                <a:solidFill>
                  <a:schemeClr val="tx1"/>
                </a:solidFill>
                <a:latin typeface="+mn-lt"/>
                <a:ea typeface="+mn-ea"/>
                <a:cs typeface="+mn-cs"/>
              </a:rPr>
              <a:t>lower. Some operations have seasonal menus that are based on what is fresh</a:t>
            </a:r>
          </a:p>
          <a:p>
            <a:r>
              <a:rPr lang="en-US" sz="1200" b="0" i="0" u="none" strike="noStrike" kern="1200" baseline="0" dirty="0">
                <a:solidFill>
                  <a:schemeClr val="tx1"/>
                </a:solidFill>
                <a:latin typeface="+mn-lt"/>
                <a:ea typeface="+mn-ea"/>
                <a:cs typeface="+mn-cs"/>
              </a:rPr>
              <a:t>and locally available. Many guests today have shown an interest in eating local</a:t>
            </a:r>
          </a:p>
          <a:p>
            <a:r>
              <a:rPr lang="en-US" sz="1200" b="0" i="0" u="none" strike="noStrike" kern="1200" baseline="0" dirty="0">
                <a:solidFill>
                  <a:schemeClr val="tx1"/>
                </a:solidFill>
                <a:latin typeface="+mn-lt"/>
                <a:ea typeface="+mn-ea"/>
                <a:cs typeface="+mn-cs"/>
              </a:rPr>
              <a:t>produce and supporting the restaurants that serve it.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Fruits are sold by weight or by count and are packaged in containers that are</a:t>
            </a:r>
          </a:p>
          <a:p>
            <a:r>
              <a:rPr lang="en-US" sz="1200" b="0" i="0" u="none" strike="noStrike" kern="1200" baseline="0" dirty="0">
                <a:solidFill>
                  <a:schemeClr val="tx1"/>
                </a:solidFill>
                <a:latin typeface="+mn-lt"/>
                <a:ea typeface="+mn-ea"/>
                <a:cs typeface="+mn-cs"/>
              </a:rPr>
              <a:t>referred to as flats, crates, or bushels, to name a few. When selecting fruits for</a:t>
            </a:r>
          </a:p>
          <a:p>
            <a:r>
              <a:rPr lang="en-US" sz="1200" b="0" i="0" u="none" strike="noStrike" kern="1200" baseline="0" dirty="0">
                <a:solidFill>
                  <a:schemeClr val="tx1"/>
                </a:solidFill>
                <a:latin typeface="+mn-lt"/>
                <a:ea typeface="+mn-ea"/>
                <a:cs typeface="+mn-cs"/>
              </a:rPr>
              <a:t>purchase, consider the following: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Seasonality: Is the fruit in season?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Ripeness: Is the fruit ripeness appropriate for the recipe?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Price: Is the fruit priced appropriately for the intended use?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Other factors that could affect the purchasing decisions an operation makes include the following: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Recipe requirements: Many standardized recipes identify the specific varieties and market forms needed.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Staff skills: Highly skilled food handlers can handle natural, uncut produce efficiently. Food handlers with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fewer skills in peeling and cutting will often need to use processed products.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Vendor: Purchasers must spend time to find the vendor that best meets an operation’s needs.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22</a:t>
            </a:fld>
            <a:endParaRPr lang="en-US" dirty="0"/>
          </a:p>
        </p:txBody>
      </p:sp>
    </p:spTree>
    <p:extLst>
      <p:ext uri="{BB962C8B-B14F-4D97-AF65-F5344CB8AC3E}">
        <p14:creationId xmlns:p14="http://schemas.microsoft.com/office/powerpoint/2010/main" val="2126567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U.S. Department of Agriculture (USDA) has developed quality grades for</a:t>
            </a:r>
          </a:p>
          <a:p>
            <a:r>
              <a:rPr lang="en-US" sz="1200" b="0" i="0" u="none" strike="noStrike" kern="1200" baseline="0" dirty="0">
                <a:solidFill>
                  <a:schemeClr val="tx1"/>
                </a:solidFill>
                <a:latin typeface="+mn-lt"/>
                <a:ea typeface="+mn-ea"/>
                <a:cs typeface="+mn-cs"/>
              </a:rPr>
              <a:t>fresh fruits and canned fruits. Quality grades are like a rating system based on</a:t>
            </a:r>
          </a:p>
          <a:p>
            <a:r>
              <a:rPr lang="en-US" sz="1200" b="0" i="0" u="none" strike="noStrike" kern="1200" baseline="0" dirty="0">
                <a:solidFill>
                  <a:schemeClr val="tx1"/>
                </a:solidFill>
                <a:latin typeface="+mn-lt"/>
                <a:ea typeface="+mn-ea"/>
                <a:cs typeface="+mn-cs"/>
              </a:rPr>
              <a:t>quality standards—the better the quality of the fruit, the higher the quality grade</a:t>
            </a:r>
          </a:p>
          <a:p>
            <a:r>
              <a:rPr lang="en-US" sz="1200" b="0" i="0" u="none" strike="noStrike" kern="1200" baseline="0" dirty="0">
                <a:solidFill>
                  <a:schemeClr val="tx1"/>
                </a:solidFill>
                <a:latin typeface="+mn-lt"/>
                <a:ea typeface="+mn-ea"/>
                <a:cs typeface="+mn-cs"/>
              </a:rPr>
              <a:t>assigned to it. The quality is based on a combination of size, color, shape,</a:t>
            </a:r>
          </a:p>
          <a:p>
            <a:r>
              <a:rPr lang="en-US" sz="1200" b="0" i="0" u="none" strike="noStrike" kern="1200" baseline="0" dirty="0">
                <a:solidFill>
                  <a:schemeClr val="tx1"/>
                </a:solidFill>
                <a:latin typeface="+mn-lt"/>
                <a:ea typeface="+mn-ea"/>
                <a:cs typeface="+mn-cs"/>
              </a:rPr>
              <a:t>texture, and defects. The price is also usually higher for the best grades.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Fresh fruits are graded before shipping. USDA grades (from highest to lowest) for</a:t>
            </a:r>
          </a:p>
          <a:p>
            <a:r>
              <a:rPr lang="en-US" sz="1200" b="0" i="0" u="none" strike="noStrike" kern="1200" baseline="0" dirty="0">
                <a:solidFill>
                  <a:schemeClr val="tx1"/>
                </a:solidFill>
                <a:latin typeface="+mn-lt"/>
                <a:ea typeface="+mn-ea"/>
                <a:cs typeface="+mn-cs"/>
              </a:rPr>
              <a:t>fresh fruits include U.S. Extra Fancy, U.S. Fancy, U.S. No. 1, U.S. No. 2, and U.S.</a:t>
            </a:r>
          </a:p>
          <a:p>
            <a:r>
              <a:rPr lang="en-US" sz="1200" b="0" i="0" u="none" strike="noStrike" kern="1200" baseline="0" dirty="0">
                <a:solidFill>
                  <a:schemeClr val="tx1"/>
                </a:solidFill>
                <a:latin typeface="+mn-lt"/>
                <a:ea typeface="+mn-ea"/>
                <a:cs typeface="+mn-cs"/>
              </a:rPr>
              <a:t>No. 3. Most fruits purchased for foodservice operations are U.S. Fancy. Fruit with</a:t>
            </a:r>
          </a:p>
          <a:p>
            <a:r>
              <a:rPr lang="en-US" sz="1200" b="0" i="0" u="none" strike="noStrike" kern="1200" baseline="0" dirty="0">
                <a:solidFill>
                  <a:schemeClr val="tx1"/>
                </a:solidFill>
                <a:latin typeface="+mn-lt"/>
                <a:ea typeface="+mn-ea"/>
                <a:cs typeface="+mn-cs"/>
              </a:rPr>
              <a:t>lower grades can be used in dishes such as baked pies, puddings, jams, jellies,</a:t>
            </a:r>
          </a:p>
          <a:p>
            <a:r>
              <a:rPr lang="en-US" sz="1200" b="0" i="0" u="none" strike="noStrike" kern="1200" baseline="0" dirty="0">
                <a:solidFill>
                  <a:schemeClr val="tx1"/>
                </a:solidFill>
                <a:latin typeface="+mn-lt"/>
                <a:ea typeface="+mn-ea"/>
                <a:cs typeface="+mn-cs"/>
              </a:rPr>
              <a:t>and cobblers, where the appearance of the fruit is not as important.</a:t>
            </a:r>
          </a:p>
        </p:txBody>
      </p:sp>
      <p:sp>
        <p:nvSpPr>
          <p:cNvPr id="4" name="Slide Number Placeholder 3"/>
          <p:cNvSpPr>
            <a:spLocks noGrp="1"/>
          </p:cNvSpPr>
          <p:nvPr>
            <p:ph type="sldNum" sz="quarter" idx="10"/>
          </p:nvPr>
        </p:nvSpPr>
        <p:spPr/>
        <p:txBody>
          <a:bodyPr/>
          <a:lstStyle/>
          <a:p>
            <a:fld id="{B5B89D82-2D56-4C0F-ABDE-09CF1E3D72E2}" type="slidenum">
              <a:rPr lang="en-US" smtClean="0"/>
              <a:t>23</a:t>
            </a:fld>
            <a:endParaRPr lang="en-US" dirty="0"/>
          </a:p>
        </p:txBody>
      </p:sp>
    </p:spTree>
    <p:extLst>
      <p:ext uri="{BB962C8B-B14F-4D97-AF65-F5344CB8AC3E}">
        <p14:creationId xmlns:p14="http://schemas.microsoft.com/office/powerpoint/2010/main" val="1708137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Canned products rated U.S. Grade A Fancy have the highest quality among</a:t>
            </a:r>
          </a:p>
          <a:p>
            <a:r>
              <a:rPr lang="en-US" sz="1200" b="0" i="0" u="none" strike="noStrike" kern="1200" baseline="0" dirty="0">
                <a:solidFill>
                  <a:schemeClr val="tx1"/>
                </a:solidFill>
                <a:latin typeface="+mn-lt"/>
                <a:ea typeface="+mn-ea"/>
                <a:cs typeface="+mn-cs"/>
              </a:rPr>
              <a:t>canned goods. This means that the fruits’ colors and flavors are excellent</a:t>
            </a:r>
          </a:p>
          <a:p>
            <a:r>
              <a:rPr lang="en-US" sz="1200" b="0" i="0" u="none" strike="noStrike" kern="1200" baseline="0" dirty="0">
                <a:solidFill>
                  <a:schemeClr val="tx1"/>
                </a:solidFill>
                <a:latin typeface="+mn-lt"/>
                <a:ea typeface="+mn-ea"/>
                <a:cs typeface="+mn-cs"/>
              </a:rPr>
              <a:t>and their sizes and shapes are perfectly uniform. U.S. Grade B Choice fruits</a:t>
            </a:r>
          </a:p>
          <a:p>
            <a:r>
              <a:rPr lang="en-US" sz="1200" b="0" i="0" u="none" strike="noStrike" kern="1200" baseline="0" dirty="0">
                <a:solidFill>
                  <a:schemeClr val="tx1"/>
                </a:solidFill>
                <a:latin typeface="+mn-lt"/>
                <a:ea typeface="+mn-ea"/>
                <a:cs typeface="+mn-cs"/>
              </a:rPr>
              <a:t>are rated second best, which means that their overall colors and flavors are</a:t>
            </a:r>
          </a:p>
          <a:p>
            <a:r>
              <a:rPr lang="en-US" sz="1200" b="0" i="0" u="none" strike="noStrike" kern="1200" baseline="0" dirty="0">
                <a:solidFill>
                  <a:schemeClr val="tx1"/>
                </a:solidFill>
                <a:latin typeface="+mn-lt"/>
                <a:ea typeface="+mn-ea"/>
                <a:cs typeface="+mn-cs"/>
              </a:rPr>
              <a:t>average. U.S. Grade C Standard means that the fruit’s quality is poor. Some</a:t>
            </a:r>
          </a:p>
          <a:p>
            <a:r>
              <a:rPr lang="en-US" sz="1200" b="0" i="0" u="none" strike="noStrike" kern="1200" baseline="0" dirty="0">
                <a:solidFill>
                  <a:schemeClr val="tx1"/>
                </a:solidFill>
                <a:latin typeface="+mn-lt"/>
                <a:ea typeface="+mn-ea"/>
                <a:cs typeface="+mn-cs"/>
              </a:rPr>
              <a:t>of the pieces may be bruised and mushy and have several imperfections.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24</a:t>
            </a:fld>
            <a:endParaRPr lang="en-US" dirty="0"/>
          </a:p>
        </p:txBody>
      </p:sp>
    </p:spTree>
    <p:extLst>
      <p:ext uri="{BB962C8B-B14F-4D97-AF65-F5344CB8AC3E}">
        <p14:creationId xmlns:p14="http://schemas.microsoft.com/office/powerpoint/2010/main" val="872735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All fruits must be properly stored to keep from spoiling. Many ripe fruits, except</a:t>
            </a:r>
          </a:p>
          <a:p>
            <a:r>
              <a:rPr lang="en-US" sz="1200" b="0" i="0" u="none" strike="noStrike" kern="1200" baseline="0" dirty="0">
                <a:solidFill>
                  <a:schemeClr val="tx1"/>
                </a:solidFill>
                <a:latin typeface="+mn-lt"/>
                <a:ea typeface="+mn-ea"/>
                <a:cs typeface="+mn-cs"/>
              </a:rPr>
              <a:t>for bananas, can be stored at 41°F (5°C) or lower. Under the best circumstances,</a:t>
            </a:r>
          </a:p>
          <a:p>
            <a:r>
              <a:rPr lang="en-US" sz="1200" b="0" i="0" u="none" strike="noStrike" kern="1200" baseline="0" dirty="0">
                <a:solidFill>
                  <a:schemeClr val="tx1"/>
                </a:solidFill>
                <a:latin typeface="+mn-lt"/>
                <a:ea typeface="+mn-ea"/>
                <a:cs typeface="+mn-cs"/>
              </a:rPr>
              <a:t>fruits should be stored in their own refrigerator, separate from vegetables.</a:t>
            </a:r>
          </a:p>
          <a:p>
            <a:r>
              <a:rPr lang="en-US" sz="1200" b="0" i="0" u="none" strike="noStrike" kern="1200" baseline="0" dirty="0">
                <a:solidFill>
                  <a:schemeClr val="tx1"/>
                </a:solidFill>
                <a:latin typeface="+mn-lt"/>
                <a:ea typeface="+mn-ea"/>
                <a:cs typeface="+mn-cs"/>
              </a:rPr>
              <a:t>Certain fruits (including apples, bananas, and melons) emit ethylene</a:t>
            </a:r>
          </a:p>
          <a:p>
            <a:r>
              <a:rPr lang="en-US" sz="1200" b="0" i="0" u="none" strike="noStrike" kern="1200" baseline="0" dirty="0">
                <a:solidFill>
                  <a:schemeClr val="tx1"/>
                </a:solidFill>
                <a:latin typeface="+mn-lt"/>
                <a:ea typeface="+mn-ea"/>
                <a:cs typeface="+mn-cs"/>
              </a:rPr>
              <a:t>(ETH-el-leen) gas, which causes fruits to ripen. While this increases ripening</a:t>
            </a:r>
          </a:p>
          <a:p>
            <a:r>
              <a:rPr lang="en-US" sz="1200" b="0" i="0" u="none" strike="noStrike" kern="1200" baseline="0" dirty="0">
                <a:solidFill>
                  <a:schemeClr val="tx1"/>
                </a:solidFill>
                <a:latin typeface="+mn-lt"/>
                <a:ea typeface="+mn-ea"/>
                <a:cs typeface="+mn-cs"/>
              </a:rPr>
              <a:t>in some unripe fruits, it also causes ripe fruits and vegetables to spoil.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Ethylene-producing fruits should be stored in sealed containers if separate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refrigeration or storage is not available. Another reason to store fruits and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vegetables separately is because some produce items, such as onions or garlic,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give off odors that taint the natural, delicate flavors of dairy items stored nearby.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Most fruits need to be kept dry because excess moisture causes produce to spoil</a:t>
            </a:r>
          </a:p>
          <a:p>
            <a:r>
              <a:rPr lang="en-US" sz="1200" b="0" i="0" u="none" strike="noStrike" kern="1200" baseline="0" dirty="0">
                <a:solidFill>
                  <a:schemeClr val="tx1"/>
                </a:solidFill>
                <a:latin typeface="+mn-lt"/>
                <a:ea typeface="+mn-ea"/>
                <a:cs typeface="+mn-cs"/>
              </a:rPr>
              <a:t>quickly. To keep moisture down, use the fruit bins in refrigerators, which have</a:t>
            </a:r>
          </a:p>
          <a:p>
            <a:r>
              <a:rPr lang="en-US" sz="1200" b="0" i="0" u="none" strike="noStrike" kern="1200" baseline="0" dirty="0">
                <a:solidFill>
                  <a:schemeClr val="tx1"/>
                </a:solidFill>
                <a:latin typeface="+mn-lt"/>
                <a:ea typeface="+mn-ea"/>
                <a:cs typeface="+mn-cs"/>
              </a:rPr>
              <a:t>lower humidity than the rest of the refrigerator; do not wash fruit until just before</a:t>
            </a:r>
          </a:p>
          <a:p>
            <a:r>
              <a:rPr lang="en-US" sz="1200" b="0" i="0" u="none" strike="noStrike" kern="1200" baseline="0" dirty="0">
                <a:solidFill>
                  <a:schemeClr val="tx1"/>
                </a:solidFill>
                <a:latin typeface="+mn-lt"/>
                <a:ea typeface="+mn-ea"/>
                <a:cs typeface="+mn-cs"/>
              </a:rPr>
              <a:t>using it; and do not store it in tightly closed plastic bags.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Fruit that needs to ripen should be stored at a room temperature of 65°F to</a:t>
            </a:r>
          </a:p>
          <a:p>
            <a:r>
              <a:rPr lang="en-US" sz="1200" b="0" i="0" u="none" strike="noStrike" kern="1200" baseline="0" dirty="0">
                <a:solidFill>
                  <a:schemeClr val="tx1"/>
                </a:solidFill>
                <a:latin typeface="+mn-lt"/>
                <a:ea typeface="+mn-ea"/>
                <a:cs typeface="+mn-cs"/>
              </a:rPr>
              <a:t>70°F (18°C to 21°C). Some citrus fruits have a longer life, but most restaurants</a:t>
            </a:r>
          </a:p>
          <a:p>
            <a:r>
              <a:rPr lang="en-US" sz="1200" b="0" i="0" u="none" strike="noStrike" kern="1200" baseline="0" dirty="0">
                <a:solidFill>
                  <a:schemeClr val="tx1"/>
                </a:solidFill>
                <a:latin typeface="+mn-lt"/>
                <a:ea typeface="+mn-ea"/>
                <a:cs typeface="+mn-cs"/>
              </a:rPr>
              <a:t>limit the storage of citrus produce items to three weeks.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25</a:t>
            </a:fld>
            <a:endParaRPr lang="en-US" dirty="0"/>
          </a:p>
        </p:txBody>
      </p:sp>
    </p:spTree>
    <p:extLst>
      <p:ext uri="{BB962C8B-B14F-4D97-AF65-F5344CB8AC3E}">
        <p14:creationId xmlns:p14="http://schemas.microsoft.com/office/powerpoint/2010/main" val="3459888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Cleaning is the first step in preparing fruits. It is important to wash fruit for the following reasons: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skin on fruit can carry a number of pathogens.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Fruits are exposed to chemicals, dirt, animals, and pests while growing and while being prepared for sale.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special solutions available for cleaning fruits, but you should wash fruits as close to preparation time as possible.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Use cold water and a gentle touch to avoid bruising fruits while handling them.</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Use a brush on fruits with heavy rinds to scrub away any residue on the skin.</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26</a:t>
            </a:fld>
            <a:endParaRPr lang="en-US" dirty="0"/>
          </a:p>
        </p:txBody>
      </p:sp>
    </p:spTree>
    <p:extLst>
      <p:ext uri="{BB962C8B-B14F-4D97-AF65-F5344CB8AC3E}">
        <p14:creationId xmlns:p14="http://schemas.microsoft.com/office/powerpoint/2010/main" val="3389449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Fruits often need to be prepared before they are served. Different fruits are</a:t>
            </a:r>
          </a:p>
          <a:p>
            <a:r>
              <a:rPr lang="en-US" sz="1200" b="0" i="0" u="none" strike="noStrike" kern="1200" baseline="0" dirty="0">
                <a:solidFill>
                  <a:schemeClr val="tx1"/>
                </a:solidFill>
                <a:latin typeface="+mn-lt"/>
                <a:ea typeface="+mn-ea"/>
                <a:cs typeface="+mn-cs"/>
              </a:rPr>
              <a:t>prepared in different ways. Preparation includes removing skins, removing cores,</a:t>
            </a:r>
          </a:p>
          <a:p>
            <a:r>
              <a:rPr lang="en-US" sz="1200" b="0" i="0" u="none" strike="noStrike" kern="1200" baseline="0" dirty="0">
                <a:solidFill>
                  <a:schemeClr val="tx1"/>
                </a:solidFill>
                <a:latin typeface="+mn-lt"/>
                <a:ea typeface="+mn-ea"/>
                <a:cs typeface="+mn-cs"/>
              </a:rPr>
              <a:t>removing seeds and stones (pits), zesting, and removing stems: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Remove skins: Some fruits, such as berries and cherries, are not peeled.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Others, such as oranges and bananas, can be peeled by hand: simply grasp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an edge of the peel and pull. Still other fruits, such as papayas and apples,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must be peeled with a peeler or a paring knife: carefully cut into the fruit,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just below the skin, and cut away long strips of peel. Sturdier fruits like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pineapples are stood on end, and the peel is cut away with a utility or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chef’s knife.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Remove cores: Most fruits do not have cores. Pineapples are halved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lengthwise, and the core is cut out with a knife. To core apples and pears,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scoop out the seeds with a parisienne scoop and use a paring knife to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remove the slender core that runs from the stem end to the blossom end.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Remove seeds and stones (pits): To seed fruits with large cavities, like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papayas or melons, cut the fruit in half and scoop out the seeds with a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spoon, taking care to remove as little flesh as possible. To seed citrus fruits,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such as oranges or lemons, cut the fruit horizontally and remove the seeds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with the tip of a paring knife. To remove cherry stones, use a cherry pitter.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Both hand tools and larger hopper-based devices are available. For other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stone fruits, cut vertically through the fruit and twist the two sides of the fruit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apart. The stone (pit) can then be pulled or cut from the flesh. To remove a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pit from a mango, cut off each flat side on the fruit, and then cut away the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remaining flesh from the pit.</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27</a:t>
            </a:fld>
            <a:endParaRPr lang="en-US" dirty="0"/>
          </a:p>
        </p:txBody>
      </p:sp>
    </p:spTree>
    <p:extLst>
      <p:ext uri="{BB962C8B-B14F-4D97-AF65-F5344CB8AC3E}">
        <p14:creationId xmlns:p14="http://schemas.microsoft.com/office/powerpoint/2010/main" val="2604091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Zest: This technique is primarily used to obtain the aromatic oils in the</a:t>
            </a:r>
          </a:p>
          <a:p>
            <a:r>
              <a:rPr lang="en-US" sz="1200" b="0" i="0" u="none" strike="noStrike" kern="1200" baseline="0" dirty="0">
                <a:solidFill>
                  <a:schemeClr val="tx1"/>
                </a:solidFill>
                <a:latin typeface="+mn-lt"/>
                <a:ea typeface="+mn-ea"/>
                <a:cs typeface="+mn-cs"/>
              </a:rPr>
              <a:t>skins of citrus fruits. Only the surface of the skin is removed, leaving behind</a:t>
            </a:r>
          </a:p>
          <a:p>
            <a:r>
              <a:rPr lang="en-US" sz="1200" b="0" i="0" u="none" strike="noStrike" kern="1200" baseline="0" dirty="0">
                <a:solidFill>
                  <a:schemeClr val="tx1"/>
                </a:solidFill>
                <a:latin typeface="+mn-lt"/>
                <a:ea typeface="+mn-ea"/>
                <a:cs typeface="+mn-cs"/>
              </a:rPr>
              <a:t>the bitter, white pith. Use either a microplane or a zester to zest the fruit;</a:t>
            </a:r>
          </a:p>
          <a:p>
            <a:r>
              <a:rPr lang="en-US" sz="1200" b="0" i="0" u="none" strike="noStrike" kern="1200" baseline="0" dirty="0">
                <a:solidFill>
                  <a:schemeClr val="tx1"/>
                </a:solidFill>
                <a:latin typeface="+mn-lt"/>
                <a:ea typeface="+mn-ea"/>
                <a:cs typeface="+mn-cs"/>
              </a:rPr>
              <a:t>alternately, cut and julienne strips of peel.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Remove stems: There are two common ways to remove stems. For harder</a:t>
            </a:r>
          </a:p>
          <a:p>
            <a:r>
              <a:rPr lang="en-US" sz="1200" b="0" i="0" u="none" strike="noStrike" kern="1200" baseline="0" dirty="0">
                <a:solidFill>
                  <a:schemeClr val="tx1"/>
                </a:solidFill>
                <a:latin typeface="+mn-lt"/>
                <a:ea typeface="+mn-ea"/>
                <a:cs typeface="+mn-cs"/>
              </a:rPr>
              <a:t>fruits, twist the stem from the fruit; for softer items, pull the stem directly out</a:t>
            </a:r>
          </a:p>
          <a:p>
            <a:r>
              <a:rPr lang="en-US" sz="1200" b="0" i="0" u="none" strike="noStrike" kern="1200" baseline="0" dirty="0">
                <a:solidFill>
                  <a:schemeClr val="tx1"/>
                </a:solidFill>
                <a:latin typeface="+mn-lt"/>
                <a:ea typeface="+mn-ea"/>
                <a:cs typeface="+mn-cs"/>
              </a:rPr>
              <a:t>of the fruit. A few fruits, like figs, demand that the stem be cut away from</a:t>
            </a:r>
          </a:p>
          <a:p>
            <a:r>
              <a:rPr lang="en-US" sz="1200" b="0" i="0" u="none" strike="noStrike" kern="1200" baseline="0" dirty="0">
                <a:solidFill>
                  <a:schemeClr val="tx1"/>
                </a:solidFill>
                <a:latin typeface="+mn-lt"/>
                <a:ea typeface="+mn-ea"/>
                <a:cs typeface="+mn-cs"/>
              </a:rPr>
              <a:t>the fruit.</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28</a:t>
            </a:fld>
            <a:endParaRPr lang="en-US" dirty="0"/>
          </a:p>
        </p:txBody>
      </p:sp>
    </p:spTree>
    <p:extLst>
      <p:ext uri="{BB962C8B-B14F-4D97-AF65-F5344CB8AC3E}">
        <p14:creationId xmlns:p14="http://schemas.microsoft.com/office/powerpoint/2010/main" val="2672623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Use a sharp knife to cut fruit to ensure that your cuts are clean. This gives the</a:t>
            </a:r>
          </a:p>
          <a:p>
            <a:r>
              <a:rPr lang="en-US" sz="1200" b="0" i="0" u="none" strike="noStrike" kern="1200" baseline="0" dirty="0">
                <a:solidFill>
                  <a:schemeClr val="tx1"/>
                </a:solidFill>
                <a:latin typeface="+mn-lt"/>
                <a:ea typeface="+mn-ea"/>
                <a:cs typeface="+mn-cs"/>
              </a:rPr>
              <a:t>fruit a nice, clean appearance and maintains the fruit’s quality because you lose</a:t>
            </a:r>
          </a:p>
          <a:p>
            <a:r>
              <a:rPr lang="en-US" sz="1200" b="0" i="0" u="none" strike="noStrike" kern="1200" baseline="0" dirty="0">
                <a:solidFill>
                  <a:schemeClr val="tx1"/>
                </a:solidFill>
                <a:latin typeface="+mn-lt"/>
                <a:ea typeface="+mn-ea"/>
                <a:cs typeface="+mn-cs"/>
              </a:rPr>
              <a:t>less juice. Fruits are often cut into wedges, slices, chunks, or cubes for service.</a:t>
            </a:r>
          </a:p>
          <a:p>
            <a:r>
              <a:rPr lang="en-US" sz="1200" b="0" i="0" u="none" strike="noStrike" kern="1200" baseline="0" dirty="0">
                <a:solidFill>
                  <a:schemeClr val="tx1"/>
                </a:solidFill>
                <a:latin typeface="+mn-lt"/>
                <a:ea typeface="+mn-ea"/>
                <a:cs typeface="+mn-cs"/>
              </a:rPr>
              <a:t>Some fruits, such as citrus fruits, melons, pineapples, and kiwi, keep their</a:t>
            </a:r>
          </a:p>
          <a:p>
            <a:r>
              <a:rPr lang="en-US" sz="1200" b="0" i="0" u="none" strike="noStrike" kern="1200" baseline="0" dirty="0">
                <a:solidFill>
                  <a:schemeClr val="tx1"/>
                </a:solidFill>
                <a:latin typeface="+mn-lt"/>
                <a:ea typeface="+mn-ea"/>
                <a:cs typeface="+mn-cs"/>
              </a:rPr>
              <a:t>attractive appearance after they have been cut. Others, such as apples, pears,</a:t>
            </a:r>
          </a:p>
          <a:p>
            <a:r>
              <a:rPr lang="en-US" sz="1200" b="0" i="0" u="none" strike="noStrike" kern="1200" baseline="0" dirty="0">
                <a:solidFill>
                  <a:schemeClr val="tx1"/>
                </a:solidFill>
                <a:latin typeface="+mn-lt"/>
                <a:ea typeface="+mn-ea"/>
                <a:cs typeface="+mn-cs"/>
              </a:rPr>
              <a:t>bananas, and peaches, turn an unappetizing dark color when their flesh has</a:t>
            </a:r>
          </a:p>
          <a:p>
            <a:r>
              <a:rPr lang="en-US" sz="1200" b="0" i="0" u="none" strike="noStrike" kern="1200" baseline="0" dirty="0">
                <a:solidFill>
                  <a:schemeClr val="tx1"/>
                </a:solidFill>
                <a:latin typeface="+mn-lt"/>
                <a:ea typeface="+mn-ea"/>
                <a:cs typeface="+mn-cs"/>
              </a:rPr>
              <a:t>been exposed to air.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chemical process called enzymatic (en-zi-MAT-ick) browning occurs when</a:t>
            </a:r>
          </a:p>
          <a:p>
            <a:r>
              <a:rPr lang="en-US" sz="1200" b="0" i="0" u="none" strike="noStrike" kern="1200" baseline="0" dirty="0">
                <a:solidFill>
                  <a:schemeClr val="tx1"/>
                </a:solidFill>
                <a:latin typeface="+mn-lt"/>
                <a:ea typeface="+mn-ea"/>
                <a:cs typeface="+mn-cs"/>
              </a:rPr>
              <a:t>the oxygen in the air comes in contact with the flesh of cut fruit. This is what</a:t>
            </a:r>
          </a:p>
          <a:p>
            <a:r>
              <a:rPr lang="en-US" sz="1200" b="0" i="0" u="none" strike="noStrike" kern="1200" baseline="0" dirty="0">
                <a:solidFill>
                  <a:schemeClr val="tx1"/>
                </a:solidFill>
                <a:latin typeface="+mn-lt"/>
                <a:ea typeface="+mn-ea"/>
                <a:cs typeface="+mn-cs"/>
              </a:rPr>
              <a:t>causes the fruit to turn brown. Figure 5.6 shows a photo of enzymatic browning.</a:t>
            </a:r>
          </a:p>
          <a:p>
            <a:r>
              <a:rPr lang="en-US" sz="1200" b="0" i="0" u="none" strike="noStrike" kern="1200" baseline="0" dirty="0">
                <a:solidFill>
                  <a:schemeClr val="tx1"/>
                </a:solidFill>
                <a:latin typeface="+mn-lt"/>
                <a:ea typeface="+mn-ea"/>
                <a:cs typeface="+mn-cs"/>
              </a:rPr>
              <a:t>The reaction occurs more quickly in fruits that contain the enzyme polyphenol</a:t>
            </a:r>
          </a:p>
          <a:p>
            <a:r>
              <a:rPr lang="en-US" sz="1200" b="0" i="0" u="none" strike="noStrike" kern="1200" baseline="0" dirty="0">
                <a:solidFill>
                  <a:schemeClr val="tx1"/>
                </a:solidFill>
                <a:latin typeface="+mn-lt"/>
                <a:ea typeface="+mn-ea"/>
                <a:cs typeface="+mn-cs"/>
              </a:rPr>
              <a:t>oxidase (pol-lee-feen-nole OX-ee-days), also referred to as PPO. Enzymatic</a:t>
            </a:r>
          </a:p>
          <a:p>
            <a:r>
              <a:rPr lang="en-US" sz="1200" b="0" i="0" u="none" strike="noStrike" kern="1200" baseline="0" dirty="0">
                <a:solidFill>
                  <a:schemeClr val="tx1"/>
                </a:solidFill>
                <a:latin typeface="+mn-lt"/>
                <a:ea typeface="+mn-ea"/>
                <a:cs typeface="+mn-cs"/>
              </a:rPr>
              <a:t>browning is a fruit’s survival technique to protect it from the environment.</a:t>
            </a:r>
          </a:p>
          <a:p>
            <a:r>
              <a:rPr lang="en-US" sz="1200" b="0" i="0" u="none" strike="noStrike" kern="1200" baseline="0" dirty="0">
                <a:solidFill>
                  <a:schemeClr val="tx1"/>
                </a:solidFill>
                <a:latin typeface="+mn-lt"/>
                <a:ea typeface="+mn-ea"/>
                <a:cs typeface="+mn-cs"/>
              </a:rPr>
              <a:t>To keep cut fresh fruits from discoloring, coat them with some form of acid, such</a:t>
            </a:r>
          </a:p>
          <a:p>
            <a:r>
              <a:rPr lang="en-US" sz="1200" b="0" i="0" u="none" strike="noStrike" kern="1200" baseline="0" dirty="0">
                <a:solidFill>
                  <a:schemeClr val="tx1"/>
                </a:solidFill>
                <a:latin typeface="+mn-lt"/>
                <a:ea typeface="+mn-ea"/>
                <a:cs typeface="+mn-cs"/>
              </a:rPr>
              <a:t>as lemon juice, as soon as they are cut. The acid lowers the pH on the surface</a:t>
            </a:r>
          </a:p>
          <a:p>
            <a:r>
              <a:rPr lang="en-US" sz="1200" b="0" i="0" u="none" strike="noStrike" kern="1200" baseline="0" dirty="0">
                <a:solidFill>
                  <a:schemeClr val="tx1"/>
                </a:solidFill>
                <a:latin typeface="+mn-lt"/>
                <a:ea typeface="+mn-ea"/>
                <a:cs typeface="+mn-cs"/>
              </a:rPr>
              <a:t>of the fruit, which helps to slow down discoloration.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Acids, such as lemon juice, help fruit to retain its structure. Alkalis, such as</a:t>
            </a:r>
          </a:p>
          <a:p>
            <a:r>
              <a:rPr lang="en-US" sz="1200" b="0" i="0" u="none" strike="noStrike" kern="1200" baseline="0" dirty="0">
                <a:solidFill>
                  <a:schemeClr val="tx1"/>
                </a:solidFill>
                <a:latin typeface="+mn-lt"/>
                <a:ea typeface="+mn-ea"/>
                <a:cs typeface="+mn-cs"/>
              </a:rPr>
              <a:t>baking soda, cause the cells to break down more quickly, making the fruit soft.</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29</a:t>
            </a:fld>
            <a:endParaRPr lang="en-US" dirty="0"/>
          </a:p>
        </p:txBody>
      </p:sp>
    </p:spTree>
    <p:extLst>
      <p:ext uri="{BB962C8B-B14F-4D97-AF65-F5344CB8AC3E}">
        <p14:creationId xmlns:p14="http://schemas.microsoft.com/office/powerpoint/2010/main" val="1742049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mango has one long, flat seed in the center of the fruit. Once you learn how to work around the seed, the rest is easy.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NOTE: </a:t>
            </a:r>
            <a:r>
              <a:rPr lang="en-US" sz="1200" b="0" i="1" u="none" strike="noStrike" kern="1200" baseline="0" dirty="0">
                <a:solidFill>
                  <a:schemeClr val="tx1"/>
                </a:solidFill>
                <a:latin typeface="+mn-lt"/>
                <a:ea typeface="+mn-ea"/>
                <a:cs typeface="+mn-cs"/>
              </a:rPr>
              <a:t>Always use a clean knife and cutting board to cut a mango. Sanitize your hands, work area, utensils, and cutting board before handling or cutting any fruits or vegetables, especially if you have handled or cut any type of meat or seafood.</a:t>
            </a:r>
          </a:p>
          <a:p>
            <a:endParaRPr lang="en-US" sz="1200" b="0" i="1"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Always wash the mango before cutting.</a:t>
            </a:r>
          </a:p>
          <a:p>
            <a:pPr marL="228600" indent="-228600">
              <a:buFont typeface="+mj-lt"/>
              <a:buAutoNum type="arabicPeriod"/>
            </a:pPr>
            <a:r>
              <a:rPr lang="en-US" sz="1200" b="0" i="0" u="none" strike="noStrike" kern="1200" baseline="0" dirty="0">
                <a:solidFill>
                  <a:schemeClr val="tx1"/>
                </a:solidFill>
                <a:latin typeface="+mn-lt"/>
                <a:ea typeface="+mn-ea"/>
                <a:cs typeface="+mn-cs"/>
              </a:rPr>
              <a:t>Cut the stem off of the mango so it can stand upright without falling over. </a:t>
            </a:r>
          </a:p>
          <a:p>
            <a:pPr marL="228600" indent="-228600">
              <a:buFont typeface="+mj-lt"/>
              <a:buAutoNum type="arabicPeriod"/>
            </a:pPr>
            <a:r>
              <a:rPr lang="en-US" sz="1200" b="0" i="0" u="none" strike="noStrike" kern="1200" baseline="0" dirty="0">
                <a:solidFill>
                  <a:schemeClr val="tx1"/>
                </a:solidFill>
                <a:latin typeface="+mn-lt"/>
                <a:ea typeface="+mn-ea"/>
                <a:cs typeface="+mn-cs"/>
              </a:rPr>
              <a:t>Stand the mango on your cutting board stem end down and hold. Place your knife about ¼ inch from the widest centerline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and cut down through the mango. Flip the mango around and repeat this cut on the other side. The resulting ovals of mango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flesh are known as the “cheeks.” What is left in the middle is mostly the mango seed.</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30</a:t>
            </a:fld>
            <a:endParaRPr lang="en-US" dirty="0"/>
          </a:p>
        </p:txBody>
      </p:sp>
    </p:spTree>
    <p:extLst>
      <p:ext uri="{BB962C8B-B14F-4D97-AF65-F5344CB8AC3E}">
        <p14:creationId xmlns:p14="http://schemas.microsoft.com/office/powerpoint/2010/main" val="3574034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Apricots</a:t>
            </a:r>
          </a:p>
          <a:p>
            <a:r>
              <a:rPr lang="en-US" sz="1200" b="0" i="0" u="none" strike="noStrike" kern="1200" baseline="0" dirty="0">
                <a:solidFill>
                  <a:schemeClr val="tx1"/>
                </a:solidFill>
                <a:latin typeface="+mn-lt"/>
                <a:ea typeface="+mn-ea"/>
                <a:cs typeface="+mn-cs"/>
              </a:rPr>
              <a:t>Apricots resemble peaches with their fuzzy skin, but are smaller and have a slightly drier flesh.</a:t>
            </a:r>
          </a:p>
        </p:txBody>
      </p:sp>
      <p:sp>
        <p:nvSpPr>
          <p:cNvPr id="4" name="Slide Number Placeholder 3"/>
          <p:cNvSpPr>
            <a:spLocks noGrp="1"/>
          </p:cNvSpPr>
          <p:nvPr>
            <p:ph type="sldNum" sz="quarter" idx="10"/>
          </p:nvPr>
        </p:nvSpPr>
        <p:spPr/>
        <p:txBody>
          <a:bodyPr/>
          <a:lstStyle/>
          <a:p>
            <a:fld id="{B5B89D82-2D56-4C0F-ABDE-09CF1E3D72E2}" type="slidenum">
              <a:rPr lang="en-US" smtClean="0"/>
              <a:t>4</a:t>
            </a:fld>
            <a:endParaRPr lang="en-US" dirty="0"/>
          </a:p>
        </p:txBody>
      </p:sp>
    </p:spTree>
    <p:extLst>
      <p:ext uri="{BB962C8B-B14F-4D97-AF65-F5344CB8AC3E}">
        <p14:creationId xmlns:p14="http://schemas.microsoft.com/office/powerpoint/2010/main" val="3457071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4"/>
            </a:pPr>
            <a:r>
              <a:rPr lang="en-US" dirty="0"/>
              <a:t>Cut parallel slices into the mango flesh, being careful not to cut through the skin. Turn the mango cheek ¼ rotation and cut another </a:t>
            </a:r>
            <a:br>
              <a:rPr lang="en-US" dirty="0"/>
            </a:br>
            <a:r>
              <a:rPr lang="en-US" dirty="0"/>
              <a:t>set of parallel slices to make a checkerboard pattern.</a:t>
            </a:r>
          </a:p>
          <a:p>
            <a:pPr marL="228600" indent="-228600">
              <a:buFont typeface="+mj-lt"/>
              <a:buAutoNum type="arabicPeriod" startAt="4"/>
            </a:pPr>
            <a:r>
              <a:rPr lang="en-US" dirty="0"/>
              <a:t>Here is where you can choose your favorite method: either “slice and scoop” (scoop the mango slices out of the mango skin using a </a:t>
            </a:r>
            <a:br>
              <a:rPr lang="en-US" dirty="0"/>
            </a:br>
            <a:r>
              <a:rPr lang="en-US" dirty="0"/>
              <a:t>large spoon) or “inside out” (turn the scored mango cheek inside out by pushing the skin up from underneath and scrape the mango </a:t>
            </a:r>
            <a:br>
              <a:rPr lang="en-US" dirty="0"/>
            </a:br>
            <a:r>
              <a:rPr lang="en-US" dirty="0"/>
              <a:t>chunks off of the skin with a knife or spoon).</a:t>
            </a:r>
          </a:p>
          <a:p>
            <a:pPr marL="0" indent="0">
              <a:buFont typeface="+mj-lt"/>
              <a:buNone/>
            </a:pPr>
            <a:r>
              <a:rPr lang="en-US" dirty="0"/>
              <a:t>Hint: If you are making a recipe that calls for diced mango, make your cuts in step 4 closer together. The result is small pieces of diced </a:t>
            </a:r>
            <a:br>
              <a:rPr lang="en-US" dirty="0"/>
            </a:br>
            <a:r>
              <a:rPr lang="en-US" dirty="0"/>
              <a:t>mango and no need to further cut up the mango pieces on your cutting board.</a:t>
            </a:r>
          </a:p>
        </p:txBody>
      </p:sp>
      <p:sp>
        <p:nvSpPr>
          <p:cNvPr id="4" name="Slide Number Placeholder 3"/>
          <p:cNvSpPr>
            <a:spLocks noGrp="1"/>
          </p:cNvSpPr>
          <p:nvPr>
            <p:ph type="sldNum" sz="quarter" idx="10"/>
          </p:nvPr>
        </p:nvSpPr>
        <p:spPr/>
        <p:txBody>
          <a:bodyPr/>
          <a:lstStyle/>
          <a:p>
            <a:fld id="{B5B89D82-2D56-4C0F-ABDE-09CF1E3D72E2}" type="slidenum">
              <a:rPr lang="en-US" smtClean="0"/>
              <a:t>31</a:t>
            </a:fld>
            <a:endParaRPr lang="en-US" dirty="0"/>
          </a:p>
        </p:txBody>
      </p:sp>
    </p:spTree>
    <p:extLst>
      <p:ext uri="{BB962C8B-B14F-4D97-AF65-F5344CB8AC3E}">
        <p14:creationId xmlns:p14="http://schemas.microsoft.com/office/powerpoint/2010/main" val="2415723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Fresh fruits can be juiced and puréed. Handheld juicers can be used to juice</a:t>
            </a:r>
          </a:p>
          <a:p>
            <a:r>
              <a:rPr lang="en-US" sz="1200" b="0" i="0" u="none" strike="noStrike" kern="1200" baseline="0" dirty="0">
                <a:solidFill>
                  <a:schemeClr val="tx1"/>
                </a:solidFill>
                <a:latin typeface="+mn-lt"/>
                <a:ea typeface="+mn-ea"/>
                <a:cs typeface="+mn-cs"/>
              </a:rPr>
              <a:t>citrus fruits. Fruit purée is made by putting prepared fruit (peeled, trimmed, or</a:t>
            </a:r>
          </a:p>
          <a:p>
            <a:r>
              <a:rPr lang="en-US" sz="1200" b="0" i="0" u="none" strike="noStrike" kern="1200" baseline="0" dirty="0">
                <a:solidFill>
                  <a:schemeClr val="tx1"/>
                </a:solidFill>
                <a:latin typeface="+mn-lt"/>
                <a:ea typeface="+mn-ea"/>
                <a:cs typeface="+mn-cs"/>
              </a:rPr>
              <a:t>seeded as necessary) into a blender or food processor. If the fruit is soft and</a:t>
            </a:r>
          </a:p>
          <a:p>
            <a:r>
              <a:rPr lang="en-US" sz="1200" b="0" i="0" u="none" strike="noStrike" kern="1200" baseline="0" dirty="0">
                <a:solidFill>
                  <a:schemeClr val="tx1"/>
                </a:solidFill>
                <a:latin typeface="+mn-lt"/>
                <a:ea typeface="+mn-ea"/>
                <a:cs typeface="+mn-cs"/>
              </a:rPr>
              <a:t>juicy, you can make the purée without adding more liquid.</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32</a:t>
            </a:fld>
            <a:endParaRPr lang="en-US" dirty="0"/>
          </a:p>
        </p:txBody>
      </p:sp>
    </p:spTree>
    <p:extLst>
      <p:ext uri="{BB962C8B-B14F-4D97-AF65-F5344CB8AC3E}">
        <p14:creationId xmlns:p14="http://schemas.microsoft.com/office/powerpoint/2010/main" val="1285717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Dried fruit can be served as is, without any advance preparation. However,</a:t>
            </a:r>
          </a:p>
          <a:p>
            <a:r>
              <a:rPr lang="en-US" sz="1200" b="0" i="0" u="none" strike="noStrike" kern="1200" baseline="0" dirty="0">
                <a:solidFill>
                  <a:schemeClr val="tx1"/>
                </a:solidFill>
                <a:latin typeface="+mn-lt"/>
                <a:ea typeface="+mn-ea"/>
                <a:cs typeface="+mn-cs"/>
              </a:rPr>
              <a:t>when it is an ingredient in a dish or baked item, rehydrate or soften dried fruit</a:t>
            </a:r>
          </a:p>
          <a:p>
            <a:r>
              <a:rPr lang="en-US" sz="1200" b="0" i="0" u="none" strike="noStrike" kern="1200" baseline="0" dirty="0">
                <a:solidFill>
                  <a:schemeClr val="tx1"/>
                </a:solidFill>
                <a:latin typeface="+mn-lt"/>
                <a:ea typeface="+mn-ea"/>
                <a:cs typeface="+mn-cs"/>
              </a:rPr>
              <a:t>before adding it. Put dried fruit in a bowl, cover it with warm or hot liquid, and</a:t>
            </a:r>
          </a:p>
          <a:p>
            <a:r>
              <a:rPr lang="en-US" sz="1200" b="0" i="0" u="none" strike="noStrike" kern="1200" baseline="0" dirty="0">
                <a:solidFill>
                  <a:schemeClr val="tx1"/>
                </a:solidFill>
                <a:latin typeface="+mn-lt"/>
                <a:ea typeface="+mn-ea"/>
                <a:cs typeface="+mn-cs"/>
              </a:rPr>
              <a:t>let it sit until it is ready to use. Be sure to drain all liquid before using the fruit.</a:t>
            </a:r>
          </a:p>
        </p:txBody>
      </p:sp>
      <p:sp>
        <p:nvSpPr>
          <p:cNvPr id="4" name="Slide Number Placeholder 3"/>
          <p:cNvSpPr>
            <a:spLocks noGrp="1"/>
          </p:cNvSpPr>
          <p:nvPr>
            <p:ph type="sldNum" sz="quarter" idx="10"/>
          </p:nvPr>
        </p:nvSpPr>
        <p:spPr/>
        <p:txBody>
          <a:bodyPr/>
          <a:lstStyle/>
          <a:p>
            <a:fld id="{B5B89D82-2D56-4C0F-ABDE-09CF1E3D72E2}" type="slidenum">
              <a:rPr lang="en-US" smtClean="0"/>
              <a:t>33</a:t>
            </a:fld>
            <a:endParaRPr lang="en-US" dirty="0"/>
          </a:p>
        </p:txBody>
      </p:sp>
    </p:spTree>
    <p:extLst>
      <p:ext uri="{BB962C8B-B14F-4D97-AF65-F5344CB8AC3E}">
        <p14:creationId xmlns:p14="http://schemas.microsoft.com/office/powerpoint/2010/main" val="2326062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Although restaurant and foodservice operations commonly serve fruit raw,</a:t>
            </a:r>
          </a:p>
          <a:p>
            <a:r>
              <a:rPr lang="en-US" sz="1200" b="0" i="0" u="none" strike="noStrike" kern="1200" baseline="0" dirty="0">
                <a:solidFill>
                  <a:schemeClr val="tx1"/>
                </a:solidFill>
                <a:latin typeface="+mn-lt"/>
                <a:ea typeface="+mn-ea"/>
                <a:cs typeface="+mn-cs"/>
              </a:rPr>
              <a:t>many varieties can be cooked. These varieties of fruit can be served hot or cold,</a:t>
            </a:r>
          </a:p>
          <a:p>
            <a:r>
              <a:rPr lang="en-US" sz="1200" b="0" i="0" u="none" strike="noStrike" kern="1200" baseline="0" dirty="0">
                <a:solidFill>
                  <a:schemeClr val="tx1"/>
                </a:solidFill>
                <a:latin typeface="+mn-lt"/>
                <a:ea typeface="+mn-ea"/>
                <a:cs typeface="+mn-cs"/>
              </a:rPr>
              <a:t>as part of the main entrée, as a snack, or as a dessert. It is always important to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avoid overcooking fruit. Even minimal cooking can make fruit overly soft or mushy.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When fruit is cooked with sugar, the sugar is absorbed slowly into the cells, firming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fruit. While every recipe and method is slightly different, most cooked fruit is done</a:t>
            </a:r>
          </a:p>
          <a:p>
            <a:r>
              <a:rPr lang="en-US" sz="1200" b="0" i="0" u="none" strike="noStrike" kern="1200" baseline="0" dirty="0">
                <a:solidFill>
                  <a:schemeClr val="tx1"/>
                </a:solidFill>
                <a:latin typeface="+mn-lt"/>
                <a:ea typeface="+mn-ea"/>
                <a:cs typeface="+mn-cs"/>
              </a:rPr>
              <a:t>when it is tender and easily pierced with a fork. The following are just some of the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methods used to cook fruit:</a:t>
            </a:r>
          </a:p>
          <a:p>
            <a:r>
              <a:rPr lang="en-US" sz="1200" b="0" i="0" u="none" strike="noStrike" kern="1200" baseline="0" dirty="0">
                <a:solidFill>
                  <a:schemeClr val="tx1"/>
                </a:solidFill>
                <a:latin typeface="+mn-lt"/>
                <a:ea typeface="+mn-ea"/>
                <a:cs typeface="+mn-cs"/>
              </a:rPr>
              <a:t>• Grilling and broiling</a:t>
            </a:r>
          </a:p>
          <a:p>
            <a:r>
              <a:rPr lang="en-US" sz="1200" b="0" i="0" u="none" strike="noStrike" kern="1200" baseline="0" dirty="0">
                <a:solidFill>
                  <a:schemeClr val="tx1"/>
                </a:solidFill>
                <a:latin typeface="+mn-lt"/>
                <a:ea typeface="+mn-ea"/>
                <a:cs typeface="+mn-cs"/>
              </a:rPr>
              <a:t>• Poaching</a:t>
            </a:r>
          </a:p>
          <a:p>
            <a:r>
              <a:rPr lang="en-US" sz="1200" b="0" i="0" u="none" strike="noStrike" kern="1200" baseline="0" dirty="0">
                <a:solidFill>
                  <a:schemeClr val="tx1"/>
                </a:solidFill>
                <a:latin typeface="+mn-lt"/>
                <a:ea typeface="+mn-ea"/>
                <a:cs typeface="+mn-cs"/>
              </a:rPr>
              <a:t>• Sautéing</a:t>
            </a:r>
          </a:p>
          <a:p>
            <a:r>
              <a:rPr lang="en-US" sz="1200" b="0" i="0" u="none" strike="noStrike" kern="1200" baseline="0" dirty="0">
                <a:solidFill>
                  <a:schemeClr val="tx1"/>
                </a:solidFill>
                <a:latin typeface="+mn-lt"/>
                <a:ea typeface="+mn-ea"/>
                <a:cs typeface="+mn-cs"/>
              </a:rPr>
              <a:t>• Baking</a:t>
            </a:r>
          </a:p>
          <a:p>
            <a:r>
              <a:rPr lang="en-US" sz="1200" b="0" i="0" u="none" strike="noStrike" kern="1200" baseline="0" dirty="0">
                <a:solidFill>
                  <a:schemeClr val="tx1"/>
                </a:solidFill>
                <a:latin typeface="+mn-lt"/>
                <a:ea typeface="+mn-ea"/>
                <a:cs typeface="+mn-cs"/>
              </a:rPr>
              <a:t>• Frying (with or without batter)</a:t>
            </a:r>
          </a:p>
          <a:p>
            <a:r>
              <a:rPr lang="en-US" sz="1200" b="0" i="0" u="none" strike="noStrike" kern="1200" baseline="0" dirty="0">
                <a:solidFill>
                  <a:schemeClr val="tx1"/>
                </a:solidFill>
                <a:latin typeface="+mn-lt"/>
                <a:ea typeface="+mn-ea"/>
                <a:cs typeface="+mn-cs"/>
              </a:rPr>
              <a:t>• Microwaving</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34</a:t>
            </a:fld>
            <a:endParaRPr lang="en-US" dirty="0"/>
          </a:p>
        </p:txBody>
      </p:sp>
    </p:spTree>
    <p:extLst>
      <p:ext uri="{BB962C8B-B14F-4D97-AF65-F5344CB8AC3E}">
        <p14:creationId xmlns:p14="http://schemas.microsoft.com/office/powerpoint/2010/main" val="19123377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grilling or broiling fruits, you must cook them quickly to avoid breaking</a:t>
            </a:r>
          </a:p>
          <a:p>
            <a:r>
              <a:rPr lang="en-US" sz="1200" b="0" i="0" u="none" strike="noStrike" kern="1200" baseline="0" dirty="0">
                <a:solidFill>
                  <a:schemeClr val="tx1"/>
                </a:solidFill>
                <a:latin typeface="+mn-lt"/>
                <a:ea typeface="+mn-ea"/>
                <a:cs typeface="+mn-cs"/>
              </a:rPr>
              <a:t>down the fruit’s structure. Pineapples, grapefruit, bananas, and peaches are</a:t>
            </a:r>
          </a:p>
          <a:p>
            <a:r>
              <a:rPr lang="en-US" sz="1200" b="0" i="0" u="none" strike="noStrike" kern="1200" baseline="0" dirty="0">
                <a:solidFill>
                  <a:schemeClr val="tx1"/>
                </a:solidFill>
                <a:latin typeface="+mn-lt"/>
                <a:ea typeface="+mn-ea"/>
                <a:cs typeface="+mn-cs"/>
              </a:rPr>
              <a:t>all good fruits to grill or broil. Cut the fruits into slices, chunks, or halves, and</a:t>
            </a:r>
          </a:p>
          <a:p>
            <a:r>
              <a:rPr lang="en-US" sz="1200" b="0" i="0" u="none" strike="noStrike" kern="1200" baseline="0" dirty="0">
                <a:solidFill>
                  <a:schemeClr val="tx1"/>
                </a:solidFill>
                <a:latin typeface="+mn-lt"/>
                <a:ea typeface="+mn-ea"/>
                <a:cs typeface="+mn-cs"/>
              </a:rPr>
              <a:t>coat them with sugar or honey to add flavor or for caramelization (a browning</a:t>
            </a:r>
          </a:p>
          <a:p>
            <a:r>
              <a:rPr lang="en-US" sz="1200" b="0" i="0" u="none" strike="noStrike" kern="1200" baseline="0" dirty="0">
                <a:solidFill>
                  <a:schemeClr val="tx1"/>
                </a:solidFill>
                <a:latin typeface="+mn-lt"/>
                <a:ea typeface="+mn-ea"/>
                <a:cs typeface="+mn-cs"/>
              </a:rPr>
              <a:t>process). Place fruits to be grilled or broiled on an oiled sheet pan or broiling</a:t>
            </a:r>
          </a:p>
          <a:p>
            <a:r>
              <a:rPr lang="en-US" sz="1200" b="0" i="0" u="none" strike="noStrike" kern="1200" baseline="0" dirty="0">
                <a:solidFill>
                  <a:schemeClr val="tx1"/>
                </a:solidFill>
                <a:latin typeface="+mn-lt"/>
                <a:ea typeface="+mn-ea"/>
                <a:cs typeface="+mn-cs"/>
              </a:rPr>
              <a:t>platter. Only thick fruit slices need to be turned or rotated to heat fully.</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35</a:t>
            </a:fld>
            <a:endParaRPr lang="en-US" dirty="0"/>
          </a:p>
        </p:txBody>
      </p:sp>
    </p:spTree>
    <p:extLst>
      <p:ext uri="{BB962C8B-B14F-4D97-AF65-F5344CB8AC3E}">
        <p14:creationId xmlns:p14="http://schemas.microsoft.com/office/powerpoint/2010/main" val="582791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Poached fruits are fruits that are cooked in simmering liquid. Therefore, use fruits</a:t>
            </a:r>
          </a:p>
          <a:p>
            <a:r>
              <a:rPr lang="en-US" sz="1200" b="0" i="0" u="none" strike="noStrike" kern="1200" baseline="0" dirty="0">
                <a:solidFill>
                  <a:schemeClr val="tx1"/>
                </a:solidFill>
                <a:latin typeface="+mn-lt"/>
                <a:ea typeface="+mn-ea"/>
                <a:cs typeface="+mn-cs"/>
              </a:rPr>
              <a:t>that are firm enough to hold their shape during poaching. This includes plums,</a:t>
            </a:r>
          </a:p>
          <a:p>
            <a:r>
              <a:rPr lang="en-US" sz="1200" b="0" i="0" u="none" strike="noStrike" kern="1200" baseline="0" dirty="0">
                <a:solidFill>
                  <a:schemeClr val="tx1"/>
                </a:solidFill>
                <a:latin typeface="+mn-lt"/>
                <a:ea typeface="+mn-ea"/>
                <a:cs typeface="+mn-cs"/>
              </a:rPr>
              <a:t>apples, peaches, and pears. Apples and pears can be cut into large pieces, but</a:t>
            </a:r>
          </a:p>
          <a:p>
            <a:r>
              <a:rPr lang="en-US" sz="1200" b="0" i="0" u="none" strike="noStrike" kern="1200" baseline="0" dirty="0">
                <a:solidFill>
                  <a:schemeClr val="tx1"/>
                </a:solidFill>
                <a:latin typeface="+mn-lt"/>
                <a:ea typeface="+mn-ea"/>
                <a:cs typeface="+mn-cs"/>
              </a:rPr>
              <a:t>other small fruit should remain whole. Some famous poached fruit dishes include</a:t>
            </a:r>
          </a:p>
          <a:p>
            <a:r>
              <a:rPr lang="en-US" sz="1200" b="0" i="0" u="none" strike="noStrike" kern="1200" baseline="0" dirty="0">
                <a:solidFill>
                  <a:schemeClr val="tx1"/>
                </a:solidFill>
                <a:latin typeface="+mn-lt"/>
                <a:ea typeface="+mn-ea"/>
                <a:cs typeface="+mn-cs"/>
              </a:rPr>
              <a:t>peach Melba and pears belle Hélène. Poached fruits are also often used in other</a:t>
            </a:r>
          </a:p>
          <a:p>
            <a:r>
              <a:rPr lang="en-US" sz="1200" b="0" i="0" u="none" strike="noStrike" kern="1200" baseline="0" dirty="0">
                <a:solidFill>
                  <a:schemeClr val="tx1"/>
                </a:solidFill>
                <a:latin typeface="+mn-lt"/>
                <a:ea typeface="+mn-ea"/>
                <a:cs typeface="+mn-cs"/>
              </a:rPr>
              <a:t>desserts as fillings or toppings.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36</a:t>
            </a:fld>
            <a:endParaRPr lang="en-US" dirty="0"/>
          </a:p>
        </p:txBody>
      </p:sp>
    </p:spTree>
    <p:extLst>
      <p:ext uri="{BB962C8B-B14F-4D97-AF65-F5344CB8AC3E}">
        <p14:creationId xmlns:p14="http://schemas.microsoft.com/office/powerpoint/2010/main" val="33123171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dirty="0"/>
              <a:t> Prepare the fruit as necessary (seed, peel, etc.). The peel can be included with the fruit as it poaches to add flavor.</a:t>
            </a:r>
          </a:p>
          <a:p>
            <a:pPr marL="228600" indent="-228600">
              <a:buFont typeface="+mj-lt"/>
              <a:buAutoNum type="arabicPeriod"/>
            </a:pPr>
            <a:r>
              <a:rPr lang="en-US" sz="1200" dirty="0"/>
              <a:t>Combine the fruit with enough poaching liquid to cover the fruit and bring it just to a simmer.</a:t>
            </a:r>
          </a:p>
          <a:p>
            <a:pPr marL="228600" indent="-228600">
              <a:buFont typeface="+mj-lt"/>
              <a:buAutoNum type="arabicPeriod"/>
            </a:pPr>
            <a:r>
              <a:rPr lang="en-US" sz="1200" dirty="0"/>
              <a:t>Reduce the heat and gently poach the fruit until it</a:t>
            </a:r>
            <a:r>
              <a:rPr lang="en-US" sz="1200" baseline="0" dirty="0"/>
              <a:t> </a:t>
            </a:r>
            <a:r>
              <a:rPr lang="en-US" sz="1200" dirty="0"/>
              <a:t>is tender. Test the doneness by piercing the fruit with a sharp knife or fork. </a:t>
            </a:r>
            <a:br>
              <a:rPr lang="en-US" sz="1200" dirty="0"/>
            </a:br>
            <a:r>
              <a:rPr lang="en-US" sz="1200" dirty="0"/>
              <a:t>There should be little</a:t>
            </a:r>
            <a:r>
              <a:rPr lang="en-US" sz="1200" baseline="0" dirty="0"/>
              <a:t> </a:t>
            </a:r>
            <a:r>
              <a:rPr lang="en-US" sz="1200" dirty="0"/>
              <a:t>or no resistance.</a:t>
            </a:r>
          </a:p>
          <a:p>
            <a:pPr marL="228600" indent="-228600">
              <a:buFont typeface="+mj-lt"/>
              <a:buAutoNum type="arabicPeriod"/>
            </a:pPr>
            <a:r>
              <a:rPr lang="en-US" sz="1200" dirty="0"/>
              <a:t>Let the fruit cool in the poaching liquid,</a:t>
            </a:r>
            <a:r>
              <a:rPr lang="en-US" sz="1200" baseline="0" dirty="0"/>
              <a:t> </a:t>
            </a:r>
            <a:r>
              <a:rPr lang="en-US" sz="1200" dirty="0"/>
              <a:t>or serve immediately.</a:t>
            </a:r>
          </a:p>
        </p:txBody>
      </p:sp>
      <p:sp>
        <p:nvSpPr>
          <p:cNvPr id="4" name="Slide Number Placeholder 3"/>
          <p:cNvSpPr>
            <a:spLocks noGrp="1"/>
          </p:cNvSpPr>
          <p:nvPr>
            <p:ph type="sldNum" sz="quarter" idx="10"/>
          </p:nvPr>
        </p:nvSpPr>
        <p:spPr/>
        <p:txBody>
          <a:bodyPr/>
          <a:lstStyle/>
          <a:p>
            <a:fld id="{B5B89D82-2D56-4C0F-ABDE-09CF1E3D72E2}" type="slidenum">
              <a:rPr lang="en-US" smtClean="0"/>
              <a:t>37</a:t>
            </a:fld>
            <a:endParaRPr lang="en-US" dirty="0"/>
          </a:p>
        </p:txBody>
      </p:sp>
    </p:spTree>
    <p:extLst>
      <p:ext uri="{BB962C8B-B14F-4D97-AF65-F5344CB8AC3E}">
        <p14:creationId xmlns:p14="http://schemas.microsoft.com/office/powerpoint/2010/main" val="32452020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Fruit has a rich, syrupy flavor when sautéed in butter, sugar, and spices.</a:t>
            </a:r>
          </a:p>
          <a:p>
            <a:r>
              <a:rPr lang="en-US" sz="1200" b="0" i="0" u="none" strike="noStrike" kern="1200" baseline="0" dirty="0">
                <a:solidFill>
                  <a:schemeClr val="tx1"/>
                </a:solidFill>
                <a:latin typeface="+mn-lt"/>
                <a:ea typeface="+mn-ea"/>
                <a:cs typeface="+mn-cs"/>
              </a:rPr>
              <a:t>Cherries, bananas, pears, and pineapples are ideal for sautéing. When</a:t>
            </a:r>
          </a:p>
          <a:p>
            <a:r>
              <a:rPr lang="en-US" sz="1200" b="0" i="0" u="none" strike="noStrike" kern="1200" baseline="0" dirty="0">
                <a:solidFill>
                  <a:schemeClr val="tx1"/>
                </a:solidFill>
                <a:latin typeface="+mn-lt"/>
                <a:ea typeface="+mn-ea"/>
                <a:cs typeface="+mn-cs"/>
              </a:rPr>
              <a:t>sautéing fruit, peel, core, and seed the fruit and then cut it into uniform sizes.</a:t>
            </a:r>
          </a:p>
          <a:p>
            <a:r>
              <a:rPr lang="en-US" sz="1200" b="0" i="0" u="none" strike="noStrike" kern="1200" baseline="0" dirty="0">
                <a:solidFill>
                  <a:schemeClr val="tx1"/>
                </a:solidFill>
                <a:latin typeface="+mn-lt"/>
                <a:ea typeface="+mn-ea"/>
                <a:cs typeface="+mn-cs"/>
              </a:rPr>
              <a:t>Dessert fruits can be sautéed with sugar to create a caramelized glaze or syrup,</a:t>
            </a:r>
          </a:p>
          <a:p>
            <a:r>
              <a:rPr lang="en-US" sz="1200" b="0" i="0" u="none" strike="noStrike" kern="1200" baseline="0" dirty="0">
                <a:solidFill>
                  <a:schemeClr val="tx1"/>
                </a:solidFill>
                <a:latin typeface="+mn-lt"/>
                <a:ea typeface="+mn-ea"/>
                <a:cs typeface="+mn-cs"/>
              </a:rPr>
              <a:t>which can be used to fill crêpes or as toppings for sponge cakes. Recipes for</a:t>
            </a:r>
          </a:p>
          <a:p>
            <a:r>
              <a:rPr lang="en-US" sz="1200" b="0" i="0" u="none" strike="noStrike" kern="1200" baseline="0" dirty="0">
                <a:solidFill>
                  <a:schemeClr val="tx1"/>
                </a:solidFill>
                <a:latin typeface="+mn-lt"/>
                <a:ea typeface="+mn-ea"/>
                <a:cs typeface="+mn-cs"/>
              </a:rPr>
              <a:t>sautéed fruit that accompanies main entrées usually add onions, shallots, or</a:t>
            </a:r>
          </a:p>
          <a:p>
            <a:r>
              <a:rPr lang="en-US" sz="1200" b="0" i="0" u="none" strike="noStrike" kern="1200" baseline="0" dirty="0">
                <a:solidFill>
                  <a:schemeClr val="tx1"/>
                </a:solidFill>
                <a:latin typeface="+mn-lt"/>
                <a:ea typeface="+mn-ea"/>
                <a:cs typeface="+mn-cs"/>
              </a:rPr>
              <a:t>garlic to the mixture.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Fruit sauces can be made from a variety of fruits. Some of the most popular fruit</a:t>
            </a:r>
          </a:p>
          <a:p>
            <a:r>
              <a:rPr lang="en-US" sz="1200" b="0" i="0" u="none" strike="noStrike" kern="1200" baseline="0" dirty="0">
                <a:solidFill>
                  <a:schemeClr val="tx1"/>
                </a:solidFill>
                <a:latin typeface="+mn-lt"/>
                <a:ea typeface="+mn-ea"/>
                <a:cs typeface="+mn-cs"/>
              </a:rPr>
              <a:t>sauces include applesauce, fresh berry coulis (cool-LEE), and compotes. Coulis</a:t>
            </a:r>
          </a:p>
          <a:p>
            <a:r>
              <a:rPr lang="en-US" sz="1200" b="0" i="0" u="none" strike="noStrike" kern="1200" baseline="0" dirty="0">
                <a:solidFill>
                  <a:schemeClr val="tx1"/>
                </a:solidFill>
                <a:latin typeface="+mn-lt"/>
                <a:ea typeface="+mn-ea"/>
                <a:cs typeface="+mn-cs"/>
              </a:rPr>
              <a:t>is a sauce made from a purée of vegetables or fruits that can be served hot or</a:t>
            </a:r>
          </a:p>
          <a:p>
            <a:r>
              <a:rPr lang="en-US" sz="1200" b="0" i="0" u="none" strike="noStrike" kern="1200" baseline="0" dirty="0">
                <a:solidFill>
                  <a:schemeClr val="tx1"/>
                </a:solidFill>
                <a:latin typeface="+mn-lt"/>
                <a:ea typeface="+mn-ea"/>
                <a:cs typeface="+mn-cs"/>
              </a:rPr>
              <a:t>cold. Fruit coulis is most often used on desserts. Raspberry coulis, for example, is</a:t>
            </a:r>
          </a:p>
          <a:p>
            <a:r>
              <a:rPr lang="en-US" sz="1200" b="0" i="0" u="none" strike="noStrike" kern="1200" baseline="0" dirty="0">
                <a:solidFill>
                  <a:schemeClr val="tx1"/>
                </a:solidFill>
                <a:latin typeface="+mn-lt"/>
                <a:ea typeface="+mn-ea"/>
                <a:cs typeface="+mn-cs"/>
              </a:rPr>
              <a:t>especially popular with poached apples.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may have seen a drizzle of a puréed, sweetened, and reduced fruit coulis</a:t>
            </a:r>
          </a:p>
          <a:p>
            <a:r>
              <a:rPr lang="en-US" sz="1200" b="0" i="0" u="none" strike="noStrike" kern="1200" baseline="0" dirty="0">
                <a:solidFill>
                  <a:schemeClr val="tx1"/>
                </a:solidFill>
                <a:latin typeface="+mn-lt"/>
                <a:ea typeface="+mn-ea"/>
                <a:cs typeface="+mn-cs"/>
              </a:rPr>
              <a:t>(usually made of berries) on dessert plates. Chefs like it because it can be</a:t>
            </a:r>
          </a:p>
          <a:p>
            <a:r>
              <a:rPr lang="en-US" sz="1200" b="0" i="0" u="none" strike="noStrike" kern="1200" baseline="0" dirty="0">
                <a:solidFill>
                  <a:schemeClr val="tx1"/>
                </a:solidFill>
                <a:latin typeface="+mn-lt"/>
                <a:ea typeface="+mn-ea"/>
                <a:cs typeface="+mn-cs"/>
              </a:rPr>
              <a:t>drizzled directly onto the plate to add excitement to the presentation. It can also</a:t>
            </a:r>
          </a:p>
          <a:p>
            <a:r>
              <a:rPr lang="en-US" sz="1200" b="0" i="0" u="none" strike="noStrike" kern="1200" baseline="0" dirty="0">
                <a:solidFill>
                  <a:schemeClr val="tx1"/>
                </a:solidFill>
                <a:latin typeface="+mn-lt"/>
                <a:ea typeface="+mn-ea"/>
                <a:cs typeface="+mn-cs"/>
              </a:rPr>
              <a:t>garnish the dessert itself. A bit of warning: A coulis can also be a distraction</a:t>
            </a:r>
          </a:p>
          <a:p>
            <a:r>
              <a:rPr lang="en-US" sz="1200" b="0" i="0" u="none" strike="noStrike" kern="1200" baseline="0" dirty="0">
                <a:solidFill>
                  <a:schemeClr val="tx1"/>
                </a:solidFill>
                <a:latin typeface="+mn-lt"/>
                <a:ea typeface="+mn-ea"/>
                <a:cs typeface="+mn-cs"/>
              </a:rPr>
              <a:t>from the dessert itself. Coulis should be an artistic way to apply an important</a:t>
            </a:r>
          </a:p>
          <a:p>
            <a:r>
              <a:rPr lang="en-US" sz="1200" b="0" i="0" u="none" strike="noStrike" kern="1200" baseline="0" dirty="0">
                <a:solidFill>
                  <a:schemeClr val="tx1"/>
                </a:solidFill>
                <a:latin typeface="+mn-lt"/>
                <a:ea typeface="+mn-ea"/>
                <a:cs typeface="+mn-cs"/>
              </a:rPr>
              <a:t>ingredient of the dish. Salvaging a less-than-perfect dessert or presentation with</a:t>
            </a:r>
          </a:p>
          <a:p>
            <a:r>
              <a:rPr lang="en-US" sz="1200" b="0" i="0" u="none" strike="noStrike" kern="1200" baseline="0" dirty="0">
                <a:solidFill>
                  <a:schemeClr val="tx1"/>
                </a:solidFill>
                <a:latin typeface="+mn-lt"/>
                <a:ea typeface="+mn-ea"/>
                <a:cs typeface="+mn-cs"/>
              </a:rPr>
              <a:t>a drizzle of berry sauce is not the idea.</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Compotes can be made by simmering fresh or dried fruits, such as apricots,</a:t>
            </a:r>
          </a:p>
          <a:p>
            <a:r>
              <a:rPr lang="en-US" sz="1200" b="0" i="0" u="none" strike="noStrike" kern="1200" baseline="0" dirty="0">
                <a:solidFill>
                  <a:schemeClr val="tx1"/>
                </a:solidFill>
                <a:latin typeface="+mn-lt"/>
                <a:ea typeface="+mn-ea"/>
                <a:cs typeface="+mn-cs"/>
              </a:rPr>
              <a:t>currants, and raisins, in a sugar syrup. They are often served either warm or</a:t>
            </a:r>
          </a:p>
          <a:p>
            <a:r>
              <a:rPr lang="en-US" sz="1200" b="0" i="0" u="none" strike="noStrike" kern="1200" baseline="0" dirty="0">
                <a:solidFill>
                  <a:schemeClr val="tx1"/>
                </a:solidFill>
                <a:latin typeface="+mn-lt"/>
                <a:ea typeface="+mn-ea"/>
                <a:cs typeface="+mn-cs"/>
              </a:rPr>
              <a:t>chilled and topped with whipped cream, cinnamon, or vanilla sugar. Fresh</a:t>
            </a:r>
          </a:p>
          <a:p>
            <a:r>
              <a:rPr lang="en-US" sz="1200" b="0" i="0" u="none" strike="noStrike" kern="1200" baseline="0" dirty="0">
                <a:solidFill>
                  <a:schemeClr val="tx1"/>
                </a:solidFill>
                <a:latin typeface="+mn-lt"/>
                <a:ea typeface="+mn-ea"/>
                <a:cs typeface="+mn-cs"/>
              </a:rPr>
              <a:t>berry sauces can be made of cooked or raw fruit. They can also be used as a</a:t>
            </a:r>
          </a:p>
          <a:p>
            <a:r>
              <a:rPr lang="en-US" sz="1200" b="0" i="0" u="none" strike="noStrike" kern="1200" baseline="0" dirty="0">
                <a:solidFill>
                  <a:schemeClr val="tx1"/>
                </a:solidFill>
                <a:latin typeface="+mn-lt"/>
                <a:ea typeface="+mn-ea"/>
                <a:cs typeface="+mn-cs"/>
              </a:rPr>
              <a:t>base for dessert soufflés or as flavoring for Bavarian creams, buttercreams, and</a:t>
            </a:r>
          </a:p>
          <a:p>
            <a:r>
              <a:rPr lang="en-US" sz="1200" b="0" i="0" u="none" strike="noStrike" kern="1200" baseline="0" dirty="0">
                <a:solidFill>
                  <a:schemeClr val="tx1"/>
                </a:solidFill>
                <a:latin typeface="+mn-lt"/>
                <a:ea typeface="+mn-ea"/>
                <a:cs typeface="+mn-cs"/>
              </a:rPr>
              <a:t>other fillings and icings. Ideally, sauce should be made from fresh fruits, but a</a:t>
            </a:r>
          </a:p>
          <a:p>
            <a:r>
              <a:rPr lang="en-US" sz="1200" b="0" i="0" u="none" strike="noStrike" kern="1200" baseline="0" dirty="0">
                <a:solidFill>
                  <a:schemeClr val="tx1"/>
                </a:solidFill>
                <a:latin typeface="+mn-lt"/>
                <a:ea typeface="+mn-ea"/>
                <a:cs typeface="+mn-cs"/>
              </a:rPr>
              <a:t>good-quality sauce can be made by using unsweetened, frozen fruits.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Fruit sauces are made by cooking the fruit in liquid until the fruit has been</a:t>
            </a:r>
          </a:p>
          <a:p>
            <a:r>
              <a:rPr lang="en-US" sz="1200" b="0" i="0" u="none" strike="noStrike" kern="1200" baseline="0" dirty="0">
                <a:solidFill>
                  <a:schemeClr val="tx1"/>
                </a:solidFill>
                <a:latin typeface="+mn-lt"/>
                <a:ea typeface="+mn-ea"/>
                <a:cs typeface="+mn-cs"/>
              </a:rPr>
              <a:t>broken down. Then a sweetener, such as sugar, honey, or syrup, is added.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Once the sauce has cooled, spices and other flavorings are added to give it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finishing touch.</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38</a:t>
            </a:fld>
            <a:endParaRPr lang="en-US" dirty="0"/>
          </a:p>
        </p:txBody>
      </p:sp>
    </p:spTree>
    <p:extLst>
      <p:ext uri="{BB962C8B-B14F-4D97-AF65-F5344CB8AC3E}">
        <p14:creationId xmlns:p14="http://schemas.microsoft.com/office/powerpoint/2010/main" val="7597822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dirty="0"/>
              <a:t>Peel the fruit and cut it into small pieces for faster cooking. Alternative: purée the fruit in a blender, food processor, or food mill, </a:t>
            </a:r>
            <a:br>
              <a:rPr lang="en-US" sz="1200" dirty="0"/>
            </a:br>
            <a:r>
              <a:rPr lang="en-US" sz="1200" dirty="0"/>
              <a:t>or through a drum sieve.</a:t>
            </a:r>
          </a:p>
          <a:p>
            <a:pPr marL="228600" indent="-228600">
              <a:buFont typeface="+mj-lt"/>
              <a:buAutoNum type="arabicPeriod"/>
            </a:pPr>
            <a:r>
              <a:rPr lang="en-US" sz="1200" dirty="0"/>
              <a:t>Add the appropriate amount of liquid, and heat the purée in a saucepan until it is almost boiling. Lower the heat to a simmer, and </a:t>
            </a:r>
            <a:br>
              <a:rPr lang="en-US" sz="1200" dirty="0"/>
            </a:br>
            <a:r>
              <a:rPr lang="en-US" sz="1200" dirty="0"/>
              <a:t>cover the pan.</a:t>
            </a:r>
          </a:p>
          <a:p>
            <a:pPr marL="228600" indent="-228600">
              <a:buFont typeface="+mj-lt"/>
              <a:buAutoNum type="arabicPeriod"/>
            </a:pPr>
            <a:r>
              <a:rPr lang="en-US" sz="1200" dirty="0"/>
              <a:t>Cook, stirring occasionally, until the fruit has broken down.</a:t>
            </a:r>
          </a:p>
          <a:p>
            <a:pPr marL="228600" indent="-228600">
              <a:buFont typeface="+mj-lt"/>
              <a:buAutoNum type="arabicPeriod"/>
            </a:pPr>
            <a:r>
              <a:rPr lang="en-US" sz="1200" dirty="0"/>
              <a:t>Sweeten as desired with sugar, honey, or syrup.</a:t>
            </a:r>
          </a:p>
          <a:p>
            <a:pPr marL="228600" indent="-228600">
              <a:buFont typeface="+mj-lt"/>
              <a:buAutoNum type="arabicPeriod"/>
            </a:pPr>
            <a:r>
              <a:rPr lang="en-US" sz="1200" dirty="0"/>
              <a:t>Add any additional spices or other flavorings, such as vanilla, once the sauce has cooled slightly.</a:t>
            </a:r>
          </a:p>
        </p:txBody>
      </p:sp>
      <p:sp>
        <p:nvSpPr>
          <p:cNvPr id="4" name="Slide Number Placeholder 3"/>
          <p:cNvSpPr>
            <a:spLocks noGrp="1"/>
          </p:cNvSpPr>
          <p:nvPr>
            <p:ph type="sldNum" sz="quarter" idx="10"/>
          </p:nvPr>
        </p:nvSpPr>
        <p:spPr/>
        <p:txBody>
          <a:bodyPr/>
          <a:lstStyle/>
          <a:p>
            <a:fld id="{B5B89D82-2D56-4C0F-ABDE-09CF1E3D72E2}" type="slidenum">
              <a:rPr lang="en-US" smtClean="0"/>
              <a:t>39</a:t>
            </a:fld>
            <a:endParaRPr lang="en-US" dirty="0"/>
          </a:p>
        </p:txBody>
      </p:sp>
    </p:spTree>
    <p:extLst>
      <p:ext uri="{BB962C8B-B14F-4D97-AF65-F5344CB8AC3E}">
        <p14:creationId xmlns:p14="http://schemas.microsoft.com/office/powerpoint/2010/main" val="42820896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Baking</a:t>
            </a:r>
          </a:p>
          <a:p>
            <a:r>
              <a:rPr lang="en-US" sz="1200" b="0" i="0" u="none" strike="noStrike" kern="1200" baseline="0" dirty="0">
                <a:solidFill>
                  <a:schemeClr val="tx1"/>
                </a:solidFill>
                <a:latin typeface="+mn-lt"/>
                <a:ea typeface="+mn-ea"/>
                <a:cs typeface="+mn-cs"/>
              </a:rPr>
              <a:t>Fruits can also be baked. When baking fruits, you should choose firm fruits</a:t>
            </a:r>
          </a:p>
          <a:p>
            <a:r>
              <a:rPr lang="en-US" sz="1200" b="0" i="0" u="none" strike="noStrike" kern="1200" baseline="0" dirty="0">
                <a:solidFill>
                  <a:schemeClr val="tx1"/>
                </a:solidFill>
                <a:latin typeface="+mn-lt"/>
                <a:ea typeface="+mn-ea"/>
                <a:cs typeface="+mn-cs"/>
              </a:rPr>
              <a:t>that are whole or cut into large pieces, such as apples, pears, and bananas.</a:t>
            </a:r>
          </a:p>
          <a:p>
            <a:r>
              <a:rPr lang="en-US" sz="1200" b="0" i="0" u="none" strike="noStrike" kern="1200" baseline="0" dirty="0">
                <a:solidFill>
                  <a:schemeClr val="tx1"/>
                </a:solidFill>
                <a:latin typeface="+mn-lt"/>
                <a:ea typeface="+mn-ea"/>
                <a:cs typeface="+mn-cs"/>
              </a:rPr>
              <a:t>Apples, especially the Rome Beauty variety, are the most popular baked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fruit because they are easy to prepare. Baked fruits are a healthy and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nutritious dessert.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Microwaving</a:t>
            </a:r>
          </a:p>
          <a:p>
            <a:r>
              <a:rPr lang="en-US" sz="1200" b="0" i="0" u="none" strike="noStrike" kern="1200" baseline="0" dirty="0">
                <a:solidFill>
                  <a:schemeClr val="tx1"/>
                </a:solidFill>
                <a:latin typeface="+mn-lt"/>
                <a:ea typeface="+mn-ea"/>
                <a:cs typeface="+mn-cs"/>
              </a:rPr>
              <a:t>When microwaving fruits, watch the cooking time carefully. It is easy to overcook</a:t>
            </a:r>
          </a:p>
          <a:p>
            <a:r>
              <a:rPr lang="en-US" sz="1200" b="0" i="0" u="none" strike="noStrike" kern="1200" baseline="0" dirty="0">
                <a:solidFill>
                  <a:schemeClr val="tx1"/>
                </a:solidFill>
                <a:latin typeface="+mn-lt"/>
                <a:ea typeface="+mn-ea"/>
                <a:cs typeface="+mn-cs"/>
              </a:rPr>
              <a:t>fresh fruits because they are so tender. Always cover fruits when microwaving</a:t>
            </a:r>
          </a:p>
          <a:p>
            <a:r>
              <a:rPr lang="en-US" sz="1200" b="0" i="0" u="none" strike="noStrike" kern="1200" baseline="0" dirty="0">
                <a:solidFill>
                  <a:schemeClr val="tx1"/>
                </a:solidFill>
                <a:latin typeface="+mn-lt"/>
                <a:ea typeface="+mn-ea"/>
                <a:cs typeface="+mn-cs"/>
              </a:rPr>
              <a:t>them, but leave a small opening from which excess steam can escape. When</a:t>
            </a:r>
          </a:p>
          <a:p>
            <a:r>
              <a:rPr lang="en-US" sz="1200" b="0" i="0" u="none" strike="noStrike" kern="1200" baseline="0" dirty="0">
                <a:solidFill>
                  <a:schemeClr val="tx1"/>
                </a:solidFill>
                <a:latin typeface="+mn-lt"/>
                <a:ea typeface="+mn-ea"/>
                <a:cs typeface="+mn-cs"/>
              </a:rPr>
              <a:t>cooking whole fruits, such as plums or pears, in the microwave, puncture them</a:t>
            </a:r>
          </a:p>
          <a:p>
            <a:r>
              <a:rPr lang="en-US" sz="1200" b="0" i="0" u="none" strike="noStrike" kern="1200" baseline="0" dirty="0">
                <a:solidFill>
                  <a:schemeClr val="tx1"/>
                </a:solidFill>
                <a:latin typeface="+mn-lt"/>
                <a:ea typeface="+mn-ea"/>
                <a:cs typeface="+mn-cs"/>
              </a:rPr>
              <a:t>with a fork in several places to keep them from bursting.</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40</a:t>
            </a:fld>
            <a:endParaRPr lang="en-US" dirty="0"/>
          </a:p>
        </p:txBody>
      </p:sp>
    </p:spTree>
    <p:extLst>
      <p:ext uri="{BB962C8B-B14F-4D97-AF65-F5344CB8AC3E}">
        <p14:creationId xmlns:p14="http://schemas.microsoft.com/office/powerpoint/2010/main" val="2378362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Berries</a:t>
            </a:r>
          </a:p>
          <a:p>
            <a:r>
              <a:rPr lang="en-US" sz="1200" b="0" i="0" u="none" strike="noStrike" kern="1200" baseline="0" dirty="0">
                <a:solidFill>
                  <a:schemeClr val="tx1"/>
                </a:solidFill>
                <a:latin typeface="+mn-lt"/>
                <a:ea typeface="+mn-ea"/>
                <a:cs typeface="+mn-cs"/>
              </a:rPr>
              <a:t>Berries (such as blueberries, blackberries, raspberries, and strawberries)</a:t>
            </a:r>
          </a:p>
          <a:p>
            <a:r>
              <a:rPr lang="en-US" sz="1200" b="0" i="0" u="none" strike="noStrike" kern="1200" baseline="0" dirty="0">
                <a:solidFill>
                  <a:schemeClr val="tx1"/>
                </a:solidFill>
                <a:latin typeface="+mn-lt"/>
                <a:ea typeface="+mn-ea"/>
                <a:cs typeface="+mn-cs"/>
              </a:rPr>
              <a:t>are grown in all major producing regions in North and South America, Europe,</a:t>
            </a:r>
          </a:p>
          <a:p>
            <a:r>
              <a:rPr lang="en-US" sz="1200" b="0" i="0" u="none" strike="noStrike" kern="1200" baseline="0" dirty="0">
                <a:solidFill>
                  <a:schemeClr val="tx1"/>
                </a:solidFill>
                <a:latin typeface="+mn-lt"/>
                <a:ea typeface="+mn-ea"/>
                <a:cs typeface="+mn-cs"/>
              </a:rPr>
              <a:t>and Asia. They grow in most kinds of soil and in most regions with warm</a:t>
            </a:r>
          </a:p>
          <a:p>
            <a:r>
              <a:rPr lang="en-US" sz="1200" b="0" i="0" u="none" strike="noStrike" kern="1200" baseline="0" dirty="0">
                <a:solidFill>
                  <a:schemeClr val="tx1"/>
                </a:solidFill>
                <a:latin typeface="+mn-lt"/>
                <a:ea typeface="+mn-ea"/>
                <a:cs typeface="+mn-cs"/>
              </a:rPr>
              <a:t>summers and relatively mild winters. Berries grow on vines and shrubs and</a:t>
            </a:r>
          </a:p>
          <a:p>
            <a:r>
              <a:rPr lang="en-US" sz="1200" b="0" i="0" u="none" strike="noStrike" kern="1200" baseline="0" dirty="0">
                <a:solidFill>
                  <a:schemeClr val="tx1"/>
                </a:solidFill>
                <a:latin typeface="+mn-lt"/>
                <a:ea typeface="+mn-ea"/>
                <a:cs typeface="+mn-cs"/>
              </a:rPr>
              <a:t>can only be ripened on the vine. They are highly perishable and fragile.</a:t>
            </a:r>
          </a:p>
          <a:p>
            <a:r>
              <a:rPr lang="en-US" sz="1200" b="0" i="0" u="none" strike="noStrike" kern="1200" baseline="0" dirty="0">
                <a:solidFill>
                  <a:schemeClr val="tx1"/>
                </a:solidFill>
                <a:latin typeface="+mn-lt"/>
                <a:ea typeface="+mn-ea"/>
                <a:cs typeface="+mn-cs"/>
              </a:rPr>
              <a:t>Because of their fragile nature, berries should be prepared and used quickly.</a:t>
            </a:r>
          </a:p>
          <a:p>
            <a:r>
              <a:rPr lang="en-US" sz="1200" b="0" i="0" u="none" strike="noStrike" kern="1200" baseline="0" dirty="0">
                <a:solidFill>
                  <a:schemeClr val="tx1"/>
                </a:solidFill>
                <a:latin typeface="+mn-lt"/>
                <a:ea typeface="+mn-ea"/>
                <a:cs typeface="+mn-cs"/>
              </a:rPr>
              <a:t>Look for berries that are plump and free of mold. Berries will grow mold</a:t>
            </a:r>
          </a:p>
          <a:p>
            <a:r>
              <a:rPr lang="en-US" sz="1200" b="0" i="0" u="none" strike="noStrike" kern="1200" baseline="0" dirty="0">
                <a:solidFill>
                  <a:schemeClr val="tx1"/>
                </a:solidFill>
                <a:latin typeface="+mn-lt"/>
                <a:ea typeface="+mn-ea"/>
                <a:cs typeface="+mn-cs"/>
              </a:rPr>
              <a:t>quickly when exposed to moisture. Wash them immediately before use.</a:t>
            </a:r>
          </a:p>
          <a:p>
            <a:r>
              <a:rPr lang="en-US" sz="1200" b="0" i="0" u="none" strike="noStrike" kern="1200" baseline="0" dirty="0">
                <a:solidFill>
                  <a:schemeClr val="tx1"/>
                </a:solidFill>
                <a:latin typeface="+mn-lt"/>
                <a:ea typeface="+mn-ea"/>
                <a:cs typeface="+mn-cs"/>
              </a:rPr>
              <a:t>Minimize handling and serve berries as soon as possible.</a:t>
            </a:r>
          </a:p>
        </p:txBody>
      </p:sp>
      <p:sp>
        <p:nvSpPr>
          <p:cNvPr id="4" name="Slide Number Placeholder 3"/>
          <p:cNvSpPr>
            <a:spLocks noGrp="1"/>
          </p:cNvSpPr>
          <p:nvPr>
            <p:ph type="sldNum" sz="quarter" idx="10"/>
          </p:nvPr>
        </p:nvSpPr>
        <p:spPr/>
        <p:txBody>
          <a:bodyPr/>
          <a:lstStyle/>
          <a:p>
            <a:fld id="{B5B89D82-2D56-4C0F-ABDE-09CF1E3D72E2}" type="slidenum">
              <a:rPr lang="en-US" smtClean="0"/>
              <a:t>5</a:t>
            </a:fld>
            <a:endParaRPr lang="en-US" dirty="0"/>
          </a:p>
        </p:txBody>
      </p:sp>
    </p:spTree>
    <p:extLst>
      <p:ext uri="{BB962C8B-B14F-4D97-AF65-F5344CB8AC3E}">
        <p14:creationId xmlns:p14="http://schemas.microsoft.com/office/powerpoint/2010/main" val="10757547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dirty="0"/>
              <a:t>Core apples from the top by removing the stem with a parisienne scoop or apple corer and scooping out the center of the fruit until all seeds are removed and the cavity is large enough to accommodate the desired amount of stuffing.</a:t>
            </a:r>
          </a:p>
          <a:p>
            <a:pPr marL="228600" indent="-228600">
              <a:buFont typeface="+mj-lt"/>
              <a:buAutoNum type="arabicPeriod"/>
            </a:pPr>
            <a:r>
              <a:rPr lang="en-US" sz="1200" dirty="0"/>
              <a:t>Cut a thin strip of skin from around the middle of each apple to prevent them from splitting during baking.</a:t>
            </a:r>
          </a:p>
          <a:p>
            <a:pPr marL="228600" indent="-228600">
              <a:buFont typeface="+mj-lt"/>
              <a:buAutoNum type="arabicPeriod"/>
            </a:pPr>
            <a:r>
              <a:rPr lang="en-US" sz="1200" dirty="0"/>
              <a:t>Fill each apple’s core cavity with cinnamon, nutmeg, raisins, or dates for variety and flavor.</a:t>
            </a:r>
          </a:p>
          <a:p>
            <a:pPr marL="228600" indent="-228600">
              <a:buFont typeface="+mj-lt"/>
              <a:buAutoNum type="arabicPeriod"/>
            </a:pPr>
            <a:r>
              <a:rPr lang="en-US" sz="1200" dirty="0"/>
              <a:t>Place the apples in ¼ inch of hot water in a baking dish.</a:t>
            </a:r>
          </a:p>
          <a:p>
            <a:pPr marL="228600" indent="-228600">
              <a:buFont typeface="+mj-lt"/>
              <a:buAutoNum type="arabicPeriod"/>
            </a:pPr>
            <a:r>
              <a:rPr lang="en-US" sz="1200" dirty="0"/>
              <a:t>Bake at 350°F (177°C) until tender, or about 45 to 60 minutes.</a:t>
            </a:r>
          </a:p>
        </p:txBody>
      </p:sp>
      <p:sp>
        <p:nvSpPr>
          <p:cNvPr id="4" name="Slide Number Placeholder 3"/>
          <p:cNvSpPr>
            <a:spLocks noGrp="1"/>
          </p:cNvSpPr>
          <p:nvPr>
            <p:ph type="sldNum" sz="quarter" idx="10"/>
          </p:nvPr>
        </p:nvSpPr>
        <p:spPr/>
        <p:txBody>
          <a:bodyPr/>
          <a:lstStyle/>
          <a:p>
            <a:fld id="{B5B89D82-2D56-4C0F-ABDE-09CF1E3D72E2}" type="slidenum">
              <a:rPr lang="en-US" smtClean="0"/>
              <a:t>41</a:t>
            </a:fld>
            <a:endParaRPr lang="en-US" dirty="0"/>
          </a:p>
        </p:txBody>
      </p:sp>
    </p:spTree>
    <p:extLst>
      <p:ext uri="{BB962C8B-B14F-4D97-AF65-F5344CB8AC3E}">
        <p14:creationId xmlns:p14="http://schemas.microsoft.com/office/powerpoint/2010/main" val="22619924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Fruit plates and salads are a popular way to serve fruit. Serve fruit at room</a:t>
            </a:r>
          </a:p>
          <a:p>
            <a:r>
              <a:rPr lang="en-US" sz="1200" b="0" i="0" u="none" strike="noStrike" kern="1200" baseline="0" dirty="0">
                <a:solidFill>
                  <a:schemeClr val="tx1"/>
                </a:solidFill>
                <a:latin typeface="+mn-lt"/>
                <a:ea typeface="+mn-ea"/>
                <a:cs typeface="+mn-cs"/>
              </a:rPr>
              <a:t>temperature to make sure it has the best flavor. Fresh fruit can be served as a</a:t>
            </a:r>
          </a:p>
          <a:p>
            <a:r>
              <a:rPr lang="en-US" sz="1200" b="0" i="0" u="none" strike="noStrike" kern="1200" baseline="0" dirty="0">
                <a:solidFill>
                  <a:schemeClr val="tx1"/>
                </a:solidFill>
                <a:latin typeface="+mn-lt"/>
                <a:ea typeface="+mn-ea"/>
                <a:cs typeface="+mn-cs"/>
              </a:rPr>
              <a:t>garnish with entrées and desserts. For example, use fresh fruit to top cereal or</a:t>
            </a:r>
          </a:p>
          <a:p>
            <a:r>
              <a:rPr lang="en-US" sz="1200" b="0" i="0" u="none" strike="noStrike" kern="1200" baseline="0" dirty="0">
                <a:solidFill>
                  <a:schemeClr val="tx1"/>
                </a:solidFill>
                <a:latin typeface="+mn-lt"/>
                <a:ea typeface="+mn-ea"/>
                <a:cs typeface="+mn-cs"/>
              </a:rPr>
              <a:t>yogurt, add fresh berries on a chocolate cake, or add a slice of melon with an</a:t>
            </a:r>
          </a:p>
          <a:p>
            <a:r>
              <a:rPr lang="en-US" sz="1200" b="0" i="0" u="none" strike="noStrike" kern="1200" baseline="0" dirty="0">
                <a:solidFill>
                  <a:schemeClr val="tx1"/>
                </a:solidFill>
                <a:latin typeface="+mn-lt"/>
                <a:ea typeface="+mn-ea"/>
                <a:cs typeface="+mn-cs"/>
              </a:rPr>
              <a:t>omelet at breakfast. </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42</a:t>
            </a:fld>
            <a:endParaRPr lang="en-US" dirty="0"/>
          </a:p>
        </p:txBody>
      </p:sp>
    </p:spTree>
    <p:extLst>
      <p:ext uri="{BB962C8B-B14F-4D97-AF65-F5344CB8AC3E}">
        <p14:creationId xmlns:p14="http://schemas.microsoft.com/office/powerpoint/2010/main" val="2148254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Cherries</a:t>
            </a:r>
          </a:p>
          <a:p>
            <a:r>
              <a:rPr lang="en-US" sz="1200" b="0" i="0" u="none" strike="noStrike" kern="1200" baseline="0" dirty="0">
                <a:solidFill>
                  <a:schemeClr val="tx1"/>
                </a:solidFill>
                <a:latin typeface="+mn-lt"/>
                <a:ea typeface="+mn-ea"/>
                <a:cs typeface="+mn-cs"/>
              </a:rPr>
              <a:t>Cherries grow on trees in most temperate climates but have a short growing</a:t>
            </a:r>
          </a:p>
          <a:p>
            <a:r>
              <a:rPr lang="en-US" sz="1200" b="0" i="0" u="none" strike="noStrike" kern="1200" baseline="0" dirty="0">
                <a:solidFill>
                  <a:schemeClr val="tx1"/>
                </a:solidFill>
                <a:latin typeface="+mn-lt"/>
                <a:ea typeface="+mn-ea"/>
                <a:cs typeface="+mn-cs"/>
              </a:rPr>
              <a:t>season. They are available in several commercial varieties. Cherries fluctuate</a:t>
            </a:r>
          </a:p>
          <a:p>
            <a:r>
              <a:rPr lang="en-US" sz="1200" b="0" i="0" u="none" strike="noStrike" kern="1200" baseline="0" dirty="0">
                <a:solidFill>
                  <a:schemeClr val="tx1"/>
                </a:solidFill>
                <a:latin typeface="+mn-lt"/>
                <a:ea typeface="+mn-ea"/>
                <a:cs typeface="+mn-cs"/>
              </a:rPr>
              <a:t>in texture and run from very tart to very sweet. Most sweet cherries are used</a:t>
            </a:r>
          </a:p>
          <a:p>
            <a:r>
              <a:rPr lang="en-US" sz="1200" b="0" i="0" u="none" strike="noStrike" kern="1200" baseline="0" dirty="0">
                <a:solidFill>
                  <a:schemeClr val="tx1"/>
                </a:solidFill>
                <a:latin typeface="+mn-lt"/>
                <a:ea typeface="+mn-ea"/>
                <a:cs typeface="+mn-cs"/>
              </a:rPr>
              <a:t>in cooking, while tart varieties are used in baking and preserves. You should</a:t>
            </a:r>
          </a:p>
          <a:p>
            <a:r>
              <a:rPr lang="en-US" sz="1200" b="0" i="0" u="none" strike="noStrike" kern="1200" baseline="0" dirty="0">
                <a:solidFill>
                  <a:schemeClr val="tx1"/>
                </a:solidFill>
                <a:latin typeface="+mn-lt"/>
                <a:ea typeface="+mn-ea"/>
                <a:cs typeface="+mn-cs"/>
              </a:rPr>
              <a:t>select cherries with firm skin that is free of blemishes.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6</a:t>
            </a:fld>
            <a:endParaRPr lang="en-US" dirty="0"/>
          </a:p>
        </p:txBody>
      </p:sp>
    </p:spTree>
    <p:extLst>
      <p:ext uri="{BB962C8B-B14F-4D97-AF65-F5344CB8AC3E}">
        <p14:creationId xmlns:p14="http://schemas.microsoft.com/office/powerpoint/2010/main" val="629056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Grapes</a:t>
            </a:r>
          </a:p>
          <a:p>
            <a:r>
              <a:rPr lang="en-US" sz="1200" b="0" i="0" u="none" strike="noStrike" kern="1200" baseline="0" dirty="0">
                <a:solidFill>
                  <a:schemeClr val="tx1"/>
                </a:solidFill>
                <a:latin typeface="+mn-lt"/>
                <a:ea typeface="+mn-ea"/>
                <a:cs typeface="+mn-cs"/>
              </a:rPr>
              <a:t>Grapes grow in places with sufficient water, appropriate temperatures, and</a:t>
            </a:r>
          </a:p>
          <a:p>
            <a:r>
              <a:rPr lang="en-US" sz="1200" b="0" i="0" u="none" strike="noStrike" kern="1200" baseline="0" dirty="0">
                <a:solidFill>
                  <a:schemeClr val="tx1"/>
                </a:solidFill>
                <a:latin typeface="+mn-lt"/>
                <a:ea typeface="+mn-ea"/>
                <a:cs typeface="+mn-cs"/>
              </a:rPr>
              <a:t>nutrient-rich soil—for example, all over the Mediterranean, in Europe, and in</a:t>
            </a:r>
          </a:p>
          <a:p>
            <a:r>
              <a:rPr lang="en-US" sz="1200" b="0" i="0" u="none" strike="noStrike" kern="1200" baseline="0" dirty="0">
                <a:solidFill>
                  <a:schemeClr val="tx1"/>
                </a:solidFill>
                <a:latin typeface="+mn-lt"/>
                <a:ea typeface="+mn-ea"/>
                <a:cs typeface="+mn-cs"/>
              </a:rPr>
              <a:t>America. Grapes are often planted in the late winter to early spring months.</a:t>
            </a:r>
          </a:p>
          <a:p>
            <a:r>
              <a:rPr lang="en-US" sz="1200" b="0" i="0" u="none" strike="noStrike" kern="1200" baseline="0" dirty="0">
                <a:solidFill>
                  <a:schemeClr val="tx1"/>
                </a:solidFill>
                <a:latin typeface="+mn-lt"/>
                <a:ea typeface="+mn-ea"/>
                <a:cs typeface="+mn-cs"/>
              </a:rPr>
              <a:t>The plants start to grow in spring and continue to grow throughout the summer</a:t>
            </a:r>
          </a:p>
          <a:p>
            <a:r>
              <a:rPr lang="en-US" sz="1200" b="0" i="0" u="none" strike="noStrike" kern="1200" baseline="0" dirty="0">
                <a:solidFill>
                  <a:schemeClr val="tx1"/>
                </a:solidFill>
                <a:latin typeface="+mn-lt"/>
                <a:ea typeface="+mn-ea"/>
                <a:cs typeface="+mn-cs"/>
              </a:rPr>
              <a:t>season. Grapes ripen in the late summer to early fall, depending on the</a:t>
            </a:r>
          </a:p>
          <a:p>
            <a:r>
              <a:rPr lang="en-US" sz="1200" b="0" i="0" u="none" strike="noStrike" kern="1200" baseline="0" dirty="0">
                <a:solidFill>
                  <a:schemeClr val="tx1"/>
                </a:solidFill>
                <a:latin typeface="+mn-lt"/>
                <a:ea typeface="+mn-ea"/>
                <a:cs typeface="+mn-cs"/>
              </a:rPr>
              <a:t>variety grown. They grow in clusters on vines that are trellised (supported on</a:t>
            </a:r>
          </a:p>
          <a:p>
            <a:r>
              <a:rPr lang="en-US" sz="1200" b="0" i="0" u="none" strike="noStrike" kern="1200" baseline="0" dirty="0">
                <a:solidFill>
                  <a:schemeClr val="tx1"/>
                </a:solidFill>
                <a:latin typeface="+mn-lt"/>
                <a:ea typeface="+mn-ea"/>
                <a:cs typeface="+mn-cs"/>
              </a:rPr>
              <a:t>a framework), and there are several dozen varieties that are used for cooking.</a:t>
            </a:r>
          </a:p>
          <a:p>
            <a:r>
              <a:rPr lang="en-US" sz="1200" b="0" i="0" u="none" strike="noStrike" kern="1200" baseline="0" dirty="0">
                <a:solidFill>
                  <a:schemeClr val="tx1"/>
                </a:solidFill>
                <a:latin typeface="+mn-lt"/>
                <a:ea typeface="+mn-ea"/>
                <a:cs typeface="+mn-cs"/>
              </a:rPr>
              <a:t>Grapes are smooth skinned and available with or without seeds. The flavor</a:t>
            </a:r>
          </a:p>
          <a:p>
            <a:r>
              <a:rPr lang="en-US" sz="1200" b="0" i="0" u="none" strike="noStrike" kern="1200" baseline="0" dirty="0">
                <a:solidFill>
                  <a:schemeClr val="tx1"/>
                </a:solidFill>
                <a:latin typeface="+mn-lt"/>
                <a:ea typeface="+mn-ea"/>
                <a:cs typeface="+mn-cs"/>
              </a:rPr>
              <a:t>and the color are in the skin of the grape. Look for grapes with firm skin that is</a:t>
            </a:r>
          </a:p>
          <a:p>
            <a:r>
              <a:rPr lang="en-US" sz="1200" b="0" i="0" u="none" strike="noStrike" kern="1200" baseline="0" dirty="0">
                <a:solidFill>
                  <a:schemeClr val="tx1"/>
                </a:solidFill>
                <a:latin typeface="+mn-lt"/>
                <a:ea typeface="+mn-ea"/>
                <a:cs typeface="+mn-cs"/>
              </a:rPr>
              <a:t>free of blemishes.</a:t>
            </a:r>
          </a:p>
        </p:txBody>
      </p:sp>
      <p:sp>
        <p:nvSpPr>
          <p:cNvPr id="4" name="Slide Number Placeholder 3"/>
          <p:cNvSpPr>
            <a:spLocks noGrp="1"/>
          </p:cNvSpPr>
          <p:nvPr>
            <p:ph type="sldNum" sz="quarter" idx="10"/>
          </p:nvPr>
        </p:nvSpPr>
        <p:spPr/>
        <p:txBody>
          <a:bodyPr/>
          <a:lstStyle/>
          <a:p>
            <a:fld id="{B5B89D82-2D56-4C0F-ABDE-09CF1E3D72E2}" type="slidenum">
              <a:rPr lang="en-US" smtClean="0"/>
              <a:t>7</a:t>
            </a:fld>
            <a:endParaRPr lang="en-US" dirty="0"/>
          </a:p>
        </p:txBody>
      </p:sp>
    </p:spTree>
    <p:extLst>
      <p:ext uri="{BB962C8B-B14F-4D97-AF65-F5344CB8AC3E}">
        <p14:creationId xmlns:p14="http://schemas.microsoft.com/office/powerpoint/2010/main" val="646788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Melons</a:t>
            </a:r>
          </a:p>
          <a:p>
            <a:r>
              <a:rPr lang="en-US" sz="1200" b="0" i="0" u="none" strike="noStrike" kern="1200" baseline="0" dirty="0">
                <a:solidFill>
                  <a:schemeClr val="tx1"/>
                </a:solidFill>
                <a:latin typeface="+mn-lt"/>
                <a:ea typeface="+mn-ea"/>
                <a:cs typeface="+mn-cs"/>
              </a:rPr>
              <a:t>Melons are divided into two main groups. The first group is sweet melons, such as</a:t>
            </a:r>
          </a:p>
          <a:p>
            <a:r>
              <a:rPr lang="en-US" sz="1200" b="0" i="0" u="none" strike="noStrike" kern="1200" baseline="0" dirty="0">
                <a:solidFill>
                  <a:schemeClr val="tx1"/>
                </a:solidFill>
                <a:latin typeface="+mn-lt"/>
                <a:ea typeface="+mn-ea"/>
                <a:cs typeface="+mn-cs"/>
              </a:rPr>
              <a:t>muskmelon and honeydew, and the second is watermelons. Sweet melons tend to have</a:t>
            </a:r>
          </a:p>
          <a:p>
            <a:r>
              <a:rPr lang="en-US" sz="1200" b="0" i="0" u="none" strike="noStrike" kern="1200" baseline="0" dirty="0">
                <a:solidFill>
                  <a:schemeClr val="tx1"/>
                </a:solidFill>
                <a:latin typeface="+mn-lt"/>
                <a:ea typeface="+mn-ea"/>
                <a:cs typeface="+mn-cs"/>
              </a:rPr>
              <a:t>a tan or yellowish green–colored rind and the flesh has a thick, tight texture. These</a:t>
            </a:r>
          </a:p>
          <a:p>
            <a:r>
              <a:rPr lang="en-US" sz="1200" b="0" i="0" u="none" strike="noStrike" kern="1200" baseline="0" dirty="0">
                <a:solidFill>
                  <a:schemeClr val="tx1"/>
                </a:solidFill>
                <a:latin typeface="+mn-lt"/>
                <a:ea typeface="+mn-ea"/>
                <a:cs typeface="+mn-cs"/>
              </a:rPr>
              <a:t>melons have a network of seeds at the center. Muskmelons include two varieties of</a:t>
            </a:r>
          </a:p>
          <a:p>
            <a:r>
              <a:rPr lang="en-US" sz="1200" b="0" i="0" u="none" strike="noStrike" kern="1200" baseline="0" dirty="0">
                <a:solidFill>
                  <a:schemeClr val="tx1"/>
                </a:solidFill>
                <a:latin typeface="+mn-lt"/>
                <a:ea typeface="+mn-ea"/>
                <a:cs typeface="+mn-cs"/>
              </a:rPr>
              <a:t>cantaloupes, but not all muskmelons are cantaloupes.</a:t>
            </a:r>
          </a:p>
          <a:p>
            <a:r>
              <a:rPr lang="en-US" sz="1200" b="0" i="0" u="none" strike="noStrike" kern="1200" baseline="0" dirty="0">
                <a:solidFill>
                  <a:schemeClr val="tx1"/>
                </a:solidFill>
                <a:latin typeface="+mn-lt"/>
                <a:ea typeface="+mn-ea"/>
                <a:cs typeface="+mn-cs"/>
              </a:rPr>
              <a:t>Watermelons are much larger than sweet melons and have a smooth green skin.</a:t>
            </a:r>
          </a:p>
          <a:p>
            <a:r>
              <a:rPr lang="en-US" sz="1200" b="0" i="0" u="none" strike="noStrike" kern="1200" baseline="0" dirty="0">
                <a:solidFill>
                  <a:schemeClr val="tx1"/>
                </a:solidFill>
                <a:latin typeface="+mn-lt"/>
                <a:ea typeface="+mn-ea"/>
                <a:cs typeface="+mn-cs"/>
              </a:rPr>
              <a:t>Watermelons have a very thick white rind with a very crisp, pink, watery flesh. Seeds</a:t>
            </a:r>
          </a:p>
          <a:p>
            <a:r>
              <a:rPr lang="en-US" sz="1200" b="0" i="0" u="none" strike="noStrike" kern="1200" baseline="0" dirty="0">
                <a:solidFill>
                  <a:schemeClr val="tx1"/>
                </a:solidFill>
                <a:latin typeface="+mn-lt"/>
                <a:ea typeface="+mn-ea"/>
                <a:cs typeface="+mn-cs"/>
              </a:rPr>
              <a:t>are found throughout the flesh. Select melons that have good aroma.</a:t>
            </a:r>
          </a:p>
        </p:txBody>
      </p:sp>
      <p:sp>
        <p:nvSpPr>
          <p:cNvPr id="4" name="Slide Number Placeholder 3"/>
          <p:cNvSpPr>
            <a:spLocks noGrp="1"/>
          </p:cNvSpPr>
          <p:nvPr>
            <p:ph type="sldNum" sz="quarter" idx="10"/>
          </p:nvPr>
        </p:nvSpPr>
        <p:spPr/>
        <p:txBody>
          <a:bodyPr/>
          <a:lstStyle/>
          <a:p>
            <a:fld id="{B5B89D82-2D56-4C0F-ABDE-09CF1E3D72E2}" type="slidenum">
              <a:rPr lang="en-US" smtClean="0"/>
              <a:t>8</a:t>
            </a:fld>
            <a:endParaRPr lang="en-US" dirty="0"/>
          </a:p>
        </p:txBody>
      </p:sp>
    </p:spTree>
    <p:extLst>
      <p:ext uri="{BB962C8B-B14F-4D97-AF65-F5344CB8AC3E}">
        <p14:creationId xmlns:p14="http://schemas.microsoft.com/office/powerpoint/2010/main" val="2772783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Nectarines</a:t>
            </a:r>
          </a:p>
          <a:p>
            <a:r>
              <a:rPr lang="en-US" sz="1200" b="0" i="0" u="none" strike="noStrike" kern="1200" baseline="0" dirty="0">
                <a:solidFill>
                  <a:schemeClr val="tx1"/>
                </a:solidFill>
                <a:latin typeface="+mn-lt"/>
                <a:ea typeface="+mn-ea"/>
                <a:cs typeface="+mn-cs"/>
              </a:rPr>
              <a:t>Nectarines are similar to peaches in color, shape, and flavor. They have</a:t>
            </a:r>
          </a:p>
          <a:p>
            <a:r>
              <a:rPr lang="en-US" sz="1200" b="0" i="0" u="none" strike="noStrike" kern="1200" baseline="0" dirty="0">
                <a:solidFill>
                  <a:schemeClr val="tx1"/>
                </a:solidFill>
                <a:latin typeface="+mn-lt"/>
                <a:ea typeface="+mn-ea"/>
                <a:cs typeface="+mn-cs"/>
              </a:rPr>
              <a:t>smooth skin and a firm flesh. When selecting these fruits, look for smooth</a:t>
            </a:r>
          </a:p>
          <a:p>
            <a:r>
              <a:rPr lang="en-US" sz="1200" b="0" i="0" u="none" strike="noStrike" kern="1200" baseline="0" dirty="0">
                <a:solidFill>
                  <a:schemeClr val="tx1"/>
                </a:solidFill>
                <a:latin typeface="+mn-lt"/>
                <a:ea typeface="+mn-ea"/>
                <a:cs typeface="+mn-cs"/>
              </a:rPr>
              <a:t>skin and few blemishes or bruises.</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9</a:t>
            </a:fld>
            <a:endParaRPr lang="en-US" dirty="0"/>
          </a:p>
        </p:txBody>
      </p:sp>
    </p:spTree>
    <p:extLst>
      <p:ext uri="{BB962C8B-B14F-4D97-AF65-F5344CB8AC3E}">
        <p14:creationId xmlns:p14="http://schemas.microsoft.com/office/powerpoint/2010/main" val="2878921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Peaches</a:t>
            </a:r>
          </a:p>
          <a:p>
            <a:r>
              <a:rPr lang="en-US" sz="1200" b="0" i="0" u="none" strike="noStrike" kern="1200" baseline="0" dirty="0">
                <a:solidFill>
                  <a:schemeClr val="tx1"/>
                </a:solidFill>
                <a:latin typeface="+mn-lt"/>
                <a:ea typeface="+mn-ea"/>
                <a:cs typeface="+mn-cs"/>
              </a:rPr>
              <a:t>Peaches are sweet, with a distinctive fuzzy skin. They are divided into two</a:t>
            </a:r>
          </a:p>
          <a:p>
            <a:r>
              <a:rPr lang="en-US" sz="1200" b="0" i="0" u="none" strike="noStrike" kern="1200" baseline="0" dirty="0">
                <a:solidFill>
                  <a:schemeClr val="tx1"/>
                </a:solidFill>
                <a:latin typeface="+mn-lt"/>
                <a:ea typeface="+mn-ea"/>
                <a:cs typeface="+mn-cs"/>
              </a:rPr>
              <a:t>groups: freestone and clingstone. The flesh of freestone peaches separates</a:t>
            </a:r>
          </a:p>
          <a:p>
            <a:r>
              <a:rPr lang="en-US" sz="1200" b="0" i="0" u="none" strike="noStrike" kern="1200" baseline="0" dirty="0">
                <a:solidFill>
                  <a:schemeClr val="tx1"/>
                </a:solidFill>
                <a:latin typeface="+mn-lt"/>
                <a:ea typeface="+mn-ea"/>
                <a:cs typeface="+mn-cs"/>
              </a:rPr>
              <a:t>easily from the pit, while clingstone peaches have flesh that clings to the pit.</a:t>
            </a:r>
          </a:p>
          <a:p>
            <a:r>
              <a:rPr lang="en-US" sz="1200" b="0" i="0" u="none" strike="noStrike" kern="1200" baseline="0" dirty="0">
                <a:solidFill>
                  <a:schemeClr val="tx1"/>
                </a:solidFill>
                <a:latin typeface="+mn-lt"/>
                <a:ea typeface="+mn-ea"/>
                <a:cs typeface="+mn-cs"/>
              </a:rPr>
              <a:t>Peach flesh can vary in color from white to yellow to yellow-orange to red.</a:t>
            </a:r>
          </a:p>
          <a:p>
            <a:endParaRPr lang="en-US" dirty="0"/>
          </a:p>
          <a:p>
            <a:r>
              <a:rPr lang="en-US" sz="1200" b="0" i="0" u="none" strike="noStrike" kern="1200" baseline="0" dirty="0">
                <a:solidFill>
                  <a:schemeClr val="tx1"/>
                </a:solidFill>
                <a:latin typeface="+mn-lt"/>
                <a:ea typeface="+mn-ea"/>
                <a:cs typeface="+mn-cs"/>
              </a:rPr>
              <a:t>All of these fruits grow in a wide variety of temperate climates, as long as there</a:t>
            </a:r>
          </a:p>
          <a:p>
            <a:r>
              <a:rPr lang="en-US" sz="1200" b="0" i="0" u="none" strike="noStrike" kern="1200" baseline="0" dirty="0">
                <a:solidFill>
                  <a:schemeClr val="tx1"/>
                </a:solidFill>
                <a:latin typeface="+mn-lt"/>
                <a:ea typeface="+mn-ea"/>
                <a:cs typeface="+mn-cs"/>
              </a:rPr>
              <a:t>is proper water and sunlight. The amount of water and sun required differs by</a:t>
            </a:r>
          </a:p>
          <a:p>
            <a:r>
              <a:rPr lang="en-US" sz="1200" b="0" i="0" u="none" strike="noStrike" kern="1200" baseline="0" dirty="0">
                <a:solidFill>
                  <a:schemeClr val="tx1"/>
                </a:solidFill>
                <a:latin typeface="+mn-lt"/>
                <a:ea typeface="+mn-ea"/>
                <a:cs typeface="+mn-cs"/>
              </a:rPr>
              <a:t>the specific variety of fruit.</a:t>
            </a:r>
            <a:endParaRPr lang="en-US" dirty="0"/>
          </a:p>
        </p:txBody>
      </p:sp>
      <p:sp>
        <p:nvSpPr>
          <p:cNvPr id="4" name="Slide Number Placeholder 3"/>
          <p:cNvSpPr>
            <a:spLocks noGrp="1"/>
          </p:cNvSpPr>
          <p:nvPr>
            <p:ph type="sldNum" sz="quarter" idx="10"/>
          </p:nvPr>
        </p:nvSpPr>
        <p:spPr/>
        <p:txBody>
          <a:bodyPr/>
          <a:lstStyle/>
          <a:p>
            <a:fld id="{B5B89D82-2D56-4C0F-ABDE-09CF1E3D72E2}" type="slidenum">
              <a:rPr lang="en-US" smtClean="0"/>
              <a:t>10</a:t>
            </a:fld>
            <a:endParaRPr lang="en-US" dirty="0"/>
          </a:p>
        </p:txBody>
      </p:sp>
    </p:spTree>
    <p:extLst>
      <p:ext uri="{BB962C8B-B14F-4D97-AF65-F5344CB8AC3E}">
        <p14:creationId xmlns:p14="http://schemas.microsoft.com/office/powerpoint/2010/main" val="34220110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6800" y="304800"/>
            <a:ext cx="72813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5471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8419" y="2108200"/>
            <a:ext cx="77935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92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407621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65600" y="304800"/>
            <a:ext cx="44365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1044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1" y="304800"/>
            <a:ext cx="6790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76271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178327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38401" y="304800"/>
            <a:ext cx="69934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50535" y="2116138"/>
            <a:ext cx="7789333"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117747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27201" y="304800"/>
            <a:ext cx="8619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33888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44390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9201" y="304800"/>
            <a:ext cx="4555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143670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93068"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513507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137653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50461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539177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56001" y="304800"/>
            <a:ext cx="47074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273635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16138"/>
            <a:ext cx="78232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01535"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345041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3200" y="304800"/>
            <a:ext cx="6350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7357887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A9DC1620-6283-4DFC-AB9D-2A8E7C898ED4}" type="slidenum">
              <a:rPr lang="en-US" altLang="en-US"/>
              <a:pPr/>
              <a:t>‹#›</a:t>
            </a:fld>
            <a:endParaRPr lang="en-US" altLang="en-US" dirty="0"/>
          </a:p>
        </p:txBody>
      </p:sp>
    </p:spTree>
    <p:extLst>
      <p:ext uri="{BB962C8B-B14F-4D97-AF65-F5344CB8AC3E}">
        <p14:creationId xmlns:p14="http://schemas.microsoft.com/office/powerpoint/2010/main" val="1754875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907F2CF4-9B79-46F4-94D6-D307E6CD8B9D}" type="slidenum">
              <a:rPr lang="en-US" altLang="en-US"/>
              <a:pPr/>
              <a:t>‹#›</a:t>
            </a:fld>
            <a:endParaRPr lang="en-US" altLang="en-US" dirty="0"/>
          </a:p>
        </p:txBody>
      </p:sp>
    </p:spTree>
    <p:extLst>
      <p:ext uri="{BB962C8B-B14F-4D97-AF65-F5344CB8AC3E}">
        <p14:creationId xmlns:p14="http://schemas.microsoft.com/office/powerpoint/2010/main" val="3068702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8CD17D77-8F38-4498-B899-FC456065E65E}" type="slidenum">
              <a:rPr lang="en-US" altLang="en-US"/>
              <a:pPr/>
              <a:t>‹#›</a:t>
            </a:fld>
            <a:endParaRPr lang="en-US" altLang="en-US" dirty="0"/>
          </a:p>
        </p:txBody>
      </p:sp>
    </p:spTree>
    <p:extLst>
      <p:ext uri="{BB962C8B-B14F-4D97-AF65-F5344CB8AC3E}">
        <p14:creationId xmlns:p14="http://schemas.microsoft.com/office/powerpoint/2010/main" val="3313588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095A2AD3-CC07-4236-882E-A449726CE2DA}" type="slidenum">
              <a:rPr lang="en-US" altLang="en-US"/>
              <a:pPr/>
              <a:t>‹#›</a:t>
            </a:fld>
            <a:endParaRPr lang="en-US" altLang="en-US" dirty="0"/>
          </a:p>
        </p:txBody>
      </p:sp>
    </p:spTree>
    <p:extLst>
      <p:ext uri="{BB962C8B-B14F-4D97-AF65-F5344CB8AC3E}">
        <p14:creationId xmlns:p14="http://schemas.microsoft.com/office/powerpoint/2010/main" val="6395296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06C1A3ED-809E-4513-8819-AAE2FF025E55}" type="slidenum">
              <a:rPr lang="en-US" altLang="en-US"/>
              <a:pPr/>
              <a:t>‹#›</a:t>
            </a:fld>
            <a:endParaRPr lang="en-US" altLang="en-US" dirty="0"/>
          </a:p>
        </p:txBody>
      </p:sp>
    </p:spTree>
    <p:extLst>
      <p:ext uri="{BB962C8B-B14F-4D97-AF65-F5344CB8AC3E}">
        <p14:creationId xmlns:p14="http://schemas.microsoft.com/office/powerpoint/2010/main" val="29766858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3"/>
            <a:ext cx="3556000" cy="3271519"/>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3"/>
            <a:ext cx="3556000" cy="3276599"/>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A9D67C11-7CE4-486C-8FAF-D008FE7C47C0}" type="slidenum">
              <a:rPr lang="en-US" altLang="en-US"/>
              <a:pPr/>
              <a:t>‹#›</a:t>
            </a:fld>
            <a:endParaRPr lang="en-US" altLang="en-US" dirty="0"/>
          </a:p>
        </p:txBody>
      </p:sp>
    </p:spTree>
    <p:extLst>
      <p:ext uri="{BB962C8B-B14F-4D97-AF65-F5344CB8AC3E}">
        <p14:creationId xmlns:p14="http://schemas.microsoft.com/office/powerpoint/2010/main" val="1189163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A9CC43AD-277F-441E-AAAB-9565C64A1003}" type="slidenum">
              <a:rPr lang="en-US" altLang="en-US"/>
              <a:pPr/>
              <a:t>‹#›</a:t>
            </a:fld>
            <a:endParaRPr lang="en-US" altLang="en-US" dirty="0"/>
          </a:p>
        </p:txBody>
      </p:sp>
    </p:spTree>
    <p:extLst>
      <p:ext uri="{BB962C8B-B14F-4D97-AF65-F5344CB8AC3E}">
        <p14:creationId xmlns:p14="http://schemas.microsoft.com/office/powerpoint/2010/main" val="3151550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59000" y="2133600"/>
            <a:ext cx="77724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02468" y="304800"/>
            <a:ext cx="6587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82701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3"/>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3"/>
            <a:ext cx="10972800" cy="761999"/>
          </a:xfrm>
        </p:spPr>
        <p:txBody>
          <a:bodyPr>
            <a:normAutofit/>
          </a:bodyPr>
          <a:lstStyle>
            <a:lvl1pPr marL="1588" indent="-1588">
              <a:buNone/>
              <a:defRPr sz="2000"/>
            </a:lvl1pPr>
          </a:lstStyle>
          <a:p>
            <a:pPr lvl="0"/>
            <a:endParaRPr lang="en-US" dirty="0"/>
          </a:p>
        </p:txBody>
      </p:sp>
      <p:sp>
        <p:nvSpPr>
          <p:cNvPr id="6" name="Slide Number Placeholder 5"/>
          <p:cNvSpPr>
            <a:spLocks noGrp="1"/>
          </p:cNvSpPr>
          <p:nvPr>
            <p:ph type="sldNum" sz="quarter" idx="14"/>
          </p:nvPr>
        </p:nvSpPr>
        <p:spPr/>
        <p:txBody>
          <a:bodyPr/>
          <a:lstStyle>
            <a:lvl1pPr>
              <a:defRPr/>
            </a:lvl1pPr>
          </a:lstStyle>
          <a:p>
            <a:fld id="{526A8EB7-0AF6-43B2-9155-E7220BF42E13}" type="slidenum">
              <a:rPr lang="en-US" altLang="en-US"/>
              <a:pPr/>
              <a:t>‹#›</a:t>
            </a:fld>
            <a:endParaRPr lang="en-US" altLang="en-US" dirty="0"/>
          </a:p>
        </p:txBody>
      </p:sp>
    </p:spTree>
    <p:extLst>
      <p:ext uri="{BB962C8B-B14F-4D97-AF65-F5344CB8AC3E}">
        <p14:creationId xmlns:p14="http://schemas.microsoft.com/office/powerpoint/2010/main" val="2929280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Oval 1"/>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3" name="Slide Number Placeholder 3"/>
          <p:cNvSpPr>
            <a:spLocks noGrp="1"/>
          </p:cNvSpPr>
          <p:nvPr>
            <p:ph type="sldNum" sz="quarter" idx="10"/>
          </p:nvPr>
        </p:nvSpPr>
        <p:spPr/>
        <p:txBody>
          <a:bodyPr/>
          <a:lstStyle>
            <a:lvl1pPr>
              <a:defRPr/>
            </a:lvl1pPr>
          </a:lstStyle>
          <a:p>
            <a:fld id="{40FD8D75-3413-4300-931C-8A260846F40E}" type="slidenum">
              <a:rPr lang="en-US" altLang="en-US"/>
              <a:pPr/>
              <a:t>‹#›</a:t>
            </a:fld>
            <a:endParaRPr lang="en-US" altLang="en-US" dirty="0"/>
          </a:p>
        </p:txBody>
      </p:sp>
    </p:spTree>
    <p:extLst>
      <p:ext uri="{BB962C8B-B14F-4D97-AF65-F5344CB8AC3E}">
        <p14:creationId xmlns:p14="http://schemas.microsoft.com/office/powerpoint/2010/main" val="28528228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Slide Number Placeholder 6"/>
          <p:cNvSpPr>
            <a:spLocks noGrp="1"/>
          </p:cNvSpPr>
          <p:nvPr>
            <p:ph type="sldNum" sz="quarter" idx="10"/>
          </p:nvPr>
        </p:nvSpPr>
        <p:spPr/>
        <p:txBody>
          <a:bodyPr/>
          <a:lstStyle>
            <a:lvl1pPr>
              <a:defRPr/>
            </a:lvl1pPr>
          </a:lstStyle>
          <a:p>
            <a:fld id="{EAE4F0DE-B018-43DA-B2D1-3550B6930EDB}" type="slidenum">
              <a:rPr lang="en-US" altLang="en-US"/>
              <a:pPr/>
              <a:t>‹#›</a:t>
            </a:fld>
            <a:endParaRPr lang="en-US" altLang="en-US" dirty="0"/>
          </a:p>
        </p:txBody>
      </p:sp>
    </p:spTree>
    <p:extLst>
      <p:ext uri="{BB962C8B-B14F-4D97-AF65-F5344CB8AC3E}">
        <p14:creationId xmlns:p14="http://schemas.microsoft.com/office/powerpoint/2010/main" val="2008151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Slide Number Placeholder 6"/>
          <p:cNvSpPr>
            <a:spLocks noGrp="1"/>
          </p:cNvSpPr>
          <p:nvPr>
            <p:ph type="sldNum" sz="quarter" idx="10"/>
          </p:nvPr>
        </p:nvSpPr>
        <p:spPr/>
        <p:txBody>
          <a:bodyPr/>
          <a:lstStyle>
            <a:lvl1pPr>
              <a:defRPr/>
            </a:lvl1pPr>
          </a:lstStyle>
          <a:p>
            <a:fld id="{1F605E89-60C0-40CF-B0F4-DFC63D406C31}" type="slidenum">
              <a:rPr lang="en-US" altLang="en-US"/>
              <a:pPr/>
              <a:t>‹#›</a:t>
            </a:fld>
            <a:endParaRPr lang="en-US" altLang="en-US" dirty="0"/>
          </a:p>
        </p:txBody>
      </p:sp>
    </p:spTree>
    <p:extLst>
      <p:ext uri="{BB962C8B-B14F-4D97-AF65-F5344CB8AC3E}">
        <p14:creationId xmlns:p14="http://schemas.microsoft.com/office/powerpoint/2010/main" val="10365183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Oval 3"/>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fld id="{BAB9CE7B-AA2F-4A32-A642-619D61C02D55}" type="slidenum">
              <a:rPr lang="en-US" altLang="en-US"/>
              <a:pPr/>
              <a:t>‹#›</a:t>
            </a:fld>
            <a:endParaRPr lang="en-US" altLang="en-US" dirty="0"/>
          </a:p>
        </p:txBody>
      </p:sp>
    </p:spTree>
    <p:extLst>
      <p:ext uri="{BB962C8B-B14F-4D97-AF65-F5344CB8AC3E}">
        <p14:creationId xmlns:p14="http://schemas.microsoft.com/office/powerpoint/2010/main" val="5737933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Oval 3"/>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fld id="{4DCA0036-3157-4D93-841C-CC06F960534B}" type="slidenum">
              <a:rPr lang="en-US" altLang="en-US"/>
              <a:pPr/>
              <a:t>‹#›</a:t>
            </a:fld>
            <a:endParaRPr lang="en-US" altLang="en-US" dirty="0"/>
          </a:p>
        </p:txBody>
      </p:sp>
    </p:spTree>
    <p:extLst>
      <p:ext uri="{BB962C8B-B14F-4D97-AF65-F5344CB8AC3E}">
        <p14:creationId xmlns:p14="http://schemas.microsoft.com/office/powerpoint/2010/main" val="2970267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8419" y="2108200"/>
            <a:ext cx="77935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23735" y="304800"/>
            <a:ext cx="49445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945169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02429" y="2133600"/>
            <a:ext cx="58674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74029" y="304800"/>
            <a:ext cx="3276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698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85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3830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0" y="304800"/>
            <a:ext cx="7366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563286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8077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5719" y="2108200"/>
            <a:ext cx="78189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68317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85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220539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C7CCDB"/>
                </a:solidFill>
                <a:latin typeface="Helvetica Neue Medium" charset="0"/>
              </a:defRPr>
            </a:lvl1pPr>
          </a:lstStyle>
          <a:p>
            <a:fld id="{5184A725-6DB9-4792-BE2D-37F3E65C8D39}" type="slidenum">
              <a:rPr lang="en-US" altLang="en-US"/>
              <a:pPr/>
              <a:t>‹#›</a:t>
            </a:fld>
            <a:endParaRPr lang="en-US" altLang="en-US" dirty="0"/>
          </a:p>
        </p:txBody>
      </p:sp>
    </p:spTree>
    <p:extLst>
      <p:ext uri="{BB962C8B-B14F-4D97-AF65-F5344CB8AC3E}">
        <p14:creationId xmlns:p14="http://schemas.microsoft.com/office/powerpoint/2010/main" val="2664644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DEAE6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5pPr>
      <a:lvl6pPr marL="457189" algn="ctr" rtl="0" fontAlgn="base">
        <a:spcBef>
          <a:spcPct val="0"/>
        </a:spcBef>
        <a:spcAft>
          <a:spcPct val="0"/>
        </a:spcAft>
        <a:defRPr sz="4000" b="1">
          <a:solidFill>
            <a:srgbClr val="FF6600"/>
          </a:solidFill>
          <a:latin typeface="Arial" charset="0"/>
          <a:cs typeface="Arial" charset="0"/>
        </a:defRPr>
      </a:lvl6pPr>
      <a:lvl7pPr marL="914377" algn="ctr" rtl="0" fontAlgn="base">
        <a:spcBef>
          <a:spcPct val="0"/>
        </a:spcBef>
        <a:spcAft>
          <a:spcPct val="0"/>
        </a:spcAft>
        <a:defRPr sz="4000" b="1">
          <a:solidFill>
            <a:srgbClr val="FF6600"/>
          </a:solidFill>
          <a:latin typeface="Arial" charset="0"/>
          <a:cs typeface="Arial" charset="0"/>
        </a:defRPr>
      </a:lvl7pPr>
      <a:lvl8pPr marL="1371566" algn="ctr" rtl="0" fontAlgn="base">
        <a:spcBef>
          <a:spcPct val="0"/>
        </a:spcBef>
        <a:spcAft>
          <a:spcPct val="0"/>
        </a:spcAft>
        <a:defRPr sz="4000" b="1">
          <a:solidFill>
            <a:srgbClr val="FF6600"/>
          </a:solidFill>
          <a:latin typeface="Arial" charset="0"/>
          <a:cs typeface="Arial" charset="0"/>
        </a:defRPr>
      </a:lvl8pPr>
      <a:lvl9pPr marL="1828754" algn="ctr" rtl="0" fontAlgn="base">
        <a:spcBef>
          <a:spcPct val="0"/>
        </a:spcBef>
        <a:spcAft>
          <a:spcPct val="0"/>
        </a:spcAft>
        <a:defRPr sz="4000" b="1">
          <a:solidFill>
            <a:srgbClr val="FF6600"/>
          </a:solidFill>
          <a:latin typeface="Arial" charset="0"/>
          <a:cs typeface="Arial" charset="0"/>
        </a:defRPr>
      </a:lvl9pPr>
    </p:titleStyle>
    <p:bodyStyle>
      <a:lvl1pPr marL="342891" indent="-342891" algn="l" rtl="0" eaLnBrk="0" fontAlgn="base" hangingPunct="0">
        <a:spcBef>
          <a:spcPct val="20000"/>
        </a:spcBef>
        <a:spcAft>
          <a:spcPct val="0"/>
        </a:spcAft>
        <a:buClr>
          <a:srgbClr val="DEAE6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32" indent="-285744" algn="l" rtl="0" eaLnBrk="0" fontAlgn="base" hangingPunct="0">
        <a:spcBef>
          <a:spcPct val="20000"/>
        </a:spcBef>
        <a:spcAft>
          <a:spcPct val="0"/>
        </a:spcAft>
        <a:buClr>
          <a:srgbClr val="DEAE6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2971" indent="-228594" algn="l" rtl="0" eaLnBrk="0" fontAlgn="base" hangingPunct="0">
        <a:spcBef>
          <a:spcPct val="20000"/>
        </a:spcBef>
        <a:spcAft>
          <a:spcPct val="0"/>
        </a:spcAft>
        <a:buClr>
          <a:srgbClr val="DEAE6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160" indent="-228594" algn="l" rtl="0" eaLnBrk="0" fontAlgn="base" hangingPunct="0">
        <a:spcBef>
          <a:spcPct val="20000"/>
        </a:spcBef>
        <a:spcAft>
          <a:spcPct val="0"/>
        </a:spcAft>
        <a:buClr>
          <a:srgbClr val="DEAE6F"/>
        </a:buClr>
        <a:buFont typeface="Arial" panose="020B0604020202020204" pitchFamily="34" charset="0"/>
        <a:buChar char="–"/>
        <a:defRPr sz="1200" kern="1200">
          <a:solidFill>
            <a:srgbClr val="DEAE6F"/>
          </a:solidFill>
          <a:latin typeface="Arial" pitchFamily="34" charset="0"/>
          <a:ea typeface="Arial" charset="0"/>
          <a:cs typeface="Arial" pitchFamily="34" charset="0"/>
        </a:defRPr>
      </a:lvl4pPr>
      <a:lvl5pPr marL="2057349" indent="-228594" algn="l" rtl="0" eaLnBrk="0" fontAlgn="base" hangingPunct="0">
        <a:spcBef>
          <a:spcPct val="20000"/>
        </a:spcBef>
        <a:spcAft>
          <a:spcPct val="0"/>
        </a:spcAft>
        <a:buClr>
          <a:srgbClr val="DEAE6F"/>
        </a:buClr>
        <a:buFont typeface="Arial" panose="020B0604020202020204" pitchFamily="34" charset="0"/>
        <a:buChar char="»"/>
        <a:defRPr sz="1000" kern="1200">
          <a:solidFill>
            <a:srgbClr val="DEAE6F"/>
          </a:solidFill>
          <a:latin typeface="Arial" pitchFamily="34" charset="0"/>
          <a:ea typeface="Arial" charset="0"/>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64.tiff"/><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65.tiff"/><Relationship Id="rId2" Type="http://schemas.openxmlformats.org/officeDocument/2006/relationships/notesSlide" Target="../notesSlides/notesSlide20.xml"/><Relationship Id="rId1" Type="http://schemas.openxmlformats.org/officeDocument/2006/relationships/slideLayout" Target="../slideLayouts/slideLayout25.xml"/><Relationship Id="rId4" Type="http://schemas.openxmlformats.org/officeDocument/2006/relationships/image" Target="../media/image66.tif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image" Target="../media/image70.tif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9.xml"/><Relationship Id="rId1" Type="http://schemas.openxmlformats.org/officeDocument/2006/relationships/slideLayout" Target="../slideLayouts/slideLayout25.xml"/><Relationship Id="rId4" Type="http://schemas.openxmlformats.org/officeDocument/2006/relationships/image" Target="../media/image72.jpeg"/></Relationships>
</file>

<file path=ppt/slides/_rels/slide3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0.xml"/><Relationship Id="rId1" Type="http://schemas.openxmlformats.org/officeDocument/2006/relationships/slideLayout" Target="../slideLayouts/slideLayout25.xml"/><Relationship Id="rId4" Type="http://schemas.openxmlformats.org/officeDocument/2006/relationships/image" Target="../media/image7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6.xml"/><Relationship Id="rId1" Type="http://schemas.openxmlformats.org/officeDocument/2006/relationships/slideLayout" Target="../slideLayouts/slideLayout25.xml"/><Relationship Id="rId4" Type="http://schemas.openxmlformats.org/officeDocument/2006/relationships/image" Target="../media/image79.jpeg"/></Relationships>
</file>

<file path=ppt/slides/_rels/slide3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8.xml"/><Relationship Id="rId1" Type="http://schemas.openxmlformats.org/officeDocument/2006/relationships/slideLayout" Target="../slideLayouts/slideLayout25.xml"/><Relationship Id="rId4" Type="http://schemas.openxmlformats.org/officeDocument/2006/relationships/image" Target="../media/image82.jpeg"/></Relationships>
</file>

<file path=ppt/slides/_rels/slide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26.xml"/><Relationship Id="rId5" Type="http://schemas.openxmlformats.org/officeDocument/2006/relationships/image" Target="../media/image86.jpeg"/><Relationship Id="rId4" Type="http://schemas.openxmlformats.org/officeDocument/2006/relationships/image" Target="../media/image85.jpeg"/></Relationships>
</file>

<file path=ppt/slides/_rels/slide4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50.jpeg"/></Relationships>
</file>

<file path=ppt/slides/_rels/slide8.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52.tiff"/></Relationships>
</file>

<file path=ppt/slides/_rels/slide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7110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Peaches:</a:t>
            </a:r>
          </a:p>
          <a:p>
            <a:pPr>
              <a:buClr>
                <a:schemeClr val="accent6">
                  <a:lumMod val="75000"/>
                </a:schemeClr>
              </a:buClr>
            </a:pPr>
            <a:r>
              <a:rPr lang="en-US" dirty="0"/>
              <a:t>Sweet with fuzzy skin</a:t>
            </a:r>
          </a:p>
          <a:p>
            <a:pPr>
              <a:buClr>
                <a:schemeClr val="accent6">
                  <a:lumMod val="75000"/>
                </a:schemeClr>
              </a:buClr>
            </a:pPr>
            <a:r>
              <a:rPr lang="en-US" dirty="0"/>
              <a:t>Two types: freestone and clingstone</a:t>
            </a:r>
          </a:p>
          <a:p>
            <a:pPr>
              <a:buClr>
                <a:schemeClr val="accent6">
                  <a:lumMod val="75000"/>
                </a:schemeClr>
              </a:buClr>
            </a:pPr>
            <a:r>
              <a:rPr lang="en-US" dirty="0"/>
              <a:t>Flesh—varies in color</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14183" r="-13922"/>
          <a:stretch/>
        </p:blipFill>
        <p:spPr>
          <a:solidFill>
            <a:schemeClr val="bg1"/>
          </a:solid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10</a:t>
            </a:fld>
            <a:endParaRPr lang="en-US" altLang="en-US" dirty="0"/>
          </a:p>
        </p:txBody>
      </p:sp>
    </p:spTree>
    <p:extLst>
      <p:ext uri="{BB962C8B-B14F-4D97-AF65-F5344CB8AC3E}">
        <p14:creationId xmlns:p14="http://schemas.microsoft.com/office/powerpoint/2010/main" val="1155202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Pears:</a:t>
            </a:r>
          </a:p>
          <a:p>
            <a:pPr>
              <a:buClr>
                <a:schemeClr val="accent6">
                  <a:lumMod val="75000"/>
                </a:schemeClr>
              </a:buClr>
            </a:pPr>
            <a:r>
              <a:rPr lang="en-US" dirty="0"/>
              <a:t>Grow in many regions</a:t>
            </a:r>
          </a:p>
          <a:p>
            <a:pPr>
              <a:buClr>
                <a:schemeClr val="accent6">
                  <a:lumMod val="75000"/>
                </a:schemeClr>
              </a:buClr>
            </a:pPr>
            <a:r>
              <a:rPr lang="en-US" dirty="0"/>
              <a:t>Sweet and smooth flesh</a:t>
            </a:r>
          </a:p>
          <a:p>
            <a:pPr>
              <a:buClr>
                <a:schemeClr val="accent6">
                  <a:lumMod val="75000"/>
                </a:schemeClr>
              </a:buClr>
            </a:pPr>
            <a:r>
              <a:rPr lang="en-US" dirty="0"/>
              <a:t>Usually harvested before ripening</a:t>
            </a:r>
          </a:p>
          <a:p>
            <a:pPr lvl="1">
              <a:buClr>
                <a:schemeClr val="accent6">
                  <a:lumMod val="75000"/>
                </a:schemeClr>
              </a:buClr>
            </a:pPr>
            <a:r>
              <a:rPr lang="en-US" dirty="0"/>
              <a:t>Do not ripen on tree</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11</a:t>
            </a:fld>
            <a:endParaRPr lang="en-US" altLang="en-US" dirty="0"/>
          </a:p>
        </p:txBody>
      </p:sp>
    </p:spTree>
    <p:extLst>
      <p:ext uri="{BB962C8B-B14F-4D97-AF65-F5344CB8AC3E}">
        <p14:creationId xmlns:p14="http://schemas.microsoft.com/office/powerpoint/2010/main" val="3013901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Plums:</a:t>
            </a:r>
          </a:p>
          <a:p>
            <a:pPr>
              <a:buClr>
                <a:schemeClr val="accent6">
                  <a:lumMod val="75000"/>
                </a:schemeClr>
              </a:buClr>
            </a:pPr>
            <a:r>
              <a:rPr lang="en-US" dirty="0"/>
              <a:t>Many colors and sizes</a:t>
            </a:r>
          </a:p>
          <a:p>
            <a:pPr>
              <a:buClr>
                <a:schemeClr val="accent6">
                  <a:lumMod val="75000"/>
                </a:schemeClr>
              </a:buClr>
            </a:pPr>
            <a:r>
              <a:rPr lang="en-US" dirty="0"/>
              <a:t>Two types: dessert and cooking</a:t>
            </a:r>
          </a:p>
          <a:p>
            <a:pPr lvl="1">
              <a:buClr>
                <a:schemeClr val="accent6">
                  <a:lumMod val="75000"/>
                </a:schemeClr>
              </a:buClr>
            </a:pPr>
            <a:r>
              <a:rPr lang="en-US" dirty="0"/>
              <a:t>Both types can be eaten raw</a:t>
            </a:r>
          </a:p>
          <a:p>
            <a:pPr>
              <a:buClr>
                <a:schemeClr val="accent6">
                  <a:lumMod val="75000"/>
                </a:schemeClr>
              </a:buClr>
            </a:pPr>
            <a:r>
              <a:rPr lang="en-US" dirty="0"/>
              <a:t>Used in sweet and savory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12</a:t>
            </a:fld>
            <a:endParaRPr lang="en-US" altLang="en-US" dirty="0"/>
          </a:p>
        </p:txBody>
      </p:sp>
    </p:spTree>
    <p:extLst>
      <p:ext uri="{BB962C8B-B14F-4D97-AF65-F5344CB8AC3E}">
        <p14:creationId xmlns:p14="http://schemas.microsoft.com/office/powerpoint/2010/main" val="3245842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Winter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Apples:</a:t>
            </a:r>
          </a:p>
          <a:p>
            <a:pPr>
              <a:buClr>
                <a:schemeClr val="accent6">
                  <a:lumMod val="75000"/>
                </a:schemeClr>
              </a:buClr>
            </a:pPr>
            <a:r>
              <a:rPr lang="en-US" dirty="0"/>
              <a:t>Most grown in China and U.S.</a:t>
            </a:r>
          </a:p>
          <a:p>
            <a:pPr>
              <a:buClr>
                <a:schemeClr val="accent6">
                  <a:lumMod val="75000"/>
                </a:schemeClr>
              </a:buClr>
            </a:pPr>
            <a:r>
              <a:rPr lang="en-US" dirty="0"/>
              <a:t>7,500 varieties</a:t>
            </a:r>
          </a:p>
          <a:p>
            <a:pPr>
              <a:buClr>
                <a:schemeClr val="accent6">
                  <a:lumMod val="75000"/>
                </a:schemeClr>
              </a:buClr>
            </a:pPr>
            <a:r>
              <a:rPr lang="en-US" dirty="0"/>
              <a:t>Most commonly used fruit</a:t>
            </a:r>
          </a:p>
          <a:p>
            <a:pPr>
              <a:buClr>
                <a:schemeClr val="accent6">
                  <a:lumMod val="75000"/>
                </a:schemeClr>
              </a:buClr>
            </a:pPr>
            <a:r>
              <a:rPr lang="en-US" dirty="0"/>
              <a:t>Cooking, juice, desserts, eating raw</a:t>
            </a:r>
          </a:p>
          <a:p>
            <a:pPr>
              <a:buClr>
                <a:schemeClr val="accent6">
                  <a:lumMod val="75000"/>
                </a:schemeClr>
              </a:buClr>
            </a:pPr>
            <a:r>
              <a:rPr lang="en-US" dirty="0"/>
              <a:t>Flavor range—tart to sweet</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13</a:t>
            </a:fld>
            <a:endParaRPr lang="en-US" altLang="en-US" dirty="0"/>
          </a:p>
        </p:txBody>
      </p:sp>
    </p:spTree>
    <p:extLst>
      <p:ext uri="{BB962C8B-B14F-4D97-AF65-F5344CB8AC3E}">
        <p14:creationId xmlns:p14="http://schemas.microsoft.com/office/powerpoint/2010/main" val="176704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Winter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Citrus:</a:t>
            </a:r>
          </a:p>
          <a:p>
            <a:pPr>
              <a:buClr>
                <a:schemeClr val="accent6">
                  <a:lumMod val="75000"/>
                </a:schemeClr>
              </a:buClr>
            </a:pPr>
            <a:r>
              <a:rPr lang="en-US" dirty="0"/>
              <a:t>Grow in many regions</a:t>
            </a:r>
          </a:p>
          <a:p>
            <a:pPr>
              <a:buClr>
                <a:schemeClr val="accent6">
                  <a:lumMod val="75000"/>
                </a:schemeClr>
              </a:buClr>
            </a:pPr>
            <a:r>
              <a:rPr lang="en-US" dirty="0"/>
              <a:t>Thick rind and segmented flesh</a:t>
            </a:r>
          </a:p>
          <a:p>
            <a:pPr>
              <a:buClr>
                <a:schemeClr val="accent6">
                  <a:lumMod val="75000"/>
                </a:schemeClr>
              </a:buClr>
            </a:pPr>
            <a:r>
              <a:rPr lang="en-US" dirty="0"/>
              <a:t>Contain vitamin C</a:t>
            </a:r>
          </a:p>
          <a:p>
            <a:pPr>
              <a:buClr>
                <a:schemeClr val="accent6">
                  <a:lumMod val="75000"/>
                </a:schemeClr>
              </a:buClr>
            </a:pPr>
            <a:r>
              <a:rPr lang="en-US" dirty="0"/>
              <a:t>Can be sweet or tart</a:t>
            </a:r>
          </a:p>
          <a:p>
            <a:pPr>
              <a:buClr>
                <a:schemeClr val="accent6">
                  <a:lumMod val="75000"/>
                </a:schemeClr>
              </a:buClr>
            </a:pPr>
            <a:r>
              <a:rPr lang="en-US" dirty="0"/>
              <a:t>Include oranges, grapefruit, lemons, limes, tangerines</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14</a:t>
            </a:fld>
            <a:endParaRPr lang="en-US" altLang="en-US" dirty="0"/>
          </a:p>
        </p:txBody>
      </p:sp>
    </p:spTree>
    <p:extLst>
      <p:ext uri="{BB962C8B-B14F-4D97-AF65-F5344CB8AC3E}">
        <p14:creationId xmlns:p14="http://schemas.microsoft.com/office/powerpoint/2010/main" val="279612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Tropical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Bananas:</a:t>
            </a:r>
          </a:p>
          <a:p>
            <a:pPr>
              <a:buClr>
                <a:schemeClr val="accent6">
                  <a:lumMod val="75000"/>
                </a:schemeClr>
              </a:buClr>
            </a:pPr>
            <a:r>
              <a:rPr lang="en-US" dirty="0"/>
              <a:t>Picked before ripe</a:t>
            </a:r>
          </a:p>
          <a:p>
            <a:pPr>
              <a:buClr>
                <a:schemeClr val="accent6">
                  <a:lumMod val="75000"/>
                </a:schemeClr>
              </a:buClr>
            </a:pPr>
            <a:r>
              <a:rPr lang="en-US" dirty="0"/>
              <a:t>Contain carbohydrates, fiber, potassium, vitamins, minerals</a:t>
            </a:r>
          </a:p>
          <a:p>
            <a:pPr>
              <a:buClr>
                <a:schemeClr val="accent6">
                  <a:lumMod val="75000"/>
                </a:schemeClr>
              </a:buClr>
            </a:pPr>
            <a:r>
              <a:rPr lang="en-US" dirty="0"/>
              <a:t>Good for eating and baking</a:t>
            </a:r>
          </a:p>
          <a:p>
            <a:pPr>
              <a:buClr>
                <a:schemeClr val="accent6">
                  <a:lumMod val="75000"/>
                </a:schemeClr>
              </a:buClr>
            </a:pPr>
            <a:r>
              <a:rPr lang="en-US" dirty="0"/>
              <a:t>Flavor range—sweet to mild</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15</a:t>
            </a:fld>
            <a:endParaRPr lang="en-US" altLang="en-US" dirty="0"/>
          </a:p>
        </p:txBody>
      </p:sp>
    </p:spTree>
    <p:extLst>
      <p:ext uri="{BB962C8B-B14F-4D97-AF65-F5344CB8AC3E}">
        <p14:creationId xmlns:p14="http://schemas.microsoft.com/office/powerpoint/2010/main" val="3348637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Tropical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Coconuts:</a:t>
            </a:r>
          </a:p>
          <a:p>
            <a:pPr>
              <a:buClr>
                <a:schemeClr val="accent6">
                  <a:lumMod val="75000"/>
                </a:schemeClr>
              </a:buClr>
            </a:pPr>
            <a:r>
              <a:rPr lang="en-US" dirty="0"/>
              <a:t>Have many layers</a:t>
            </a:r>
          </a:p>
          <a:p>
            <a:pPr>
              <a:buClr>
                <a:schemeClr val="accent6">
                  <a:lumMod val="75000"/>
                </a:schemeClr>
              </a:buClr>
            </a:pPr>
            <a:r>
              <a:rPr lang="en-US" dirty="0"/>
              <a:t>Should be heavy and full of liquid</a:t>
            </a:r>
          </a:p>
          <a:p>
            <a:pPr>
              <a:buClr>
                <a:schemeClr val="accent6">
                  <a:lumMod val="75000"/>
                </a:schemeClr>
              </a:buClr>
            </a:pPr>
            <a:r>
              <a:rPr lang="en-US" dirty="0"/>
              <a:t>Contain meat and water</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16</a:t>
            </a:fld>
            <a:endParaRPr lang="en-US" altLang="en-US" dirty="0"/>
          </a:p>
        </p:txBody>
      </p:sp>
    </p:spTree>
    <p:extLst>
      <p:ext uri="{BB962C8B-B14F-4D97-AF65-F5344CB8AC3E}">
        <p14:creationId xmlns:p14="http://schemas.microsoft.com/office/powerpoint/2010/main" val="2600735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Tropical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Kiwis:</a:t>
            </a:r>
          </a:p>
          <a:p>
            <a:pPr>
              <a:buClr>
                <a:schemeClr val="accent6">
                  <a:lumMod val="75000"/>
                </a:schemeClr>
              </a:buClr>
            </a:pPr>
            <a:r>
              <a:rPr lang="en-US" dirty="0"/>
              <a:t>Also called Chinese gooseberries</a:t>
            </a:r>
          </a:p>
          <a:p>
            <a:pPr>
              <a:buClr>
                <a:schemeClr val="accent6">
                  <a:lumMod val="75000"/>
                </a:schemeClr>
              </a:buClr>
            </a:pPr>
            <a:r>
              <a:rPr lang="en-US" dirty="0"/>
              <a:t>Fuzzy skin and green flesh</a:t>
            </a:r>
          </a:p>
          <a:p>
            <a:pPr>
              <a:buClr>
                <a:schemeClr val="accent6">
                  <a:lumMod val="75000"/>
                </a:schemeClr>
              </a:buClr>
            </a:pPr>
            <a:r>
              <a:rPr lang="en-US" dirty="0"/>
              <a:t>Star pattern of tiny black seeds</a:t>
            </a:r>
          </a:p>
          <a:p>
            <a:pPr>
              <a:buClr>
                <a:schemeClr val="accent6">
                  <a:lumMod val="75000"/>
                </a:schemeClr>
              </a:buClr>
            </a:pPr>
            <a:r>
              <a:rPr lang="en-US" dirty="0"/>
              <a:t>Used in desserts and garnishes</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17</a:t>
            </a:fld>
            <a:endParaRPr lang="en-US" altLang="en-US" dirty="0"/>
          </a:p>
        </p:txBody>
      </p:sp>
    </p:spTree>
    <p:extLst>
      <p:ext uri="{BB962C8B-B14F-4D97-AF65-F5344CB8AC3E}">
        <p14:creationId xmlns:p14="http://schemas.microsoft.com/office/powerpoint/2010/main" val="1195997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Tropical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Mangoes:</a:t>
            </a:r>
          </a:p>
          <a:p>
            <a:pPr>
              <a:buClr>
                <a:schemeClr val="accent6">
                  <a:lumMod val="75000"/>
                </a:schemeClr>
              </a:buClr>
            </a:pPr>
            <a:r>
              <a:rPr lang="en-US" dirty="0"/>
              <a:t>Medium-sized, thick-skinned fruit</a:t>
            </a:r>
          </a:p>
          <a:p>
            <a:pPr>
              <a:buClr>
                <a:schemeClr val="accent6">
                  <a:lumMod val="75000"/>
                </a:schemeClr>
              </a:buClr>
            </a:pPr>
            <a:r>
              <a:rPr lang="en-US" dirty="0"/>
              <a:t>Bright yellow to orange flesh</a:t>
            </a:r>
          </a:p>
          <a:p>
            <a:pPr>
              <a:buClr>
                <a:schemeClr val="accent6">
                  <a:lumMod val="75000"/>
                </a:schemeClr>
              </a:buClr>
            </a:pPr>
            <a:r>
              <a:rPr lang="en-US" dirty="0"/>
              <a:t>Sweet to spicy-sweet flavor</a:t>
            </a:r>
          </a:p>
          <a:p>
            <a:pPr>
              <a:buClr>
                <a:schemeClr val="accent6">
                  <a:lumMod val="75000"/>
                </a:schemeClr>
              </a:buClr>
            </a:pPr>
            <a:r>
              <a:rPr lang="en-US" dirty="0"/>
              <a:t>Good color and aroma, give slightly when pressed</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18</a:t>
            </a:fld>
            <a:endParaRPr lang="en-US" altLang="en-US" dirty="0"/>
          </a:p>
        </p:txBody>
      </p:sp>
    </p:spTree>
    <p:extLst>
      <p:ext uri="{BB962C8B-B14F-4D97-AF65-F5344CB8AC3E}">
        <p14:creationId xmlns:p14="http://schemas.microsoft.com/office/powerpoint/2010/main" val="4283735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Tropical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Papayas:</a:t>
            </a:r>
          </a:p>
          <a:p>
            <a:pPr>
              <a:buClr>
                <a:schemeClr val="accent6">
                  <a:lumMod val="75000"/>
                </a:schemeClr>
              </a:buClr>
            </a:pPr>
            <a:r>
              <a:rPr lang="en-US" dirty="0"/>
              <a:t>Pink-orange flesh, black seeds</a:t>
            </a:r>
          </a:p>
          <a:p>
            <a:pPr>
              <a:buClr>
                <a:schemeClr val="accent6">
                  <a:lumMod val="75000"/>
                </a:schemeClr>
              </a:buClr>
            </a:pPr>
            <a:r>
              <a:rPr lang="en-US" dirty="0"/>
              <a:t>Sweet-tart flavor and firm flesh</a:t>
            </a:r>
          </a:p>
          <a:p>
            <a:pPr>
              <a:buClr>
                <a:schemeClr val="accent6">
                  <a:lumMod val="75000"/>
                </a:schemeClr>
              </a:buClr>
            </a:pPr>
            <a:r>
              <a:rPr lang="en-US" dirty="0"/>
              <a:t>Can be eaten raw or cooked in sweet or savory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19</a:t>
            </a:fld>
            <a:endParaRPr lang="en-US" altLang="en-US" dirty="0"/>
          </a:p>
        </p:txBody>
      </p:sp>
    </p:spTree>
    <p:extLst>
      <p:ext uri="{BB962C8B-B14F-4D97-AF65-F5344CB8AC3E}">
        <p14:creationId xmlns:p14="http://schemas.microsoft.com/office/powerpoint/2010/main" val="3182723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Fruit Types and Market Forms</a:t>
            </a:r>
          </a:p>
        </p:txBody>
      </p:sp>
      <p:sp>
        <p:nvSpPr>
          <p:cNvPr id="3" name="Content Placeholder 2"/>
          <p:cNvSpPr>
            <a:spLocks noGrp="1"/>
          </p:cNvSpPr>
          <p:nvPr>
            <p:ph idx="1"/>
          </p:nvPr>
        </p:nvSpPr>
        <p:spPr/>
        <p:txBody>
          <a:bodyPr/>
          <a:lstStyle/>
          <a:p>
            <a:pPr>
              <a:buClr>
                <a:schemeClr val="accent6">
                  <a:lumMod val="75000"/>
                </a:schemeClr>
              </a:buClr>
            </a:pPr>
            <a:r>
              <a:rPr lang="en-US" dirty="0"/>
              <a:t>Seed-bearing part of plant</a:t>
            </a:r>
          </a:p>
          <a:p>
            <a:pPr>
              <a:buClr>
                <a:schemeClr val="accent6">
                  <a:lumMod val="75000"/>
                </a:schemeClr>
              </a:buClr>
            </a:pPr>
            <a:r>
              <a:rPr lang="en-US" dirty="0"/>
              <a:t>Added to desserts, soups, main courses, or eaten alone</a:t>
            </a:r>
          </a:p>
          <a:p>
            <a:pPr>
              <a:buClr>
                <a:schemeClr val="accent6">
                  <a:lumMod val="75000"/>
                </a:schemeClr>
              </a:buClr>
            </a:pPr>
            <a:r>
              <a:rPr lang="en-US" dirty="0"/>
              <a:t>Many colors, varieties, flavors</a:t>
            </a:r>
          </a:p>
          <a:p>
            <a:pPr>
              <a:buClr>
                <a:schemeClr val="accent6">
                  <a:lumMod val="75000"/>
                </a:schemeClr>
              </a:buClr>
            </a:pPr>
            <a:r>
              <a:rPr lang="en-US" dirty="0"/>
              <a:t>Sweetness comes from fructose, a natural sugar</a:t>
            </a:r>
          </a:p>
          <a:p>
            <a:pPr>
              <a:buClr>
                <a:schemeClr val="accent6">
                  <a:lumMod val="75000"/>
                </a:schemeClr>
              </a:buClr>
            </a:pPr>
            <a:r>
              <a:rPr lang="en-US" dirty="0"/>
              <a:t>Forms of fruit</a:t>
            </a:r>
          </a:p>
          <a:p>
            <a:pPr lvl="1">
              <a:buClr>
                <a:schemeClr val="accent6">
                  <a:lumMod val="75000"/>
                </a:schemeClr>
              </a:buClr>
            </a:pPr>
            <a:r>
              <a:rPr lang="en-US" dirty="0"/>
              <a:t>Fresh, whole or cut</a:t>
            </a:r>
          </a:p>
          <a:p>
            <a:pPr lvl="1">
              <a:buClr>
                <a:schemeClr val="accent6">
                  <a:lumMod val="75000"/>
                </a:schemeClr>
              </a:buClr>
            </a:pPr>
            <a:r>
              <a:rPr lang="en-US" dirty="0"/>
              <a:t>Frozen</a:t>
            </a:r>
          </a:p>
          <a:p>
            <a:pPr lvl="1">
              <a:buClr>
                <a:schemeClr val="accent6">
                  <a:lumMod val="75000"/>
                </a:schemeClr>
              </a:buClr>
            </a:pPr>
            <a:r>
              <a:rPr lang="en-US" dirty="0"/>
              <a:t>Canned </a:t>
            </a:r>
          </a:p>
          <a:p>
            <a:pPr lvl="1">
              <a:buClr>
                <a:schemeClr val="accent6">
                  <a:lumMod val="75000"/>
                </a:schemeClr>
              </a:buClr>
            </a:pPr>
            <a:r>
              <a:rPr lang="en-US" dirty="0"/>
              <a:t>Dried</a:t>
            </a:r>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2</a:t>
            </a:fld>
            <a:endParaRPr lang="en-US" altLang="en-US" dirty="0"/>
          </a:p>
        </p:txBody>
      </p:sp>
    </p:spTree>
    <p:extLst>
      <p:ext uri="{BB962C8B-B14F-4D97-AF65-F5344CB8AC3E}">
        <p14:creationId xmlns:p14="http://schemas.microsoft.com/office/powerpoint/2010/main" val="2940201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Tropical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Pineapples:</a:t>
            </a:r>
          </a:p>
          <a:p>
            <a:pPr>
              <a:buClr>
                <a:schemeClr val="accent6">
                  <a:lumMod val="75000"/>
                </a:schemeClr>
              </a:buClr>
            </a:pPr>
            <a:r>
              <a:rPr lang="en-US" dirty="0"/>
              <a:t>Diamond-patterned skin and golden flesh</a:t>
            </a:r>
          </a:p>
          <a:p>
            <a:pPr>
              <a:buClr>
                <a:schemeClr val="accent6">
                  <a:lumMod val="75000"/>
                </a:schemeClr>
              </a:buClr>
            </a:pPr>
            <a:r>
              <a:rPr lang="en-US" dirty="0"/>
              <a:t>Juicy with sweet to sweet-tart flavor</a:t>
            </a:r>
          </a:p>
          <a:p>
            <a:pPr>
              <a:buClr>
                <a:schemeClr val="accent6">
                  <a:lumMod val="75000"/>
                </a:schemeClr>
              </a:buClr>
            </a:pPr>
            <a:r>
              <a:rPr lang="en-US" dirty="0"/>
              <a:t>Raw or cooked</a:t>
            </a:r>
          </a:p>
          <a:p>
            <a:pPr>
              <a:buClr>
                <a:schemeClr val="accent6">
                  <a:lumMod val="75000"/>
                </a:schemeClr>
              </a:buClr>
            </a:pPr>
            <a:r>
              <a:rPr lang="en-US" dirty="0"/>
              <a:t>Used in sweet and savory dishes</a:t>
            </a:r>
          </a:p>
          <a:p>
            <a:pPr>
              <a:buClr>
                <a:schemeClr val="accent6">
                  <a:lumMod val="75000"/>
                </a:schemeClr>
              </a:buClr>
            </a:pPr>
            <a:r>
              <a:rPr lang="en-US" dirty="0"/>
              <a:t>Good aroma and no dried leaves or stem</a:t>
            </a:r>
          </a:p>
          <a:p>
            <a:pPr>
              <a:buClr>
                <a:schemeClr val="accent6">
                  <a:lumMod val="75000"/>
                </a:schemeClr>
              </a:buClr>
            </a:pPr>
            <a:endParaRPr lang="en-US" dirty="0"/>
          </a:p>
        </p:txBody>
      </p:sp>
      <p:sp>
        <p:nvSpPr>
          <p:cNvPr id="5" name="Slide Number Placeholder 4"/>
          <p:cNvSpPr>
            <a:spLocks noGrp="1"/>
          </p:cNvSpPr>
          <p:nvPr>
            <p:ph type="sldNum" sz="quarter" idx="12"/>
          </p:nvPr>
        </p:nvSpPr>
        <p:spPr/>
        <p:txBody>
          <a:bodyPr/>
          <a:lstStyle/>
          <a:p>
            <a:fld id="{907F2CF4-9B79-46F4-94D6-D307E6CD8B9D}" type="slidenum">
              <a:rPr lang="en-US" altLang="en-US" smtClean="0"/>
              <a:pPr/>
              <a:t>20</a:t>
            </a:fld>
            <a:endParaRPr lang="en-US" altLang="en-US" dirty="0"/>
          </a:p>
        </p:txBody>
      </p:sp>
      <p:pic>
        <p:nvPicPr>
          <p:cNvPr id="10" name="Picture Placeholder 9"/>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Tree>
    <p:extLst>
      <p:ext uri="{BB962C8B-B14F-4D97-AF65-F5344CB8AC3E}">
        <p14:creationId xmlns:p14="http://schemas.microsoft.com/office/powerpoint/2010/main" val="3925579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Fruit types and market forms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Characteristics of freshness:</a:t>
            </a:r>
          </a:p>
          <a:p>
            <a:pPr>
              <a:buClr>
                <a:schemeClr val="accent6">
                  <a:lumMod val="75000"/>
                </a:schemeClr>
              </a:buClr>
            </a:pPr>
            <a:r>
              <a:rPr lang="en-US" dirty="0"/>
              <a:t>Plump</a:t>
            </a:r>
          </a:p>
          <a:p>
            <a:pPr>
              <a:buClr>
                <a:schemeClr val="accent6">
                  <a:lumMod val="75000"/>
                </a:schemeClr>
              </a:buClr>
            </a:pPr>
            <a:r>
              <a:rPr lang="en-US" dirty="0"/>
              <a:t>No bruises, mold, brown or soft spots</a:t>
            </a:r>
          </a:p>
          <a:p>
            <a:pPr>
              <a:buClr>
                <a:schemeClr val="accent6">
                  <a:lumMod val="75000"/>
                </a:schemeClr>
              </a:buClr>
            </a:pPr>
            <a:r>
              <a:rPr lang="en-US" dirty="0"/>
              <a:t>No pest damage</a:t>
            </a:r>
          </a:p>
          <a:p>
            <a:pPr>
              <a:buClr>
                <a:schemeClr val="accent6">
                  <a:lumMod val="75000"/>
                </a:schemeClr>
              </a:buClr>
            </a:pPr>
            <a:r>
              <a:rPr lang="en-US" dirty="0"/>
              <a:t>Attached leaves—firm and not wilted</a:t>
            </a:r>
          </a:p>
          <a:p>
            <a:pPr>
              <a:buClr>
                <a:schemeClr val="accent6">
                  <a:lumMod val="75000"/>
                </a:schemeClr>
              </a:buClr>
            </a:pPr>
            <a:r>
              <a:rPr lang="en-US" dirty="0"/>
              <a:t>Color and texture appropriate to fruit or vegetable type</a:t>
            </a:r>
          </a:p>
        </p:txBody>
      </p:sp>
      <p:pic>
        <p:nvPicPr>
          <p:cNvPr id="5" name="Picture Placeholder 4"/>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a:solidFill>
            <a:schemeClr val="bg1"/>
          </a:solidFill>
        </p:spPr>
      </p:pic>
      <p:pic>
        <p:nvPicPr>
          <p:cNvPr id="8" name="Picture Placeholder 7"/>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l="-29532" r="-29532"/>
          <a:stretch/>
        </p:blipFill>
        <p:spPr>
          <a:solidFill>
            <a:schemeClr val="bg1"/>
          </a:solidFill>
        </p:spPr>
      </p:pic>
      <p:sp>
        <p:nvSpPr>
          <p:cNvPr id="6" name="Slide Number Placeholder 5"/>
          <p:cNvSpPr>
            <a:spLocks noGrp="1"/>
          </p:cNvSpPr>
          <p:nvPr>
            <p:ph type="sldNum" sz="quarter" idx="14"/>
          </p:nvPr>
        </p:nvSpPr>
        <p:spPr/>
        <p:txBody>
          <a:bodyPr/>
          <a:lstStyle/>
          <a:p>
            <a:fld id="{8CD17D77-8F38-4498-B899-FC456065E65E}" type="slidenum">
              <a:rPr lang="en-US" altLang="en-US" smtClean="0"/>
              <a:pPr/>
              <a:t>21</a:t>
            </a:fld>
            <a:endParaRPr lang="en-US" altLang="en-US" dirty="0"/>
          </a:p>
        </p:txBody>
      </p:sp>
    </p:spTree>
    <p:extLst>
      <p:ext uri="{BB962C8B-B14F-4D97-AF65-F5344CB8AC3E}">
        <p14:creationId xmlns:p14="http://schemas.microsoft.com/office/powerpoint/2010/main" val="2616868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Purchasing fruits</a:t>
            </a:r>
          </a:p>
        </p:txBody>
      </p:sp>
      <p:sp>
        <p:nvSpPr>
          <p:cNvPr id="3" name="Content Placeholder 2"/>
          <p:cNvSpPr>
            <a:spLocks noGrp="1"/>
          </p:cNvSpPr>
          <p:nvPr>
            <p:ph idx="1"/>
          </p:nvPr>
        </p:nvSpPr>
        <p:spPr/>
        <p:txBody>
          <a:bodyPr/>
          <a:lstStyle/>
          <a:p>
            <a:pPr>
              <a:buClr>
                <a:schemeClr val="accent6">
                  <a:lumMod val="75000"/>
                </a:schemeClr>
              </a:buClr>
            </a:pPr>
            <a:r>
              <a:rPr lang="en-US" dirty="0"/>
              <a:t>Some available all year, others have limited growing seasons</a:t>
            </a:r>
          </a:p>
          <a:p>
            <a:pPr>
              <a:buClr>
                <a:schemeClr val="accent6">
                  <a:lumMod val="75000"/>
                </a:schemeClr>
              </a:buClr>
            </a:pPr>
            <a:r>
              <a:rPr lang="en-US" dirty="0"/>
              <a:t>During growing season, quality is higher and price is low</a:t>
            </a:r>
          </a:p>
          <a:p>
            <a:pPr>
              <a:buClr>
                <a:schemeClr val="accent6">
                  <a:lumMod val="75000"/>
                </a:schemeClr>
              </a:buClr>
            </a:pPr>
            <a:r>
              <a:rPr lang="en-US" dirty="0"/>
              <a:t>Factors in purchasing and selecting fruits:</a:t>
            </a:r>
          </a:p>
          <a:p>
            <a:pPr lvl="1">
              <a:buClr>
                <a:schemeClr val="accent6">
                  <a:lumMod val="75000"/>
                </a:schemeClr>
              </a:buClr>
            </a:pPr>
            <a:r>
              <a:rPr lang="en-US" dirty="0"/>
              <a:t>Seasonality</a:t>
            </a:r>
          </a:p>
          <a:p>
            <a:pPr lvl="1">
              <a:buClr>
                <a:schemeClr val="accent6">
                  <a:lumMod val="75000"/>
                </a:schemeClr>
              </a:buClr>
            </a:pPr>
            <a:r>
              <a:rPr lang="en-US" dirty="0"/>
              <a:t>Ripeness </a:t>
            </a:r>
          </a:p>
          <a:p>
            <a:pPr lvl="1">
              <a:buClr>
                <a:schemeClr val="accent6">
                  <a:lumMod val="75000"/>
                </a:schemeClr>
              </a:buClr>
            </a:pPr>
            <a:r>
              <a:rPr lang="en-US" dirty="0"/>
              <a:t>Price</a:t>
            </a:r>
          </a:p>
          <a:p>
            <a:pPr lvl="1">
              <a:buClr>
                <a:schemeClr val="accent6">
                  <a:lumMod val="75000"/>
                </a:schemeClr>
              </a:buClr>
            </a:pPr>
            <a:r>
              <a:rPr lang="en-US" dirty="0"/>
              <a:t>Recipe requirements</a:t>
            </a:r>
          </a:p>
          <a:p>
            <a:pPr lvl="1">
              <a:buClr>
                <a:schemeClr val="accent6">
                  <a:lumMod val="75000"/>
                </a:schemeClr>
              </a:buClr>
            </a:pPr>
            <a:r>
              <a:rPr lang="en-US" dirty="0"/>
              <a:t>Staff skill level</a:t>
            </a:r>
          </a:p>
          <a:p>
            <a:pPr lvl="1">
              <a:buClr>
                <a:schemeClr val="accent6">
                  <a:lumMod val="75000"/>
                </a:schemeClr>
              </a:buClr>
            </a:pPr>
            <a:r>
              <a:rPr lang="en-US" dirty="0"/>
              <a:t>Vendor </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22</a:t>
            </a:fld>
            <a:endParaRPr lang="en-US" altLang="en-US" dirty="0"/>
          </a:p>
        </p:txBody>
      </p:sp>
    </p:spTree>
    <p:extLst>
      <p:ext uri="{BB962C8B-B14F-4D97-AF65-F5344CB8AC3E}">
        <p14:creationId xmlns:p14="http://schemas.microsoft.com/office/powerpoint/2010/main" val="2763376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grading</a:t>
            </a:r>
          </a:p>
        </p:txBody>
      </p:sp>
      <p:sp>
        <p:nvSpPr>
          <p:cNvPr id="3" name="Content Placeholder 2"/>
          <p:cNvSpPr>
            <a:spLocks noGrp="1"/>
          </p:cNvSpPr>
          <p:nvPr>
            <p:ph idx="1"/>
          </p:nvPr>
        </p:nvSpPr>
        <p:spPr/>
        <p:txBody>
          <a:bodyPr/>
          <a:lstStyle/>
          <a:p>
            <a:pPr>
              <a:buClr>
                <a:schemeClr val="accent6">
                  <a:lumMod val="75000"/>
                </a:schemeClr>
              </a:buClr>
            </a:pPr>
            <a:r>
              <a:rPr lang="en-US" dirty="0"/>
              <a:t>Quality grades</a:t>
            </a:r>
          </a:p>
          <a:p>
            <a:pPr lvl="1">
              <a:buClr>
                <a:schemeClr val="accent6">
                  <a:lumMod val="75000"/>
                </a:schemeClr>
              </a:buClr>
            </a:pPr>
            <a:r>
              <a:rPr lang="en-US" dirty="0"/>
              <a:t>Rating system developed by USDA</a:t>
            </a:r>
          </a:p>
          <a:p>
            <a:pPr>
              <a:buClr>
                <a:schemeClr val="accent6">
                  <a:lumMod val="75000"/>
                </a:schemeClr>
              </a:buClr>
            </a:pPr>
            <a:r>
              <a:rPr lang="en-US" dirty="0"/>
              <a:t>Better-quality fruits have higher quality grade</a:t>
            </a:r>
          </a:p>
          <a:p>
            <a:pPr>
              <a:buClr>
                <a:schemeClr val="accent6">
                  <a:lumMod val="75000"/>
                </a:schemeClr>
              </a:buClr>
            </a:pPr>
            <a:r>
              <a:rPr lang="en-US" dirty="0"/>
              <a:t>USDA grades, highest to lowest:</a:t>
            </a:r>
          </a:p>
          <a:p>
            <a:pPr lvl="1">
              <a:buClr>
                <a:schemeClr val="accent6">
                  <a:lumMod val="75000"/>
                </a:schemeClr>
              </a:buClr>
            </a:pPr>
            <a:r>
              <a:rPr lang="en-US" dirty="0"/>
              <a:t>U.S. Extra Fancy</a:t>
            </a:r>
          </a:p>
          <a:p>
            <a:pPr lvl="1">
              <a:buClr>
                <a:schemeClr val="accent6">
                  <a:lumMod val="75000"/>
                </a:schemeClr>
              </a:buClr>
            </a:pPr>
            <a:r>
              <a:rPr lang="en-US" dirty="0"/>
              <a:t>U.S. Fancy</a:t>
            </a:r>
          </a:p>
          <a:p>
            <a:pPr lvl="1">
              <a:buClr>
                <a:schemeClr val="accent6">
                  <a:lumMod val="75000"/>
                </a:schemeClr>
              </a:buClr>
            </a:pPr>
            <a:r>
              <a:rPr lang="en-US" dirty="0"/>
              <a:t>U.S. No. 1</a:t>
            </a:r>
          </a:p>
          <a:p>
            <a:pPr lvl="1">
              <a:buClr>
                <a:schemeClr val="accent6">
                  <a:lumMod val="75000"/>
                </a:schemeClr>
              </a:buClr>
            </a:pPr>
            <a:r>
              <a:rPr lang="en-US" dirty="0"/>
              <a:t>U.S. No. 2</a:t>
            </a:r>
          </a:p>
          <a:p>
            <a:pPr lvl="1">
              <a:buClr>
                <a:schemeClr val="accent6">
                  <a:lumMod val="75000"/>
                </a:schemeClr>
              </a:buClr>
            </a:pPr>
            <a:r>
              <a:rPr lang="en-US" dirty="0"/>
              <a:t>U.S. No. 3</a:t>
            </a:r>
          </a:p>
          <a:p>
            <a:pPr>
              <a:buClr>
                <a:schemeClr val="accent6">
                  <a:lumMod val="75000"/>
                </a:schemeClr>
              </a:buClr>
            </a:pPr>
            <a:r>
              <a:rPr lang="en-US" dirty="0"/>
              <a:t>U.S. Fancy usually used in foodservice operations</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23</a:t>
            </a:fld>
            <a:endParaRPr lang="en-US" altLang="en-US" dirty="0"/>
          </a:p>
        </p:txBody>
      </p:sp>
    </p:spTree>
    <p:extLst>
      <p:ext uri="{BB962C8B-B14F-4D97-AF65-F5344CB8AC3E}">
        <p14:creationId xmlns:p14="http://schemas.microsoft.com/office/powerpoint/2010/main" val="811057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grading</a:t>
            </a:r>
          </a:p>
        </p:txBody>
      </p:sp>
      <p:sp>
        <p:nvSpPr>
          <p:cNvPr id="3" name="Content Placeholder 2"/>
          <p:cNvSpPr>
            <a:spLocks noGrp="1"/>
          </p:cNvSpPr>
          <p:nvPr>
            <p:ph idx="1"/>
          </p:nvPr>
        </p:nvSpPr>
        <p:spPr/>
        <p:txBody>
          <a:bodyPr/>
          <a:lstStyle/>
          <a:p>
            <a:pPr>
              <a:buClr>
                <a:schemeClr val="accent6">
                  <a:lumMod val="75000"/>
                </a:schemeClr>
              </a:buClr>
            </a:pPr>
            <a:r>
              <a:rPr lang="en-US" dirty="0"/>
              <a:t>Grading for canned fruits, highest to lowest:</a:t>
            </a:r>
          </a:p>
          <a:p>
            <a:pPr lvl="1">
              <a:buClr>
                <a:schemeClr val="accent6">
                  <a:lumMod val="75000"/>
                </a:schemeClr>
              </a:buClr>
            </a:pPr>
            <a:r>
              <a:rPr lang="en-US" dirty="0"/>
              <a:t>U.S. Grade A Fancy</a:t>
            </a:r>
          </a:p>
          <a:p>
            <a:pPr lvl="1">
              <a:buClr>
                <a:schemeClr val="accent6">
                  <a:lumMod val="75000"/>
                </a:schemeClr>
              </a:buClr>
            </a:pPr>
            <a:r>
              <a:rPr lang="en-US" dirty="0"/>
              <a:t>U.S. Grade B Choice</a:t>
            </a:r>
          </a:p>
          <a:p>
            <a:pPr lvl="1">
              <a:buClr>
                <a:schemeClr val="accent6">
                  <a:lumMod val="75000"/>
                </a:schemeClr>
              </a:buClr>
            </a:pPr>
            <a:r>
              <a:rPr lang="en-US" dirty="0"/>
              <a:t>U.S. Grade C Standard</a:t>
            </a:r>
          </a:p>
          <a:p>
            <a:pPr>
              <a:buClr>
                <a:schemeClr val="accent6">
                  <a:lumMod val="75000"/>
                </a:schemeClr>
              </a:buClr>
            </a:pPr>
            <a:r>
              <a:rPr lang="en-US" dirty="0"/>
              <a:t>Grade A Fancy: good color and flavor, uniformly sized pieces</a:t>
            </a:r>
          </a:p>
          <a:p>
            <a:pPr>
              <a:buClr>
                <a:schemeClr val="accent6">
                  <a:lumMod val="75000"/>
                </a:schemeClr>
              </a:buClr>
            </a:pPr>
            <a:r>
              <a:rPr lang="en-US" dirty="0"/>
              <a:t>Grade B Choice: second best, average color and flavor</a:t>
            </a:r>
          </a:p>
          <a:p>
            <a:pPr>
              <a:buClr>
                <a:schemeClr val="accent6">
                  <a:lumMod val="75000"/>
                </a:schemeClr>
              </a:buClr>
            </a:pPr>
            <a:r>
              <a:rPr lang="en-US" dirty="0"/>
              <a:t>Grade C Standard: poor quality with imperfections</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24</a:t>
            </a:fld>
            <a:endParaRPr lang="en-US" altLang="en-US" dirty="0"/>
          </a:p>
        </p:txBody>
      </p:sp>
    </p:spTree>
    <p:extLst>
      <p:ext uri="{BB962C8B-B14F-4D97-AF65-F5344CB8AC3E}">
        <p14:creationId xmlns:p14="http://schemas.microsoft.com/office/powerpoint/2010/main" val="4199178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Storing fruits</a:t>
            </a:r>
          </a:p>
        </p:txBody>
      </p:sp>
      <p:sp>
        <p:nvSpPr>
          <p:cNvPr id="3" name="Content Placeholder 2"/>
          <p:cNvSpPr>
            <a:spLocks noGrp="1"/>
          </p:cNvSpPr>
          <p:nvPr>
            <p:ph idx="1"/>
          </p:nvPr>
        </p:nvSpPr>
        <p:spPr/>
        <p:txBody>
          <a:bodyPr/>
          <a:lstStyle/>
          <a:p>
            <a:pPr marL="285744" indent="-285744">
              <a:buClr>
                <a:schemeClr val="accent6">
                  <a:lumMod val="75000"/>
                </a:schemeClr>
              </a:buClr>
            </a:pPr>
            <a:r>
              <a:rPr lang="en-US" dirty="0"/>
              <a:t>Ripe fruits can be stored at 41°F (5°C)</a:t>
            </a:r>
          </a:p>
          <a:p>
            <a:pPr marL="685783" lvl="1">
              <a:buClr>
                <a:schemeClr val="accent6">
                  <a:lumMod val="75000"/>
                </a:schemeClr>
              </a:buClr>
            </a:pPr>
            <a:r>
              <a:rPr lang="en-US" dirty="0"/>
              <a:t>Except bananas</a:t>
            </a:r>
          </a:p>
          <a:p>
            <a:pPr marL="285744" indent="-285744">
              <a:buClr>
                <a:schemeClr val="accent6">
                  <a:lumMod val="75000"/>
                </a:schemeClr>
              </a:buClr>
            </a:pPr>
            <a:r>
              <a:rPr lang="en-US" dirty="0"/>
              <a:t>Store separate from vegetables</a:t>
            </a:r>
          </a:p>
          <a:p>
            <a:pPr marL="285744" indent="-285744">
              <a:buClr>
                <a:schemeClr val="accent6">
                  <a:lumMod val="75000"/>
                </a:schemeClr>
              </a:buClr>
            </a:pPr>
            <a:r>
              <a:rPr lang="en-US" dirty="0"/>
              <a:t>Some emit ethylene gas when ripening</a:t>
            </a:r>
          </a:p>
          <a:p>
            <a:pPr marL="685783" lvl="1">
              <a:buClr>
                <a:schemeClr val="accent6">
                  <a:lumMod val="75000"/>
                </a:schemeClr>
              </a:buClr>
            </a:pPr>
            <a:r>
              <a:rPr lang="en-US" dirty="0"/>
              <a:t>Store separately</a:t>
            </a:r>
          </a:p>
          <a:p>
            <a:pPr marL="285744" indent="-285744">
              <a:buClr>
                <a:schemeClr val="accent6">
                  <a:lumMod val="75000"/>
                </a:schemeClr>
              </a:buClr>
            </a:pPr>
            <a:r>
              <a:rPr lang="en-US" dirty="0"/>
              <a:t>Ripening fruits stored at 65°F to 70°F (18°C to 21°C)</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25</a:t>
            </a:fld>
            <a:endParaRPr lang="en-US" altLang="en-US" dirty="0"/>
          </a:p>
        </p:txBody>
      </p:sp>
    </p:spTree>
    <p:extLst>
      <p:ext uri="{BB962C8B-B14F-4D97-AF65-F5344CB8AC3E}">
        <p14:creationId xmlns:p14="http://schemas.microsoft.com/office/powerpoint/2010/main" val="3400480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Cleaning:</a:t>
            </a:r>
          </a:p>
          <a:p>
            <a:pPr marL="285744" indent="-285744">
              <a:buClr>
                <a:schemeClr val="accent6">
                  <a:lumMod val="75000"/>
                </a:schemeClr>
              </a:buClr>
            </a:pPr>
            <a:r>
              <a:rPr lang="en-US" dirty="0"/>
              <a:t>First step in preparation</a:t>
            </a:r>
          </a:p>
          <a:p>
            <a:pPr marL="285744" indent="-285744">
              <a:buClr>
                <a:schemeClr val="accent6">
                  <a:lumMod val="75000"/>
                </a:schemeClr>
              </a:buClr>
            </a:pPr>
            <a:r>
              <a:rPr lang="en-US" dirty="0"/>
              <a:t>Removes pathogens, chemicals, dirt, animal and pest contamination</a:t>
            </a:r>
          </a:p>
          <a:p>
            <a:pPr marL="285744" indent="-285744">
              <a:buClr>
                <a:schemeClr val="accent6">
                  <a:lumMod val="75000"/>
                </a:schemeClr>
              </a:buClr>
            </a:pPr>
            <a:r>
              <a:rPr lang="en-US" dirty="0"/>
              <a:t>Wash close to prep time</a:t>
            </a:r>
          </a:p>
          <a:p>
            <a:pPr marL="285744" indent="-285744">
              <a:buClr>
                <a:schemeClr val="accent6">
                  <a:lumMod val="75000"/>
                </a:schemeClr>
              </a:buClr>
            </a:pPr>
            <a:r>
              <a:rPr lang="en-US" dirty="0"/>
              <a:t>Use cold water and be gentle</a:t>
            </a:r>
          </a:p>
          <a:p>
            <a:pPr marL="285744" indent="-285744">
              <a:buClr>
                <a:schemeClr val="accent6">
                  <a:lumMod val="75000"/>
                </a:schemeClr>
              </a:buClr>
            </a:pPr>
            <a:r>
              <a:rPr lang="en-US" dirty="0"/>
              <a:t>Use brush to remove residue—heavy rinds</a:t>
            </a:r>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26</a:t>
            </a:fld>
            <a:endParaRPr lang="en-US" altLang="en-US" dirty="0"/>
          </a:p>
        </p:txBody>
      </p:sp>
    </p:spTree>
    <p:extLst>
      <p:ext uri="{BB962C8B-B14F-4D97-AF65-F5344CB8AC3E}">
        <p14:creationId xmlns:p14="http://schemas.microsoft.com/office/powerpoint/2010/main" val="1189117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Peeling, Seeding, Trimming</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Removing skin:</a:t>
            </a:r>
          </a:p>
          <a:p>
            <a:pPr>
              <a:buClr>
                <a:schemeClr val="accent6">
                  <a:lumMod val="75000"/>
                </a:schemeClr>
              </a:buClr>
            </a:pPr>
            <a:r>
              <a:rPr lang="en-US" dirty="0"/>
              <a:t>Some not peeled</a:t>
            </a:r>
          </a:p>
          <a:p>
            <a:pPr>
              <a:buClr>
                <a:schemeClr val="accent6">
                  <a:lumMod val="75000"/>
                </a:schemeClr>
              </a:buClr>
            </a:pPr>
            <a:r>
              <a:rPr lang="en-US" dirty="0"/>
              <a:t>Peeled by hand</a:t>
            </a:r>
          </a:p>
          <a:p>
            <a:pPr>
              <a:buClr>
                <a:schemeClr val="accent6">
                  <a:lumMod val="75000"/>
                </a:schemeClr>
              </a:buClr>
            </a:pPr>
            <a:r>
              <a:rPr lang="en-US" dirty="0"/>
              <a:t>Peeler or paring knife</a:t>
            </a:r>
          </a:p>
          <a:p>
            <a:pPr marL="0" indent="0">
              <a:buClr>
                <a:schemeClr val="accent6">
                  <a:lumMod val="75000"/>
                </a:schemeClr>
              </a:buClr>
              <a:buNone/>
            </a:pPr>
            <a:endParaRPr lang="en-US" dirty="0"/>
          </a:p>
          <a:p>
            <a:pPr marL="0" indent="0">
              <a:buClr>
                <a:schemeClr val="accent6">
                  <a:lumMod val="75000"/>
                </a:schemeClr>
              </a:buClr>
              <a:buNone/>
            </a:pPr>
            <a:r>
              <a:rPr lang="en-US" dirty="0"/>
              <a:t>Removing cores:</a:t>
            </a:r>
          </a:p>
          <a:p>
            <a:pPr>
              <a:buClr>
                <a:schemeClr val="accent6">
                  <a:lumMod val="75000"/>
                </a:schemeClr>
              </a:buClr>
            </a:pPr>
            <a:r>
              <a:rPr lang="en-US" dirty="0"/>
              <a:t>Most do not have cores</a:t>
            </a:r>
          </a:p>
          <a:p>
            <a:pPr>
              <a:buClr>
                <a:schemeClr val="accent6">
                  <a:lumMod val="75000"/>
                </a:schemeClr>
              </a:buClr>
            </a:pPr>
            <a:r>
              <a:rPr lang="en-US" dirty="0"/>
              <a:t>Seeds can be scooped out or cut with knife</a:t>
            </a:r>
          </a:p>
          <a:p>
            <a:pPr marL="0" indent="0">
              <a:buClr>
                <a:schemeClr val="accent6">
                  <a:lumMod val="75000"/>
                </a:schemeClr>
              </a:buClr>
              <a:buNone/>
            </a:pPr>
            <a:endParaRPr lang="en-US" dirty="0"/>
          </a:p>
          <a:p>
            <a:pPr marL="0" indent="0">
              <a:buClr>
                <a:schemeClr val="accent6">
                  <a:lumMod val="75000"/>
                </a:schemeClr>
              </a:buClr>
              <a:buNone/>
            </a:pPr>
            <a:r>
              <a:rPr lang="en-US" dirty="0"/>
              <a:t>Remove seeds and stones (pits):</a:t>
            </a:r>
          </a:p>
          <a:p>
            <a:pPr>
              <a:buClr>
                <a:schemeClr val="accent6">
                  <a:lumMod val="75000"/>
                </a:schemeClr>
              </a:buClr>
            </a:pPr>
            <a:r>
              <a:rPr lang="en-US" dirty="0"/>
              <a:t>Cut in half and scoop out seeds</a:t>
            </a:r>
          </a:p>
          <a:p>
            <a:pPr>
              <a:buClr>
                <a:schemeClr val="accent6">
                  <a:lumMod val="75000"/>
                </a:schemeClr>
              </a:buClr>
            </a:pPr>
            <a:r>
              <a:rPr lang="en-US" dirty="0"/>
              <a:t>Try to remove as little flesh as possible</a:t>
            </a:r>
          </a:p>
          <a:p>
            <a:pPr>
              <a:buClr>
                <a:schemeClr val="accent6">
                  <a:lumMod val="75000"/>
                </a:schemeClr>
              </a:buClr>
            </a:pPr>
            <a:r>
              <a:rPr lang="en-US" dirty="0"/>
              <a:t>Some have special pitters</a:t>
            </a:r>
          </a:p>
          <a:p>
            <a:pPr>
              <a:buClr>
                <a:schemeClr val="accent6">
                  <a:lumMod val="75000"/>
                </a:schemeClr>
              </a:buClr>
            </a:pPr>
            <a:r>
              <a:rPr lang="en-US" dirty="0"/>
              <a:t>Cut in half and pull pit from flesh</a:t>
            </a:r>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27</a:t>
            </a:fld>
            <a:endParaRPr lang="en-US" altLang="en-US" dirty="0"/>
          </a:p>
        </p:txBody>
      </p:sp>
    </p:spTree>
    <p:extLst>
      <p:ext uri="{BB962C8B-B14F-4D97-AF65-F5344CB8AC3E}">
        <p14:creationId xmlns:p14="http://schemas.microsoft.com/office/powerpoint/2010/main" val="2600287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Peeling, Seeding, Trimming</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Zest:</a:t>
            </a:r>
          </a:p>
          <a:p>
            <a:pPr>
              <a:buClr>
                <a:schemeClr val="accent6">
                  <a:lumMod val="75000"/>
                </a:schemeClr>
              </a:buClr>
            </a:pPr>
            <a:r>
              <a:rPr lang="en-US" dirty="0"/>
              <a:t>Obtain oil from skin of citrus fruits</a:t>
            </a:r>
          </a:p>
          <a:p>
            <a:pPr>
              <a:buClr>
                <a:schemeClr val="accent6">
                  <a:lumMod val="75000"/>
                </a:schemeClr>
              </a:buClr>
            </a:pPr>
            <a:r>
              <a:rPr lang="en-US" dirty="0"/>
              <a:t>Use microplane or zester</a:t>
            </a:r>
          </a:p>
          <a:p>
            <a:pPr>
              <a:buClr>
                <a:schemeClr val="accent6">
                  <a:lumMod val="75000"/>
                </a:schemeClr>
              </a:buClr>
            </a:pPr>
            <a:r>
              <a:rPr lang="en-US" dirty="0"/>
              <a:t>Can cut peel into strips</a:t>
            </a:r>
          </a:p>
          <a:p>
            <a:pPr marL="0" indent="0">
              <a:buClr>
                <a:schemeClr val="accent6">
                  <a:lumMod val="75000"/>
                </a:schemeClr>
              </a:buClr>
              <a:buNone/>
            </a:pPr>
            <a:endParaRPr lang="en-US" dirty="0"/>
          </a:p>
          <a:p>
            <a:pPr marL="0" indent="0">
              <a:buClr>
                <a:schemeClr val="accent6">
                  <a:lumMod val="75000"/>
                </a:schemeClr>
              </a:buClr>
              <a:buNone/>
            </a:pPr>
            <a:r>
              <a:rPr lang="en-US" dirty="0"/>
              <a:t>Remove stems:</a:t>
            </a:r>
          </a:p>
          <a:p>
            <a:pPr>
              <a:buClr>
                <a:schemeClr val="accent6">
                  <a:lumMod val="75000"/>
                </a:schemeClr>
              </a:buClr>
            </a:pPr>
            <a:r>
              <a:rPr lang="en-US" dirty="0"/>
              <a:t>Hard fruit: twist stem from fruit</a:t>
            </a:r>
          </a:p>
          <a:p>
            <a:pPr>
              <a:buClr>
                <a:schemeClr val="accent6">
                  <a:lumMod val="75000"/>
                </a:schemeClr>
              </a:buClr>
            </a:pPr>
            <a:r>
              <a:rPr lang="en-US" dirty="0"/>
              <a:t>Soft fruit: pull stem out</a:t>
            </a:r>
          </a:p>
          <a:p>
            <a:pPr>
              <a:buClr>
                <a:schemeClr val="accent6">
                  <a:lumMod val="75000"/>
                </a:schemeClr>
              </a:buClr>
            </a:pPr>
            <a:r>
              <a:rPr lang="en-US" dirty="0"/>
              <a:t>Some must be cut</a:t>
            </a:r>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28</a:t>
            </a:fld>
            <a:endParaRPr lang="en-US" altLang="en-US" dirty="0"/>
          </a:p>
        </p:txBody>
      </p:sp>
    </p:spTree>
    <p:extLst>
      <p:ext uri="{BB962C8B-B14F-4D97-AF65-F5344CB8AC3E}">
        <p14:creationId xmlns:p14="http://schemas.microsoft.com/office/powerpoint/2010/main" val="2329629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Cutting fruits</a:t>
            </a:r>
          </a:p>
        </p:txBody>
      </p:sp>
      <p:sp>
        <p:nvSpPr>
          <p:cNvPr id="3" name="Content Placeholder 2"/>
          <p:cNvSpPr>
            <a:spLocks noGrp="1"/>
          </p:cNvSpPr>
          <p:nvPr>
            <p:ph idx="1"/>
          </p:nvPr>
        </p:nvSpPr>
        <p:spPr/>
        <p:txBody>
          <a:bodyPr/>
          <a:lstStyle/>
          <a:p>
            <a:pPr>
              <a:buClr>
                <a:schemeClr val="accent6">
                  <a:lumMod val="75000"/>
                </a:schemeClr>
              </a:buClr>
            </a:pPr>
            <a:r>
              <a:rPr lang="en-US" dirty="0"/>
              <a:t>Use a sharp knife to make clean cuts</a:t>
            </a:r>
          </a:p>
          <a:p>
            <a:pPr>
              <a:buClr>
                <a:schemeClr val="accent6">
                  <a:lumMod val="75000"/>
                </a:schemeClr>
              </a:buClr>
            </a:pPr>
            <a:r>
              <a:rPr lang="en-US" dirty="0"/>
              <a:t>Wedges, slices, chunks, cubes</a:t>
            </a:r>
          </a:p>
          <a:p>
            <a:pPr>
              <a:buClr>
                <a:schemeClr val="accent6">
                  <a:lumMod val="75000"/>
                </a:schemeClr>
              </a:buClr>
            </a:pPr>
            <a:r>
              <a:rPr lang="en-US" dirty="0"/>
              <a:t>Some fruits brown after being cut—enzymatic browning</a:t>
            </a:r>
          </a:p>
          <a:p>
            <a:pPr lvl="1">
              <a:buClr>
                <a:schemeClr val="accent6">
                  <a:lumMod val="75000"/>
                </a:schemeClr>
              </a:buClr>
            </a:pPr>
            <a:r>
              <a:rPr lang="en-US" dirty="0"/>
              <a:t>Occurs more quickly when fruits have polyphenol oxidase</a:t>
            </a:r>
          </a:p>
          <a:p>
            <a:pPr lvl="1">
              <a:buClr>
                <a:schemeClr val="accent6">
                  <a:lumMod val="75000"/>
                </a:schemeClr>
              </a:buClr>
            </a:pPr>
            <a:r>
              <a:rPr lang="en-US" dirty="0"/>
              <a:t>Prevent browning by coating flesh with acid</a:t>
            </a:r>
          </a:p>
          <a:p>
            <a:pPr lvl="1">
              <a:buClr>
                <a:schemeClr val="accent6">
                  <a:lumMod val="75000"/>
                </a:schemeClr>
              </a:buClr>
            </a:pPr>
            <a:r>
              <a:rPr lang="en-US" dirty="0"/>
              <a:t>Acids help fruit retain structure</a:t>
            </a:r>
          </a:p>
          <a:p>
            <a:pPr lvl="1">
              <a:buClr>
                <a:schemeClr val="accent6">
                  <a:lumMod val="75000"/>
                </a:schemeClr>
              </a:buClr>
            </a:pPr>
            <a:r>
              <a:rPr lang="en-US" dirty="0"/>
              <a:t>Alkalis cause fruits’ structure to break down</a:t>
            </a:r>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l="-28004" r="-26191"/>
          <a:stretch/>
        </p:blipFill>
        <p:spPr>
          <a:solidFill>
            <a:schemeClr val="bg1"/>
          </a:solidFill>
        </p:spPr>
      </p:pic>
      <p:sp>
        <p:nvSpPr>
          <p:cNvPr id="5" name="Slide Number Placeholder 4"/>
          <p:cNvSpPr>
            <a:spLocks noGrp="1"/>
          </p:cNvSpPr>
          <p:nvPr>
            <p:ph type="sldNum" sz="quarter" idx="14"/>
          </p:nvPr>
        </p:nvSpPr>
        <p:spPr/>
        <p:txBody>
          <a:bodyPr/>
          <a:lstStyle/>
          <a:p>
            <a:fld id="{907F2CF4-9B79-46F4-94D6-D307E6CD8B9D}" type="slidenum">
              <a:rPr lang="en-US" altLang="en-US" smtClean="0"/>
              <a:pPr/>
              <a:t>29</a:t>
            </a:fld>
            <a:endParaRPr lang="en-US" altLang="en-US" dirty="0"/>
          </a:p>
        </p:txBody>
      </p:sp>
    </p:spTree>
    <p:extLst>
      <p:ext uri="{BB962C8B-B14F-4D97-AF65-F5344CB8AC3E}">
        <p14:creationId xmlns:p14="http://schemas.microsoft.com/office/powerpoint/2010/main" val="126929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Fruit Types and Market Forms: Summer Fruits</a:t>
            </a:r>
          </a:p>
        </p:txBody>
      </p:sp>
      <p:sp>
        <p:nvSpPr>
          <p:cNvPr id="3" name="Content Placeholder 2"/>
          <p:cNvSpPr>
            <a:spLocks noGrp="1"/>
          </p:cNvSpPr>
          <p:nvPr>
            <p:ph idx="1"/>
          </p:nvPr>
        </p:nvSpPr>
        <p:spPr/>
        <p:txBody>
          <a:bodyPr/>
          <a:lstStyle/>
          <a:p>
            <a:pPr marL="457189" indent="-457189">
              <a:buClr>
                <a:schemeClr val="accent6">
                  <a:lumMod val="75000"/>
                </a:schemeClr>
              </a:buClr>
            </a:pPr>
            <a:r>
              <a:rPr lang="en-US" dirty="0"/>
              <a:t>Ripen in summer, depending on climate</a:t>
            </a:r>
          </a:p>
          <a:p>
            <a:pPr marL="457189" indent="-457189">
              <a:buClr>
                <a:schemeClr val="accent6">
                  <a:lumMod val="75000"/>
                </a:schemeClr>
              </a:buClr>
            </a:pPr>
            <a:r>
              <a:rPr lang="en-US" dirty="0"/>
              <a:t>Eaten raw or baked/cooked</a:t>
            </a:r>
          </a:p>
          <a:p>
            <a:pPr marL="457189" indent="-457189">
              <a:buClr>
                <a:schemeClr val="accent6">
                  <a:lumMod val="75000"/>
                </a:schemeClr>
              </a:buClr>
            </a:pPr>
            <a:r>
              <a:rPr lang="en-US" dirty="0"/>
              <a:t>Includes melons, grapes, berries</a:t>
            </a:r>
          </a:p>
          <a:p>
            <a:pPr marL="457189" indent="-457189">
              <a:buClr>
                <a:schemeClr val="accent6">
                  <a:lumMod val="75000"/>
                </a:schemeClr>
              </a:buClr>
            </a:pPr>
            <a:r>
              <a:rPr lang="en-US" dirty="0"/>
              <a:t>Drupes—fruits that have central pit</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3</a:t>
            </a:fld>
            <a:endParaRPr lang="en-US" altLang="en-US" dirty="0"/>
          </a:p>
        </p:txBody>
      </p:sp>
    </p:spTree>
    <p:extLst>
      <p:ext uri="{BB962C8B-B14F-4D97-AF65-F5344CB8AC3E}">
        <p14:creationId xmlns:p14="http://schemas.microsoft.com/office/powerpoint/2010/main" val="6340035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Easy Ways to Cut a Mango</a:t>
            </a:r>
            <a:br>
              <a:rPr lang="en-US" dirty="0">
                <a:solidFill>
                  <a:schemeClr val="accent6">
                    <a:lumMod val="75000"/>
                  </a:schemeClr>
                </a:solidFill>
              </a:rPr>
            </a:br>
            <a:endParaRPr lang="en-US" dirty="0">
              <a:solidFill>
                <a:schemeClr val="accent6">
                  <a:lumMod val="75000"/>
                </a:schemeClr>
              </a:solidFill>
            </a:endParaRP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Wash before cutting</a:t>
            </a:r>
          </a:p>
          <a:p>
            <a:pPr>
              <a:buClr>
                <a:schemeClr val="accent6">
                  <a:lumMod val="75000"/>
                </a:schemeClr>
              </a:buClr>
              <a:buFont typeface="+mj-lt"/>
              <a:buAutoNum type="arabicPeriod"/>
            </a:pPr>
            <a:r>
              <a:rPr lang="en-US" dirty="0"/>
              <a:t>Cut stem off</a:t>
            </a:r>
          </a:p>
          <a:p>
            <a:pPr>
              <a:buClr>
                <a:schemeClr val="accent6">
                  <a:lumMod val="75000"/>
                </a:schemeClr>
              </a:buClr>
              <a:buFont typeface="+mj-lt"/>
              <a:buAutoNum type="arabicPeriod"/>
            </a:pPr>
            <a:r>
              <a:rPr lang="en-US" dirty="0"/>
              <a:t>Stand upright on cutting board</a:t>
            </a:r>
          </a:p>
          <a:p>
            <a:pPr lvl="1">
              <a:buClr>
                <a:schemeClr val="accent6">
                  <a:lumMod val="75000"/>
                </a:schemeClr>
              </a:buClr>
            </a:pPr>
            <a:r>
              <a:rPr lang="en-US" dirty="0"/>
              <a:t>Place knife ¼ inch from widest centerline</a:t>
            </a:r>
          </a:p>
          <a:p>
            <a:pPr lvl="1">
              <a:buClr>
                <a:schemeClr val="accent6">
                  <a:lumMod val="75000"/>
                </a:schemeClr>
              </a:buClr>
            </a:pPr>
            <a:r>
              <a:rPr lang="en-US" dirty="0"/>
              <a:t>Cut down through mango</a:t>
            </a:r>
          </a:p>
          <a:p>
            <a:pPr lvl="1">
              <a:buClr>
                <a:schemeClr val="accent6">
                  <a:lumMod val="75000"/>
                </a:schemeClr>
              </a:buClr>
            </a:pPr>
            <a:r>
              <a:rPr lang="en-US" dirty="0"/>
              <a:t>Flip around and repeat</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8CD17D77-8F38-4498-B899-FC456065E65E}" type="slidenum">
              <a:rPr lang="en-US" altLang="en-US" smtClean="0"/>
              <a:pPr/>
              <a:t>30</a:t>
            </a:fld>
            <a:endParaRPr lang="en-US" altLang="en-US" dirty="0"/>
          </a:p>
        </p:txBody>
      </p:sp>
    </p:spTree>
    <p:extLst>
      <p:ext uri="{BB962C8B-B14F-4D97-AF65-F5344CB8AC3E}">
        <p14:creationId xmlns:p14="http://schemas.microsoft.com/office/powerpoint/2010/main" val="1048199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Easy ways to cut a mango</a:t>
            </a:r>
          </a:p>
        </p:txBody>
      </p:sp>
      <p:sp>
        <p:nvSpPr>
          <p:cNvPr id="3" name="Content Placeholder 2"/>
          <p:cNvSpPr>
            <a:spLocks noGrp="1"/>
          </p:cNvSpPr>
          <p:nvPr>
            <p:ph idx="1"/>
          </p:nvPr>
        </p:nvSpPr>
        <p:spPr/>
        <p:txBody>
          <a:bodyPr/>
          <a:lstStyle/>
          <a:p>
            <a:pPr>
              <a:buClr>
                <a:schemeClr val="accent6">
                  <a:lumMod val="75000"/>
                </a:schemeClr>
              </a:buClr>
              <a:buAutoNum type="arabicPeriod" startAt="4"/>
            </a:pPr>
            <a:r>
              <a:rPr lang="en-US" dirty="0"/>
              <a:t>Cut parallel slices into flesh</a:t>
            </a:r>
          </a:p>
          <a:p>
            <a:pPr lvl="1">
              <a:buClr>
                <a:schemeClr val="accent6">
                  <a:lumMod val="75000"/>
                </a:schemeClr>
              </a:buClr>
            </a:pPr>
            <a:r>
              <a:rPr lang="en-US" dirty="0"/>
              <a:t>Do not cut through skin</a:t>
            </a:r>
          </a:p>
          <a:p>
            <a:pPr lvl="1">
              <a:buClr>
                <a:schemeClr val="accent6">
                  <a:lumMod val="75000"/>
                </a:schemeClr>
              </a:buClr>
            </a:pPr>
            <a:r>
              <a:rPr lang="en-US" dirty="0"/>
              <a:t>Rotate and cut another set of parallel slices</a:t>
            </a:r>
          </a:p>
          <a:p>
            <a:pPr>
              <a:buClr>
                <a:schemeClr val="accent6">
                  <a:lumMod val="75000"/>
                </a:schemeClr>
              </a:buClr>
              <a:buAutoNum type="arabicPeriod" startAt="4"/>
            </a:pPr>
            <a:r>
              <a:rPr lang="en-US" dirty="0"/>
              <a:t>Choose method: slice and scoop or inside out</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8CD17D77-8F38-4498-B899-FC456065E65E}" type="slidenum">
              <a:rPr lang="en-US" altLang="en-US" smtClean="0"/>
              <a:pPr/>
              <a:t>31</a:t>
            </a:fld>
            <a:endParaRPr lang="en-US" altLang="en-US" dirty="0"/>
          </a:p>
        </p:txBody>
      </p:sp>
    </p:spTree>
    <p:extLst>
      <p:ext uri="{BB962C8B-B14F-4D97-AF65-F5344CB8AC3E}">
        <p14:creationId xmlns:p14="http://schemas.microsoft.com/office/powerpoint/2010/main" val="3719256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Juicing and puréeing</a:t>
            </a:r>
          </a:p>
        </p:txBody>
      </p:sp>
      <p:sp>
        <p:nvSpPr>
          <p:cNvPr id="3" name="Content Placeholder 2"/>
          <p:cNvSpPr>
            <a:spLocks noGrp="1"/>
          </p:cNvSpPr>
          <p:nvPr>
            <p:ph idx="1"/>
          </p:nvPr>
        </p:nvSpPr>
        <p:spPr/>
        <p:txBody>
          <a:bodyPr/>
          <a:lstStyle/>
          <a:p>
            <a:pPr>
              <a:buClr>
                <a:schemeClr val="accent6">
                  <a:lumMod val="75000"/>
                </a:schemeClr>
              </a:buClr>
            </a:pPr>
            <a:r>
              <a:rPr lang="en-US" dirty="0"/>
              <a:t>Fresh fruits</a:t>
            </a:r>
          </a:p>
          <a:p>
            <a:pPr>
              <a:buClr>
                <a:schemeClr val="accent6">
                  <a:lumMod val="75000"/>
                </a:schemeClr>
              </a:buClr>
            </a:pPr>
            <a:r>
              <a:rPr lang="en-US" dirty="0"/>
              <a:t>Use handheld juicer for citrus fruits</a:t>
            </a:r>
          </a:p>
          <a:p>
            <a:pPr>
              <a:buClr>
                <a:schemeClr val="accent6">
                  <a:lumMod val="75000"/>
                </a:schemeClr>
              </a:buClr>
            </a:pPr>
            <a:r>
              <a:rPr lang="en-US" dirty="0"/>
              <a:t>Purée fruit with blender or food processor</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32</a:t>
            </a:fld>
            <a:endParaRPr lang="en-US" altLang="en-US" dirty="0"/>
          </a:p>
        </p:txBody>
      </p:sp>
    </p:spTree>
    <p:extLst>
      <p:ext uri="{BB962C8B-B14F-4D97-AF65-F5344CB8AC3E}">
        <p14:creationId xmlns:p14="http://schemas.microsoft.com/office/powerpoint/2010/main" val="3325218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dried fruits</a:t>
            </a:r>
          </a:p>
        </p:txBody>
      </p:sp>
      <p:sp>
        <p:nvSpPr>
          <p:cNvPr id="3" name="Content Placeholder 2"/>
          <p:cNvSpPr>
            <a:spLocks noGrp="1"/>
          </p:cNvSpPr>
          <p:nvPr>
            <p:ph idx="1"/>
          </p:nvPr>
        </p:nvSpPr>
        <p:spPr/>
        <p:txBody>
          <a:bodyPr/>
          <a:lstStyle/>
          <a:p>
            <a:pPr marL="285744" indent="-285744">
              <a:buClr>
                <a:schemeClr val="accent6">
                  <a:lumMod val="75000"/>
                </a:schemeClr>
              </a:buClr>
            </a:pPr>
            <a:r>
              <a:rPr lang="en-US" dirty="0"/>
              <a:t>Requires no preparation</a:t>
            </a:r>
          </a:p>
          <a:p>
            <a:pPr marL="285744" indent="-285744">
              <a:buClr>
                <a:schemeClr val="accent6">
                  <a:lumMod val="75000"/>
                </a:schemeClr>
              </a:buClr>
            </a:pPr>
            <a:r>
              <a:rPr lang="en-US" dirty="0"/>
              <a:t>When cooking or baking, rehydrate dried fruit</a:t>
            </a:r>
          </a:p>
          <a:p>
            <a:pPr marL="285744" indent="-285744">
              <a:buClr>
                <a:schemeClr val="accent6">
                  <a:lumMod val="75000"/>
                </a:schemeClr>
              </a:buClr>
            </a:pPr>
            <a:r>
              <a:rPr lang="en-US" dirty="0"/>
              <a:t>Drain liquid once rehydrated</a:t>
            </a:r>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solidFill>
            <a:schemeClr val="bg1"/>
          </a:solid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33</a:t>
            </a:fld>
            <a:endParaRPr lang="en-US" altLang="en-US" dirty="0"/>
          </a:p>
        </p:txBody>
      </p:sp>
    </p:spTree>
    <p:extLst>
      <p:ext uri="{BB962C8B-B14F-4D97-AF65-F5344CB8AC3E}">
        <p14:creationId xmlns:p14="http://schemas.microsoft.com/office/powerpoint/2010/main" val="852164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Cooking fruits</a:t>
            </a:r>
          </a:p>
        </p:txBody>
      </p:sp>
      <p:sp>
        <p:nvSpPr>
          <p:cNvPr id="3" name="Content Placeholder 2"/>
          <p:cNvSpPr>
            <a:spLocks noGrp="1"/>
          </p:cNvSpPr>
          <p:nvPr>
            <p:ph idx="1"/>
          </p:nvPr>
        </p:nvSpPr>
        <p:spPr/>
        <p:txBody>
          <a:bodyPr/>
          <a:lstStyle/>
          <a:p>
            <a:pPr>
              <a:buClr>
                <a:schemeClr val="accent6">
                  <a:lumMod val="75000"/>
                </a:schemeClr>
              </a:buClr>
            </a:pPr>
            <a:r>
              <a:rPr lang="en-US" dirty="0"/>
              <a:t>Served hot or cold</a:t>
            </a:r>
          </a:p>
          <a:p>
            <a:pPr>
              <a:buClr>
                <a:schemeClr val="accent6">
                  <a:lumMod val="75000"/>
                </a:schemeClr>
              </a:buClr>
            </a:pPr>
            <a:r>
              <a:rPr lang="en-US" dirty="0"/>
              <a:t>Avoid overcooking </a:t>
            </a:r>
          </a:p>
          <a:p>
            <a:pPr>
              <a:buClr>
                <a:schemeClr val="accent6">
                  <a:lumMod val="75000"/>
                </a:schemeClr>
              </a:buClr>
            </a:pPr>
            <a:r>
              <a:rPr lang="en-US" dirty="0"/>
              <a:t>Fruit cooking methods</a:t>
            </a:r>
          </a:p>
          <a:p>
            <a:pPr lvl="1">
              <a:buClr>
                <a:schemeClr val="accent6">
                  <a:lumMod val="75000"/>
                </a:schemeClr>
              </a:buClr>
            </a:pPr>
            <a:r>
              <a:rPr lang="en-US" dirty="0"/>
              <a:t>Grilling and broiling</a:t>
            </a:r>
          </a:p>
          <a:p>
            <a:pPr lvl="1">
              <a:buClr>
                <a:schemeClr val="accent6">
                  <a:lumMod val="75000"/>
                </a:schemeClr>
              </a:buClr>
            </a:pPr>
            <a:r>
              <a:rPr lang="en-US" dirty="0"/>
              <a:t>Poaching</a:t>
            </a:r>
          </a:p>
          <a:p>
            <a:pPr lvl="1">
              <a:buClr>
                <a:schemeClr val="accent6">
                  <a:lumMod val="75000"/>
                </a:schemeClr>
              </a:buClr>
            </a:pPr>
            <a:r>
              <a:rPr lang="en-US" dirty="0"/>
              <a:t>Sautéing</a:t>
            </a:r>
          </a:p>
          <a:p>
            <a:pPr lvl="1">
              <a:buClr>
                <a:schemeClr val="accent6">
                  <a:lumMod val="75000"/>
                </a:schemeClr>
              </a:buClr>
            </a:pPr>
            <a:r>
              <a:rPr lang="en-US" dirty="0"/>
              <a:t>Baking</a:t>
            </a:r>
          </a:p>
          <a:p>
            <a:pPr lvl="1">
              <a:buClr>
                <a:schemeClr val="accent6">
                  <a:lumMod val="75000"/>
                </a:schemeClr>
              </a:buClr>
            </a:pPr>
            <a:r>
              <a:rPr lang="en-US" dirty="0"/>
              <a:t>Frying (with or without batter)</a:t>
            </a:r>
          </a:p>
          <a:p>
            <a:pPr lvl="1">
              <a:buClr>
                <a:schemeClr val="accent6">
                  <a:lumMod val="75000"/>
                </a:schemeClr>
              </a:buClr>
            </a:pPr>
            <a:r>
              <a:rPr lang="en-US" dirty="0"/>
              <a:t>Microwaving</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A9DC1620-6283-4DFC-AB9D-2A8E7C898ED4}" type="slidenum">
              <a:rPr lang="en-US" altLang="en-US" smtClean="0"/>
              <a:pPr/>
              <a:t>34</a:t>
            </a:fld>
            <a:endParaRPr lang="en-US" altLang="en-US" dirty="0"/>
          </a:p>
        </p:txBody>
      </p:sp>
    </p:spTree>
    <p:extLst>
      <p:ext uri="{BB962C8B-B14F-4D97-AF65-F5344CB8AC3E}">
        <p14:creationId xmlns:p14="http://schemas.microsoft.com/office/powerpoint/2010/main" val="24240765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Grilling and broiling</a:t>
            </a:r>
          </a:p>
        </p:txBody>
      </p:sp>
      <p:sp>
        <p:nvSpPr>
          <p:cNvPr id="3" name="Content Placeholder 2"/>
          <p:cNvSpPr>
            <a:spLocks noGrp="1"/>
          </p:cNvSpPr>
          <p:nvPr>
            <p:ph idx="1"/>
          </p:nvPr>
        </p:nvSpPr>
        <p:spPr/>
        <p:txBody>
          <a:bodyPr/>
          <a:lstStyle/>
          <a:p>
            <a:pPr marL="285744" indent="-285744">
              <a:buClr>
                <a:schemeClr val="accent6">
                  <a:lumMod val="75000"/>
                </a:schemeClr>
              </a:buClr>
            </a:pPr>
            <a:r>
              <a:rPr lang="en-US" dirty="0"/>
              <a:t>Cook quickly—avoid breaking down structure of fruit</a:t>
            </a:r>
          </a:p>
          <a:p>
            <a:pPr marL="285744" indent="-285744"/>
            <a:r>
              <a:rPr lang="en-US" dirty="0"/>
              <a:t>Coat with sugar or honey—produce caramelization</a:t>
            </a:r>
          </a:p>
          <a:p>
            <a:pPr marL="285744" indent="-285744"/>
            <a:r>
              <a:rPr lang="en-US" dirty="0"/>
              <a:t>Cook on oiled pan or broiling platter</a:t>
            </a:r>
          </a:p>
          <a:p>
            <a:endParaRPr lang="en-US" dirty="0"/>
          </a:p>
        </p:txBody>
      </p:sp>
      <p:pic>
        <p:nvPicPr>
          <p:cNvPr id="6" name="Picture Placeholder 5"/>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a:prstGeom prst="rect">
            <a:avLst/>
          </a:prstGeom>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35</a:t>
            </a:fld>
            <a:endParaRPr lang="en-US" altLang="en-US" dirty="0"/>
          </a:p>
        </p:txBody>
      </p:sp>
    </p:spTree>
    <p:extLst>
      <p:ext uri="{BB962C8B-B14F-4D97-AF65-F5344CB8AC3E}">
        <p14:creationId xmlns:p14="http://schemas.microsoft.com/office/powerpoint/2010/main" val="1164801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poaching</a:t>
            </a:r>
          </a:p>
        </p:txBody>
      </p:sp>
      <p:sp>
        <p:nvSpPr>
          <p:cNvPr id="3" name="Content Placeholder 2"/>
          <p:cNvSpPr>
            <a:spLocks noGrp="1"/>
          </p:cNvSpPr>
          <p:nvPr>
            <p:ph idx="1"/>
          </p:nvPr>
        </p:nvSpPr>
        <p:spPr/>
        <p:txBody>
          <a:bodyPr/>
          <a:lstStyle/>
          <a:p>
            <a:pPr>
              <a:buClr>
                <a:schemeClr val="accent6">
                  <a:lumMod val="75000"/>
                </a:schemeClr>
              </a:buClr>
            </a:pPr>
            <a:r>
              <a:rPr lang="en-US" dirty="0"/>
              <a:t>Cooked in simmering liquid</a:t>
            </a:r>
          </a:p>
          <a:p>
            <a:pPr>
              <a:buClr>
                <a:schemeClr val="accent6">
                  <a:lumMod val="75000"/>
                </a:schemeClr>
              </a:buClr>
            </a:pPr>
            <a:r>
              <a:rPr lang="en-US" dirty="0"/>
              <a:t>Use firm fruits to maintain shape</a:t>
            </a:r>
          </a:p>
          <a:p>
            <a:pPr>
              <a:buClr>
                <a:schemeClr val="accent6">
                  <a:lumMod val="75000"/>
                </a:schemeClr>
              </a:buClr>
            </a:pPr>
            <a:r>
              <a:rPr lang="en-US" dirty="0"/>
              <a:t>Often served as dessert</a:t>
            </a:r>
          </a:p>
          <a:p>
            <a:pPr>
              <a:buClr>
                <a:schemeClr val="accent6">
                  <a:lumMod val="75000"/>
                </a:schemeClr>
              </a:buClr>
            </a:pPr>
            <a:r>
              <a:rPr lang="en-US" dirty="0"/>
              <a:t>Famous dishes—peach Melba and pears belle Hélène</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36</a:t>
            </a:fld>
            <a:endParaRPr lang="en-US" altLang="en-US" dirty="0"/>
          </a:p>
        </p:txBody>
      </p:sp>
    </p:spTree>
    <p:extLst>
      <p:ext uri="{BB962C8B-B14F-4D97-AF65-F5344CB8AC3E}">
        <p14:creationId xmlns:p14="http://schemas.microsoft.com/office/powerpoint/2010/main" val="40746643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Poaching fruit</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Prepare fruit</a:t>
            </a:r>
          </a:p>
          <a:p>
            <a:pPr>
              <a:buClr>
                <a:schemeClr val="accent6">
                  <a:lumMod val="75000"/>
                </a:schemeClr>
              </a:buClr>
              <a:buFont typeface="+mj-lt"/>
              <a:buAutoNum type="arabicPeriod"/>
            </a:pPr>
            <a:r>
              <a:rPr lang="en-US" dirty="0"/>
              <a:t>Combine with poaching liquid</a:t>
            </a:r>
          </a:p>
          <a:p>
            <a:pPr lvl="1">
              <a:buClr>
                <a:schemeClr val="accent6">
                  <a:lumMod val="75000"/>
                </a:schemeClr>
              </a:buClr>
            </a:pPr>
            <a:r>
              <a:rPr lang="en-US" dirty="0"/>
              <a:t>Cover fruit</a:t>
            </a:r>
          </a:p>
          <a:p>
            <a:pPr lvl="1">
              <a:buClr>
                <a:schemeClr val="accent6">
                  <a:lumMod val="75000"/>
                </a:schemeClr>
              </a:buClr>
            </a:pPr>
            <a:r>
              <a:rPr lang="en-US" dirty="0"/>
              <a:t>Bring to simmer</a:t>
            </a:r>
          </a:p>
          <a:p>
            <a:pPr>
              <a:buClr>
                <a:schemeClr val="accent6">
                  <a:lumMod val="75000"/>
                </a:schemeClr>
              </a:buClr>
              <a:buFont typeface="+mj-lt"/>
              <a:buAutoNum type="arabicPeriod"/>
            </a:pPr>
            <a:r>
              <a:rPr lang="en-US" dirty="0"/>
              <a:t>Reduce heat until tender</a:t>
            </a:r>
          </a:p>
          <a:p>
            <a:pPr lvl="1">
              <a:buClr>
                <a:schemeClr val="accent6">
                  <a:lumMod val="75000"/>
                </a:schemeClr>
              </a:buClr>
            </a:pPr>
            <a:r>
              <a:rPr lang="en-US" dirty="0"/>
              <a:t>Test doneness</a:t>
            </a:r>
          </a:p>
          <a:p>
            <a:pPr>
              <a:buClr>
                <a:schemeClr val="accent6">
                  <a:lumMod val="75000"/>
                </a:schemeClr>
              </a:buClr>
              <a:buFont typeface="+mj-lt"/>
              <a:buAutoNum type="arabicPeriod"/>
            </a:pPr>
            <a:r>
              <a:rPr lang="en-US" dirty="0"/>
              <a:t>Let fruit cool or serve immediately</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1" name="Picture Placeholder 10"/>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8CD17D77-8F38-4498-B899-FC456065E65E}" type="slidenum">
              <a:rPr lang="en-US" altLang="en-US" smtClean="0"/>
              <a:pPr/>
              <a:t>37</a:t>
            </a:fld>
            <a:endParaRPr lang="en-US" altLang="en-US" dirty="0"/>
          </a:p>
        </p:txBody>
      </p:sp>
    </p:spTree>
    <p:extLst>
      <p:ext uri="{BB962C8B-B14F-4D97-AF65-F5344CB8AC3E}">
        <p14:creationId xmlns:p14="http://schemas.microsoft.com/office/powerpoint/2010/main" val="1417378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Sautéing</a:t>
            </a:r>
          </a:p>
        </p:txBody>
      </p:sp>
      <p:sp>
        <p:nvSpPr>
          <p:cNvPr id="3" name="Content Placeholder 2"/>
          <p:cNvSpPr>
            <a:spLocks noGrp="1"/>
          </p:cNvSpPr>
          <p:nvPr>
            <p:ph idx="1"/>
          </p:nvPr>
        </p:nvSpPr>
        <p:spPr/>
        <p:txBody>
          <a:bodyPr/>
          <a:lstStyle/>
          <a:p>
            <a:pPr>
              <a:buClr>
                <a:schemeClr val="accent6">
                  <a:lumMod val="75000"/>
                </a:schemeClr>
              </a:buClr>
            </a:pPr>
            <a:r>
              <a:rPr lang="en-US" dirty="0"/>
              <a:t>Cooked in butter, sugar, spices</a:t>
            </a:r>
          </a:p>
          <a:p>
            <a:pPr>
              <a:buClr>
                <a:schemeClr val="accent6">
                  <a:lumMod val="75000"/>
                </a:schemeClr>
              </a:buClr>
            </a:pPr>
            <a:r>
              <a:rPr lang="en-US" dirty="0"/>
              <a:t>Rich, syrupy flavor</a:t>
            </a:r>
          </a:p>
          <a:p>
            <a:pPr>
              <a:buClr>
                <a:schemeClr val="accent6">
                  <a:lumMod val="75000"/>
                </a:schemeClr>
              </a:buClr>
            </a:pPr>
            <a:r>
              <a:rPr lang="en-US" dirty="0"/>
              <a:t>Peel, core, and chop before cooking</a:t>
            </a:r>
          </a:p>
          <a:p>
            <a:pPr>
              <a:buClr>
                <a:schemeClr val="accent6">
                  <a:lumMod val="75000"/>
                </a:schemeClr>
              </a:buClr>
            </a:pPr>
            <a:r>
              <a:rPr lang="en-US" dirty="0"/>
              <a:t>Made from many fruits</a:t>
            </a:r>
          </a:p>
          <a:p>
            <a:pPr>
              <a:buClr>
                <a:schemeClr val="accent6">
                  <a:lumMod val="75000"/>
                </a:schemeClr>
              </a:buClr>
            </a:pPr>
            <a:r>
              <a:rPr lang="en-US" dirty="0"/>
              <a:t>Fruit sauces: applesauce, fresh berry coulis, compotes</a:t>
            </a:r>
          </a:p>
          <a:p>
            <a:pPr>
              <a:buClr>
                <a:schemeClr val="accent6">
                  <a:lumMod val="75000"/>
                </a:schemeClr>
              </a:buClr>
            </a:pPr>
            <a:r>
              <a:rPr lang="en-US" dirty="0"/>
              <a:t>Coulis</a:t>
            </a:r>
          </a:p>
          <a:p>
            <a:pPr lvl="1">
              <a:buClr>
                <a:schemeClr val="accent6">
                  <a:lumMod val="75000"/>
                </a:schemeClr>
              </a:buClr>
            </a:pPr>
            <a:r>
              <a:rPr lang="en-US" dirty="0"/>
              <a:t>Sauce made from puréed fruit</a:t>
            </a:r>
          </a:p>
          <a:p>
            <a:pPr lvl="1">
              <a:buClr>
                <a:schemeClr val="accent6">
                  <a:lumMod val="75000"/>
                </a:schemeClr>
              </a:buClr>
            </a:pPr>
            <a:r>
              <a:rPr lang="en-US" dirty="0"/>
              <a:t>Served hot or cold</a:t>
            </a:r>
          </a:p>
          <a:p>
            <a:pPr>
              <a:buClr>
                <a:schemeClr val="accent6">
                  <a:lumMod val="75000"/>
                </a:schemeClr>
              </a:buClr>
            </a:pPr>
            <a:r>
              <a:rPr lang="en-US" dirty="0"/>
              <a:t>Compotes</a:t>
            </a:r>
          </a:p>
          <a:p>
            <a:pPr lvl="1">
              <a:buClr>
                <a:schemeClr val="accent6">
                  <a:lumMod val="75000"/>
                </a:schemeClr>
              </a:buClr>
            </a:pPr>
            <a:r>
              <a:rPr lang="en-US" dirty="0"/>
              <a:t>Simmer fruit in sugar syrup</a:t>
            </a:r>
          </a:p>
          <a:p>
            <a:pPr lvl="1">
              <a:buClr>
                <a:schemeClr val="accent6">
                  <a:lumMod val="75000"/>
                </a:schemeClr>
              </a:buClr>
            </a:pPr>
            <a:r>
              <a:rPr lang="en-US" dirty="0"/>
              <a:t>Served warm or cold</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38</a:t>
            </a:fld>
            <a:endParaRPr lang="en-US" altLang="en-US" dirty="0"/>
          </a:p>
        </p:txBody>
      </p:sp>
    </p:spTree>
    <p:extLst>
      <p:ext uri="{BB962C8B-B14F-4D97-AF65-F5344CB8AC3E}">
        <p14:creationId xmlns:p14="http://schemas.microsoft.com/office/powerpoint/2010/main" val="2364218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a fruit sauce</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Peel and cut into small pieces</a:t>
            </a:r>
          </a:p>
          <a:p>
            <a:pPr>
              <a:buClr>
                <a:schemeClr val="accent6">
                  <a:lumMod val="75000"/>
                </a:schemeClr>
              </a:buClr>
              <a:buFont typeface="+mj-lt"/>
              <a:buAutoNum type="arabicPeriod"/>
            </a:pPr>
            <a:r>
              <a:rPr lang="en-US" dirty="0"/>
              <a:t>Add liquid</a:t>
            </a:r>
          </a:p>
          <a:p>
            <a:pPr lvl="1">
              <a:buClr>
                <a:schemeClr val="accent6">
                  <a:lumMod val="75000"/>
                </a:schemeClr>
              </a:buClr>
            </a:pPr>
            <a:r>
              <a:rPr lang="en-US" dirty="0"/>
              <a:t>Heat purée until almost boiling</a:t>
            </a:r>
          </a:p>
          <a:p>
            <a:pPr lvl="1">
              <a:buClr>
                <a:schemeClr val="accent6">
                  <a:lumMod val="75000"/>
                </a:schemeClr>
              </a:buClr>
            </a:pPr>
            <a:r>
              <a:rPr lang="en-US" dirty="0"/>
              <a:t>Lower to simmer</a:t>
            </a:r>
          </a:p>
          <a:p>
            <a:pPr lvl="1">
              <a:buClr>
                <a:schemeClr val="accent6">
                  <a:lumMod val="75000"/>
                </a:schemeClr>
              </a:buClr>
            </a:pPr>
            <a:r>
              <a:rPr lang="en-US" dirty="0"/>
              <a:t>Cover pan</a:t>
            </a:r>
          </a:p>
          <a:p>
            <a:pPr>
              <a:buClr>
                <a:schemeClr val="accent6">
                  <a:lumMod val="75000"/>
                </a:schemeClr>
              </a:buClr>
              <a:buFont typeface="+mj-lt"/>
              <a:buAutoNum type="arabicPeriod"/>
            </a:pPr>
            <a:r>
              <a:rPr lang="en-US" dirty="0"/>
              <a:t>Cook</a:t>
            </a:r>
          </a:p>
          <a:p>
            <a:pPr lvl="1">
              <a:buClr>
                <a:schemeClr val="accent6">
                  <a:lumMod val="75000"/>
                </a:schemeClr>
              </a:buClr>
            </a:pPr>
            <a:r>
              <a:rPr lang="en-US" dirty="0"/>
              <a:t>Stir occasionally</a:t>
            </a:r>
          </a:p>
          <a:p>
            <a:pPr>
              <a:buClr>
                <a:schemeClr val="accent6">
                  <a:lumMod val="75000"/>
                </a:schemeClr>
              </a:buClr>
              <a:buFont typeface="+mj-lt"/>
              <a:buAutoNum type="arabicPeriod"/>
            </a:pPr>
            <a:r>
              <a:rPr lang="en-US" dirty="0"/>
              <a:t>Sweeten as desired</a:t>
            </a:r>
          </a:p>
          <a:p>
            <a:pPr lvl="1">
              <a:buClr>
                <a:schemeClr val="accent6">
                  <a:lumMod val="75000"/>
                </a:schemeClr>
              </a:buClr>
            </a:pPr>
            <a:r>
              <a:rPr lang="en-US" dirty="0"/>
              <a:t>Sugar, honey, syrup</a:t>
            </a:r>
          </a:p>
          <a:p>
            <a:pPr>
              <a:buClr>
                <a:schemeClr val="accent6">
                  <a:lumMod val="75000"/>
                </a:schemeClr>
              </a:buClr>
              <a:buFont typeface="+mj-lt"/>
              <a:buAutoNum type="arabicPeriod"/>
            </a:pPr>
            <a:r>
              <a:rPr lang="en-US" dirty="0"/>
              <a:t>Add additional spices or other flavorings</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8CD17D77-8F38-4498-B899-FC456065E65E}" type="slidenum">
              <a:rPr lang="en-US" altLang="en-US" smtClean="0"/>
              <a:pPr/>
              <a:t>39</a:t>
            </a:fld>
            <a:endParaRPr lang="en-US" altLang="en-US" dirty="0"/>
          </a:p>
        </p:txBody>
      </p:sp>
    </p:spTree>
    <p:extLst>
      <p:ext uri="{BB962C8B-B14F-4D97-AF65-F5344CB8AC3E}">
        <p14:creationId xmlns:p14="http://schemas.microsoft.com/office/powerpoint/2010/main" val="3655563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Apricots:</a:t>
            </a:r>
          </a:p>
          <a:p>
            <a:pPr>
              <a:buClr>
                <a:schemeClr val="accent6">
                  <a:lumMod val="75000"/>
                </a:schemeClr>
              </a:buClr>
            </a:pPr>
            <a:r>
              <a:rPr lang="en-US" dirty="0"/>
              <a:t>Resemble peaches</a:t>
            </a:r>
          </a:p>
          <a:p>
            <a:pPr>
              <a:buClr>
                <a:schemeClr val="accent6">
                  <a:lumMod val="75000"/>
                </a:schemeClr>
              </a:buClr>
            </a:pPr>
            <a:r>
              <a:rPr lang="en-US" dirty="0"/>
              <a:t>Dry flesh, fuzzy skin</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4</a:t>
            </a:fld>
            <a:endParaRPr lang="en-US" altLang="en-US" dirty="0"/>
          </a:p>
        </p:txBody>
      </p:sp>
    </p:spTree>
    <p:extLst>
      <p:ext uri="{BB962C8B-B14F-4D97-AF65-F5344CB8AC3E}">
        <p14:creationId xmlns:p14="http://schemas.microsoft.com/office/powerpoint/2010/main" val="257211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Baking and microwaving</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Baking:</a:t>
            </a:r>
          </a:p>
          <a:p>
            <a:pPr>
              <a:buClr>
                <a:schemeClr val="accent6">
                  <a:lumMod val="75000"/>
                </a:schemeClr>
              </a:buClr>
            </a:pPr>
            <a:r>
              <a:rPr lang="en-US" dirty="0"/>
              <a:t>Use firm fruits</a:t>
            </a:r>
          </a:p>
          <a:p>
            <a:pPr>
              <a:buClr>
                <a:schemeClr val="accent6">
                  <a:lumMod val="75000"/>
                </a:schemeClr>
              </a:buClr>
            </a:pPr>
            <a:r>
              <a:rPr lang="en-US" dirty="0"/>
              <a:t>Apples most popular baked fruit</a:t>
            </a:r>
          </a:p>
          <a:p>
            <a:pPr>
              <a:buClr>
                <a:schemeClr val="accent6">
                  <a:lumMod val="75000"/>
                </a:schemeClr>
              </a:buClr>
            </a:pPr>
            <a:endParaRPr lang="en-US" dirty="0"/>
          </a:p>
          <a:p>
            <a:pPr marL="0" indent="0">
              <a:buClr>
                <a:schemeClr val="accent6">
                  <a:lumMod val="75000"/>
                </a:schemeClr>
              </a:buClr>
              <a:buNone/>
            </a:pPr>
            <a:r>
              <a:rPr lang="en-US" dirty="0"/>
              <a:t>Microwaving:</a:t>
            </a:r>
          </a:p>
          <a:p>
            <a:pPr>
              <a:buClr>
                <a:schemeClr val="accent6">
                  <a:lumMod val="75000"/>
                </a:schemeClr>
              </a:buClr>
            </a:pPr>
            <a:r>
              <a:rPr lang="en-US" dirty="0"/>
              <a:t>Be careful—can overcook</a:t>
            </a:r>
          </a:p>
          <a:p>
            <a:pPr>
              <a:buClr>
                <a:schemeClr val="accent6">
                  <a:lumMod val="75000"/>
                </a:schemeClr>
              </a:buClr>
            </a:pPr>
            <a:r>
              <a:rPr lang="en-US" dirty="0"/>
              <a:t>Cover but leave opening for escaping steam</a:t>
            </a:r>
          </a:p>
          <a:p>
            <a:pPr>
              <a:buClr>
                <a:schemeClr val="accent6">
                  <a:lumMod val="75000"/>
                </a:schemeClr>
              </a:buClr>
            </a:pPr>
            <a:r>
              <a:rPr lang="en-US" dirty="0"/>
              <a:t>Puncture whole fruits to keep them from exploding</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40</a:t>
            </a:fld>
            <a:endParaRPr lang="en-US" altLang="en-US" dirty="0"/>
          </a:p>
        </p:txBody>
      </p:sp>
    </p:spTree>
    <p:extLst>
      <p:ext uri="{BB962C8B-B14F-4D97-AF65-F5344CB8AC3E}">
        <p14:creationId xmlns:p14="http://schemas.microsoft.com/office/powerpoint/2010/main" val="31654952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Baking apples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Core apples</a:t>
            </a:r>
          </a:p>
          <a:p>
            <a:pPr>
              <a:buClr>
                <a:schemeClr val="accent6">
                  <a:lumMod val="75000"/>
                </a:schemeClr>
              </a:buClr>
              <a:buFont typeface="+mj-lt"/>
              <a:buAutoNum type="arabicPeriod"/>
            </a:pPr>
            <a:r>
              <a:rPr lang="en-US" dirty="0"/>
              <a:t>Parisienne scoop or apple corer</a:t>
            </a:r>
          </a:p>
          <a:p>
            <a:pPr lvl="1">
              <a:buClr>
                <a:schemeClr val="accent6">
                  <a:lumMod val="75000"/>
                </a:schemeClr>
              </a:buClr>
            </a:pPr>
            <a:r>
              <a:rPr lang="en-US" dirty="0"/>
              <a:t>Cut thin strip of skin from apple middle</a:t>
            </a:r>
          </a:p>
          <a:p>
            <a:pPr>
              <a:buClr>
                <a:schemeClr val="accent6">
                  <a:lumMod val="75000"/>
                </a:schemeClr>
              </a:buClr>
              <a:buFont typeface="+mj-lt"/>
              <a:buAutoNum type="arabicPeriod"/>
            </a:pPr>
            <a:r>
              <a:rPr lang="en-US" dirty="0"/>
              <a:t>Fill apple’s core cavity</a:t>
            </a:r>
          </a:p>
          <a:p>
            <a:pPr lvl="1">
              <a:buClr>
                <a:schemeClr val="accent6">
                  <a:lumMod val="75000"/>
                </a:schemeClr>
              </a:buClr>
            </a:pPr>
            <a:r>
              <a:rPr lang="en-US" dirty="0"/>
              <a:t>Cinnamon, nutmeg, raisins, dates</a:t>
            </a:r>
          </a:p>
          <a:p>
            <a:pPr>
              <a:buClr>
                <a:schemeClr val="accent6">
                  <a:lumMod val="75000"/>
                </a:schemeClr>
              </a:buClr>
              <a:buFont typeface="+mj-lt"/>
              <a:buAutoNum type="arabicPeriod" startAt="4"/>
            </a:pPr>
            <a:r>
              <a:rPr lang="en-US" dirty="0"/>
              <a:t>Place apples in ¼ inch of hot water in baking dish</a:t>
            </a:r>
          </a:p>
          <a:p>
            <a:pPr>
              <a:buClr>
                <a:schemeClr val="accent6">
                  <a:lumMod val="75000"/>
                </a:schemeClr>
              </a:buClr>
              <a:buFont typeface="+mj-lt"/>
              <a:buAutoNum type="arabicPeriod" startAt="5"/>
            </a:pPr>
            <a:r>
              <a:rPr lang="en-US" dirty="0"/>
              <a:t>Bake at 350°F (177°C) until tender</a:t>
            </a:r>
          </a:p>
          <a:p>
            <a:pPr lvl="1">
              <a:buClr>
                <a:schemeClr val="accent6">
                  <a:lumMod val="75000"/>
                </a:schemeClr>
              </a:buClr>
            </a:pPr>
            <a:r>
              <a:rPr lang="en-US" dirty="0"/>
              <a:t>45 to 60 minutes</a:t>
            </a:r>
          </a:p>
        </p:txBody>
      </p:sp>
      <p:pic>
        <p:nvPicPr>
          <p:cNvPr id="10" name="Picture Placeholder 9"/>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8" name="Picture Placeholder 7"/>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pic>
        <p:nvPicPr>
          <p:cNvPr id="13" name="Picture Placeholder 12"/>
          <p:cNvPicPr>
            <a:picLocks noGrp="1" noChangeAspect="1"/>
          </p:cNvPicPr>
          <p:nvPr>
            <p:ph type="pic" sz="quarter" idx="14"/>
          </p:nvPr>
        </p:nvPicPr>
        <p:blipFill rotWithShape="1">
          <a:blip r:embed="rId5"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5"/>
          </p:nvPr>
        </p:nvSpPr>
        <p:spPr/>
        <p:txBody>
          <a:bodyPr/>
          <a:lstStyle/>
          <a:p>
            <a:fld id="{8CD17D77-8F38-4498-B899-FC456065E65E}" type="slidenum">
              <a:rPr lang="en-US" altLang="en-US" smtClean="0"/>
              <a:pPr/>
              <a:t>41</a:t>
            </a:fld>
            <a:endParaRPr lang="en-US" altLang="en-US" dirty="0"/>
          </a:p>
        </p:txBody>
      </p:sp>
    </p:spTree>
    <p:extLst>
      <p:ext uri="{BB962C8B-B14F-4D97-AF65-F5344CB8AC3E}">
        <p14:creationId xmlns:p14="http://schemas.microsoft.com/office/powerpoint/2010/main" val="3319683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Serving fruits</a:t>
            </a:r>
          </a:p>
        </p:txBody>
      </p:sp>
      <p:sp>
        <p:nvSpPr>
          <p:cNvPr id="3" name="Content Placeholder 2"/>
          <p:cNvSpPr>
            <a:spLocks noGrp="1"/>
          </p:cNvSpPr>
          <p:nvPr>
            <p:ph idx="1"/>
          </p:nvPr>
        </p:nvSpPr>
        <p:spPr/>
        <p:txBody>
          <a:bodyPr/>
          <a:lstStyle/>
          <a:p>
            <a:pPr>
              <a:buClr>
                <a:schemeClr val="accent6">
                  <a:lumMod val="75000"/>
                </a:schemeClr>
              </a:buClr>
            </a:pPr>
            <a:r>
              <a:rPr lang="en-US" dirty="0"/>
              <a:t>Fruit plates or salads</a:t>
            </a:r>
          </a:p>
          <a:p>
            <a:pPr>
              <a:buClr>
                <a:schemeClr val="accent6">
                  <a:lumMod val="75000"/>
                </a:schemeClr>
              </a:buClr>
            </a:pPr>
            <a:r>
              <a:rPr lang="en-US" dirty="0"/>
              <a:t>Serve at room temperature</a:t>
            </a:r>
          </a:p>
          <a:p>
            <a:pPr>
              <a:buClr>
                <a:schemeClr val="accent6">
                  <a:lumMod val="75000"/>
                </a:schemeClr>
              </a:buClr>
            </a:pPr>
            <a:r>
              <a:rPr lang="en-US" dirty="0"/>
              <a:t>Used as garnishes on desserts or entrées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42</a:t>
            </a:fld>
            <a:endParaRPr lang="en-US" altLang="en-US" dirty="0"/>
          </a:p>
        </p:txBody>
      </p:sp>
    </p:spTree>
    <p:extLst>
      <p:ext uri="{BB962C8B-B14F-4D97-AF65-F5344CB8AC3E}">
        <p14:creationId xmlns:p14="http://schemas.microsoft.com/office/powerpoint/2010/main" val="1216198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Berries:</a:t>
            </a:r>
          </a:p>
          <a:p>
            <a:pPr>
              <a:buClr>
                <a:schemeClr val="accent6">
                  <a:lumMod val="75000"/>
                </a:schemeClr>
              </a:buClr>
            </a:pPr>
            <a:r>
              <a:rPr lang="en-US" dirty="0"/>
              <a:t>Grow and ripen on vines and shrubs</a:t>
            </a:r>
          </a:p>
          <a:p>
            <a:pPr>
              <a:buClr>
                <a:schemeClr val="accent6">
                  <a:lumMod val="75000"/>
                </a:schemeClr>
              </a:buClr>
            </a:pPr>
            <a:r>
              <a:rPr lang="en-US" dirty="0"/>
              <a:t>Perishable and fragile</a:t>
            </a:r>
          </a:p>
          <a:p>
            <a:pPr>
              <a:buClr>
                <a:schemeClr val="accent6">
                  <a:lumMod val="75000"/>
                </a:schemeClr>
              </a:buClr>
            </a:pPr>
            <a:r>
              <a:rPr lang="en-US" dirty="0"/>
              <a:t>Grown in most soils and regions</a:t>
            </a:r>
          </a:p>
          <a:p>
            <a:pPr>
              <a:buClr>
                <a:schemeClr val="accent6">
                  <a:lumMod val="75000"/>
                </a:schemeClr>
              </a:buClr>
            </a:pPr>
            <a:r>
              <a:rPr lang="en-US" dirty="0"/>
              <a:t>Prepare and use quickly</a:t>
            </a:r>
          </a:p>
          <a:p>
            <a:pPr>
              <a:buClr>
                <a:schemeClr val="accent6">
                  <a:lumMod val="75000"/>
                </a:schemeClr>
              </a:buClr>
            </a:pPr>
            <a:r>
              <a:rPr lang="en-US" dirty="0"/>
              <a:t>Plump and free of mold</a:t>
            </a:r>
          </a:p>
          <a:p>
            <a:pPr>
              <a:buClr>
                <a:schemeClr val="accent6">
                  <a:lumMod val="75000"/>
                </a:schemeClr>
              </a:buClr>
            </a:pPr>
            <a:r>
              <a:rPr lang="en-US" dirty="0"/>
              <a:t>Wash before use</a:t>
            </a:r>
          </a:p>
          <a:p>
            <a:pPr>
              <a:buClr>
                <a:schemeClr val="accent6">
                  <a:lumMod val="75000"/>
                </a:schemeClr>
              </a:buClr>
            </a:pPr>
            <a:r>
              <a:rPr lang="en-US" dirty="0"/>
              <a:t>Minimize handling</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5</a:t>
            </a:fld>
            <a:endParaRPr lang="en-US" altLang="en-US" dirty="0"/>
          </a:p>
        </p:txBody>
      </p:sp>
    </p:spTree>
    <p:extLst>
      <p:ext uri="{BB962C8B-B14F-4D97-AF65-F5344CB8AC3E}">
        <p14:creationId xmlns:p14="http://schemas.microsoft.com/office/powerpoint/2010/main" val="992708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Cherries:</a:t>
            </a:r>
          </a:p>
          <a:p>
            <a:pPr>
              <a:buClr>
                <a:schemeClr val="accent6">
                  <a:lumMod val="75000"/>
                </a:schemeClr>
              </a:buClr>
            </a:pPr>
            <a:r>
              <a:rPr lang="en-US" dirty="0"/>
              <a:t>Grow on trees in temperate climates</a:t>
            </a:r>
          </a:p>
          <a:p>
            <a:pPr>
              <a:buClr>
                <a:schemeClr val="accent6">
                  <a:lumMod val="75000"/>
                </a:schemeClr>
              </a:buClr>
            </a:pPr>
            <a:r>
              <a:rPr lang="en-US" dirty="0"/>
              <a:t>Vary from tart to sweet</a:t>
            </a:r>
          </a:p>
          <a:p>
            <a:pPr>
              <a:buClr>
                <a:schemeClr val="accent6">
                  <a:lumMod val="75000"/>
                </a:schemeClr>
              </a:buClr>
            </a:pPr>
            <a:r>
              <a:rPr lang="en-US" dirty="0"/>
              <a:t>Used in baking, cooking, preserves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6</a:t>
            </a:fld>
            <a:endParaRPr lang="en-US" altLang="en-US" dirty="0"/>
          </a:p>
        </p:txBody>
      </p:sp>
    </p:spTree>
    <p:extLst>
      <p:ext uri="{BB962C8B-B14F-4D97-AF65-F5344CB8AC3E}">
        <p14:creationId xmlns:p14="http://schemas.microsoft.com/office/powerpoint/2010/main" val="2557136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Grapes:</a:t>
            </a:r>
          </a:p>
          <a:p>
            <a:pPr>
              <a:buClr>
                <a:schemeClr val="accent6">
                  <a:lumMod val="75000"/>
                </a:schemeClr>
              </a:buClr>
            </a:pPr>
            <a:r>
              <a:rPr lang="en-US" dirty="0"/>
              <a:t>Grow in nutrient-rich soil</a:t>
            </a:r>
          </a:p>
          <a:p>
            <a:pPr>
              <a:buClr>
                <a:schemeClr val="accent6">
                  <a:lumMod val="75000"/>
                </a:schemeClr>
              </a:buClr>
            </a:pPr>
            <a:r>
              <a:rPr lang="en-US" dirty="0"/>
              <a:t>Grow in clusters on vines</a:t>
            </a:r>
          </a:p>
          <a:p>
            <a:pPr>
              <a:buClr>
                <a:schemeClr val="accent6">
                  <a:lumMod val="75000"/>
                </a:schemeClr>
              </a:buClr>
            </a:pPr>
            <a:r>
              <a:rPr lang="en-US" dirty="0"/>
              <a:t>With or without seeds</a:t>
            </a:r>
          </a:p>
          <a:p>
            <a:pPr>
              <a:buClr>
                <a:schemeClr val="accent6">
                  <a:lumMod val="75000"/>
                </a:schemeClr>
              </a:buClr>
            </a:pPr>
            <a:r>
              <a:rPr lang="en-US" dirty="0"/>
              <a:t>Grape skin—flavor and color</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4" name="Picture Placeholder 3"/>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4"/>
          </p:nvPr>
        </p:nvSpPr>
        <p:spPr/>
        <p:txBody>
          <a:bodyPr/>
          <a:lstStyle/>
          <a:p>
            <a:fld id="{907F2CF4-9B79-46F4-94D6-D307E6CD8B9D}" type="slidenum">
              <a:rPr lang="en-US" altLang="en-US" smtClean="0"/>
              <a:pPr/>
              <a:t>7</a:t>
            </a:fld>
            <a:endParaRPr lang="en-US" altLang="en-US" dirty="0"/>
          </a:p>
        </p:txBody>
      </p:sp>
    </p:spTree>
    <p:extLst>
      <p:ext uri="{BB962C8B-B14F-4D97-AF65-F5344CB8AC3E}">
        <p14:creationId xmlns:p14="http://schemas.microsoft.com/office/powerpoint/2010/main" val="18272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Melons:</a:t>
            </a:r>
          </a:p>
          <a:p>
            <a:pPr>
              <a:buClr>
                <a:schemeClr val="accent6">
                  <a:lumMod val="75000"/>
                </a:schemeClr>
              </a:buClr>
            </a:pPr>
            <a:r>
              <a:rPr lang="en-US" dirty="0"/>
              <a:t>Two groups: sweet melons and watermelons</a:t>
            </a:r>
          </a:p>
          <a:p>
            <a:pPr>
              <a:buClr>
                <a:schemeClr val="accent6">
                  <a:lumMod val="75000"/>
                </a:schemeClr>
              </a:buClr>
            </a:pPr>
            <a:r>
              <a:rPr lang="en-US" dirty="0"/>
              <a:t>Sweet melons</a:t>
            </a:r>
          </a:p>
          <a:p>
            <a:pPr lvl="1">
              <a:buClr>
                <a:schemeClr val="accent6">
                  <a:lumMod val="75000"/>
                </a:schemeClr>
              </a:buClr>
            </a:pPr>
            <a:r>
              <a:rPr lang="en-US" dirty="0"/>
              <a:t>Tan or yellowish green–colored rind</a:t>
            </a:r>
          </a:p>
          <a:p>
            <a:pPr lvl="1">
              <a:buClr>
                <a:schemeClr val="accent6">
                  <a:lumMod val="75000"/>
                </a:schemeClr>
              </a:buClr>
            </a:pPr>
            <a:r>
              <a:rPr lang="en-US" dirty="0"/>
              <a:t>Flesh—thick, tight texture</a:t>
            </a:r>
          </a:p>
          <a:p>
            <a:pPr lvl="1">
              <a:buClr>
                <a:schemeClr val="accent6">
                  <a:lumMod val="75000"/>
                </a:schemeClr>
              </a:buClr>
            </a:pPr>
            <a:r>
              <a:rPr lang="en-US" dirty="0"/>
              <a:t>Central network of seeds</a:t>
            </a:r>
          </a:p>
          <a:p>
            <a:pPr>
              <a:buClr>
                <a:schemeClr val="accent6">
                  <a:lumMod val="75000"/>
                </a:schemeClr>
              </a:buClr>
            </a:pPr>
            <a:r>
              <a:rPr lang="en-US" dirty="0"/>
              <a:t>Watermelons</a:t>
            </a:r>
          </a:p>
          <a:p>
            <a:pPr lvl="1">
              <a:buClr>
                <a:schemeClr val="accent6">
                  <a:lumMod val="75000"/>
                </a:schemeClr>
              </a:buClr>
            </a:pPr>
            <a:r>
              <a:rPr lang="en-US" dirty="0"/>
              <a:t>Large with watery flesh</a:t>
            </a:r>
          </a:p>
          <a:p>
            <a:pPr lvl="1">
              <a:buClr>
                <a:schemeClr val="accent6">
                  <a:lumMod val="75000"/>
                </a:schemeClr>
              </a:buClr>
            </a:pPr>
            <a:r>
              <a:rPr lang="en-US" dirty="0"/>
              <a:t>Smooth green skin</a:t>
            </a:r>
          </a:p>
          <a:p>
            <a:pPr lvl="1">
              <a:buClr>
                <a:schemeClr val="accent6">
                  <a:lumMod val="75000"/>
                </a:schemeClr>
              </a:buClr>
            </a:pPr>
            <a:r>
              <a:rPr lang="en-US" dirty="0"/>
              <a:t>Very thick white rind</a:t>
            </a:r>
          </a:p>
          <a:p>
            <a:pPr lvl="1">
              <a:buClr>
                <a:schemeClr val="accent6">
                  <a:lumMod val="75000"/>
                </a:schemeClr>
              </a:buClr>
            </a:pPr>
            <a:r>
              <a:rPr lang="en-US" dirty="0"/>
              <a:t>Crisp, pink, watery flesh</a:t>
            </a:r>
          </a:p>
          <a:p>
            <a:pPr lvl="1">
              <a:buClr>
                <a:schemeClr val="accent6">
                  <a:lumMod val="75000"/>
                </a:schemeClr>
              </a:buClr>
            </a:pPr>
            <a:r>
              <a:rPr lang="en-US" dirty="0"/>
              <a:t>Seeds throughout flesh</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4"/>
          </p:nvPr>
        </p:nvSpPr>
        <p:spPr/>
        <p:txBody>
          <a:bodyPr/>
          <a:lstStyle/>
          <a:p>
            <a:fld id="{907F2CF4-9B79-46F4-94D6-D307E6CD8B9D}" type="slidenum">
              <a:rPr lang="en-US" altLang="en-US" smtClean="0"/>
              <a:pPr/>
              <a:t>8</a:t>
            </a:fld>
            <a:endParaRPr lang="en-US" altLang="en-US" dirty="0"/>
          </a:p>
        </p:txBody>
      </p:sp>
    </p:spTree>
    <p:extLst>
      <p:ext uri="{BB962C8B-B14F-4D97-AF65-F5344CB8AC3E}">
        <p14:creationId xmlns:p14="http://schemas.microsoft.com/office/powerpoint/2010/main" val="336037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Summer fruits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Nectarines:</a:t>
            </a:r>
          </a:p>
          <a:p>
            <a:pPr>
              <a:buClr>
                <a:schemeClr val="accent6">
                  <a:lumMod val="75000"/>
                </a:schemeClr>
              </a:buClr>
            </a:pPr>
            <a:r>
              <a:rPr lang="en-US" dirty="0"/>
              <a:t>Similar to peaches</a:t>
            </a:r>
          </a:p>
          <a:p>
            <a:pPr>
              <a:buClr>
                <a:schemeClr val="accent6">
                  <a:lumMod val="75000"/>
                </a:schemeClr>
              </a:buClr>
            </a:pPr>
            <a:r>
              <a:rPr lang="en-US" dirty="0"/>
              <a:t>Smooth skin and firm flesh</a:t>
            </a:r>
          </a:p>
          <a:p>
            <a:pPr>
              <a:buClr>
                <a:schemeClr val="accent6">
                  <a:lumMod val="75000"/>
                </a:schemeClr>
              </a:buClr>
            </a:pPr>
            <a:r>
              <a:rPr lang="en-US" dirty="0"/>
              <a:t>Avoid blemishes and bruises</a:t>
            </a:r>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29577" r="-27099"/>
          <a:stretch/>
        </p:blipFill>
        <p:spPr>
          <a:solidFill>
            <a:schemeClr val="bg1"/>
          </a:solidFill>
        </p:spPr>
      </p:pic>
      <p:sp>
        <p:nvSpPr>
          <p:cNvPr id="5" name="Slide Number Placeholder 4"/>
          <p:cNvSpPr>
            <a:spLocks noGrp="1"/>
          </p:cNvSpPr>
          <p:nvPr>
            <p:ph type="sldNum" sz="quarter" idx="12"/>
          </p:nvPr>
        </p:nvSpPr>
        <p:spPr/>
        <p:txBody>
          <a:bodyPr/>
          <a:lstStyle/>
          <a:p>
            <a:fld id="{907F2CF4-9B79-46F4-94D6-D307E6CD8B9D}" type="slidenum">
              <a:rPr lang="en-US" altLang="en-US" smtClean="0"/>
              <a:pPr/>
              <a:t>9</a:t>
            </a:fld>
            <a:endParaRPr lang="en-US" altLang="en-US" dirty="0"/>
          </a:p>
        </p:txBody>
      </p:sp>
    </p:spTree>
    <p:extLst>
      <p:ext uri="{BB962C8B-B14F-4D97-AF65-F5344CB8AC3E}">
        <p14:creationId xmlns:p14="http://schemas.microsoft.com/office/powerpoint/2010/main" val="46987976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360442-5dec-4955-8a74-e48fe25ec838" xsi:nil="true"/>
    <lcf76f155ced4ddcb4097134ff3c332f xmlns="162f643a-7b80-4d38-9450-1e488627f7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6" ma:contentTypeDescription="Create a new document." ma:contentTypeScope="" ma:versionID="cc189776ef262ce16b119e4cb3eab4b5">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9722f91a27ae4aeaa1bd0f5c842d0019"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21A189-048B-44A1-96B8-6F341ADD0491}">
  <ds:schemaRefs>
    <ds:schemaRef ds:uri="http://schemas.microsoft.com/office/2006/metadata/properties"/>
    <ds:schemaRef ds:uri="http://schemas.microsoft.com/office/infopath/2007/PartnerControls"/>
    <ds:schemaRef ds:uri="83360442-5dec-4955-8a74-e48fe25ec838"/>
    <ds:schemaRef ds:uri="162f643a-7b80-4d38-9450-1e488627f741"/>
  </ds:schemaRefs>
</ds:datastoreItem>
</file>

<file path=customXml/itemProps2.xml><?xml version="1.0" encoding="utf-8"?>
<ds:datastoreItem xmlns:ds="http://schemas.openxmlformats.org/officeDocument/2006/customXml" ds:itemID="{9EC20651-0058-4464-BFAC-8695E734E2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60442-5dec-4955-8a74-e48fe25ec838"/>
    <ds:schemaRef ds:uri="162f643a-7b80-4d38-9450-1e488627f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D5D7C4-238C-43E8-AEF2-AAE20298B1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1852</TotalTime>
  <Words>6805</Words>
  <Application>Microsoft Office PowerPoint</Application>
  <PresentationFormat>Widescreen</PresentationFormat>
  <Paragraphs>731</Paragraphs>
  <Slides>42</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Courier New</vt:lpstr>
      <vt:lpstr>Helvetica Neue Medium</vt:lpstr>
      <vt:lpstr>Wingdings</vt:lpstr>
      <vt:lpstr>1_Office Theme</vt:lpstr>
      <vt:lpstr>PowerPoint Presentation</vt:lpstr>
      <vt:lpstr>Fruit Types and Market Forms</vt:lpstr>
      <vt:lpstr>Fruit Types and Market Forms: Summer Fruits</vt:lpstr>
      <vt:lpstr>Summer fruits</vt:lpstr>
      <vt:lpstr>Summer fruits</vt:lpstr>
      <vt:lpstr>Summer fruits</vt:lpstr>
      <vt:lpstr>Summer fruits</vt:lpstr>
      <vt:lpstr>Summer fruits</vt:lpstr>
      <vt:lpstr>Summer fruits</vt:lpstr>
      <vt:lpstr>Summer fruits</vt:lpstr>
      <vt:lpstr>Summer fruits</vt:lpstr>
      <vt:lpstr>Summer fruits</vt:lpstr>
      <vt:lpstr>Winter fruits</vt:lpstr>
      <vt:lpstr>Winter fruits</vt:lpstr>
      <vt:lpstr>Tropical fruits</vt:lpstr>
      <vt:lpstr>Tropical fruits</vt:lpstr>
      <vt:lpstr>Tropical fruits</vt:lpstr>
      <vt:lpstr>Tropical fruits</vt:lpstr>
      <vt:lpstr>Tropical fruits</vt:lpstr>
      <vt:lpstr>Tropical fruits</vt:lpstr>
      <vt:lpstr>Fruit types and market forms</vt:lpstr>
      <vt:lpstr>Purchasing fruits</vt:lpstr>
      <vt:lpstr>grading</vt:lpstr>
      <vt:lpstr>grading</vt:lpstr>
      <vt:lpstr>Storing fruits</vt:lpstr>
      <vt:lpstr>Preparing fruits</vt:lpstr>
      <vt:lpstr>Peeling, Seeding, Trimming</vt:lpstr>
      <vt:lpstr>Peeling, Seeding, Trimming</vt:lpstr>
      <vt:lpstr>Cutting fruits</vt:lpstr>
      <vt:lpstr>Easy Ways to Cut a Mango </vt:lpstr>
      <vt:lpstr>Easy ways to cut a mango</vt:lpstr>
      <vt:lpstr>Juicing and puréeing</vt:lpstr>
      <vt:lpstr>Preparing dried fruits</vt:lpstr>
      <vt:lpstr>Cooking fruits</vt:lpstr>
      <vt:lpstr>Grilling and broiling</vt:lpstr>
      <vt:lpstr>poaching</vt:lpstr>
      <vt:lpstr>Poaching fruit</vt:lpstr>
      <vt:lpstr>Sautéing</vt:lpstr>
      <vt:lpstr>Making a fruit sauce</vt:lpstr>
      <vt:lpstr>Baking and microwaving</vt:lpstr>
      <vt:lpstr>Baking apples</vt:lpstr>
      <vt:lpstr>Serving fruits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  Fruits</dc:title>
  <dc:creator>Katherine Woodrow</dc:creator>
  <cp:lastModifiedBy>Courtney Hamm</cp:lastModifiedBy>
  <cp:revision>118</cp:revision>
  <dcterms:created xsi:type="dcterms:W3CDTF">2017-04-19T20:43:06Z</dcterms:created>
  <dcterms:modified xsi:type="dcterms:W3CDTF">2025-07-31T19:19:34Z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1500.00000000000</vt:lpwstr>
  </property>
  <property fmtid="{D5CDD505-2E9C-101B-9397-08002B2CF9AE}" pid="3" name="ContentTypeId">
    <vt:lpwstr>0x010100A7FDCF3104A07244BF459662B7AA6C88</vt:lpwstr>
  </property>
</Properties>
</file>