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50"/>
  </p:notesMasterIdLst>
  <p:sldIdLst>
    <p:sldId id="291" r:id="rId5"/>
    <p:sldId id="292" r:id="rId6"/>
    <p:sldId id="259" r:id="rId7"/>
    <p:sldId id="260" r:id="rId8"/>
    <p:sldId id="261" r:id="rId9"/>
    <p:sldId id="293" r:id="rId10"/>
    <p:sldId id="262" r:id="rId11"/>
    <p:sldId id="294" r:id="rId12"/>
    <p:sldId id="263" r:id="rId13"/>
    <p:sldId id="295" r:id="rId14"/>
    <p:sldId id="264" r:id="rId15"/>
    <p:sldId id="265" r:id="rId16"/>
    <p:sldId id="296" r:id="rId17"/>
    <p:sldId id="266" r:id="rId18"/>
    <p:sldId id="297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82" r:id="rId29"/>
    <p:sldId id="276" r:id="rId30"/>
    <p:sldId id="277" r:id="rId31"/>
    <p:sldId id="298" r:id="rId32"/>
    <p:sldId id="278" r:id="rId33"/>
    <p:sldId id="299" r:id="rId34"/>
    <p:sldId id="279" r:id="rId35"/>
    <p:sldId id="300" r:id="rId36"/>
    <p:sldId id="301" r:id="rId37"/>
    <p:sldId id="280" r:id="rId38"/>
    <p:sldId id="281" r:id="rId39"/>
    <p:sldId id="283" r:id="rId40"/>
    <p:sldId id="284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61C8EF-0D9B-4E82-8010-6DE5F343A5CD}" v="1" dt="2025-07-31T19:18:36.4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38" autoAdjust="0"/>
    <p:restoredTop sz="85109" autoAdjust="0"/>
  </p:normalViewPr>
  <p:slideViewPr>
    <p:cSldViewPr snapToGrid="0">
      <p:cViewPr varScale="1">
        <p:scale>
          <a:sx n="55" d="100"/>
          <a:sy n="55" d="100"/>
        </p:scale>
        <p:origin x="89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B731C-57B6-4994-936B-FB2EB4FFBAA0}" type="datetimeFigureOut">
              <a:rPr lang="en-US" smtClean="0"/>
              <a:t>7/31/2025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366305-1A11-42D2-BF5B-0A4BB6C21B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255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Dairy milk is milk that comes from the mammary glands of mammals, primarily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cows. Most milk products are processed to remove harmful bacteria that could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 people sick. Two processes applied to milk products are pasteurization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(pass-cher-i-ZAY-shun) and homogenization (huh-MAH-juh-ni-ZAY-shun):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Pasteurization: Milk is heated to kill microorganisms that cause spoilage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disease without affecting its nutritional value. See Figure 3.1.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Homogenization: Milk is strained through very fine holes to break down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fat and then is blended into one fluid.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Table 3.1 shows types of dairy milk. The type of milk utilized is often based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nutritional value. Lactose-intolerant guests may want lactose-reduced 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lactose-free milk. Lactose intolerance is a common digestive issue that causes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negative reaction to many cultured dairy products, not just milk.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is also important to recognize that low-fat and skim milks behave differently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cooking than whole milk does. Fat brings flavor, body, and mouthfeel to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dish. If a chef reduces the fat in the milk, the ingredient will perform differently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recipe.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2116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Soy milk (nondairy):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Four grams of fat per eight-ounce serving (fortified)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Often fortified with vitamins (including calcium, and perhaps vitamin D and riboflavin) and offered in low-fat forms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Has a slightly nutty flavor with a rich texture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Is available in different flavors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Good source of protein; has no cholesterol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BC962-30CF-46E6-AEC4-F37453FB7D1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8259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Rice milk (nondairy):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Three grams or less per eight-ounce serving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Often fortified with vitamins (check for the addition of calcium, vitamin D, and riboflavin)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Usually made with water, brown rice syrup, starch, and other thickeners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Has a sweet flavor and a thin texture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Is available in different flavors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Has less protein than milk or soy milk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66305-1A11-42D2-BF5B-0A4BB6C21BE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3707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Almond milk (nondairy):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Two to three grams per eight-ounce serving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Made from ground almonds and water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Low in calories and saturated fat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Contains no cholesterol or lactose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May be sweetened and flavored (e.g., chocolate, vanilla)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Often fortified with calcium and vitamin 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5284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Coconut milk (nondairy):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Thick: 20% to 22%; Thin: 5% to 7%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Made from grated brown coconut and water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Mild, sweet taste, with little or no coconut smell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Often used in baking and cooking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66305-1A11-42D2-BF5B-0A4BB6C21BE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0361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Cream contains far more fat than milk. Chefs use it primarily for the fat content,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 provides richness. Creams with more than 30 percent fat are stable when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whipped. They add elegance and flavor to many desserts. Heavy creams also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bring richness and a silky texture to sauces and dressings. Table 3.3 shows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common types of cream.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7565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Light whipping cream: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least 30% but less than 36%</a:t>
            </a:r>
            <a:r>
              <a:rPr lang="en-US" dirty="0"/>
              <a:t>—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 in sauces and soups, and as a garnish for desserts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Heavy whipping cream: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36% to 38%</a:t>
            </a:r>
            <a:r>
              <a:rPr lang="en-US" dirty="0"/>
              <a:t>—u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sed to make whipped cream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Very heavy whipping cream: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40%</a:t>
            </a:r>
            <a:r>
              <a:rPr lang="en-US" dirty="0"/>
              <a:t>—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produces a greater yield and a longer shelf life for the products made with 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045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Light cream: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18% to 30%</a:t>
            </a:r>
            <a:r>
              <a:rPr lang="en-US" dirty="0"/>
              <a:t>—s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ometimes called coffee cream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Half-and-half: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10.5% to 18%</a:t>
            </a:r>
            <a:r>
              <a:rPr lang="en-US" dirty="0"/>
              <a:t>—o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 part milk/one part cream; technically half-and-half does not have enough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fat in it to be called cream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3112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Cultured dairy items may include buttermilk, yogurt, sour cream, and crème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fraîche (a soured cream with butterfat, pronounced “krem fresh”). Sometimes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referred to as “fermented” dairy products, these food items have undergone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process called fermentation. What happens to milk during fermentation?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Bacterial cultures are added to the milk. Many of these products are fermented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lactic acid bacteria, or lactobacillus. The mixture is then heated to around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110°F (43°C) for several hours. The bacteria eat the sugar (lactose) in the milk.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lowers the pH level of the mixture. The low pH level causes the “sour” taste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associate with yogurt, sour cream, and buttermilk. Fermentation changes the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flavor and extends the shelf life of the food. The extended shelf life allows the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item to be kept longer and ensures safer food.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has been a lot of talk about the health benefits of cultured dairy products.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term probiotic refers to a dietary supplement containing live bacteria (as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lactobacilli) that is taken orally to restore beneficial bacteria to the body. There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been many claims about the health benefits of taking probiotics. However,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 much scientific evidence exists to prove these claims. Table 3.4 shows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common types of cultured dairy items.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FDD8C-9F29-42A0-93FE-C2F3769C86E3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3914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Buttermilk: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1% to 2%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Traditional buttermilk is the liquid left after churning butter out of cream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Cultured buttermilk has been fermented using lactic acid bacteria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Can separate as it sits; shake before use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Also available in a powdered form</a:t>
            </a: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Yogurt: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0.5% to 4%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Many varieties are flavored with fruit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Source of protein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Often consumed by vegetarians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“Greek” variety has twice as much protein as regular yogurt; 15–20 grams per serving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“Greek” yogurt is higher in fat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FDD8C-9F29-42A0-93FE-C2F3769C86E3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1989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Sour cream: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18% to 40%</a:t>
            </a:r>
            <a:r>
              <a:rPr lang="en-US" dirty="0"/>
              <a:t>—a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vailable as “light,” “low-fat,” and “fat-free”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Crème fraiche: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30% to 45%</a:t>
            </a:r>
            <a:r>
              <a:rPr lang="en-US" dirty="0"/>
              <a:t>—u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nlike U.S. sour cream, it is less sour and thinner, with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higher fat content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FDD8C-9F29-42A0-93FE-C2F3769C86E3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029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Whole: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least 3.25%</a:t>
            </a:r>
            <a:r>
              <a:rPr lang="en-US" dirty="0"/>
              <a:t>—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closest to the way milk comes from the cow before processing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Low fat: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Available in 1% and 2%</a:t>
            </a:r>
            <a:r>
              <a:rPr lang="en-US" dirty="0"/>
              <a:t>—c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reamy but not as rich as whole milk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Skim: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Less than 0.5% (usually 0.1%)</a:t>
            </a:r>
            <a:r>
              <a:rPr lang="en-US" dirty="0"/>
              <a:t> —l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east creamy and lowest in calories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BC962-30CF-46E6-AEC4-F37453FB7D1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7158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Milk can be received at 45°F (7°C) or lower. Then it must be cooled to 41°F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(5°C) or lower within four hours. Cream and other dairy products must be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received at 41°F (5°C) or lower. All milk, cream, and cultured dairy products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should be labeled “Grade A.” This means that the product meets standards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quality and safety set by the FDA and the U.S. Public Health Service. Milk,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cream, and cultured dairy products should have a sweetish flavor. Items that are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too sweet or that have a sour, bitter, or moldy taste should be thrown out.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Always use the FIFO (first-in, first-out) method of stock rotation for these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dairy products. With the FIFO method, store products to ensure that the older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products are used first. For example, place products with an earlier use-by 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expiration date in front of products with later dates. Any dairy product that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 passed its use-by, sell-by, or expiration date should be thrown away.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282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Different types of butter are chosen based on their flavor and consistency.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best grades of butter are either Grade AA or Grade A. Butter is most commonly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 to add flavor, richness, or smoothness to a dish.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Butter is made by mixing cream containing between 30 percent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45 percent milkfat at a high speed. The finished butter must contain at least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80 percent butterfat content. The remaining 20 percent of the butter is milk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solids and water: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Sweet butter is butter made only from pasteurized fresh cream. It is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typically pale yellow and may be salted or unsalted.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Cultured butter (European butter) is made from fermented cream and has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higher butterfat content and lower salt content than regular butter.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While butter has traditionally been produced in sticks or blocks, spreadable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butter and whipped butter are now available. Both have been chemically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formulated to spread more easily.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4320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Butter is available salted or unsalted. Most commercially sold butter is lightly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salted. Manufacturers add salt to butter as a preservative and sometimes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enhance flavor, but butter should contain no more than 2 percent salt. Chefs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often use unsalted butter in desserts and some cooking, because it gives them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 precise control over the amount of salt in a dish.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cooking, butter is often clarified, which means either the chef or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manufacturer has heated it and removed the milk solids and water. Clarified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butter is better for many cooking processes because the milk solids in whole, 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unclarified, butter burn easily. The point at which an oil or fat begins to burn is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called the smoke point. Clarified butter has a higher smoke point, which makes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less likely to burn when heated.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9252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butter substitute is any alternative used to replace butter in a recipe.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 include margarine, olive oils, coconut oil, and soy-based oils, which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all used to avoid cholesterol, but not fat. (Some of these alternatives are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 heart healthy than butter, but still flavorful.) Additionally, rice-based oils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less fat content and less cholesterol.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Margarine is one of the most common butter substitutes, but it is a manufactured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food product that often contains no milk products. Margarine is made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vegetable oils and animal fats with added flavoring, emulsifiers, colors,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preservatives, and vitamins. Contrary to what many people believe, margarine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not much lower in fat than butter. At least 80 percent of margarine’s calories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must come from fat. Solid margarine is the most popular form. Liquid margarine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often used in sautéing and grilling. One benefit of margarine is that it usually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 a higher smoke point than butter.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Both butter and margarine must be stored in tightly sealed containers to prevent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 from absorbing the flavors of other foods.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499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 cheeses have three basic parts: water, fat, and protein. The amounts vary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depending on the type of cheese. Several varieties of cheese are shown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3.3. For example, cottage cheese can have up to 80 percent water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little fat. On the other hand, a hard cheese like Parmigiano-Reggiano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(Pahr-muh-ZHAH-noh – Reh-jee-AH-noh) might have as little as 30 percent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water, but a high percentage of fat.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Dairies make cheese by separating a milk’s solids from its liquid, or whey,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 process called curdling. The proteins, or curds, that form are then usually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processed in some way to make a particular type of cheese. A wide variety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processing techniques, ripening methods, and types of milk are used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 cheese.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Cheese can be unripened or ripened. Unripened, or fresh, cheeses include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cream cheese and cottage cheese. Unripened cheeses are soft and have a high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moisture content. Ripened cheeses are aged with the modification of added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ripening agents, which give the cheese its unique features, such as taste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texture. Some cheeses are ripened by external bacteria put into curds (e.g., Brie,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bleu, Roquefort, Camembert). Others are ripened by bacteria naturally present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curds (e.g., Swiss, Havarti). Because curdling separates the solids from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lactose portion of milk and the aging process changes the remaining lactose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into easily digested lactic acid, lactose-intolerant people can eat ripened cheese.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varieties of cheese range from mild to sharp to extra sharp. Table 3.5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provides a comparison of a variety of cheeses.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Manufacturers make processed cheese by grinding, blending, and forming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 or more natural cheeses. Emulsifiers help to make the product uniform.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Processed cheese is also pasteurized to prevent it from aging. It can have many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flavors, including port wine, herbed, and plain processed (such as American).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taste is usually mild compared to aged cheese.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1125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Unripened, fresh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Soft and white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Should be eaten soon after purchase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Cottage cheese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Cream cheese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Ricotta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</a:t>
            </a:r>
            <a:r>
              <a:rPr lang="en-US" dirty="0"/>
              <a:t>è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Mascarpone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0792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Soft-ripened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Ripened from the outside (or rind) into the center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Rinds are powdery white or golden orange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Can be semisoft to creamy in texture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Mold and bacterial cultures provide flavor, body, and texture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Brie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Camembert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Boursin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66305-1A11-42D2-BF5B-0A4BB6C21BE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0357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Semisoft, ripened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Mild cheeses, some with buttery flavor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Smooth, sliceable texture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Ripened outward from the interior and sometimes ripened from the surface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Gouda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Muenster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Fontina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Havarti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Monterey Jack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628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Blue-veined, mold-ripened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Mold is injected or sprayed into the cheese to spread throughout it while it ages (typically blue or green)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Creamy texture and a somewhat strong flavor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Maytag Blue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Gorgonzola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Roquefort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Stilton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66305-1A11-42D2-BF5B-0A4BB6C21BE5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3211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Firm, ripened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Bacterial cultures help to ripen the cheese, and curing usually takes a long time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Firm texture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Mild to sharp flavor, depending on how long it has been aged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Cheddar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Gruyère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Emmenthal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Colby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Swiss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606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Buttermilk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Depends on the type of fresh milk used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Made from fresh liquid milk that has bacteria added to it to create a sour taste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Does not actually contain butter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Has a rich, thick texture and tangy acid taste that is valued in baking and the preparation of many items, such as salad dressings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2280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Very hard, ripened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Ripened with bacterial culture and enzymes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Very slow process (at least two years in most cases)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Hard and dry texture; good for grating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Asiago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Parmigiano-Reggiano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Pecorino Romano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Cotija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66305-1A11-42D2-BF5B-0A4BB6C21BE5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8081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Pasta filata (Italian for "spun paste")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Curds are stretched and pulled under warm whey, giving them a plastic texture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May be stored in brine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Flavor ranges from mild to sharp, salty, sweet, and buttery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Fresh mozzarella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Mozzarella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Provolone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66305-1A11-42D2-BF5B-0A4BB6C21BE5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7472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1762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USDA grades for shell eggs—Grades AA, A, and B. Buyers purchase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top two grades (Grade AA and Grade A) for menu items in which the egg’s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appearance is important. A USDA Grade AA egg means that the yolk is high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white will not spread much when the shell is broken. A USDA Grade A egg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means that the yolk is fairly high and the white will still not spread too much when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shell is broken. Both Grade AA and A eggs have generally clean, unbroken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shells. Grade B eggs are not usually purchased fresh by operations, but they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might be bought refrigerated or frozen. Grade B eggs are good for use in menu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items that will hide their appearance, such as baked items. As eggs age, they lose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density. This means the thick part of the white becomes larger, and the egg spreads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 a larger area when it is broken. Figure 3.6 shows the differences in how eggs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should look according to grade.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71084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Buyers must choose eggs by size—ranging from peewee (15 ounces per dozen)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jumbo (30 ounces per dozen). Figure 3.7 shows the range of actual egg sizes.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Many operations use large eggs (24 ounces per dozen) for all purposes. In fact,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most recipes are based on this size. Size and grade together determine the cost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eggs. What if the recipe calls for jumbo eggs and you only have medium eggs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stock? You will find that many recipes call for a certain number of ounces of egg.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So, if you know how many ounces are in a jumbo egg and a medium egg, you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 calculate how many medium eggs you will need to equal the amount called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in the recipe.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Young hens produce smaller eggs, which are generally of a better quality than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larger eggs. Medium eggs are best for breakfast cooking because the appearance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cooked eggs is important.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Eggs come in a variety of forms, as shown in Table 3.6 on the next page.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Like all purchased items, evaluate and order eggs based on characteristics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 as their color, form, packaging, intended use, and preservation method.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3.8 shows fresh eggs, an egg substitute, and dried eggs.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0916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Fresh (shell) eggs: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 are most often used for breakfast cooking or instances in which a whole shell egg is required.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pasteurized shell eggs if the operation mainly serves high-risk populations, such as those in hospitals or senior care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centers, or when making hollandaise sauce, poached eggs, or any other dish calling for eggs that are not fully cooked.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Frozen eggs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Whole eggs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Whites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Yolks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Whole eggs with extra yolks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Frozen eggs are usually made from high-quality fresh eggs and are excellent for use in scrambled eggs, omelets,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French toast, and baking. They are pasteurized and are usually purchased in 30-pound cans or milk carton–style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containers. Frozen eggs take at least two days to thaw at refrigerated temperatures.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18505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Dried eggs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Whole eggs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Yolks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Whites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dried eggs primarily for baking. They are not good for breakfast cooking.</a:t>
            </a: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Egg substitutes: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Egg substitutes may be entirely egg-free or made from egg whites, with dairy or vegetable products substituted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the yolks. These substitutes are important for people with cholesterol-free diet requirements.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Organic and other alternatives: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Many guests now look for organic products and/or products that indicate humane treatment of the animals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produced the items. Organic eggs come from chickens that have been raised without the use of antibiotics, pesticides, or hormones.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organic eggs receive certification through the USDA’s National Organic Program, which confirms the processes used by the producer.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Hens that are fed only vegetable-based food products produce vegetarian eggs. Omega-3 eggs are another kind of egg that has become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common in the market. Eggs naturally have some omega-3 fatty acids, but some egg companies feed their hens special diets to ensure their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eggs have even more of the substance.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66305-1A11-42D2-BF5B-0A4BB6C21BE5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95102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poached eggs, shell the eggs (remove from the shell) and simmer the eggs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water. A properly poached egg should be tender and well-shaped, meaning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yolk is centered and the white is not rough or ragged.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Poached eggs are popular in classic dishes such as eggs Benedict (a half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English muffin topped with Canadian bacon, ham, or bacon; a poached egg;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hollandaise sauce) and eggs Florentine (similar to eggs Benedict, but with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spinach instead of or underneath the meat). Poached eggs are also used 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topping, such as for hash (meat chopped into small pieces and cooked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second time, usually with chopped potatoes).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ESSENTIAL SKILLS: POACHING EGGS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Combine water, salt, and vinegar in a shallow skillet or pan and bring it to a simmer.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Break the eggs into a clean cup, and then slide the eggs carefully into the poaching water. Cook until the whites are set and opaque.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the eggs from the water with a slotted spoon and blot them on a single-use paper towel.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Trim, if desired, and serve hot.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66305-1A11-42D2-BF5B-0A4BB6C21BE5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72676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Scrambled eggs should have a light texture, creamy consistency, and delicate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flavor. They are best when served very hot. Blend the eggs just until the yolks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whites are combined, and then add any seasonings. Cook scrambled eggs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 gentle heat while constantly stirring and scraping from the bottom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sides of the pan to keep them creamy and prevent them from burning.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ESSENTIAL SKILLS: SCRAMBLING EGGS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Beat eggs until they are well blended (see Figure 3.15a); if adding milk, the standard proportion is ½ cup per six eggs.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Water can also be used in place of milk.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Heat the frying pan and add fat.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the fat bubbles, add the beaten eggs to the pan.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Stir eggs, shaking the pan to keep the eggs moving. See Figure 3.15b. Cook to a creamy consistency with no white showing.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Serve immediately on a warm plate. See Figure 3.15c. If the eggs are being held for service, place them in a lightly oiled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(preferably buttered) warm pan. Holding eggs for an excessive time will result in a grayish-green color on the bottom and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sides of the eggs.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66305-1A11-42D2-BF5B-0A4BB6C21BE5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96027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Fried eggs are quick and easy to prepare. To make sure that eggs are fried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the yolks high and centered, use fresh eggs and an appropriate amount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cooking fat, cook the eggs to 145°F (63°C) for at least 15 seconds, and serve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immediately. If they are going to be held for a few minutes, cook the eggs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155°F (68°C). The yolk should be cooked to whatever doneness the guest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requests. Eggs fried up, sometimes called sunny-side up, are fried only on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bottom. Eggs fried over easy are fried on the bottom, then turned over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fried very lightly on their top sides. Basted eggs are fried and then steamed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covered pan.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ESSENTIAL SKILLS: MAKING A FRIED EGG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Heat a frying pan and add fat (such as clarified butter, bacon fat, shortening, oil, or margarine).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Break an egg into a small dish.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the fat in the frying pan bubbles, slip the egg into the pan. See Figure 3.16.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Serve fried eggs immediately on a warm plate.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 are the details for how to cook the various styles of fried egg: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 easy: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Cook the egg until the white is set.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Flip the egg by pushing the pan forward and pulling back sharply, or use a spatula.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Continue to cook until the white is firmly set with a soft yolk.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Hard fried: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Cook the egg until the white is set.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Puncture the yolk with the edge of the spatula or fork and then flip the egg.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Continue to cook until the white and the yolk are firmly set.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Basted: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Fry the egg on one side; do not flip the egg.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Moisten the egg during cooking with hot fat or cover the pan, allowing the egg to steam slightly until the yolk is slightly whitened.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Cook until the white is firmly set and the yolk is hot but soft.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Sunny-side up: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Cook the egg, without flipping or basting, until the white is set.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66305-1A11-42D2-BF5B-0A4BB6C21BE5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645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Evaporated: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least 6.5%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Made from milk by removing 60% of the water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Has a slight cooked flavor from its canning process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Usually used in baking; helps bring richness without excess moisture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66305-1A11-42D2-BF5B-0A4BB6C21BE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86305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 omelets by slightly beating eggs and then cooking them in a skillet with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filling, such as cheese, mushrooms, onions, or ham. Omelets are made rolled,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flat, or souffléed. A rolled omelet should be golden yellow with a creamy, moist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interior and must be made to order. Flat omelets (also called frittatas) may be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made in individual portions or in larger quantities. Souffléed omelets have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light, fluffy texture because the egg whites are whipped before cooking.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ESSENTIAL SKILLS: ROLLED OMELET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Blend the eggs, liquid (milk, cream, and/or water), and seasonings.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Pour the egg mixture into a heated and oiled pan.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Swirl the pan over the heat, stirring and scraping the eggs simultaneously until curds begin to form. See Figure 3.17a.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 a filling, if desired.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Cook the omelet until it is set.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Roll the omelet—completely encasing the filling—out of the pan directly onto a heated plate. Shape it, if necessary. See Figure 3.17b.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Rub the surface with butter, if desired.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FLAT OMELET (FRITTATA)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Blend the eggs, liquid (milk, cream, and/or water), and seasoning.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Sauté any garnish ingredients. See Figure 3.18a.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Pour the egg mixture into a hot, oiled pan over the garnish, swirling the pan so the egg mixture covers the entire bottom of the pan.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Cook, without stirring, until the edges are set.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Finish the omelet in a hot oven, adding other garnish ingredients, such as grated cheese. See Figure 3.18b.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Brown under a broiler, if desired.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ESSENTIAL SKILLS: SOUFFLÉED OMELET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Whip the eggs until they are frothy. See Figure 3.19a. Add any seasonings and garnish ingredients.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Pour the egg mixture into a heated and oiled pan.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Cook the omelet until the edges and bottom are set. See Figure 3.19b.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Finish in a hot oven.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Tips for perfect omelets include the following: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Always use high heat.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Use the appropriate omelet pan (8 or 10 inches).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66305-1A11-42D2-BF5B-0A4BB6C21BE5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91837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favorite egg dishes that can be carried over to lunch or dinner include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quiche (KEESH) and soufflés (soo-FLAYs). Quiche is a savory egg custard baked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 crust. Blend eggs with milk or cream until smooth and then add a variety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ingredients. In one traditional quiche, the Florentine, blend the eggs with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spinach and onion, cheese (usually Gruyère or Swiss, but other cheeses can be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used), and crisp bacon or cooked ham. Regardless of ingredients, season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mixture of eggs and other ingredients, pour it into an uncooked pie crust, bake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in a moderately heated oven, and serve it hot. Quiches are easy to reheat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microwave oven just before serving.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Soufflés are made of eggs and can be either savory or sweet. While they can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served at any meal, soufflés take time to bake and must be made to order.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 a soufflé by enriching a sauce base (generally béchamel) with egg yolk,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whipped egg whites, and flavorings. The egg whites cause the soufflé to puff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during cooking. Soufflés are not difficult to prepare, but timing is everything.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kitchen staff and the serving staff must work together very closely to assure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the guest receives the soufflé while it is still hot and puffy. Cheese soufflés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very popular.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matter how they are prepared, always follow safety steps to ensure properly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cooked eggs: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Handle pooled eggs carefully. Pooled eggs are eggs that are cracked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open and combined in a container. Cook pooled eggs immediately after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mixing, or store them at 41°F (5°C) or lower. Wash and sanitize the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containers used to hold pooled eggs before making a new batch.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Keep shell eggs in cold storage until ready for use. Take out only as many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eggs as needed for immediate use.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ESSENTIAL SKILLS: MAKING SOUFFLÉS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Prepare a base (usually a béchamel sauce) and add the flavoring.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Whip egg whites and fold the whites into the base. See Figure 3.20a.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 the molds. See Figure 3.20b.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Place the molds in a hot oven.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Once they are done, serve the soufflés immediately. See Figure 3.20c.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66305-1A11-42D2-BF5B-0A4BB6C21BE5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199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Condensed: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least 8.5%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Tastes richer and sweeter than evaporated milk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Made from whole milk by removing 60% of the water and then sweetening with sugar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Used in specialty baking when richness and sweetness are desired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Cannot replace evaporated or other milk products unless the recipe’s sugar content and fat content are adjusted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283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UHT (ultra-high temperature):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Depends on the type of fresh milk used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Processed with high heat, cooled, and then packaged in a sterile environment to avoid contamination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Does not need refrigeration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Has a shelf life of nine months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66305-1A11-42D2-BF5B-0A4BB6C21BE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533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Powdered: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Depends on the type of fresh milk used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Usually made from whole or skim milk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Made from milk by removing all of the water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Can improve the reconstituted flavor by serving the milk very cold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Often used in baking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246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Lactose-free milk: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Depends on the type of fresh milk used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Made by adding enzymes to milk to break down the lactose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Good choice for those who are lactose intolerant (have trouble digesting lactose)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66305-1A11-42D2-BF5B-0A4BB6C21BE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830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While lactose intolerance is sometimes called a milk allergy, it is not one. Casein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a protein found in milk. A casein allergy is a true protein-sensitive allergy,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 with such an allergy must avoid all dairy food. Dairy alternatives, such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soy, rice, almond, and coconut milk, can be used instead. Table 3.2 shows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types of plant-based milk.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759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304800"/>
            <a:ext cx="72813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177113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419" y="2108200"/>
            <a:ext cx="7793567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0" y="304800"/>
            <a:ext cx="46736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6596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00" y="304800"/>
            <a:ext cx="44365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848309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1" y="304800"/>
            <a:ext cx="67902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46068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304800"/>
            <a:ext cx="46058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908106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304800"/>
            <a:ext cx="69934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535" y="2116138"/>
            <a:ext cx="7789333" cy="38957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191350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1" y="304800"/>
            <a:ext cx="86190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344806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304800"/>
            <a:ext cx="46058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055063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1" y="304800"/>
            <a:ext cx="45550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319655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068" y="304800"/>
            <a:ext cx="46058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19766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304800"/>
            <a:ext cx="46058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78607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50461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595726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1" y="304800"/>
            <a:ext cx="47074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609934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16138"/>
            <a:ext cx="7823200" cy="38957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535" y="304800"/>
            <a:ext cx="45889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5681750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04800"/>
            <a:ext cx="63500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952483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6" name="Rectangle 5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DCD7CEB-16E4-4EF0-BFC8-134A681853F7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046289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315200" y="1295400"/>
            <a:ext cx="4470400" cy="2667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447800"/>
            <a:ext cx="4064000" cy="23622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2D93BB-70F5-46A0-976D-0926EFFBD6E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782562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315200" y="1295400"/>
            <a:ext cx="4470400" cy="21336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7315200" y="3581400"/>
            <a:ext cx="4470400" cy="21336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447800"/>
            <a:ext cx="4064000" cy="18288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518400" y="3733800"/>
            <a:ext cx="4064000" cy="18288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A7B82836-150E-4424-BE07-194ECCA0DC3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235241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3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7315200" y="9906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315200" y="27432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7315200" y="44958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1430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518400" y="28956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6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7518400" y="46482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490588F7-FAF8-4055-A2BE-59D602CC3B8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432415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_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609600" y="995363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4978400" y="995363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24482"/>
            <a:ext cx="39624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2800" y="1148081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3" name="Content Placeholder 2"/>
          <p:cNvSpPr>
            <a:spLocks noGrp="1"/>
          </p:cNvSpPr>
          <p:nvPr>
            <p:ph idx="13"/>
          </p:nvPr>
        </p:nvSpPr>
        <p:spPr>
          <a:xfrm>
            <a:off x="4978400" y="2824482"/>
            <a:ext cx="39624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5181600" y="1148081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89B4AD98-7066-4318-B389-3D20F769395E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212704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_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1" name="Rectangle 10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2" name="Rectangle 11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09600" y="995363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4470400" y="990600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8331200" y="995363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24482"/>
            <a:ext cx="35560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2800" y="1148081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4673600" y="1143000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0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8534400" y="1148080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1" name="Content Placeholder 2"/>
          <p:cNvSpPr>
            <a:spLocks noGrp="1"/>
          </p:cNvSpPr>
          <p:nvPr>
            <p:ph idx="17"/>
          </p:nvPr>
        </p:nvSpPr>
        <p:spPr>
          <a:xfrm>
            <a:off x="4470400" y="2824483"/>
            <a:ext cx="3556000" cy="327151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8"/>
          </p:nvPr>
        </p:nvSpPr>
        <p:spPr>
          <a:xfrm>
            <a:off x="8331200" y="2819403"/>
            <a:ext cx="3556000" cy="327659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960BD37A-01B3-444C-BD4F-26F81BFE652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006364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6" name="Rectangle 5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09600" y="1295400"/>
            <a:ext cx="10972800" cy="48006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0F40C3-9D8B-4F93-BC94-38B5DE7E8A5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04965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479" y="2133600"/>
            <a:ext cx="58293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080" y="304800"/>
            <a:ext cx="49403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67870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62203"/>
            <a:ext cx="10972800" cy="3763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609600" y="1524003"/>
            <a:ext cx="10972800" cy="761999"/>
          </a:xfrm>
        </p:spPr>
        <p:txBody>
          <a:bodyPr>
            <a:normAutofit/>
          </a:bodyPr>
          <a:lstStyle>
            <a:lvl1pPr marL="1588" indent="-1588">
              <a:buNone/>
              <a:defRPr sz="2000"/>
            </a:lvl1pPr>
          </a:lstStyle>
          <a:p>
            <a:pPr lv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89F02B4D-9242-42AF-9ADA-82F0D9DB665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859041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AC640DD-16D2-4015-8C97-C4BFAA3C382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651965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0855D76-9D58-49F2-8DBA-5909A41AFD55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995092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7EB6DE4-4A2A-4650-8E72-F1112341D61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80729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9CF2306-3D47-45D4-B869-2E2A74C73B05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509221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F72F5FC-D1FC-426E-A075-15D920B3F10E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78319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419" y="2108200"/>
            <a:ext cx="7793567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735" y="304800"/>
            <a:ext cx="49445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58025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"/>
            <a:ext cx="43688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48936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"/>
            <a:ext cx="43857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35657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0" y="304800"/>
            <a:ext cx="73660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55202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04800"/>
            <a:ext cx="80772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719" y="2108200"/>
            <a:ext cx="7818967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97756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"/>
            <a:ext cx="43857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05175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48736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95400"/>
            <a:ext cx="10972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C7CCDB"/>
                </a:solidFill>
                <a:latin typeface="Helvetica Neue Medium" charset="0"/>
              </a:defRPr>
            </a:lvl1pPr>
          </a:lstStyle>
          <a:p>
            <a:fld id="{971C315C-BA2B-4467-A34D-EBD571AF0F24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55448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p:hf hdr="0"/>
  <p:txStyles>
    <p:titleStyle>
      <a:lvl1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 kern="1200" cap="all">
          <a:solidFill>
            <a:srgbClr val="DEAE6F"/>
          </a:solidFill>
          <a:latin typeface="Helvetica Neue Medium"/>
          <a:ea typeface="ヒラギノ角ゴ Pro W3" charset="0"/>
          <a:cs typeface="Arial" pitchFamily="34" charset="0"/>
        </a:defRPr>
      </a:lvl1pPr>
      <a:lvl2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DEAE6F"/>
          </a:solidFill>
          <a:latin typeface="Helvetica Neue Medium" charset="0"/>
          <a:ea typeface="ヒラギノ角ゴ Pro W3" charset="0"/>
          <a:cs typeface="Arial" charset="0"/>
        </a:defRPr>
      </a:lvl2pPr>
      <a:lvl3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DEAE6F"/>
          </a:solidFill>
          <a:latin typeface="Helvetica Neue Medium" charset="0"/>
          <a:ea typeface="ヒラギノ角ゴ Pro W3" charset="0"/>
          <a:cs typeface="Arial" charset="0"/>
        </a:defRPr>
      </a:lvl3pPr>
      <a:lvl4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DEAE6F"/>
          </a:solidFill>
          <a:latin typeface="Helvetica Neue Medium" charset="0"/>
          <a:ea typeface="ヒラギノ角ゴ Pro W3" charset="0"/>
          <a:cs typeface="Arial" charset="0"/>
        </a:defRPr>
      </a:lvl4pPr>
      <a:lvl5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DEAE6F"/>
          </a:solidFill>
          <a:latin typeface="Helvetica Neue Medium" charset="0"/>
          <a:ea typeface="ヒラギノ角ゴ Pro W3" charset="0"/>
          <a:cs typeface="Arial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itchFamily="34" charset="0"/>
          <a:ea typeface="ヒラギノ角ゴ Pro W3" charset="0"/>
          <a:cs typeface="Arial" pitchFamily="34" charset="0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Arial" panose="020B0604020202020204" pitchFamily="34" charset="0"/>
        <a:buChar char="–"/>
        <a:defRPr sz="1200" kern="1200">
          <a:solidFill>
            <a:srgbClr val="DEAE6F"/>
          </a:solidFill>
          <a:latin typeface="Arial" pitchFamily="34" charset="0"/>
          <a:ea typeface="Arial" charset="0"/>
          <a:cs typeface="Arial" pitchFamily="34" charset="0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Arial" panose="020B0604020202020204" pitchFamily="34" charset="0"/>
        <a:buChar char="»"/>
        <a:defRPr sz="1000" kern="1200">
          <a:solidFill>
            <a:srgbClr val="DEAE6F"/>
          </a:solidFill>
          <a:latin typeface="Arial" pitchFamily="34" charset="0"/>
          <a:ea typeface="Arial" charset="0"/>
          <a:cs typeface="Arial" pitchFamily="34" charset="0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tif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tif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7373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Types of Dairy Milk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Lactose-free milk:</a:t>
            </a:r>
          </a:p>
          <a:p>
            <a:pPr marL="283464" indent="-283464"/>
            <a:r>
              <a:rPr lang="en-US" dirty="0"/>
              <a:t>Fat content: depends on type of milk</a:t>
            </a:r>
          </a:p>
          <a:p>
            <a:pPr marL="283464" indent="-283464"/>
            <a:r>
              <a:rPr lang="en-US" dirty="0"/>
              <a:t>Added enzymes to break down lactose</a:t>
            </a:r>
          </a:p>
          <a:p>
            <a:pPr marL="283464" indent="-283464"/>
            <a:r>
              <a:rPr lang="en-US" dirty="0"/>
              <a:t>Lactose intolerant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D7CEB-16E4-4EF0-BFC8-134A681853F7}" type="slidenum">
              <a:rPr lang="en-US" altLang="en-US" smtClean="0"/>
              <a:pPr/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61078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Types of Plant-based Milk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Lactose intolerance not true milk allergy</a:t>
            </a:r>
          </a:p>
          <a:p>
            <a:pPr marL="283464" indent="-283464"/>
            <a:r>
              <a:rPr lang="en-US" dirty="0"/>
              <a:t>Casein allergy is true protein-sensitive allergy</a:t>
            </a:r>
          </a:p>
          <a:p>
            <a:pPr marL="283464" indent="-283464"/>
            <a:r>
              <a:rPr lang="en-US" dirty="0"/>
              <a:t>People with casein allergy must avoid all dairy products</a:t>
            </a:r>
          </a:p>
          <a:p>
            <a:pPr marL="283464" indent="-283464"/>
            <a:r>
              <a:rPr lang="en-US" dirty="0"/>
              <a:t>Dairy alternatives are available</a:t>
            </a:r>
          </a:p>
        </p:txBody>
      </p:sp>
    </p:spTree>
    <p:extLst>
      <p:ext uri="{BB962C8B-B14F-4D97-AF65-F5344CB8AC3E}">
        <p14:creationId xmlns:p14="http://schemas.microsoft.com/office/powerpoint/2010/main" val="917223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Types of Plant-based Milk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Soy milk (nondairy):</a:t>
            </a:r>
          </a:p>
          <a:p>
            <a:pPr marL="283464" indent="-283464"/>
            <a:r>
              <a:rPr lang="en-US" dirty="0"/>
              <a:t>Fat content: 4 grams of fat per 8-ounce serving (fortified)</a:t>
            </a:r>
          </a:p>
          <a:p>
            <a:pPr marL="283464" indent="-283464"/>
            <a:r>
              <a:rPr lang="en-US" dirty="0"/>
              <a:t>Fortified with vitamins such as calcium, vitamin D, riboflavin</a:t>
            </a:r>
          </a:p>
          <a:p>
            <a:pPr marL="283464" indent="-283464"/>
            <a:r>
              <a:rPr lang="en-US" dirty="0"/>
              <a:t>Offered in low-fat form</a:t>
            </a:r>
          </a:p>
          <a:p>
            <a:pPr marL="283464" indent="-283464"/>
            <a:r>
              <a:rPr lang="en-US" dirty="0"/>
              <a:t>Rich texture and nutty flavor</a:t>
            </a:r>
          </a:p>
          <a:p>
            <a:pPr marL="283464" indent="-283464"/>
            <a:r>
              <a:rPr lang="en-US" dirty="0"/>
              <a:t>Multiple flavors</a:t>
            </a:r>
          </a:p>
          <a:p>
            <a:pPr marL="283464" indent="-283464"/>
            <a:r>
              <a:rPr lang="en-US" dirty="0"/>
              <a:t>Source of protein with no cholesterol</a:t>
            </a:r>
          </a:p>
          <a:p>
            <a:pPr marL="457189" indent="-457189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948879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Types of Plant-based Milk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Rice milk (nondairy):</a:t>
            </a:r>
          </a:p>
          <a:p>
            <a:pPr marL="283464" indent="-283464"/>
            <a:r>
              <a:rPr lang="en-US" dirty="0"/>
              <a:t>Fat content: 3 grams or less of fat per 8-ounce serving</a:t>
            </a:r>
          </a:p>
          <a:p>
            <a:pPr marL="283464" indent="-283464"/>
            <a:r>
              <a:rPr lang="en-US" dirty="0"/>
              <a:t>Fortified with vitamins such as calcium, vitamin D, riboflavin</a:t>
            </a:r>
          </a:p>
          <a:p>
            <a:pPr marL="283464" indent="-283464"/>
            <a:r>
              <a:rPr lang="en-US" dirty="0"/>
              <a:t>Water, brown rice syrup, starch, thickeners</a:t>
            </a:r>
          </a:p>
          <a:p>
            <a:pPr marL="283464" indent="-283464"/>
            <a:r>
              <a:rPr lang="en-US" dirty="0"/>
              <a:t>Sweet flavor and thin texture</a:t>
            </a:r>
          </a:p>
          <a:p>
            <a:pPr marL="283464" indent="-283464"/>
            <a:r>
              <a:rPr lang="en-US" dirty="0"/>
              <a:t>Multiple flavors</a:t>
            </a:r>
          </a:p>
          <a:p>
            <a:pPr marL="283464" indent="-283464"/>
            <a:r>
              <a:rPr lang="en-US" dirty="0"/>
              <a:t>Less protein than milk or soy milk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D7CEB-16E4-4EF0-BFC8-134A681853F7}" type="slidenum">
              <a:rPr lang="en-US" altLang="en-US" smtClean="0"/>
              <a:pPr/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85584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Types of Plant-based Milk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Almond milk (nondairy):</a:t>
            </a:r>
          </a:p>
          <a:p>
            <a:pPr marL="283464" indent="-283464"/>
            <a:r>
              <a:rPr lang="en-US" dirty="0"/>
              <a:t>Fat content: 2 to 3 grams of fat per 8-ounce serving</a:t>
            </a:r>
          </a:p>
          <a:p>
            <a:pPr marL="283464" indent="-283464"/>
            <a:r>
              <a:rPr lang="en-US" dirty="0"/>
              <a:t>Made from ground almonds and water</a:t>
            </a:r>
          </a:p>
          <a:p>
            <a:pPr marL="283464" indent="-283464"/>
            <a:r>
              <a:rPr lang="en-US" dirty="0"/>
              <a:t>Low in calories and saturated fat</a:t>
            </a:r>
          </a:p>
          <a:p>
            <a:pPr marL="283464" indent="-283464"/>
            <a:r>
              <a:rPr lang="en-US" dirty="0"/>
              <a:t>No cholesterol or lactose</a:t>
            </a:r>
          </a:p>
          <a:p>
            <a:pPr marL="283464" indent="-283464"/>
            <a:r>
              <a:rPr lang="en-US" dirty="0"/>
              <a:t>Sweetened or flavored</a:t>
            </a:r>
          </a:p>
          <a:p>
            <a:pPr marL="283464" indent="-283464"/>
            <a:r>
              <a:rPr lang="en-US" dirty="0"/>
              <a:t>Fortified with vitamins such as calcium, vitamin D</a:t>
            </a:r>
          </a:p>
        </p:txBody>
      </p:sp>
    </p:spTree>
    <p:extLst>
      <p:ext uri="{BB962C8B-B14F-4D97-AF65-F5344CB8AC3E}">
        <p14:creationId xmlns:p14="http://schemas.microsoft.com/office/powerpoint/2010/main" val="4279461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Types of Plant-based Milk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Coconut milk (nondairy):</a:t>
            </a:r>
          </a:p>
          <a:p>
            <a:pPr marL="283464" indent="-283464"/>
            <a:r>
              <a:rPr lang="en-US" dirty="0"/>
              <a:t>Fat content (thick): 20% to 22%</a:t>
            </a:r>
          </a:p>
          <a:p>
            <a:pPr marL="283464" indent="-283464"/>
            <a:r>
              <a:rPr lang="en-US" dirty="0"/>
              <a:t>Fat content (thin): 5% to 7%</a:t>
            </a:r>
          </a:p>
          <a:p>
            <a:pPr marL="283464" indent="-283464"/>
            <a:r>
              <a:rPr lang="en-US" dirty="0"/>
              <a:t>Made from brown coconut and water</a:t>
            </a:r>
          </a:p>
          <a:p>
            <a:pPr marL="283464" indent="-283464"/>
            <a:r>
              <a:rPr lang="en-US" dirty="0"/>
              <a:t>Sweet taste, no coconut smell</a:t>
            </a:r>
          </a:p>
          <a:p>
            <a:pPr marL="283464" indent="-283464"/>
            <a:r>
              <a:rPr lang="en-US" dirty="0"/>
              <a:t>Baking and cooking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D7CEB-16E4-4EF0-BFC8-134A681853F7}" type="slidenum">
              <a:rPr lang="en-US" altLang="en-US" smtClean="0"/>
              <a:pPr/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37381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Creams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Contains more fat than milk</a:t>
            </a:r>
          </a:p>
          <a:p>
            <a:pPr marL="283464" indent="-283464"/>
            <a:r>
              <a:rPr lang="en-US" dirty="0"/>
              <a:t>Used in cooking because of fat content</a:t>
            </a:r>
          </a:p>
          <a:p>
            <a:pPr marL="283464" indent="-283464"/>
            <a:r>
              <a:rPr lang="en-US" dirty="0"/>
              <a:t>Stable when whipped if more than 30% fat</a:t>
            </a:r>
          </a:p>
          <a:p>
            <a:pPr marL="283464" indent="-283464"/>
            <a:r>
              <a:rPr lang="en-US" dirty="0"/>
              <a:t>Different types of cream</a:t>
            </a:r>
          </a:p>
        </p:txBody>
      </p:sp>
    </p:spTree>
    <p:extLst>
      <p:ext uri="{BB962C8B-B14F-4D97-AF65-F5344CB8AC3E}">
        <p14:creationId xmlns:p14="http://schemas.microsoft.com/office/powerpoint/2010/main" val="1544644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Types of Cream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Light whipping cream</a:t>
            </a:r>
          </a:p>
          <a:p>
            <a:pPr marL="740664" lvl="1" indent="-285750"/>
            <a:r>
              <a:rPr lang="en-US" dirty="0"/>
              <a:t>Fat content: 30% to 36%</a:t>
            </a:r>
          </a:p>
          <a:p>
            <a:pPr marL="740664" lvl="1" indent="-285750"/>
            <a:r>
              <a:rPr lang="en-US" dirty="0"/>
              <a:t>Sauces, soups, dessert garnishes</a:t>
            </a:r>
          </a:p>
          <a:p>
            <a:pPr marL="283464" indent="-283464"/>
            <a:r>
              <a:rPr lang="en-US" dirty="0"/>
              <a:t>Heavy whipping cream</a:t>
            </a:r>
          </a:p>
          <a:p>
            <a:pPr marL="740664" lvl="1" indent="-285750"/>
            <a:r>
              <a:rPr lang="en-US" dirty="0"/>
              <a:t>Fat content: 36% to 38%</a:t>
            </a:r>
          </a:p>
          <a:p>
            <a:pPr marL="740664" lvl="1" indent="-285750"/>
            <a:r>
              <a:rPr lang="en-US" dirty="0"/>
              <a:t>Whipped cream</a:t>
            </a:r>
          </a:p>
          <a:p>
            <a:pPr marL="283464" indent="-283464"/>
            <a:r>
              <a:rPr lang="en-US" dirty="0"/>
              <a:t>Very heavy whipping cream</a:t>
            </a:r>
          </a:p>
          <a:p>
            <a:pPr marL="740664" lvl="1" indent="-285750"/>
            <a:r>
              <a:rPr lang="en-US" dirty="0"/>
              <a:t>Fat content: 40%</a:t>
            </a:r>
          </a:p>
          <a:p>
            <a:pPr marL="740664" lvl="1" indent="-285750"/>
            <a:r>
              <a:rPr lang="en-US" dirty="0"/>
              <a:t>Greater yield to products</a:t>
            </a:r>
          </a:p>
          <a:p>
            <a:pPr marL="740664" lvl="1" indent="-285750"/>
            <a:r>
              <a:rPr lang="en-US" dirty="0"/>
              <a:t>Longer shelf life</a:t>
            </a:r>
          </a:p>
          <a:p>
            <a:pPr marL="1200121" lvl="2" indent="-285744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75913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Types of Cream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Light cream</a:t>
            </a:r>
          </a:p>
          <a:p>
            <a:pPr marL="740664" lvl="1" indent="-283464"/>
            <a:r>
              <a:rPr lang="en-US" dirty="0"/>
              <a:t>Fat content: 18% to 30%</a:t>
            </a:r>
          </a:p>
          <a:p>
            <a:pPr marL="740664" lvl="1" indent="-283464"/>
            <a:r>
              <a:rPr lang="en-US" dirty="0"/>
              <a:t>Coffee cream</a:t>
            </a:r>
          </a:p>
          <a:p>
            <a:pPr marL="283464" indent="-283464"/>
            <a:r>
              <a:rPr lang="en-US" dirty="0"/>
              <a:t>Half-and-half</a:t>
            </a:r>
          </a:p>
          <a:p>
            <a:pPr marL="740664" lvl="1" indent="-283464"/>
            <a:r>
              <a:rPr lang="en-US" dirty="0"/>
              <a:t>Fat content: 10.5% to 18%</a:t>
            </a:r>
          </a:p>
          <a:p>
            <a:pPr marL="740664" lvl="1" indent="-283464"/>
            <a:r>
              <a:rPr lang="en-US" dirty="0"/>
              <a:t>One part milk to one part cream</a:t>
            </a:r>
          </a:p>
          <a:p>
            <a:pPr marL="0" indent="0">
              <a:buNone/>
            </a:pPr>
            <a:endParaRPr lang="en-US" sz="2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44427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Cultured Dairy Items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Dairy products that have undergone fermentation</a:t>
            </a:r>
          </a:p>
          <a:p>
            <a:pPr marL="283464" indent="-283464"/>
            <a:r>
              <a:rPr lang="en-US" dirty="0"/>
              <a:t>Buttermilk, yogurt, sour cream, crème fraiche</a:t>
            </a:r>
          </a:p>
          <a:p>
            <a:pPr marL="283464" indent="-283464"/>
            <a:r>
              <a:rPr lang="en-US" dirty="0"/>
              <a:t>Fermentation: adding bacterial cultures to product and then heating</a:t>
            </a:r>
          </a:p>
          <a:p>
            <a:pPr marL="283464" indent="-283464"/>
            <a:r>
              <a:rPr lang="en-US" dirty="0"/>
              <a:t>Usually uses lactic acid bacteria (lactobacillus)</a:t>
            </a:r>
          </a:p>
          <a:p>
            <a:pPr marL="283464" indent="-283464"/>
            <a:r>
              <a:rPr lang="en-US" dirty="0"/>
              <a:t>Lowers lactose and pH of milk, producing sour taste</a:t>
            </a:r>
          </a:p>
          <a:p>
            <a:pPr marL="283464" indent="-283464"/>
            <a:r>
              <a:rPr lang="en-US" dirty="0"/>
              <a:t>Changes flavor and extends shelf life</a:t>
            </a:r>
          </a:p>
          <a:p>
            <a:pPr marL="283464" indent="-283464"/>
            <a:r>
              <a:rPr lang="en-US" dirty="0"/>
              <a:t>Probiotic: food item containing live bacteria</a:t>
            </a:r>
          </a:p>
        </p:txBody>
      </p:sp>
    </p:spTree>
    <p:extLst>
      <p:ext uri="{BB962C8B-B14F-4D97-AF65-F5344CB8AC3E}">
        <p14:creationId xmlns:p14="http://schemas.microsoft.com/office/powerpoint/2010/main" val="3440023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Dairy Milk and Milk Alternatives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44" indent="-285744"/>
            <a:r>
              <a:rPr lang="en-US" dirty="0"/>
              <a:t>Dairy milk comes from mammary glands of mammals</a:t>
            </a:r>
          </a:p>
          <a:p>
            <a:pPr marL="285744" indent="-285744"/>
            <a:r>
              <a:rPr lang="en-US" dirty="0"/>
              <a:t>Usually processed to remove harmful bacteria</a:t>
            </a:r>
          </a:p>
          <a:p>
            <a:pPr marL="285744" indent="-285744"/>
            <a:r>
              <a:rPr lang="en-US" dirty="0"/>
              <a:t>Two processes used on dairy products</a:t>
            </a:r>
          </a:p>
          <a:p>
            <a:pPr lvl="1"/>
            <a:r>
              <a:rPr lang="en-US" dirty="0"/>
              <a:t>Pasteurization</a:t>
            </a:r>
          </a:p>
          <a:p>
            <a:pPr lvl="1"/>
            <a:r>
              <a:rPr lang="en-US" dirty="0"/>
              <a:t>Homogenization</a:t>
            </a:r>
          </a:p>
          <a:p>
            <a:pPr marL="285744" indent="-285744"/>
            <a:r>
              <a:rPr lang="en-US" dirty="0"/>
              <a:t>Lactose intolerance—common digestive problem</a:t>
            </a:r>
          </a:p>
          <a:p>
            <a:pPr lvl="1"/>
            <a:r>
              <a:rPr lang="en-US" dirty="0"/>
              <a:t>Negative reaction </a:t>
            </a:r>
          </a:p>
          <a:p>
            <a:pPr lvl="1"/>
            <a:r>
              <a:rPr lang="en-US" dirty="0"/>
              <a:t>Caused by all </a:t>
            </a:r>
            <a:r>
              <a:rPr lang="en-US" sz="1800" dirty="0"/>
              <a:t>dairy products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93BB-70F5-46A0-976D-0926EFFBD6EA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753921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Cultured Dairy Items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Buttermilk</a:t>
            </a:r>
          </a:p>
          <a:p>
            <a:pPr marL="740664" lvl="1" indent="-283464"/>
            <a:r>
              <a:rPr lang="en-US" dirty="0"/>
              <a:t>Fat content: 1% to 2%</a:t>
            </a:r>
          </a:p>
          <a:p>
            <a:pPr marL="740664" lvl="1" indent="-283464"/>
            <a:r>
              <a:rPr lang="en-US" dirty="0"/>
              <a:t>Liquid left after churning butter</a:t>
            </a:r>
          </a:p>
          <a:p>
            <a:pPr marL="740664" lvl="1" indent="-283464"/>
            <a:r>
              <a:rPr lang="en-US" dirty="0"/>
              <a:t>Cultured buttermilk fermented using lactic acid bacteria</a:t>
            </a:r>
          </a:p>
          <a:p>
            <a:pPr marL="740664" lvl="1" indent="-283464"/>
            <a:r>
              <a:rPr lang="en-US" dirty="0"/>
              <a:t>Can separate</a:t>
            </a:r>
          </a:p>
          <a:p>
            <a:pPr marL="283464" indent="-283464"/>
            <a:r>
              <a:rPr lang="en-US" dirty="0"/>
              <a:t>Yogurt</a:t>
            </a:r>
          </a:p>
          <a:p>
            <a:pPr marL="740664" lvl="1" indent="-283464"/>
            <a:r>
              <a:rPr lang="en-US" dirty="0"/>
              <a:t>Fat content: 0.5% to 4%</a:t>
            </a:r>
          </a:p>
          <a:p>
            <a:pPr marL="740664" lvl="1" indent="-283464"/>
            <a:r>
              <a:rPr lang="en-US" dirty="0"/>
              <a:t>Flavored with fruit</a:t>
            </a:r>
          </a:p>
          <a:p>
            <a:pPr marL="740664" lvl="1" indent="-283464"/>
            <a:r>
              <a:rPr lang="en-US" dirty="0"/>
              <a:t>Source of protein</a:t>
            </a:r>
          </a:p>
          <a:p>
            <a:pPr marL="740664" lvl="1" indent="-283464"/>
            <a:r>
              <a:rPr lang="en-US" dirty="0"/>
              <a:t>“Greek” variety has twice as much protein and more fat per serving</a:t>
            </a:r>
          </a:p>
          <a:p>
            <a:pPr marL="285744" indent="-285744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2469216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Cultured Dairy Items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Sour cream</a:t>
            </a:r>
          </a:p>
          <a:p>
            <a:pPr marL="740664" lvl="1" indent="-283464"/>
            <a:r>
              <a:rPr lang="en-US" dirty="0"/>
              <a:t>Fat content: 18% to 40%</a:t>
            </a:r>
          </a:p>
          <a:p>
            <a:pPr marL="740664" lvl="1" indent="-283464"/>
            <a:r>
              <a:rPr lang="en-US" dirty="0"/>
              <a:t>Available in “light,” “low-fat,” “fat-free”</a:t>
            </a:r>
          </a:p>
          <a:p>
            <a:pPr marL="283464" indent="-283464"/>
            <a:r>
              <a:rPr lang="en-US" dirty="0"/>
              <a:t>Crème fraîche</a:t>
            </a:r>
          </a:p>
          <a:p>
            <a:pPr marL="740664" lvl="1" indent="-283464"/>
            <a:r>
              <a:rPr lang="en-US" dirty="0"/>
              <a:t>Fat content: 30% to 45%</a:t>
            </a:r>
          </a:p>
          <a:p>
            <a:pPr marL="740664" lvl="1" indent="-283464"/>
            <a:r>
              <a:rPr lang="en-US" dirty="0"/>
              <a:t>Thinner, less sour, higher fat content than sour cream</a:t>
            </a:r>
          </a:p>
          <a:p>
            <a:pPr marL="285744" indent="-285744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682060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Receiving and Storing Milk, Cream, and Cultured Dairy Items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Milk</a:t>
            </a:r>
          </a:p>
          <a:p>
            <a:pPr lvl="1"/>
            <a:r>
              <a:rPr lang="en-US" dirty="0"/>
              <a:t>Receive at 45°F (7°C) or lower</a:t>
            </a:r>
          </a:p>
          <a:p>
            <a:pPr lvl="1"/>
            <a:r>
              <a:rPr lang="en-US" dirty="0"/>
              <a:t>Cool to 41°F (5°C) or lower within 4 hours</a:t>
            </a:r>
          </a:p>
          <a:p>
            <a:pPr marL="283464" indent="-283464"/>
            <a:r>
              <a:rPr lang="en-US" dirty="0"/>
              <a:t>Cream and other dairy products</a:t>
            </a:r>
          </a:p>
          <a:p>
            <a:pPr lvl="1"/>
            <a:r>
              <a:rPr lang="en-US" dirty="0"/>
              <a:t>Receive at 41°F (5°C) or lower</a:t>
            </a:r>
          </a:p>
          <a:p>
            <a:pPr marL="283464" indent="-283464"/>
            <a:r>
              <a:rPr lang="en-US" dirty="0"/>
              <a:t>All dairy products labeled “Grade A”</a:t>
            </a:r>
          </a:p>
          <a:p>
            <a:pPr marL="283464" indent="-283464"/>
            <a:r>
              <a:rPr lang="en-US" dirty="0"/>
              <a:t>Use FIFO</a:t>
            </a:r>
          </a:p>
          <a:p>
            <a:pPr marL="283464" indent="-283464"/>
            <a:r>
              <a:rPr lang="en-US" dirty="0"/>
              <a:t>Throw away products passed use-by, sell-by, </a:t>
            </a:r>
            <a:br>
              <a:rPr lang="en-US" dirty="0"/>
            </a:br>
            <a:r>
              <a:rPr lang="en-US" dirty="0"/>
              <a:t>or expiration dates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02985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Butter and Butter Substitutes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5750"/>
            <a:r>
              <a:rPr lang="en-US" dirty="0"/>
              <a:t>Best grades—Grade AA or Grade A</a:t>
            </a:r>
          </a:p>
          <a:p>
            <a:pPr marL="283464" indent="-285750"/>
            <a:r>
              <a:rPr lang="en-US" dirty="0"/>
              <a:t>Adds flavor, richness, smoothness</a:t>
            </a:r>
          </a:p>
          <a:p>
            <a:pPr marL="283464" indent="-285750"/>
            <a:r>
              <a:rPr lang="en-US" dirty="0"/>
              <a:t>Mix cream with 30% to 45% milkfat at high speed</a:t>
            </a:r>
          </a:p>
          <a:p>
            <a:pPr marL="283464" indent="-285750"/>
            <a:r>
              <a:rPr lang="en-US" dirty="0"/>
              <a:t>Butter must contain at least 80% butterfat</a:t>
            </a:r>
          </a:p>
          <a:p>
            <a:pPr marL="283464" indent="-285750"/>
            <a:r>
              <a:rPr lang="en-US" dirty="0"/>
              <a:t>Two types:</a:t>
            </a:r>
          </a:p>
          <a:p>
            <a:pPr lvl="1"/>
            <a:r>
              <a:rPr lang="en-US" dirty="0"/>
              <a:t>Sweet butter—pasteurized cream</a:t>
            </a:r>
          </a:p>
          <a:p>
            <a:pPr lvl="1"/>
            <a:r>
              <a:rPr lang="en-US" dirty="0"/>
              <a:t>Cultured butter (European butter)—fermented cream, higher butterfat, lower salt</a:t>
            </a:r>
          </a:p>
        </p:txBody>
      </p:sp>
    </p:spTree>
    <p:extLst>
      <p:ext uri="{BB962C8B-B14F-4D97-AF65-F5344CB8AC3E}">
        <p14:creationId xmlns:p14="http://schemas.microsoft.com/office/powerpoint/2010/main" val="12847634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Butter and Butter Substitutes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Sticks or blocks</a:t>
            </a:r>
          </a:p>
          <a:p>
            <a:pPr marL="283464" indent="-283464"/>
            <a:r>
              <a:rPr lang="en-US" dirty="0"/>
              <a:t>Salted or unsalted</a:t>
            </a:r>
          </a:p>
          <a:p>
            <a:pPr marL="283464" indent="-283464"/>
            <a:r>
              <a:rPr lang="en-US" dirty="0"/>
              <a:t>No more than 2% salt</a:t>
            </a:r>
          </a:p>
          <a:p>
            <a:pPr marL="283464" indent="-283464"/>
            <a:r>
              <a:rPr lang="en-US" dirty="0"/>
              <a:t>Clarified butter—heated, milk solids and water removed</a:t>
            </a:r>
          </a:p>
          <a:p>
            <a:pPr marL="283464" indent="-283464"/>
            <a:r>
              <a:rPr lang="en-US" dirty="0"/>
              <a:t>Higher smoke point</a:t>
            </a:r>
          </a:p>
          <a:p>
            <a:pPr marL="283464" indent="-283464"/>
            <a:r>
              <a:rPr lang="en-US" dirty="0"/>
              <a:t>Butter substitute—margarine, olive oil, coconut oil</a:t>
            </a:r>
          </a:p>
        </p:txBody>
      </p:sp>
    </p:spTree>
    <p:extLst>
      <p:ext uri="{BB962C8B-B14F-4D97-AF65-F5344CB8AC3E}">
        <p14:creationId xmlns:p14="http://schemas.microsoft.com/office/powerpoint/2010/main" val="35018130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Butter and Butter Substitutes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Margarine:</a:t>
            </a:r>
          </a:p>
          <a:p>
            <a:pPr marL="283464" indent="-283464"/>
            <a:r>
              <a:rPr lang="en-US" dirty="0"/>
              <a:t>Usually contains no milk products</a:t>
            </a:r>
          </a:p>
          <a:p>
            <a:pPr marL="283464" indent="-283464"/>
            <a:r>
              <a:rPr lang="en-US" dirty="0"/>
              <a:t>Made of vegetable oils and animal fats</a:t>
            </a:r>
          </a:p>
          <a:p>
            <a:pPr marL="283464" indent="-283464"/>
            <a:r>
              <a:rPr lang="en-US" dirty="0"/>
              <a:t>Similar fat content to butter</a:t>
            </a:r>
          </a:p>
          <a:p>
            <a:pPr marL="283464" indent="-283464"/>
            <a:r>
              <a:rPr lang="en-US" dirty="0"/>
              <a:t>Solid form most popular</a:t>
            </a:r>
          </a:p>
          <a:p>
            <a:pPr marL="283464" indent="-283464"/>
            <a:r>
              <a:rPr lang="en-US" dirty="0"/>
              <a:t>Liquid form used in cooking</a:t>
            </a:r>
          </a:p>
        </p:txBody>
      </p:sp>
    </p:spTree>
    <p:extLst>
      <p:ext uri="{BB962C8B-B14F-4D97-AF65-F5344CB8AC3E}">
        <p14:creationId xmlns:p14="http://schemas.microsoft.com/office/powerpoint/2010/main" val="20073245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Cheese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Three basic parts:</a:t>
            </a:r>
          </a:p>
          <a:p>
            <a:pPr lvl="1"/>
            <a:r>
              <a:rPr lang="en-US" dirty="0"/>
              <a:t>Water</a:t>
            </a:r>
          </a:p>
          <a:p>
            <a:pPr lvl="1"/>
            <a:r>
              <a:rPr lang="en-US" dirty="0"/>
              <a:t>Fat</a:t>
            </a:r>
          </a:p>
          <a:p>
            <a:pPr lvl="1"/>
            <a:r>
              <a:rPr lang="en-US" dirty="0"/>
              <a:t>Protein</a:t>
            </a:r>
          </a:p>
          <a:p>
            <a:pPr marL="283464" indent="-283464"/>
            <a:r>
              <a:rPr lang="en-US" dirty="0"/>
              <a:t>Separate milk’s solids from liquid (whey)—curdling</a:t>
            </a:r>
          </a:p>
          <a:p>
            <a:pPr marL="283464" indent="-283464"/>
            <a:r>
              <a:rPr lang="en-US" dirty="0"/>
              <a:t>Ripened or unripened</a:t>
            </a:r>
          </a:p>
          <a:p>
            <a:pPr marL="283464" indent="-283464"/>
            <a:r>
              <a:rPr lang="en-US" dirty="0"/>
              <a:t>Processed cheese is ground, blended, formed, pasteurized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88264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Varieties of Cheese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Unripened, fresh:</a:t>
            </a:r>
          </a:p>
          <a:p>
            <a:pPr marL="283464" indent="-283464"/>
            <a:r>
              <a:rPr lang="en-US" dirty="0"/>
              <a:t>Soft and white</a:t>
            </a:r>
          </a:p>
          <a:p>
            <a:pPr marL="283464" indent="-283464"/>
            <a:r>
              <a:rPr lang="en-US" dirty="0"/>
              <a:t>Eat soon after purchase</a:t>
            </a:r>
          </a:p>
          <a:p>
            <a:pPr marL="283464" indent="-283464"/>
            <a:r>
              <a:rPr lang="en-US" dirty="0"/>
              <a:t>Cottage cheese, cream cheese, ricotta, </a:t>
            </a:r>
            <a:r>
              <a:rPr lang="en-US" dirty="0" err="1"/>
              <a:t>chèvre</a:t>
            </a:r>
            <a:r>
              <a:rPr lang="en-US" dirty="0"/>
              <a:t>, mascarpone</a:t>
            </a:r>
          </a:p>
          <a:p>
            <a:pPr marL="457189" indent="-457189"/>
            <a:endParaRPr lang="en-US" sz="2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746447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Varieties of Cheese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Soft-ripened:</a:t>
            </a:r>
          </a:p>
          <a:p>
            <a:pPr marL="283464" indent="-283464"/>
            <a:r>
              <a:rPr lang="en-US" dirty="0"/>
              <a:t>Ripened from rind to center</a:t>
            </a:r>
          </a:p>
          <a:p>
            <a:pPr marL="283464" indent="-283464"/>
            <a:r>
              <a:rPr lang="en-US" dirty="0"/>
              <a:t>Powdery white or golden orange rinds</a:t>
            </a:r>
          </a:p>
          <a:p>
            <a:pPr marL="283464" indent="-283464"/>
            <a:r>
              <a:rPr lang="en-US" dirty="0"/>
              <a:t>Semisoft to creamy</a:t>
            </a:r>
          </a:p>
          <a:p>
            <a:pPr marL="283464" indent="-283464"/>
            <a:r>
              <a:rPr lang="en-US" dirty="0"/>
              <a:t>Mold and bacterial cultures give flavor and texture</a:t>
            </a:r>
          </a:p>
          <a:p>
            <a:pPr marL="283464" indent="-283464"/>
            <a:r>
              <a:rPr lang="en-US" dirty="0"/>
              <a:t>Brie, Camembert, Boursin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D7CEB-16E4-4EF0-BFC8-134A681853F7}" type="slidenum">
              <a:rPr lang="en-US" altLang="en-US" smtClean="0"/>
              <a:pPr/>
              <a:t>28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78035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Varieties of Cheese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Semisoft, ripened:</a:t>
            </a:r>
          </a:p>
          <a:p>
            <a:pPr marL="283464" indent="-283464"/>
            <a:r>
              <a:rPr lang="en-US" dirty="0"/>
              <a:t>Mild cheese, buttery flavor</a:t>
            </a:r>
          </a:p>
          <a:p>
            <a:pPr marL="283464" indent="-283464"/>
            <a:r>
              <a:rPr lang="en-US" dirty="0"/>
              <a:t>Smooth texture</a:t>
            </a:r>
          </a:p>
          <a:p>
            <a:pPr marL="283464" indent="-283464"/>
            <a:r>
              <a:rPr lang="en-US" dirty="0"/>
              <a:t>Ripened from interior, sometimes from surface</a:t>
            </a:r>
          </a:p>
          <a:p>
            <a:pPr marL="283464" indent="-283464"/>
            <a:r>
              <a:rPr lang="en-US" dirty="0"/>
              <a:t>Gouda, Muenster, fontina, Havarti, Monterey Jack</a:t>
            </a:r>
          </a:p>
          <a:p>
            <a:pPr marL="914377" lvl="1" indent="-457189"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73727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Dairy Milk and Milk Alternatives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Pasteurization</a:t>
            </a:r>
          </a:p>
          <a:p>
            <a:pPr lvl="1"/>
            <a:r>
              <a:rPr lang="en-US" dirty="0"/>
              <a:t>Milk heated to kill bacteria that cause spoilage and disease</a:t>
            </a:r>
          </a:p>
          <a:p>
            <a:pPr lvl="1"/>
            <a:r>
              <a:rPr lang="en-US" dirty="0"/>
              <a:t>Doesn’t affect nutritional value</a:t>
            </a:r>
          </a:p>
          <a:p>
            <a:pPr marL="914377" lvl="1" indent="-457189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3464" indent="-283464"/>
            <a:r>
              <a:rPr lang="en-US" dirty="0"/>
              <a:t>Homogenization</a:t>
            </a:r>
          </a:p>
          <a:p>
            <a:pPr lvl="1"/>
            <a:r>
              <a:rPr lang="en-US" dirty="0"/>
              <a:t>Milk strained through fine holes to break down fat</a:t>
            </a:r>
          </a:p>
          <a:p>
            <a:pPr lvl="1"/>
            <a:r>
              <a:rPr lang="en-US" dirty="0"/>
              <a:t>Blended into one fluid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4212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Varieties of Cheese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Blue-veined, mold-ripened:</a:t>
            </a:r>
          </a:p>
          <a:p>
            <a:pPr marL="283464" indent="-283464"/>
            <a:r>
              <a:rPr lang="en-US" dirty="0"/>
              <a:t>Blue or green mold injected into cheese before it ages</a:t>
            </a:r>
          </a:p>
          <a:p>
            <a:pPr marL="283464" indent="-283464"/>
            <a:r>
              <a:rPr lang="en-US" dirty="0"/>
              <a:t>Creamy texture</a:t>
            </a:r>
          </a:p>
          <a:p>
            <a:pPr marL="283464" indent="-283464"/>
            <a:r>
              <a:rPr lang="en-US" dirty="0"/>
              <a:t>Strong flavor</a:t>
            </a:r>
          </a:p>
          <a:p>
            <a:pPr marL="283464" indent="-283464"/>
            <a:r>
              <a:rPr lang="en-US" dirty="0"/>
              <a:t>Maytag Blue, Gorgonzola, Roquefort, Stilton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D7CEB-16E4-4EF0-BFC8-134A681853F7}" type="slidenum">
              <a:rPr lang="en-US" altLang="en-US" smtClean="0"/>
              <a:pPr/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230941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Varieties of Cheese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Firm, ripened:</a:t>
            </a:r>
          </a:p>
          <a:p>
            <a:pPr marL="283464" indent="-283464"/>
            <a:r>
              <a:rPr lang="en-US" dirty="0"/>
              <a:t>Bacterial cultures ripen cheese</a:t>
            </a:r>
          </a:p>
          <a:p>
            <a:pPr marL="283464" indent="-283464"/>
            <a:r>
              <a:rPr lang="en-US" dirty="0"/>
              <a:t>Curing takes long time</a:t>
            </a:r>
          </a:p>
          <a:p>
            <a:pPr marL="283464" indent="-283464"/>
            <a:r>
              <a:rPr lang="en-US" dirty="0"/>
              <a:t>Firm texture, mild to sharp flavor</a:t>
            </a:r>
          </a:p>
          <a:p>
            <a:pPr marL="283464" indent="-283464"/>
            <a:r>
              <a:rPr lang="en-US" dirty="0"/>
              <a:t>Cheddar, Gruyère, Emmenthal, Colby, Swiss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467391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Varieties of Cheese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Very hard, ripened:</a:t>
            </a:r>
          </a:p>
          <a:p>
            <a:pPr marL="283464" indent="-283464"/>
            <a:r>
              <a:rPr lang="en-US" dirty="0"/>
              <a:t>Bacterial culture and enzymes ripen cheese</a:t>
            </a:r>
          </a:p>
          <a:p>
            <a:pPr marL="283464" indent="-283464"/>
            <a:r>
              <a:rPr lang="en-US" dirty="0"/>
              <a:t>Slow process, more than two years</a:t>
            </a:r>
          </a:p>
          <a:p>
            <a:pPr marL="283464" indent="-283464"/>
            <a:r>
              <a:rPr lang="en-US" dirty="0"/>
              <a:t>Hard, dry texture</a:t>
            </a:r>
          </a:p>
          <a:p>
            <a:pPr marL="283464" indent="-283464"/>
            <a:r>
              <a:rPr lang="en-US" dirty="0"/>
              <a:t>Asiago, Parmigiano-Reggiano, Pecorino Romano, Cotija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D7CEB-16E4-4EF0-BFC8-134A681853F7}" type="slidenum">
              <a:rPr lang="en-US" altLang="en-US" smtClean="0"/>
              <a:pPr/>
              <a:t>32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346553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Varieties of Cheese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Pasta filata:</a:t>
            </a:r>
          </a:p>
          <a:p>
            <a:pPr marL="283464" indent="-283464"/>
            <a:r>
              <a:rPr lang="en-US" dirty="0"/>
              <a:t>Curds stretched under warm whey</a:t>
            </a:r>
          </a:p>
          <a:p>
            <a:pPr marL="283464" indent="-283464"/>
            <a:r>
              <a:rPr lang="en-US" dirty="0"/>
              <a:t>Plastic texture</a:t>
            </a:r>
          </a:p>
          <a:p>
            <a:pPr marL="283464" indent="-283464"/>
            <a:r>
              <a:rPr lang="en-US" dirty="0"/>
              <a:t>Mild, sharp, salty, sweet, buttery</a:t>
            </a:r>
          </a:p>
          <a:p>
            <a:pPr marL="283464" indent="-283464"/>
            <a:r>
              <a:rPr lang="en-US" dirty="0"/>
              <a:t>Fresh mozzarella, mozzarella, provolone, string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D7CEB-16E4-4EF0-BFC8-134A681853F7}" type="slidenum">
              <a:rPr lang="en-US" altLang="en-US" smtClean="0"/>
              <a:pPr/>
              <a:t>33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21756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Eggs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Outer shell, white (albumen), and yolk</a:t>
            </a:r>
          </a:p>
          <a:p>
            <a:pPr marL="283464" indent="-283464"/>
            <a:r>
              <a:rPr lang="en-US" dirty="0"/>
              <a:t>White—protein and water</a:t>
            </a:r>
          </a:p>
          <a:p>
            <a:pPr marL="283464" indent="-283464"/>
            <a:r>
              <a:rPr lang="en-US" dirty="0"/>
              <a:t>Yolk—protein, fat, lecithin (natural emulsifier/thickener)</a:t>
            </a:r>
          </a:p>
          <a:p>
            <a:pPr marL="283464" indent="-283464"/>
            <a:r>
              <a:rPr lang="en-US" dirty="0"/>
              <a:t>Chalazae—membranes that hold yolk in place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5141" y="717030"/>
            <a:ext cx="3282846" cy="499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9198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Eggs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sz="1900" dirty="0"/>
              <a:t>USDA grades eggs AA, A, B</a:t>
            </a:r>
          </a:p>
          <a:p>
            <a:pPr marL="283464" indent="-283464"/>
            <a:r>
              <a:rPr lang="en-US" sz="1900" dirty="0"/>
              <a:t>Buy Grade AA and Grade A where appearance is important</a:t>
            </a:r>
          </a:p>
          <a:p>
            <a:pPr marL="283464" indent="-283464"/>
            <a:r>
              <a:rPr lang="en-US" sz="1900" dirty="0"/>
              <a:t>Grade AA</a:t>
            </a:r>
          </a:p>
          <a:p>
            <a:pPr lvl="1"/>
            <a:r>
              <a:rPr lang="en-US" dirty="0"/>
              <a:t>Yolk is high</a:t>
            </a:r>
          </a:p>
          <a:p>
            <a:pPr lvl="1"/>
            <a:r>
              <a:rPr lang="en-US" dirty="0"/>
              <a:t>White won’t spread	</a:t>
            </a:r>
          </a:p>
          <a:p>
            <a:pPr marL="283464" indent="-283464"/>
            <a:r>
              <a:rPr lang="en-US" sz="1900" dirty="0"/>
              <a:t>Grade A</a:t>
            </a:r>
          </a:p>
          <a:p>
            <a:pPr lvl="1"/>
            <a:r>
              <a:rPr lang="en-US" dirty="0"/>
              <a:t>Similar to Grade AA</a:t>
            </a:r>
          </a:p>
          <a:p>
            <a:pPr lvl="1"/>
            <a:r>
              <a:rPr lang="en-US" dirty="0"/>
              <a:t>Clean, unbroken shells</a:t>
            </a:r>
          </a:p>
          <a:p>
            <a:pPr marL="283464" indent="-283464"/>
            <a:r>
              <a:rPr lang="en-US" sz="1900" dirty="0"/>
              <a:t>Grade B</a:t>
            </a:r>
          </a:p>
          <a:p>
            <a:pPr lvl="1"/>
            <a:r>
              <a:rPr lang="en-US" dirty="0"/>
              <a:t>Usually refrigerated or frozen</a:t>
            </a:r>
          </a:p>
          <a:p>
            <a:pPr lvl="1"/>
            <a:r>
              <a:rPr lang="en-US" dirty="0"/>
              <a:t>Used where appearance doesn’t matter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335" y="443369"/>
            <a:ext cx="1761595" cy="5429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0608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Egg Size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Eggs come in different sizes</a:t>
            </a:r>
          </a:p>
          <a:p>
            <a:pPr marL="283464" indent="-283464"/>
            <a:r>
              <a:rPr lang="en-US" dirty="0"/>
              <a:t>Most recipes based on large eggs</a:t>
            </a:r>
          </a:p>
          <a:p>
            <a:pPr marL="283464" indent="-283464"/>
            <a:r>
              <a:rPr lang="en-US" dirty="0"/>
              <a:t>Size and grade determine cost</a:t>
            </a:r>
          </a:p>
          <a:p>
            <a:pPr marL="283464" indent="-283464"/>
            <a:r>
              <a:rPr lang="en-US" dirty="0"/>
              <a:t>Egg size</a:t>
            </a:r>
          </a:p>
          <a:p>
            <a:pPr lvl="1"/>
            <a:r>
              <a:rPr lang="en-US" dirty="0"/>
              <a:t>Jumbo</a:t>
            </a:r>
          </a:p>
          <a:p>
            <a:pPr lvl="1"/>
            <a:r>
              <a:rPr lang="en-US" dirty="0"/>
              <a:t>Extra large</a:t>
            </a:r>
          </a:p>
          <a:p>
            <a:pPr lvl="1"/>
            <a:r>
              <a:rPr lang="en-US" dirty="0"/>
              <a:t>Large</a:t>
            </a:r>
          </a:p>
          <a:p>
            <a:pPr lvl="1"/>
            <a:r>
              <a:rPr lang="en-US" dirty="0"/>
              <a:t>Medium</a:t>
            </a:r>
          </a:p>
          <a:p>
            <a:pPr lvl="1"/>
            <a:r>
              <a:rPr lang="en-US" dirty="0"/>
              <a:t>Small</a:t>
            </a:r>
          </a:p>
          <a:p>
            <a:pPr lvl="1"/>
            <a:r>
              <a:rPr lang="en-US" dirty="0"/>
              <a:t>Peewee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872" y="2576225"/>
            <a:ext cx="8339528" cy="277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3559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Market Forms of Eggs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Fresh (shell) eggs</a:t>
            </a:r>
          </a:p>
          <a:p>
            <a:pPr marL="740664" lvl="1" indent="-283464"/>
            <a:r>
              <a:rPr lang="en-US" dirty="0"/>
              <a:t>Breakfast cooking or when whole shell egg is needed</a:t>
            </a:r>
          </a:p>
          <a:p>
            <a:pPr marL="740664" lvl="1" indent="-283464"/>
            <a:r>
              <a:rPr lang="en-US" dirty="0"/>
              <a:t>Use pasteurized—high-risk population or uncooked dishes</a:t>
            </a:r>
          </a:p>
          <a:p>
            <a:pPr marL="283464" indent="-283464"/>
            <a:r>
              <a:rPr lang="en-US" dirty="0"/>
              <a:t>Frozen eggs</a:t>
            </a:r>
          </a:p>
          <a:p>
            <a:pPr marL="740664" lvl="1" indent="-283464"/>
            <a:r>
              <a:rPr lang="en-US" dirty="0"/>
              <a:t>Made from high-quality fresh eggs</a:t>
            </a:r>
          </a:p>
          <a:p>
            <a:pPr marL="740664" lvl="1" indent="-283464"/>
            <a:r>
              <a:rPr lang="en-US" dirty="0"/>
              <a:t>Scrambled eggs, omelets, French toast, baking</a:t>
            </a:r>
          </a:p>
          <a:p>
            <a:pPr marL="740664" lvl="1" indent="-283464"/>
            <a:r>
              <a:rPr lang="en-US" dirty="0"/>
              <a:t>Pasteurized and sold in 30-pound cans or cartons</a:t>
            </a:r>
          </a:p>
          <a:p>
            <a:pPr marL="740664" lvl="1" indent="-283464"/>
            <a:r>
              <a:rPr lang="en-US" dirty="0"/>
              <a:t>Two days to thaw</a:t>
            </a:r>
          </a:p>
          <a:p>
            <a:pPr marL="740664" lvl="1" indent="-283464"/>
            <a:r>
              <a:rPr lang="en-US" dirty="0"/>
              <a:t>Whole eggs, whites, yolks, whole eggs with extra yolks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42737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Market Forms of Eggs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3464" indent="-283464"/>
            <a:r>
              <a:rPr lang="en-US" dirty="0"/>
              <a:t>Dried eggs</a:t>
            </a:r>
          </a:p>
          <a:p>
            <a:pPr lvl="1"/>
            <a:r>
              <a:rPr lang="en-US" dirty="0"/>
              <a:t>Baking</a:t>
            </a:r>
          </a:p>
          <a:p>
            <a:pPr lvl="1"/>
            <a:r>
              <a:rPr lang="en-US" dirty="0"/>
              <a:t>Not good for breakfast cooking</a:t>
            </a:r>
          </a:p>
          <a:p>
            <a:pPr lvl="1"/>
            <a:r>
              <a:rPr lang="en-US" dirty="0"/>
              <a:t>Whole eggs, yolks, whites</a:t>
            </a:r>
          </a:p>
          <a:p>
            <a:pPr marL="283464" indent="-283464"/>
            <a:r>
              <a:rPr lang="en-US" dirty="0"/>
              <a:t>Egg substitutes</a:t>
            </a:r>
          </a:p>
          <a:p>
            <a:pPr lvl="1"/>
            <a:r>
              <a:rPr lang="en-US" dirty="0"/>
              <a:t>May be egg-free</a:t>
            </a:r>
          </a:p>
          <a:p>
            <a:pPr lvl="1"/>
            <a:r>
              <a:rPr lang="en-US" dirty="0"/>
              <a:t>Egg whites, dairy/vegetable products instead of yolks</a:t>
            </a:r>
          </a:p>
          <a:p>
            <a:pPr lvl="1"/>
            <a:r>
              <a:rPr lang="en-US" dirty="0"/>
              <a:t>Low in cholesterol</a:t>
            </a:r>
          </a:p>
          <a:p>
            <a:pPr marL="283464" indent="-283464"/>
            <a:r>
              <a:rPr lang="en-US" dirty="0"/>
              <a:t>Organic/other alternatives</a:t>
            </a:r>
          </a:p>
          <a:p>
            <a:pPr lvl="1"/>
            <a:r>
              <a:rPr lang="en-US" dirty="0"/>
              <a:t>Humanely-raised chickens</a:t>
            </a:r>
          </a:p>
          <a:p>
            <a:pPr lvl="1"/>
            <a:r>
              <a:rPr lang="en-US" dirty="0"/>
              <a:t>May be certified by USDA</a:t>
            </a:r>
          </a:p>
          <a:p>
            <a:pPr lvl="1"/>
            <a:r>
              <a:rPr lang="en-US" dirty="0"/>
              <a:t>Vegetarian eggs, Omega-3 eggs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D7CEB-16E4-4EF0-BFC8-134A681853F7}" type="slidenum">
              <a:rPr lang="en-US" altLang="en-US" smtClean="0"/>
              <a:pPr/>
              <a:t>38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221445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  <a:cs typeface="Calibri" panose="020F0502020204030204" pitchFamily="34" charset="0"/>
              </a:rPr>
              <a:t>Receiving and Storing Eggs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3464" indent="-283464"/>
            <a:r>
              <a:rPr lang="en-US" dirty="0"/>
              <a:t>Receive at 45°F (7°C) or lower</a:t>
            </a:r>
          </a:p>
          <a:p>
            <a:pPr marL="283464" indent="-283464"/>
            <a:r>
              <a:rPr lang="en-US" dirty="0"/>
              <a:t>Store at 41°F (5°C) or lower</a:t>
            </a:r>
          </a:p>
          <a:p>
            <a:pPr marL="283464" indent="-283464"/>
            <a:r>
              <a:rPr lang="en-US" dirty="0"/>
              <a:t>Frozen eggs should stay frozen</a:t>
            </a:r>
          </a:p>
          <a:p>
            <a:pPr marL="283464" indent="-283464"/>
            <a:r>
              <a:rPr lang="en-US" dirty="0"/>
              <a:t>Shell egg criteria</a:t>
            </a:r>
          </a:p>
          <a:p>
            <a:pPr lvl="1"/>
            <a:r>
              <a:rPr lang="en-US" dirty="0"/>
              <a:t>No odor</a:t>
            </a:r>
          </a:p>
          <a:p>
            <a:pPr lvl="1"/>
            <a:r>
              <a:rPr lang="en-US" dirty="0"/>
              <a:t>Clean and unbroken shells</a:t>
            </a:r>
          </a:p>
          <a:p>
            <a:pPr marL="283464" indent="-283464"/>
            <a:r>
              <a:rPr lang="en-US" dirty="0"/>
              <a:t>Pasteurized and USDA inspected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D7CEB-16E4-4EF0-BFC8-134A681853F7}" type="slidenum">
              <a:rPr lang="en-US" altLang="en-US" smtClean="0"/>
              <a:pPr/>
              <a:t>39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60876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Types of Dairy Milk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Whole</a:t>
            </a:r>
          </a:p>
          <a:p>
            <a:pPr lvl="1"/>
            <a:r>
              <a:rPr lang="en-US" dirty="0"/>
              <a:t>Fat content: at least 3.25%</a:t>
            </a:r>
          </a:p>
          <a:p>
            <a:pPr lvl="1"/>
            <a:r>
              <a:rPr lang="en-US" dirty="0"/>
              <a:t>Closest to cow milk before processing</a:t>
            </a:r>
          </a:p>
          <a:p>
            <a:pPr marL="283464" indent="-283464"/>
            <a:r>
              <a:rPr lang="en-US" dirty="0"/>
              <a:t>Low fat</a:t>
            </a:r>
          </a:p>
          <a:p>
            <a:pPr marL="740664" lvl="1" indent="-283464"/>
            <a:r>
              <a:rPr lang="en-US" dirty="0"/>
              <a:t>Fat content: 1% or 2%</a:t>
            </a:r>
          </a:p>
          <a:p>
            <a:pPr marL="740664" lvl="1" indent="-283464"/>
            <a:r>
              <a:rPr lang="en-US" dirty="0"/>
              <a:t>Creamy</a:t>
            </a:r>
          </a:p>
          <a:p>
            <a:pPr marL="740664" lvl="1" indent="-283464"/>
            <a:r>
              <a:rPr lang="en-US" dirty="0"/>
              <a:t>Not as rich as whole milk</a:t>
            </a:r>
          </a:p>
          <a:p>
            <a:pPr marL="283464" indent="-283464"/>
            <a:r>
              <a:rPr lang="en-US" dirty="0"/>
              <a:t>Skim</a:t>
            </a:r>
          </a:p>
          <a:p>
            <a:pPr lvl="1"/>
            <a:r>
              <a:rPr lang="en-US" dirty="0"/>
              <a:t>Fat content: less than 0.5%, usually 0.1%</a:t>
            </a:r>
          </a:p>
          <a:p>
            <a:pPr lvl="1"/>
            <a:r>
              <a:rPr lang="en-US" dirty="0"/>
              <a:t>Least creamy</a:t>
            </a:r>
          </a:p>
          <a:p>
            <a:pPr lvl="1"/>
            <a:r>
              <a:rPr lang="en-US" dirty="0"/>
              <a:t>Lowest in calories</a:t>
            </a:r>
          </a:p>
        </p:txBody>
      </p:sp>
    </p:spTree>
    <p:extLst>
      <p:ext uri="{BB962C8B-B14F-4D97-AF65-F5344CB8AC3E}">
        <p14:creationId xmlns:p14="http://schemas.microsoft.com/office/powerpoint/2010/main" val="10640318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Cooking Eggs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Hard-cooked eggs:</a:t>
            </a:r>
          </a:p>
          <a:p>
            <a:pPr marL="283464" indent="-283464"/>
            <a:r>
              <a:rPr lang="en-US" dirty="0"/>
              <a:t>Simmer and shock the eggs</a:t>
            </a:r>
          </a:p>
          <a:p>
            <a:pPr marL="283464" indent="-283464"/>
            <a:r>
              <a:rPr lang="en-US" dirty="0"/>
              <a:t>Don’t boil</a:t>
            </a:r>
          </a:p>
          <a:p>
            <a:pPr marL="283464" indent="-283464"/>
            <a:r>
              <a:rPr lang="en-US" dirty="0"/>
              <a:t>Breakfast, cold hors d’oeuvres, canapés, salads, garnishes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Shirred eggs:</a:t>
            </a:r>
          </a:p>
          <a:p>
            <a:pPr marL="283464" indent="-283464"/>
            <a:r>
              <a:rPr lang="en-US" dirty="0"/>
              <a:t>Baked in ramekin or flat-bottomed dish</a:t>
            </a:r>
          </a:p>
          <a:p>
            <a:pPr marL="283464" indent="-283464"/>
            <a:r>
              <a:rPr lang="en-US" dirty="0"/>
              <a:t>Combine with other ingredients</a:t>
            </a:r>
          </a:p>
          <a:p>
            <a:pPr marL="283464" indent="-283464"/>
            <a:r>
              <a:rPr lang="en-US" dirty="0"/>
              <a:t>Baking dish affects texture of egg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93BB-70F5-46A0-976D-0926EFFBD6EA}" type="slidenum">
              <a:rPr lang="en-US" altLang="en-US" smtClean="0"/>
              <a:pPr/>
              <a:t>40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153087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Cooking Eggs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Poached eggs:</a:t>
            </a:r>
          </a:p>
          <a:p>
            <a:pPr marL="283464" indent="-283464"/>
            <a:r>
              <a:rPr lang="en-US" dirty="0"/>
              <a:t>Remove shells, simmer in water</a:t>
            </a:r>
          </a:p>
          <a:p>
            <a:pPr marL="283464" indent="-283464"/>
            <a:r>
              <a:rPr lang="en-US" dirty="0"/>
              <a:t>Tender and well-shaped</a:t>
            </a:r>
          </a:p>
          <a:p>
            <a:pPr marL="283464" indent="-283464"/>
            <a:r>
              <a:rPr lang="en-US" dirty="0"/>
              <a:t>Eggs Benedict, eggs Florentine, toppings</a:t>
            </a:r>
          </a:p>
          <a:p>
            <a:endParaRPr lang="en-US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13" name="Picture Placeholder 12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B2D93BB-70F5-46A0-976D-0926EFFBD6EA}" type="slidenum">
              <a:rPr lang="en-US" altLang="en-US" smtClean="0"/>
              <a:pPr/>
              <a:t>41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772818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Cooking Eggs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Scrambled eggs:</a:t>
            </a:r>
          </a:p>
          <a:p>
            <a:pPr marL="283464" indent="-283464"/>
            <a:r>
              <a:rPr lang="en-US" dirty="0"/>
              <a:t>Light, creamy texture</a:t>
            </a:r>
          </a:p>
          <a:p>
            <a:pPr marL="283464" indent="-283464"/>
            <a:r>
              <a:rPr lang="en-US" dirty="0"/>
              <a:t>Best served hot</a:t>
            </a:r>
          </a:p>
          <a:p>
            <a:pPr marL="283464" indent="-283464"/>
            <a:r>
              <a:rPr lang="en-US" dirty="0"/>
              <a:t>Combine yolks and whites before cooking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1" name="Picture Placeholder 10"/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B2D93BB-70F5-46A0-976D-0926EFFBD6EA}" type="slidenum">
              <a:rPr lang="en-US" altLang="en-US" smtClean="0"/>
              <a:pPr/>
              <a:t>42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75025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Cooking Eggs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Fried eggs:</a:t>
            </a:r>
          </a:p>
          <a:p>
            <a:pPr marL="283464" indent="-283464"/>
            <a:r>
              <a:rPr lang="en-US" dirty="0"/>
              <a:t>Use fresh eggs</a:t>
            </a:r>
          </a:p>
          <a:p>
            <a:pPr marL="283464" indent="-283464"/>
            <a:r>
              <a:rPr lang="en-US" dirty="0"/>
              <a:t>Cook at 145°F (63°C) for at least 15 seconds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93BB-70F5-46A0-976D-0926EFFBD6EA}" type="slidenum">
              <a:rPr lang="en-US" altLang="en-US" smtClean="0"/>
              <a:pPr/>
              <a:t>43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958038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Cooking eggs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3464" indent="-283464"/>
            <a:r>
              <a:rPr lang="en-US" dirty="0"/>
              <a:t>Sunny-side up eggs</a:t>
            </a:r>
          </a:p>
          <a:p>
            <a:pPr lvl="1"/>
            <a:r>
              <a:rPr lang="en-US" dirty="0"/>
              <a:t>Eggs fried only on the bottom</a:t>
            </a:r>
          </a:p>
          <a:p>
            <a:pPr marL="283464" indent="-283464"/>
            <a:r>
              <a:rPr lang="en-US" dirty="0"/>
              <a:t>Over easy eggs</a:t>
            </a:r>
          </a:p>
          <a:p>
            <a:pPr lvl="1"/>
            <a:r>
              <a:rPr lang="en-US" dirty="0"/>
              <a:t>Fried on bottom and lightly on top</a:t>
            </a:r>
          </a:p>
          <a:p>
            <a:pPr marL="283464" indent="-283464"/>
            <a:r>
              <a:rPr lang="en-US" dirty="0"/>
              <a:t>Basted eggs</a:t>
            </a:r>
          </a:p>
          <a:p>
            <a:pPr lvl="1"/>
            <a:r>
              <a:rPr lang="en-US" dirty="0"/>
              <a:t>Fried and then steamed in covered pan</a:t>
            </a:r>
          </a:p>
          <a:p>
            <a:pPr marL="283464" indent="-283464"/>
            <a:r>
              <a:rPr lang="en-US" dirty="0"/>
              <a:t>Omelets</a:t>
            </a:r>
          </a:p>
          <a:p>
            <a:pPr lvl="1"/>
            <a:r>
              <a:rPr lang="en-US" dirty="0"/>
              <a:t>Eggs beaten and cooked in a skillet with filling</a:t>
            </a:r>
          </a:p>
          <a:p>
            <a:pPr marL="283464" indent="-283464"/>
            <a:r>
              <a:rPr lang="en-US" dirty="0"/>
              <a:t>Frittatas</a:t>
            </a:r>
          </a:p>
          <a:p>
            <a:pPr lvl="1"/>
            <a:r>
              <a:rPr lang="en-US" dirty="0"/>
              <a:t>Flat omelets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93BB-70F5-46A0-976D-0926EFFBD6EA}" type="slidenum">
              <a:rPr lang="en-US" altLang="en-US" smtClean="0"/>
              <a:pPr/>
              <a:t>44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984387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Cooking eggs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3464" indent="-283464"/>
            <a:r>
              <a:rPr lang="en-US" dirty="0"/>
              <a:t>Quiche</a:t>
            </a:r>
          </a:p>
          <a:p>
            <a:pPr lvl="1"/>
            <a:r>
              <a:rPr lang="en-US" dirty="0"/>
              <a:t>Savory baked egg custard</a:t>
            </a:r>
          </a:p>
          <a:p>
            <a:pPr lvl="1"/>
            <a:r>
              <a:rPr lang="en-US" dirty="0"/>
              <a:t>Blended with milk or cream</a:t>
            </a:r>
          </a:p>
          <a:p>
            <a:pPr lvl="1"/>
            <a:r>
              <a:rPr lang="en-US" dirty="0"/>
              <a:t>Baked with crust</a:t>
            </a:r>
          </a:p>
          <a:p>
            <a:pPr marL="283464" indent="-283464"/>
            <a:r>
              <a:rPr lang="en-US" dirty="0"/>
              <a:t>Soufflés</a:t>
            </a:r>
          </a:p>
          <a:p>
            <a:pPr lvl="1"/>
            <a:r>
              <a:rPr lang="en-US" dirty="0"/>
              <a:t>Savory or sweet</a:t>
            </a:r>
          </a:p>
          <a:p>
            <a:pPr lvl="1"/>
            <a:r>
              <a:rPr lang="en-US" dirty="0"/>
              <a:t>Labor intensive</a:t>
            </a:r>
          </a:p>
          <a:p>
            <a:pPr lvl="1"/>
            <a:r>
              <a:rPr lang="en-US" dirty="0"/>
              <a:t>Made with sauce, egg yolk, egg whites, flavoring</a:t>
            </a:r>
          </a:p>
          <a:p>
            <a:pPr marL="283464" indent="-283464"/>
            <a:r>
              <a:rPr lang="en-US" dirty="0"/>
              <a:t>Pooled eggs</a:t>
            </a:r>
          </a:p>
          <a:p>
            <a:pPr lvl="1"/>
            <a:r>
              <a:rPr lang="en-US" dirty="0"/>
              <a:t>Cracked open and combined in container</a:t>
            </a:r>
          </a:p>
          <a:p>
            <a:pPr lvl="1"/>
            <a:r>
              <a:rPr lang="en-US" dirty="0"/>
              <a:t>Cook immediately after mixing</a:t>
            </a:r>
          </a:p>
          <a:p>
            <a:pPr lvl="1"/>
            <a:r>
              <a:rPr lang="en-US" dirty="0"/>
              <a:t>Store at 41°F (5°C) or lower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93BB-70F5-46A0-976D-0926EFFBD6EA}" type="slidenum">
              <a:rPr lang="en-US" altLang="en-US" smtClean="0"/>
              <a:pPr/>
              <a:t>45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43906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Types of Dairy Milk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Buttermilk:</a:t>
            </a:r>
          </a:p>
          <a:p>
            <a:pPr marL="283464" indent="-283464"/>
            <a:r>
              <a:rPr lang="en-US" dirty="0"/>
              <a:t>Fat content: depends on type of milk</a:t>
            </a:r>
          </a:p>
          <a:p>
            <a:pPr marL="283464" indent="-283464"/>
            <a:r>
              <a:rPr lang="en-US" dirty="0"/>
              <a:t>From fresh liquid milk with added bacteria</a:t>
            </a:r>
          </a:p>
          <a:p>
            <a:pPr marL="283464" indent="-283464"/>
            <a:r>
              <a:rPr lang="en-US" dirty="0"/>
              <a:t>Sour taste</a:t>
            </a:r>
          </a:p>
          <a:p>
            <a:pPr marL="283464" indent="-283464"/>
            <a:r>
              <a:rPr lang="en-US" dirty="0"/>
              <a:t>Doesn’t contain butter</a:t>
            </a:r>
          </a:p>
          <a:p>
            <a:pPr marL="283464" indent="-283464"/>
            <a:r>
              <a:rPr lang="en-US" dirty="0"/>
              <a:t>Rich texture and acid taste</a:t>
            </a:r>
          </a:p>
          <a:p>
            <a:pPr marL="283464" indent="-283464"/>
            <a:r>
              <a:rPr lang="en-US" dirty="0"/>
              <a:t>Used in baking and prepared dishes</a:t>
            </a:r>
          </a:p>
          <a:p>
            <a:pPr marL="514338" indent="-457189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760623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Types of Dairy Milk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Evaporated:</a:t>
            </a:r>
          </a:p>
          <a:p>
            <a:pPr marL="283464" indent="-283464"/>
            <a:r>
              <a:rPr lang="en-US" dirty="0"/>
              <a:t>Fat content: at least 6.5%</a:t>
            </a:r>
          </a:p>
          <a:p>
            <a:pPr marL="283464" indent="-283464"/>
            <a:r>
              <a:rPr lang="en-US" dirty="0"/>
              <a:t>Removes 60% of water from milk</a:t>
            </a:r>
          </a:p>
          <a:p>
            <a:pPr marL="283464" indent="-283464"/>
            <a:r>
              <a:rPr lang="en-US" dirty="0"/>
              <a:t>Canned</a:t>
            </a:r>
          </a:p>
          <a:p>
            <a:pPr marL="283464" indent="-283464"/>
            <a:r>
              <a:rPr lang="en-US" dirty="0"/>
              <a:t>Slight cooked flavor</a:t>
            </a:r>
          </a:p>
          <a:p>
            <a:pPr marL="283464" indent="-283464"/>
            <a:r>
              <a:rPr lang="en-US" dirty="0"/>
              <a:t>Used in baking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D7CEB-16E4-4EF0-BFC8-134A681853F7}" type="slidenum">
              <a:rPr lang="en-US" altLang="en-US" smtClean="0"/>
              <a:pPr/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18319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Types of Dairy Milk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Condensed:</a:t>
            </a:r>
          </a:p>
          <a:p>
            <a:pPr marL="283464" indent="-283464"/>
            <a:r>
              <a:rPr lang="en-US" dirty="0"/>
              <a:t>Fat content: at least 8.5%</a:t>
            </a:r>
          </a:p>
          <a:p>
            <a:pPr marL="283464" indent="-283464"/>
            <a:r>
              <a:rPr lang="en-US" dirty="0"/>
              <a:t>Richer and sweeter than evaporated milk</a:t>
            </a:r>
          </a:p>
          <a:p>
            <a:pPr marL="283464" indent="-283464"/>
            <a:r>
              <a:rPr lang="en-US" dirty="0"/>
              <a:t>Removes 60% of water from milk and adds sugar</a:t>
            </a:r>
          </a:p>
          <a:p>
            <a:pPr marL="283464" indent="-283464"/>
            <a:r>
              <a:rPr lang="en-US" dirty="0"/>
              <a:t>Used in baking</a:t>
            </a:r>
          </a:p>
          <a:p>
            <a:pPr marL="283464" indent="-283464"/>
            <a:r>
              <a:rPr lang="en-US" dirty="0"/>
              <a:t>Take into account sugar and fat content of recipes when substituting for evaporated milk</a:t>
            </a:r>
          </a:p>
        </p:txBody>
      </p:sp>
    </p:spTree>
    <p:extLst>
      <p:ext uri="{BB962C8B-B14F-4D97-AF65-F5344CB8AC3E}">
        <p14:creationId xmlns:p14="http://schemas.microsoft.com/office/powerpoint/2010/main" val="2708919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Types of Dairy Milk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UHT (ultra-high temperature):</a:t>
            </a:r>
          </a:p>
          <a:p>
            <a:pPr marL="283464" indent="-283464"/>
            <a:r>
              <a:rPr lang="en-US" dirty="0"/>
              <a:t>Fat content: depends on type of milk</a:t>
            </a:r>
          </a:p>
          <a:p>
            <a:pPr marL="283464" indent="-283464"/>
            <a:r>
              <a:rPr lang="en-US" dirty="0"/>
              <a:t>Processed with high heat, cooled, packaged in sterile environment</a:t>
            </a:r>
          </a:p>
          <a:p>
            <a:pPr marL="283464" indent="-283464"/>
            <a:r>
              <a:rPr lang="en-US" dirty="0"/>
              <a:t>Doesn’t need refrigeration</a:t>
            </a:r>
          </a:p>
          <a:p>
            <a:pPr marL="283464" indent="-283464"/>
            <a:r>
              <a:rPr lang="en-US" dirty="0"/>
              <a:t>Shelf life of nine months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D7CEB-16E4-4EF0-BFC8-134A681853F7}" type="slidenum">
              <a:rPr lang="en-US" altLang="en-US" smtClean="0"/>
              <a:pPr/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03776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Types of Dairy Milk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Powdered:</a:t>
            </a:r>
          </a:p>
          <a:p>
            <a:pPr marL="283464" indent="-283464"/>
            <a:r>
              <a:rPr lang="en-US" dirty="0"/>
              <a:t>Fat content: depends on type of milk</a:t>
            </a:r>
          </a:p>
          <a:p>
            <a:pPr marL="283464" indent="-283464"/>
            <a:r>
              <a:rPr lang="en-US" dirty="0"/>
              <a:t>Made from whole or skim milk</a:t>
            </a:r>
          </a:p>
          <a:p>
            <a:pPr marL="283464" indent="-283464"/>
            <a:r>
              <a:rPr lang="en-US" dirty="0"/>
              <a:t>Removes all water from milk</a:t>
            </a:r>
          </a:p>
          <a:p>
            <a:pPr marL="283464" indent="-283464"/>
            <a:r>
              <a:rPr lang="en-US" dirty="0"/>
              <a:t>Serving cold can reconstitute flavor</a:t>
            </a:r>
          </a:p>
          <a:p>
            <a:pPr marL="283464" indent="-283464"/>
            <a:r>
              <a:rPr lang="en-US" dirty="0"/>
              <a:t>Used in baking</a:t>
            </a:r>
          </a:p>
        </p:txBody>
      </p:sp>
    </p:spTree>
    <p:extLst>
      <p:ext uri="{BB962C8B-B14F-4D97-AF65-F5344CB8AC3E}">
        <p14:creationId xmlns:p14="http://schemas.microsoft.com/office/powerpoint/2010/main" val="6124582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360442-5dec-4955-8a74-e48fe25ec838" xsi:nil="true"/>
    <lcf76f155ced4ddcb4097134ff3c332f xmlns="162f643a-7b80-4d38-9450-1e488627f74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FDCF3104A07244BF459662B7AA6C88" ma:contentTypeVersion="16" ma:contentTypeDescription="Create a new document." ma:contentTypeScope="" ma:versionID="cc189776ef262ce16b119e4cb3eab4b5">
  <xsd:schema xmlns:xsd="http://www.w3.org/2001/XMLSchema" xmlns:xs="http://www.w3.org/2001/XMLSchema" xmlns:p="http://schemas.microsoft.com/office/2006/metadata/properties" xmlns:ns2="83360442-5dec-4955-8a74-e48fe25ec838" xmlns:ns3="162f643a-7b80-4d38-9450-1e488627f741" targetNamespace="http://schemas.microsoft.com/office/2006/metadata/properties" ma:root="true" ma:fieldsID="9722f91a27ae4aeaa1bd0f5c842d0019" ns2:_="" ns3:_="">
    <xsd:import namespace="83360442-5dec-4955-8a74-e48fe25ec838"/>
    <xsd:import namespace="162f643a-7b80-4d38-9450-1e488627f7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60442-5dec-4955-8a74-e48fe25ec8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4897631-8002-4167-8b20-1409df4a837c}" ma:internalName="TaxCatchAll" ma:showField="CatchAllData" ma:web="83360442-5dec-4955-8a74-e48fe25ec8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2f643a-7b80-4d38-9450-1e488627f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989fe73-3383-41d1-9f05-ce8a0a359f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7E29DD8-549A-47CA-BB66-DD1A3F6976D3}">
  <ds:schemaRefs>
    <ds:schemaRef ds:uri="http://schemas.microsoft.com/office/2006/metadata/properties"/>
    <ds:schemaRef ds:uri="http://schemas.microsoft.com/office/infopath/2007/PartnerControls"/>
    <ds:schemaRef ds:uri="83360442-5dec-4955-8a74-e48fe25ec838"/>
    <ds:schemaRef ds:uri="162f643a-7b80-4d38-9450-1e488627f741"/>
  </ds:schemaRefs>
</ds:datastoreItem>
</file>

<file path=customXml/itemProps2.xml><?xml version="1.0" encoding="utf-8"?>
<ds:datastoreItem xmlns:ds="http://schemas.openxmlformats.org/officeDocument/2006/customXml" ds:itemID="{ECC7FB98-9EC8-44B0-9D9E-42B9C86B07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9322DB-9179-4E70-88AE-94BE6F7585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360442-5dec-4955-8a74-e48fe25ec838"/>
    <ds:schemaRef ds:uri="162f643a-7b80-4d38-9450-1e488627f7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557</TotalTime>
  <Words>6928</Words>
  <Application>Microsoft Office PowerPoint</Application>
  <PresentationFormat>Widescreen</PresentationFormat>
  <Paragraphs>827</Paragraphs>
  <Slides>45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Calibri</vt:lpstr>
      <vt:lpstr>Courier New</vt:lpstr>
      <vt:lpstr>Helvetica Neue Medium</vt:lpstr>
      <vt:lpstr>Wingdings</vt:lpstr>
      <vt:lpstr>1_Office Theme</vt:lpstr>
      <vt:lpstr>PowerPoint Presentation</vt:lpstr>
      <vt:lpstr>Dairy Milk and Milk Alternatives</vt:lpstr>
      <vt:lpstr>Dairy Milk and Milk Alternatives</vt:lpstr>
      <vt:lpstr>Types of Dairy Milk</vt:lpstr>
      <vt:lpstr>Types of Dairy Milk</vt:lpstr>
      <vt:lpstr>Types of Dairy Milk</vt:lpstr>
      <vt:lpstr>Types of Dairy Milk</vt:lpstr>
      <vt:lpstr>Types of Dairy Milk</vt:lpstr>
      <vt:lpstr>Types of Dairy Milk</vt:lpstr>
      <vt:lpstr>Types of Dairy Milk</vt:lpstr>
      <vt:lpstr>Types of Plant-based Milk</vt:lpstr>
      <vt:lpstr>Types of Plant-based Milk</vt:lpstr>
      <vt:lpstr>Types of Plant-based Milk</vt:lpstr>
      <vt:lpstr>Types of Plant-based Milk</vt:lpstr>
      <vt:lpstr>Types of Plant-based Milk</vt:lpstr>
      <vt:lpstr>Creams</vt:lpstr>
      <vt:lpstr>Types of Cream</vt:lpstr>
      <vt:lpstr>Types of Cream</vt:lpstr>
      <vt:lpstr>Cultured Dairy Items</vt:lpstr>
      <vt:lpstr>Cultured Dairy Items</vt:lpstr>
      <vt:lpstr>Cultured Dairy Items</vt:lpstr>
      <vt:lpstr>Receiving and Storing Milk, Cream, and Cultured Dairy Items</vt:lpstr>
      <vt:lpstr>Butter and Butter Substitutes</vt:lpstr>
      <vt:lpstr>Butter and Butter Substitutes</vt:lpstr>
      <vt:lpstr>Butter and Butter Substitutes</vt:lpstr>
      <vt:lpstr>Cheese</vt:lpstr>
      <vt:lpstr>Varieties of Cheese</vt:lpstr>
      <vt:lpstr>Varieties of Cheese</vt:lpstr>
      <vt:lpstr>Varieties of Cheese</vt:lpstr>
      <vt:lpstr>Varieties of Cheese</vt:lpstr>
      <vt:lpstr>Varieties of Cheese</vt:lpstr>
      <vt:lpstr>Varieties of Cheese</vt:lpstr>
      <vt:lpstr>Varieties of Cheese</vt:lpstr>
      <vt:lpstr>Eggs</vt:lpstr>
      <vt:lpstr>Eggs</vt:lpstr>
      <vt:lpstr>Egg Size</vt:lpstr>
      <vt:lpstr>Market Forms of Eggs</vt:lpstr>
      <vt:lpstr>Market Forms of Eggs</vt:lpstr>
      <vt:lpstr>Receiving and Storing Eggs</vt:lpstr>
      <vt:lpstr>Cooking Eggs</vt:lpstr>
      <vt:lpstr>Cooking Eggs</vt:lpstr>
      <vt:lpstr>Cooking Eggs</vt:lpstr>
      <vt:lpstr>Cooking Eggs</vt:lpstr>
      <vt:lpstr>Cooking eggs</vt:lpstr>
      <vt:lpstr>Cooking eggs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  Eggs and Dairy Products</dc:title>
  <dc:creator>Katherine Woodrow</dc:creator>
  <cp:lastModifiedBy>Courtney Hamm</cp:lastModifiedBy>
  <cp:revision>75</cp:revision>
  <dcterms:created xsi:type="dcterms:W3CDTF">2017-04-10T17:50:13Z</dcterms:created>
  <dcterms:modified xsi:type="dcterms:W3CDTF">2025-07-31T19:18:36Z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1400.00000000000</vt:lpwstr>
  </property>
  <property fmtid="{D5CDD505-2E9C-101B-9397-08002B2CF9AE}" pid="3" name="ContentTypeId">
    <vt:lpwstr>0x010100A7FDCF3104A07244BF459662B7AA6C88</vt:lpwstr>
  </property>
  <property fmtid="{D5CDD505-2E9C-101B-9397-08002B2CF9AE}" pid="4" name="MediaServiceImageTags">
    <vt:lpwstr/>
  </property>
</Properties>
</file>