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0"/>
  </p:notesMasterIdLst>
  <p:sldIdLst>
    <p:sldId id="282" r:id="rId5"/>
    <p:sldId id="258" r:id="rId6"/>
    <p:sldId id="259" r:id="rId7"/>
    <p:sldId id="260" r:id="rId8"/>
    <p:sldId id="261" r:id="rId9"/>
    <p:sldId id="262" r:id="rId10"/>
    <p:sldId id="28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8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90D992-5321-4D97-B281-4FF3418E1FBC}" v="2" dt="2025-07-31T19:17:00.0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38" autoAdjust="0"/>
    <p:restoredTop sz="85109" autoAdjust="0"/>
  </p:normalViewPr>
  <p:slideViewPr>
    <p:cSldViewPr snapToGrid="0">
      <p:cViewPr varScale="1">
        <p:scale>
          <a:sx n="55" d="100"/>
          <a:sy n="55" d="100"/>
        </p:scale>
        <p:origin x="8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D0240-CEBD-4F39-A964-B1F78318F8A2}" type="datetimeFigureOut">
              <a:rPr lang="en-US" smtClean="0"/>
              <a:t>7/31/2025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FDD8C-9F29-42A0-93FE-C2F3769C86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614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of the most important interactions people have with a given operation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the menu, as illustrated in Figure 2.1. It is where sales are initially won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lost. If, for example, guests like what is on the menu, and the prices seem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fair, then they are likely to place an order. If, on the other hand, they do not like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they see, then the operation may lose business. Of course, preparing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delivering what is on the menu matters greatly, but if a person is not interested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enough to order something from the menu in the first place, then the product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itself does not matter.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menu functions in two ways—for planning purposes and communication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purposes. For the planning function, the menu provides an end goal to which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the employees work. The chefs gear each stage of food production toward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putting out the best product at the best price. The menu also helps the staff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organize themselves by asking certain important questions: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What is the target market? What segments are we aiming to serve?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What types of food and service do these segments of the market expect?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Are the ingredients for the menu items readily available and cost-effective?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Can the menu items be prepared in the most appealing way possible?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Is the menu best serving the needs of our target market?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Is the menu best serving the goals of the operation?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So, using the menu as a planning tool actually helps employees stay focused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all the behind-the-scenes work and how to best accomplish the goals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operation.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marketing and communication tool, the menu functions in three ways: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Informing guests about what the operation offers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Selling products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Creating identity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240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chefs and managers have decided on the items that will be included on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menu, the design phase can begin. Well-designed menus are pleasing to read,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easy to understand, and clearly express the identity and character of the operation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whole. But how do designers actually accomplish this? Designers must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 the following elements when laying out a menu: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Medium (materials and method)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Layout (how it is arranged)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Color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Font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Art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Medium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operation’s menu can be presented in a number of ways. Most operations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some sort of paper with the menu items printed on it. The paper stock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designers use can help to express the identity of the operation. Thicker paper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stock is more expensive and durable, whereas thinner stock is less durable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casual. Additionally, many menus are laminated. This is done to save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menu, ensure its durability, and make it easier to keep clean. Sometimes,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operation may opt to put its menu on a different medium altogether.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example, a menu can be written with chalk on a blackboard (see Figure 2.4)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is visible to all the patrons in a dining room, or even on a wall in the dining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room. These types of menus are called menu boards. Finally, at some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operations, the servers memorize the menu and relay it verbally to the guests.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called a spoken menu, and it can help personalize the menu and create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more intimate feel for the operation as a whole.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Layout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the menu is categorized and sequenced adds to the identity of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operation. Is everything on one page, or are items spaced out over multiple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pages? Are items crammed together in a busy, hectic way, or are they spaced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wide apart in a calmer, more subdued manner? All of this can say a lot about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operation’s personality. In addition, the layout can help emphasize items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menu that management wants guests to order most frequently.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9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is obviously very important to any visual presentation. The colors chosen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an operation could be the difference between being considered romantic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rowdy, sophisticated or casual, expensive or inexpensive. Sometimes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can even signal to patrons what type of food will be served. For example,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various blue tones could signal seafood, while a blend of orange and red may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signal a spicier cuisine, such as Cajun food. When planning the colors of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menu, designers should think about the feeling they want guests to get when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considering the operation. Figure 2.5 shows one menu’s color schemes.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 many elements of design, fonts can work in different ways. A font can,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course, highlight certain elements on the menu. Italic or bold fonts will stand out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page and draw guests’ attention. A large, dark font might be helpful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operation catering to segments of the market who might appreciate easy-to-read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print, and sometimes using italics helps provide contrast between the name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menu item and its description. Fonts can also signal the personality of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operation. For example, flowing, bubbly fonts might be appropriate for a kids’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(see Figure 2.6). Scripted fonts create a classical feel, while clean, rigid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lines speak to a more modern approach. Menu designers must be careful when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choosing a font for all of these reasons.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Finally, the art on a menu can say a lot about an operation. Illustrations say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“kid-friendly” to many people, while no art at all might say the opposite.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of an old 1950s car will say “diner” to some guests, while a chili pepper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say “spicy cuisine” to others. The borders that divide various segments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also fall under the category of art. What kinds of lines are incorporated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menu? Straight lines with lots of angles give off a different vibe than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borders with more arcs and curves.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02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Managers need to monitor the effectiveness of menu items to maximize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profits. A method called the sales mix analysis helps do that. A sales mix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 is an analysis of the popularity and profitability of a group of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items. To effectively do this, the analysis should be done at least four times per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year. The analysis includes determining which menu items are most popular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which contribute the most money to expenses and profit. Basically, you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compare menu items in terms of sales and profitability. The results of this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 determine whether managers need to make changes in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pricing, content, or design.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there are several methods available to do menu analysis, one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popular is menu engineering. It systematically breaks down a menu’s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components to analyze which items are making money and which items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selling. Then, managers know which menu items to leave alone, which need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have an increase or decrease in price, which to promote, and which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eliminate.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Managers can determine the sales performance of each menu item after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 has been open for some time and they have enough sales data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analyze. Gathering information for three months or longer provides more useful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 than data from a shorter time period.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FDD8C-9F29-42A0-93FE-C2F3769C86E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456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start to gauge performance by looking at sales volume. The sales volume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menu item is the number of times the item is sold in a time period. Generally,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managers sort the sales of items by category (appetizers, entrées, etc.).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quantity of each item sold can be recorded by hand or by a point-of-sale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(POS) system. Managers can also use sales volume information to compare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of each menu item sold to the total number of items sold on the entire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in the same time period. So, each menu item’s sales can be expressed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percentage of total sales. This is called the sales volume percentage.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FDD8C-9F29-42A0-93FE-C2F3769C86E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950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Pricing the menu is a critical process for any operation. Price serves two main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purposes—it provides information to guests, and it determines profitability.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price of items on a menu indicates the market category in which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 falls. This, in turn, sets guests’ expectations as to the quality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food, level of service, atmosphere to expect, etc. Guests, for example, will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 more by way of service, quality, and atmosphere for a $50 steak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 for a $10 steak. With increased guest expectations comes the need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execute all levels of food preparation and service on a higher level as well.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 needs to make sure that pricing aligns with the goals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 and the skill level of the staff.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Price also determines profitability by ensuring that an operation is bringing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more money than it spends for the product or service. The price of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item must account for all of the costs involved in producing that item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the guest. This includes food costs, labor costs, and overhead costs. Then,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 must add in the amount of money it wants, and can reasonably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get, in profit. An item that is overpriced in a particular market will likely not sell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enough to be profitable. In contrast, an item that is underpriced may sell well,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it will lose money because it costs the operation more than it is bringing in.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Striking the right balance requires careful planning and consideration.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FDD8C-9F29-42A0-93FE-C2F3769C86E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547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338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Puzzles: These items are unpopular, but very profitable. As a result,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of puzzles on a menu should be limited. One of the best solutions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helping out a puzzle is to decrease its price. While this may appear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counterproductive to making a profit, consider that the guest may not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perceive it as a fair value. If an item is not selling, no profit is being made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anyway. Another option is to leave its price alone and reposition it on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menu, perhaps featuring it in a more popular location. Additionally, try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advertise it by using table tents, chalkboards, or suggestive selling. Or, you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rename it. A puzzle’s popularity can be affected by what it is called,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especially if it is unfamiliar to guests. Remember that even if a puzzle is not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selling well, it can make a lot of money, relatively speaking. If sales can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substantially increased without decreasing the price, the item could easily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become a star.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Dogs: These items are unpopular and unprofitable. Eliminate all dog items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possible. Replace them with more popular items. Take advantage of hot,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trendy, or cutting-edge listings. Restaurant and foodservice operations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 intimidated by influential guests who want managers to continue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carrying a dog item on the menu. The way to solve this problem is to carry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item in inventory (assuming it has a shelf life), but not on the menu.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 the special guest the opportunity to have the item made to order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request. You can charge extra for this service. This would raise the dog’s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price to puzzle status. Some items in the dog category may have market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potential. These tend to be the more popular dogs, and may be converted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puzzles by increasing prices. Another detail to consider is that the menu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have too many items. It is not unusual to discover a number of highly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unpopular menu listings that have little, if any, relation to other more popular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profitable items held in inventory. Do not be afraid to eliminate dogs,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especially when demand is not satisfactory.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15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many methods of pricing menu items. Here, two main methods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compared: the food cost percentage method and the contribution margin method: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cost percentage method: Set the percentage of the menu price that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food cost must be, and then calculate the price that will provide this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percentage using the following formula: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 food cost ÷ Food cost percentage = Menu price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 food cost percentage is dependent on the costs of the food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preparation within the restaurant or foodservice operation, an accurate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cost percentage will be different for each menu category: appetizers,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salads, entrées, signature dishes, specials, desserts, beverages, etc.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27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Contribution margin method: This is a pricing method that works for à la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carte menu items as well as menu items that comprise a meal (soup, salad,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entrée, etc.). This method uses operation-wide data to determine a dollar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amount that must be added to each major menu item’s food cost.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managers of a restaurant or foodservice operation can use the same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contribution margin for all menu items, or they can calculate separate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contribution margins for different menu categories. There are two steps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 formula: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(Total nonfood cost + Target profit) ÷ Number of guests = Contribution margin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Contribution margin + Food cost = Menu price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676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072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6819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3606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addition to these methods, there are two other methods that an operation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use, but only for major menu items. These methods are the set dollar amount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markup and the set percentage increase method: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 dollar amount markup: This method simply adds a fixed dollar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amount to the food cost of an item. In order to utilize this method, you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 know the food cost and the dollar amount of the markup.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equation works as follows: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cost + Markup = Menu price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markup is calculated based on the following: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Profit per menu item + Labor cost per menu item + Operating cost per menu item = Markup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 percentage increase method: This method builds on the set dollar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amount markup method and takes it a step further. Basically, managers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calculate the markup as described for the set dollar amount markup for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or several menu items. Then they determine what the percentage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markup is in comparison to the items’ food costs.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cost × Percentage = Markup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Markup ÷ Food cost = Percentage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the markup and food costs from the set dollar amount markup method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allows managers to calculate a percentage markup for all menu items.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259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determine accurate pricing and food costs, restaurant and foodservice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 must take into account not just the food the guests order, but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food that the guests do not order but receive anyway: the salt and pepper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table, the bread and butter or olive oil provided, the amuse-bouche or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pre-dessert, the ketchup, the jelly packets—the list is long. And all of those little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things can add up quickly. The total cost of these items is often called the Q factor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is usually factored into the cost of each entree on the menu. Here is how to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calculate the Q factor: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 all the possible food that you may provide guests for “free.” In addition to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items already mentioned, include half-and-half, sugar cubes, sliced lemon,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so on.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 how much of each item would be used by a typical consumer (for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instance, 1 ounce of butter or 1⁄8 teaspoon of salt). An easy way to do this is to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 track of how much of each item is served over a period of time, and then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divide by the number of entrees sold during this period. For instance, if you serve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800 entrees in a two-week period and you use 100 lemons during this time, placing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half-slice of lemon in each glass of water served, you would divide 100 lemons by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800 entrees to obtain 0.125 (or 1⁄8) lemons served per entree.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Calculate the cost of each item based on the average portion used. If each lemon costs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$0.10, then the cost of each serving of lemon is $0.0125.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you determine the cost of each serving of each item, add them all together.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total is your Q factor.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costing your entrees, add the Q factor as an ingredient in each.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the Q factor is the most efficient and accurate way to determine your costs and prices.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Otherwise, you will be basing your prices on incorrect costs and are likely to lose profits.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8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Informing Guests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basic function of the menu is to tell guests what the operation has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offer. But the menu also presents an opportunity to distinguish these items from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 of the competition. Many places serve a burger of some sort, but a chef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use the menu to describe exactly how a burger is prepared and why it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 than any of the competitors’ burgers. Do the chefs use a particular kind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meat or spice? Do they cook it in a different way? Do they offer different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condiments for the dish? Chefs can describe all of this detail on the menu.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Check out the two descriptions of burgers in Figure 2.2. Which is more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appealing to you?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addition, the menu informs guests about potential health concerns, such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the risks of eating undercooked food, ingredients that may cause allergic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reactions (for example, tree nuts), or particularities of specific dishes (for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example, degrees of spiciness).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Selling Products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menu may be an operation’s best sales tool. It can greatly influence what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 decide to order. How? By appealing to the guests’ appetites through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well-written descriptions of menu items. Guests are also influenced by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placement of items on the menu. For instance, marketers and chefs may choose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highlight the items they most want to sell by placing those items at the top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menu, putting them in a bolder or bigger font, or even by boxing off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items altogether in a separate category. The more visual attention certain items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attract, the more likely guests are to consider and order them. A “Daily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Specials” page is one way to use the menu to sell product.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Creating Identity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menu also helps create the image or identity of an operation. The items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listed on a menu say a lot about an operation, but so does the design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itself. The font, color scheme, and material or paper stock the menu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printed on all help communicate the identity of an operation. For example,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using a heavy paper stock, bound in a leather cover, and listing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items in a script font may give the impression of a high-end, formal operation.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other hand, a menu presented on one sheet of regular paper stock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items printed in a large, colored font may create the impression of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informal, casual operation.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BC962-30CF-46E6-AEC4-F37453FB7D1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352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À la carte (ah le cart)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menu prices each item separately. For example, on an a la carte menu,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 meal, such as steak, potatoes, and a vegetable, will have separate prices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each item, and they need to be ordered individually. In short, nothing on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la carte menu comes with anything else.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California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menu lists all meals available at any time of day. Diners that are open 24 hours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day might use a California menu. This accommodates a wider variety of guests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may differ in lifestyle and work schedules. The guests can choose whatever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want whenever they want it—for example, breakfast at dinner time.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Cyclical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this menu, chefs or managers change items after a certain period of time.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example, an operation might serve four different menus that correspond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four seasons. Cyclical menus can change on a daily, weekly, or monthly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basis as well; it all depends on the management’s objectives in catering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target market.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 jour (doo-ZHEUR)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a French term that means “of the day.” This menu simply lists the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items that are available on a particular day. In the United States, this kind of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often presented as a daily specials menu. It can be an insert in the standard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menu, written on a blackboard, or described verbally by the service staff.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Fixed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menu offers the same items every day. A particular advantage here is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 know what to expect every time they return. Many chefs work with a fixed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to offer guests consistency, but then supplement the fixed menu with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 jour menu to offer variety.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048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Limited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typically only a few items offered on a limited menu. Quick-service operations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frequently offer a limited menu. Such a menu makes it easy to keep track of costs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 there are fewer ingredients to account for, and those ingredients are usually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same through inventory cycles, making it easier to track and monitor pricing.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Limited time offer (LTO)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menu items are only offered for a short period of time. LTOs are most popular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quick-service and casual-dining operations. LTOs allow for the marketing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seasonal food or introduction of new menu ideas and concepts. It is a low-risk way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test new ideas while increasing guest loyalty and keeping interest.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Prix fixe (PREE FIX)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type of menu offers guests multiple courses for a single set price. For example,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choice of appetizer, full entree with sides, and a dessert might be offered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price, and that price is often slightly lower than if each course or item were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purchased separately. This type of menu arrangement presents a win-win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 guest and operation. The operation ensures a higher check total by bundling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 courses together, while the guest receives a discount on that higher total.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 casual and formal operations utilize prix fixe menus.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 d’hôte (tah-buhl doHT)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menu is similar to a prix fixe menu in that it bundles various elements of the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 one package. For example, such a menu might present—in advance—four meals,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each would include a number of courses and possibly even beverages, all for one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price. Banquets frequently offer such a menu.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26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menus organize food items according to the order in which they are usually eaten and listed below: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Appetizers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Soups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Salads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Sandwiches (sandwiches can be offered before or after salads)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Entrées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Vegetables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 Desserts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 Beverages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Variations in these categories depend on what an operation offers and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that management wants to promote. For example, a restaurant that offers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 plates for sharing might break the menu up by types of small plates (often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cold or hot, or by type of meat or vegetable in order to encourage choosing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multiple parts of the menu.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larger operations, chefs prepare food using a variety of cooking methods,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poaching, roasting, grilling, frying, and baking. This results in a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food items that vary in taste, texture, and seasoning for the right amount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contrast to meet the tastes of a variety of guests. However, you can also find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 that focus their menus around one type of food, and therefore only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guests who want that food—for instance, an operation might have a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 solely on fried chicken and sides that might go with fried chicken.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full-service operation, chefs or managers can divide entrées by categories,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beef, pork, chicken, lamb, veal, ham, shellfish, fish, pasta, egg, cheese,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vegetarian dishes. They maintain balance through the choice of vegetables,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sauces, and potatoes used to complement entrées. For example, if a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contains ham and chicken, offering sweet potatoes or yellow winter squash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good balance. Four to six vegetables, including potatoes, should meet most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needs. Salads and salad dressings can also reflect balance and variety.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number of desserts on the menu depends on guests’ tastes and past sales.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operations may need to serve only ice cream or sherbet to satisfy their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guests. Others may need to combine these with a limited number of pies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cakes. And it is fairly easy to add puddings and fruit to extend dessert selections.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007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menu also needs to reflect a realistic understanding of what chefs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capable of producing in a cost-effective way. There are two separate steps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creation—planning and design.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Planning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planning phase, managers and chefs must think about the following: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Physical layout of the facility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Skill of personnel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Availability of ingredients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Wants and needs of the target market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Expectations of the target market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Profit margin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Physical Layout of the Facility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Planners must take the physical layout, or space, of the actual operation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 account when they design a menu. For example, planners must take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 consideration the size of storage facilities, preparation and cooking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areas, and the service and dining areas. An operation’s physical layout often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determines the kind of menu that chefs will be most capable of producing;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operation might not succeed if planners put out a menu that the chefs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cannot produce efficiently.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Skill of Personnel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Planners must also consider the staff of an operation. If management wants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offer a menu of food items that require highly skilled, delicate preparation,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 they need to have cooks on staff that can fulfill those needs. On the other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hand, if managers want a menu with ingredients that are easy to work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inexpensive to produce, it would be a mistake to employ a kitchen staff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highly trained and experienced (and, therefore, more costly). In short,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operation’s personnel must fit the menu that planners create.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Availability of Ingredients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planners must be aware of the price and availability of ingredients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planning menus. Today, fresh, seasonal ingredients are very popular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guests. But, a menu that consists of many high-priced ingredients might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up losing money for the operation because food costs will make the items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unprofitable. Planners need to consider not only what their operation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 well, but also how cost-efficient the items are to produce.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BC962-30CF-46E6-AEC4-F37453FB7D1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511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Wants and Needs of the Target Market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Sometimes, the personal desires of an operation’s owners or managers overtake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wants and needs of the market they intend to serve. This is a mistake.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focus should always be on the desires of the guests. An example of this might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an owner who loves an expensive and hard-to-obtain type of coffee that,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put on the menu, does not sell any better than a less-expensive, more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readily available coffee.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Expectations of the Target Market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Expectations are closely related to the market’s wants and needs. But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expectations of the market are more important after an operation has become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established rather than before. Not meeting expectations becomes more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dangerous the longer an operation exists, because management can become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complacent over time. If the operation does not stay true to the needs of its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guests, they might choose to spend their money elsewhere. Consistency is one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cornerstones of success in the restaurant and foodservice industry.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Profit Margin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business can survive if it is not producing at profitable levels. Planners must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the menu with profitability in mind throughout the entire process. Profit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defined as the amount of money remaining for an operation after expenses,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costs, are paid. So, for restaurant and foodservice operations, this is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amount of money left over from the sale of food and beverages after the cost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preparing them and paying for other overhead expenses, like rent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heat. This difference is also called the margin; most restaurant and foodservice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 set a target margin—the margin they aim to meet—for their operation.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56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940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2813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78291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19" y="2108200"/>
            <a:ext cx="77935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46747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304800"/>
            <a:ext cx="44365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3699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87021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42990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304800"/>
            <a:ext cx="69934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5" y="2116138"/>
            <a:ext cx="7789333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66057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1" y="304800"/>
            <a:ext cx="861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50219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1355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04800"/>
            <a:ext cx="4555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66513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68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49295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22834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28" y="2108200"/>
            <a:ext cx="58674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28" y="304800"/>
            <a:ext cx="3784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4864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1" y="304800"/>
            <a:ext cx="47074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84782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35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89434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6350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37112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CD7CEB-16E4-4EF0-BFC8-134A681853F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866786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D93BB-70F5-46A0-976D-0926EFFBD6E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51494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A7B82836-150E-4424-BE07-194ECCA0DC3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17664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490588F7-FAF8-4055-A2BE-59D602CC3B8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9716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89B4AD98-7066-4318-B389-3D20F769395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581290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3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3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960BD37A-01B3-444C-BD4F-26F81BFE65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322604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F40C3-9D8B-4F93-BC94-38B5DE7E8A5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320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2133600"/>
            <a:ext cx="77724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68" y="304800"/>
            <a:ext cx="6587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060775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3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3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9F02B4D-9242-42AF-9ADA-82F0D9DB665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86161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C640DD-16D2-4015-8C97-C4BFAA3C382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438846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855D76-9D58-49F2-8DBA-5909A41AFD5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79385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7EB6DE4-4A2A-4650-8E72-F1112341D61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110680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CF2306-3D47-45D4-B869-2E2A74C73B0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967554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72F5FC-D1FC-426E-A075-15D920B3F10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7419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19" y="2108200"/>
            <a:ext cx="77935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735" y="304800"/>
            <a:ext cx="49445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7927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6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19319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5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12964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04800"/>
            <a:ext cx="7366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2863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8077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719" y="2108200"/>
            <a:ext cx="78189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0417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5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4980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C7CCDB"/>
                </a:solidFill>
                <a:latin typeface="Helvetica Neue Medium" charset="0"/>
              </a:defRPr>
            </a:lvl1pPr>
          </a:lstStyle>
          <a:p>
            <a:fld id="{971C315C-BA2B-4467-A34D-EBD571AF0F2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633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DEAE6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–"/>
        <a:defRPr sz="12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»"/>
        <a:defRPr sz="10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130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Creating a Menu: Planning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Wants and needs of target market</a:t>
            </a:r>
          </a:p>
          <a:p>
            <a:pPr lvl="1"/>
            <a:r>
              <a:rPr lang="en-US" dirty="0"/>
              <a:t>Focus on guest preferences rather than those of owners/managers</a:t>
            </a:r>
          </a:p>
          <a:p>
            <a:pPr marL="283464" indent="-283464"/>
            <a:r>
              <a:rPr lang="en-US" dirty="0"/>
              <a:t>Expectations of target market</a:t>
            </a:r>
          </a:p>
          <a:p>
            <a:pPr lvl="1"/>
            <a:r>
              <a:rPr lang="en-US" dirty="0"/>
              <a:t>Meeting guests’ needs after operation is established</a:t>
            </a:r>
          </a:p>
          <a:p>
            <a:pPr lvl="1"/>
            <a:r>
              <a:rPr lang="en-US" dirty="0"/>
              <a:t>Important to be consistent</a:t>
            </a:r>
          </a:p>
          <a:p>
            <a:pPr marL="283464" indent="-283464"/>
            <a:r>
              <a:rPr lang="en-US" dirty="0"/>
              <a:t>Profit margin</a:t>
            </a:r>
          </a:p>
          <a:p>
            <a:pPr lvl="1"/>
            <a:r>
              <a:rPr lang="en-US" dirty="0"/>
              <a:t>Amount of money left after expenses are paid</a:t>
            </a:r>
          </a:p>
          <a:p>
            <a:pPr lvl="1"/>
            <a:r>
              <a:rPr lang="en-US" dirty="0"/>
              <a:t>Operations should set a target margin</a:t>
            </a:r>
          </a:p>
        </p:txBody>
      </p:sp>
    </p:spTree>
    <p:extLst>
      <p:ext uri="{BB962C8B-B14F-4D97-AF65-F5344CB8AC3E}">
        <p14:creationId xmlns:p14="http://schemas.microsoft.com/office/powerpoint/2010/main" val="2942742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Creating a Menu: Designing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Should be easy to understand and reflect </a:t>
            </a:r>
            <a:br>
              <a:rPr lang="en-US" dirty="0"/>
            </a:br>
            <a:r>
              <a:rPr lang="en-US" dirty="0"/>
              <a:t>operation’s design</a:t>
            </a:r>
          </a:p>
          <a:p>
            <a:pPr marL="283464" indent="-283464"/>
            <a:r>
              <a:rPr lang="en-US" dirty="0"/>
              <a:t>Various elements of menu design</a:t>
            </a:r>
          </a:p>
          <a:p>
            <a:pPr lvl="1"/>
            <a:r>
              <a:rPr lang="en-US" dirty="0"/>
              <a:t>Medium</a:t>
            </a:r>
          </a:p>
          <a:p>
            <a:pPr lvl="1"/>
            <a:r>
              <a:rPr lang="en-US" dirty="0"/>
              <a:t>Layout</a:t>
            </a:r>
          </a:p>
          <a:p>
            <a:pPr lvl="1"/>
            <a:r>
              <a:rPr lang="en-US" dirty="0"/>
              <a:t>Color</a:t>
            </a:r>
          </a:p>
          <a:p>
            <a:pPr lvl="1"/>
            <a:r>
              <a:rPr lang="en-US" dirty="0"/>
              <a:t>Font</a:t>
            </a:r>
          </a:p>
          <a:p>
            <a:pPr lvl="1"/>
            <a:r>
              <a:rPr lang="en-US" dirty="0"/>
              <a:t>Art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05377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Creating a Menu: Designing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Medium (materials and method)</a:t>
            </a:r>
          </a:p>
          <a:p>
            <a:pPr lvl="1"/>
            <a:r>
              <a:rPr lang="en-US" dirty="0"/>
              <a:t>Usually paper</a:t>
            </a:r>
          </a:p>
          <a:p>
            <a:pPr lvl="1"/>
            <a:r>
              <a:rPr lang="en-US" dirty="0"/>
              <a:t>Various materials vary in cost</a:t>
            </a:r>
          </a:p>
          <a:p>
            <a:pPr lvl="1"/>
            <a:r>
              <a:rPr lang="en-US" dirty="0"/>
              <a:t>Nonpaper types include menu boards and spoken menus</a:t>
            </a:r>
          </a:p>
          <a:p>
            <a:pPr marL="283464" indent="-283464"/>
            <a:r>
              <a:rPr lang="en-US" dirty="0"/>
              <a:t>Layout (how it is arranged)</a:t>
            </a:r>
          </a:p>
          <a:p>
            <a:pPr lvl="1"/>
            <a:r>
              <a:rPr lang="en-US" dirty="0"/>
              <a:t>Spacing and sequence important</a:t>
            </a:r>
          </a:p>
          <a:p>
            <a:pPr lvl="1"/>
            <a:r>
              <a:rPr lang="en-US" dirty="0"/>
              <a:t>Emphasize certain items</a:t>
            </a:r>
          </a:p>
          <a:p>
            <a:pPr marL="1371566" lvl="2" indent="-457189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657309" lvl="3" indent="-285744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49706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Creating a Menu: Designing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Color </a:t>
            </a:r>
          </a:p>
          <a:p>
            <a:pPr lvl="1"/>
            <a:r>
              <a:rPr lang="en-US" dirty="0"/>
              <a:t>Tone of menu</a:t>
            </a:r>
          </a:p>
          <a:p>
            <a:pPr lvl="1"/>
            <a:r>
              <a:rPr lang="en-US" dirty="0"/>
              <a:t>Indicate food type</a:t>
            </a:r>
          </a:p>
          <a:p>
            <a:pPr marL="283464" indent="-283464"/>
            <a:r>
              <a:rPr lang="en-US" dirty="0"/>
              <a:t>Font</a:t>
            </a:r>
          </a:p>
          <a:p>
            <a:pPr lvl="1"/>
            <a:r>
              <a:rPr lang="en-US" dirty="0"/>
              <a:t>Highlights different parts of menu</a:t>
            </a:r>
          </a:p>
          <a:p>
            <a:pPr lvl="1"/>
            <a:r>
              <a:rPr lang="en-US" dirty="0"/>
              <a:t>Italic, bold, dark, angular fonts</a:t>
            </a:r>
          </a:p>
          <a:p>
            <a:pPr marL="283464" indent="-283464"/>
            <a:r>
              <a:rPr lang="en-US" dirty="0"/>
              <a:t>Art</a:t>
            </a:r>
          </a:p>
          <a:p>
            <a:pPr lvl="1"/>
            <a:r>
              <a:rPr lang="en-US" dirty="0"/>
              <a:t>Images, borders, lines</a:t>
            </a:r>
          </a:p>
          <a:p>
            <a:pPr lvl="1"/>
            <a:r>
              <a:rPr lang="en-US" dirty="0"/>
              <a:t>Indicates type of operation</a:t>
            </a:r>
          </a:p>
          <a:p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38304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Menu Sales Mix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Sales mix analysis</a:t>
            </a:r>
          </a:p>
          <a:p>
            <a:pPr lvl="1"/>
            <a:r>
              <a:rPr lang="en-US" dirty="0"/>
              <a:t>Analysis of popularity and profitability of menu items</a:t>
            </a:r>
          </a:p>
          <a:p>
            <a:pPr lvl="1"/>
            <a:r>
              <a:rPr lang="en-US" dirty="0"/>
              <a:t>Ideally performed four times a year</a:t>
            </a:r>
          </a:p>
          <a:p>
            <a:pPr lvl="1"/>
            <a:r>
              <a:rPr lang="en-US" dirty="0"/>
              <a:t>Determine menu changes</a:t>
            </a:r>
          </a:p>
          <a:p>
            <a:pPr marL="283464" indent="-283464"/>
            <a:r>
              <a:rPr lang="en-US" dirty="0"/>
              <a:t>Menu engineering</a:t>
            </a:r>
          </a:p>
          <a:p>
            <a:pPr lvl="1"/>
            <a:r>
              <a:rPr lang="en-US" dirty="0"/>
              <a:t>Breaks down a menu’s components</a:t>
            </a:r>
          </a:p>
          <a:p>
            <a:pPr lvl="1"/>
            <a:r>
              <a:rPr lang="en-US" dirty="0"/>
              <a:t>Determines the sales performance of menu items</a:t>
            </a:r>
          </a:p>
          <a:p>
            <a:pPr lvl="1"/>
            <a:r>
              <a:rPr lang="en-US" dirty="0"/>
              <a:t>Data collected after certain amount of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54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Menu Sales Mix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44" indent="-285744"/>
            <a:r>
              <a:rPr lang="en-US" dirty="0"/>
              <a:t>Sales volume</a:t>
            </a:r>
          </a:p>
          <a:p>
            <a:pPr lvl="1"/>
            <a:r>
              <a:rPr lang="en-US" dirty="0"/>
              <a:t>Number of times item is sold in a certain period</a:t>
            </a:r>
          </a:p>
          <a:p>
            <a:pPr lvl="1"/>
            <a:r>
              <a:rPr lang="en-US" dirty="0"/>
              <a:t>Quantity recorded by hand or POS system</a:t>
            </a:r>
          </a:p>
          <a:p>
            <a:pPr marL="285744" indent="-285744"/>
            <a:r>
              <a:rPr lang="en-US" dirty="0"/>
              <a:t>Sales volume percentage</a:t>
            </a:r>
          </a:p>
          <a:p>
            <a:pPr lvl="1"/>
            <a:r>
              <a:rPr lang="en-US" dirty="0"/>
              <a:t>Number of each menu item sold to total sale</a:t>
            </a:r>
          </a:p>
          <a:p>
            <a:pPr lvl="1"/>
            <a:r>
              <a:rPr lang="en-US" dirty="0"/>
              <a:t>Percentage of total sales</a:t>
            </a:r>
          </a:p>
        </p:txBody>
      </p:sp>
    </p:spTree>
    <p:extLst>
      <p:ext uri="{BB962C8B-B14F-4D97-AF65-F5344CB8AC3E}">
        <p14:creationId xmlns:p14="http://schemas.microsoft.com/office/powerpoint/2010/main" val="4092599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Pricing the Menu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44" indent="-285744"/>
            <a:r>
              <a:rPr lang="en-US" dirty="0"/>
              <a:t>Price provides information and determines profitability</a:t>
            </a:r>
          </a:p>
          <a:p>
            <a:pPr marL="285744" indent="-285744"/>
            <a:r>
              <a:rPr lang="en-US" dirty="0"/>
              <a:t>Determines market category and guests’ expectations</a:t>
            </a:r>
          </a:p>
          <a:p>
            <a:pPr marL="285744" indent="-285744"/>
            <a:r>
              <a:rPr lang="en-US" dirty="0"/>
              <a:t>Ensures profitability</a:t>
            </a:r>
          </a:p>
          <a:p>
            <a:pPr lvl="1"/>
            <a:r>
              <a:rPr lang="en-US" dirty="0"/>
              <a:t>Price must account for costs</a:t>
            </a:r>
          </a:p>
          <a:p>
            <a:pPr lvl="1"/>
            <a:r>
              <a:rPr lang="en-US" dirty="0"/>
              <a:t>Costs include food, labor, and overhead</a:t>
            </a:r>
          </a:p>
          <a:p>
            <a:pPr marL="285744" indent="-285744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576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Classifying Menu Items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4294967295"/>
          </p:nvPr>
        </p:nvSpPr>
        <p:spPr>
          <a:xfrm>
            <a:off x="609600" y="1295400"/>
            <a:ext cx="5892800" cy="4800600"/>
          </a:xfrm>
        </p:spPr>
        <p:txBody>
          <a:bodyPr>
            <a:normAutofit/>
          </a:bodyPr>
          <a:lstStyle/>
          <a:p>
            <a:pPr marL="283464" indent="-283464"/>
            <a:r>
              <a:rPr lang="en-US" dirty="0"/>
              <a:t>Four categories of menu items</a:t>
            </a:r>
          </a:p>
          <a:p>
            <a:pPr lvl="1"/>
            <a:r>
              <a:rPr lang="en-US" dirty="0"/>
              <a:t>Stars</a:t>
            </a:r>
          </a:p>
          <a:p>
            <a:pPr lvl="1"/>
            <a:r>
              <a:rPr lang="en-US" dirty="0"/>
              <a:t>Plow horses</a:t>
            </a:r>
          </a:p>
          <a:p>
            <a:pPr lvl="1"/>
            <a:r>
              <a:rPr lang="en-US" dirty="0"/>
              <a:t>Puzzles</a:t>
            </a:r>
          </a:p>
          <a:p>
            <a:pPr lvl="1"/>
            <a:r>
              <a:rPr lang="en-US" dirty="0"/>
              <a:t>Dogs</a:t>
            </a:r>
          </a:p>
          <a:p>
            <a:pPr marL="457189" indent="-457189"/>
            <a:endParaRPr lang="en-US" sz="2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657" y="518319"/>
            <a:ext cx="6121379" cy="542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88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Classifying Menu Items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464" indent="-283464"/>
            <a:r>
              <a:rPr lang="en-US" dirty="0"/>
              <a:t>Stars</a:t>
            </a:r>
          </a:p>
          <a:p>
            <a:pPr lvl="1"/>
            <a:r>
              <a:rPr lang="en-US" dirty="0"/>
              <a:t>Popular and profitable</a:t>
            </a:r>
          </a:p>
          <a:p>
            <a:pPr lvl="1"/>
            <a:r>
              <a:rPr lang="en-US" dirty="0"/>
              <a:t>Prioritize on menu</a:t>
            </a:r>
          </a:p>
          <a:p>
            <a:pPr lvl="1"/>
            <a:r>
              <a:rPr lang="en-US" dirty="0"/>
              <a:t>Highest-priced items</a:t>
            </a:r>
          </a:p>
          <a:p>
            <a:pPr marL="283464" indent="-283464"/>
            <a:r>
              <a:rPr lang="en-US" dirty="0"/>
              <a:t>Plow horses</a:t>
            </a:r>
          </a:p>
          <a:p>
            <a:pPr lvl="1"/>
            <a:r>
              <a:rPr lang="en-US" dirty="0"/>
              <a:t>Popular, less profitable</a:t>
            </a:r>
          </a:p>
          <a:p>
            <a:pPr lvl="1"/>
            <a:r>
              <a:rPr lang="en-US" dirty="0"/>
              <a:t>Can increase restaurant’s popularity</a:t>
            </a:r>
          </a:p>
          <a:p>
            <a:pPr lvl="1"/>
            <a:r>
              <a:rPr lang="en-US" dirty="0"/>
              <a:t>Monitor profit of item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23568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Classifying Menu Items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Puzzles</a:t>
            </a:r>
          </a:p>
          <a:p>
            <a:pPr lvl="1"/>
            <a:r>
              <a:rPr lang="en-US" dirty="0"/>
              <a:t>Unpopular but profitable</a:t>
            </a:r>
          </a:p>
          <a:p>
            <a:pPr lvl="1"/>
            <a:r>
              <a:rPr lang="en-US" dirty="0"/>
              <a:t>Limit puzzles on menu</a:t>
            </a:r>
          </a:p>
          <a:p>
            <a:pPr lvl="1"/>
            <a:r>
              <a:rPr lang="en-US" dirty="0"/>
              <a:t>Promote with advertising, menu placement, name change</a:t>
            </a:r>
          </a:p>
          <a:p>
            <a:pPr marL="283464" indent="-283464"/>
            <a:r>
              <a:rPr lang="en-US" dirty="0"/>
              <a:t>Dogs</a:t>
            </a:r>
          </a:p>
          <a:p>
            <a:pPr lvl="1"/>
            <a:r>
              <a:rPr lang="en-US" dirty="0"/>
              <a:t>Unpopular and unprofitable</a:t>
            </a:r>
          </a:p>
          <a:p>
            <a:pPr lvl="1"/>
            <a:r>
              <a:rPr lang="en-US" dirty="0"/>
              <a:t>Eliminate if possible</a:t>
            </a:r>
          </a:p>
          <a:p>
            <a:pPr lvl="1"/>
            <a:r>
              <a:rPr lang="en-US" dirty="0"/>
              <a:t>Carry in inventory but not on menu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6210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Menu Overview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Important interaction between customer and operation</a:t>
            </a:r>
          </a:p>
          <a:p>
            <a:pPr marL="283464" indent="-283464"/>
            <a:r>
              <a:rPr lang="en-US" dirty="0"/>
              <a:t>Determines sales</a:t>
            </a:r>
          </a:p>
          <a:p>
            <a:pPr marL="283464" indent="-283464"/>
            <a:r>
              <a:rPr lang="en-US" dirty="0"/>
              <a:t>Helps with planning and communication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9165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Pricing Menu Items: Food Cost Percentage Method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pPr marL="283464" indent="-283464"/>
            <a:r>
              <a:rPr lang="en-US" dirty="0"/>
              <a:t>Set percentage of menu price that food cost must be</a:t>
            </a:r>
          </a:p>
          <a:p>
            <a:pPr marL="283464" indent="-283464"/>
            <a:r>
              <a:rPr lang="en-US" dirty="0"/>
              <a:t>Calculate price that will provide this percentage</a:t>
            </a:r>
          </a:p>
          <a:p>
            <a:pPr marL="283464" indent="-283464"/>
            <a:r>
              <a:rPr lang="en-US" dirty="0"/>
              <a:t>Formula</a:t>
            </a:r>
          </a:p>
          <a:p>
            <a:pPr lvl="1"/>
            <a:r>
              <a:rPr lang="en-US" dirty="0"/>
              <a:t>Item food cost ÷ Food cost percentage = Menu price</a:t>
            </a:r>
          </a:p>
          <a:p>
            <a:pPr marL="283464" indent="-283464"/>
            <a:r>
              <a:rPr lang="en-US" dirty="0"/>
              <a:t>Dependent on food cost and preparation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27856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Pricing Menu Items: Contribution Margin Method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Uses data to determine dollar amount to be added to item’s cost</a:t>
            </a:r>
          </a:p>
          <a:p>
            <a:pPr marL="283464" indent="-283464"/>
            <a:r>
              <a:rPr lang="en-US" dirty="0"/>
              <a:t>Works for à la carte items as well as grouped items</a:t>
            </a:r>
          </a:p>
          <a:p>
            <a:pPr marL="283464" indent="-283464"/>
            <a:r>
              <a:rPr lang="en-US" dirty="0"/>
              <a:t>Can determine for all menu items or each separately</a:t>
            </a:r>
          </a:p>
          <a:p>
            <a:pPr marL="283464" indent="-283464"/>
            <a:r>
              <a:rPr lang="en-US" dirty="0"/>
              <a:t>Two-step formula</a:t>
            </a:r>
          </a:p>
          <a:p>
            <a:pPr lvl="1"/>
            <a:r>
              <a:rPr lang="en-US" dirty="0"/>
              <a:t>(Total nonfood cost + Target profit) ÷ Number of guests = Contribution margin</a:t>
            </a:r>
          </a:p>
          <a:p>
            <a:pPr lvl="1"/>
            <a:r>
              <a:rPr lang="en-US" dirty="0"/>
              <a:t>Contribution margin + Food cost = Menu price</a:t>
            </a:r>
          </a:p>
          <a:p>
            <a:endParaRPr lang="en-US" sz="2800" dirty="0"/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16517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Pricing Menu Items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pPr marL="283464" indent="-283464"/>
            <a:r>
              <a:rPr lang="en-US" dirty="0"/>
              <a:t>Two additional pricing methods</a:t>
            </a:r>
          </a:p>
          <a:p>
            <a:pPr lvl="1"/>
            <a:r>
              <a:rPr lang="en-US" dirty="0"/>
              <a:t>Set dollar amount markup</a:t>
            </a:r>
          </a:p>
          <a:p>
            <a:pPr lvl="1"/>
            <a:r>
              <a:rPr lang="en-US" dirty="0"/>
              <a:t>Set percentage increase method</a:t>
            </a:r>
          </a:p>
          <a:p>
            <a:pPr marL="283464" indent="-283464"/>
            <a:r>
              <a:rPr lang="en-US" dirty="0"/>
              <a:t>Major items only</a:t>
            </a:r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68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Pricing Menu Items: Set Dollar Amount Markup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Adds fixed dollar amount to food cost</a:t>
            </a:r>
          </a:p>
          <a:p>
            <a:pPr marL="283464" indent="-283464"/>
            <a:r>
              <a:rPr lang="en-US" dirty="0"/>
              <a:t>Must know food cost and amount of markup</a:t>
            </a:r>
          </a:p>
          <a:p>
            <a:pPr marL="283464" indent="-283464"/>
            <a:r>
              <a:rPr lang="en-US" dirty="0"/>
              <a:t>Formula</a:t>
            </a:r>
          </a:p>
          <a:p>
            <a:pPr marL="742939" lvl="1" indent="-285750"/>
            <a:r>
              <a:rPr lang="en-US" dirty="0"/>
              <a:t>Food cost + Markup = Menu price</a:t>
            </a:r>
          </a:p>
          <a:p>
            <a:pPr marL="742939" lvl="1" indent="-285750"/>
            <a:endParaRPr lang="en-US" dirty="0"/>
          </a:p>
          <a:p>
            <a:pPr marL="283464" indent="-283464"/>
            <a:r>
              <a:rPr lang="en-US" dirty="0"/>
              <a:t>Calculate markup</a:t>
            </a:r>
          </a:p>
          <a:p>
            <a:pPr lvl="1"/>
            <a:r>
              <a:rPr lang="en-US" dirty="0"/>
              <a:t>Profit per menu item + Labor cost per menu item + </a:t>
            </a:r>
            <a:br>
              <a:rPr lang="en-US" dirty="0"/>
            </a:br>
            <a:r>
              <a:rPr lang="en-US" dirty="0"/>
              <a:t>Operating cost per menu item = Markup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987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Pricing Menu Items: Set Percentage Increase Method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One step further than set dollar amount markup</a:t>
            </a:r>
          </a:p>
          <a:p>
            <a:pPr marL="283464" indent="-283464"/>
            <a:r>
              <a:rPr lang="en-US" dirty="0"/>
              <a:t>Calculates markup percentage in terms of food cost</a:t>
            </a:r>
          </a:p>
          <a:p>
            <a:pPr marL="283464" indent="-283464"/>
            <a:r>
              <a:rPr lang="en-US" dirty="0"/>
              <a:t>Formula</a:t>
            </a:r>
          </a:p>
          <a:p>
            <a:pPr lvl="1"/>
            <a:r>
              <a:rPr lang="en-US" dirty="0"/>
              <a:t>	Food cost × Percentage = Markup</a:t>
            </a:r>
          </a:p>
          <a:p>
            <a:pPr lvl="1"/>
            <a:r>
              <a:rPr lang="en-US" dirty="0"/>
              <a:t>	Markup ÷ Food cost = Percentage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19451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Pricing the Extras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sz="1900" dirty="0"/>
              <a:t>Takes into account items customer receives on top of order</a:t>
            </a:r>
          </a:p>
          <a:p>
            <a:pPr marL="283464" indent="-283464"/>
            <a:r>
              <a:rPr lang="en-US" sz="1900" dirty="0"/>
              <a:t>These include salt, pepper, bread, butter, ketchup, sugar cubes</a:t>
            </a:r>
          </a:p>
          <a:p>
            <a:pPr marL="283464" indent="-283464"/>
            <a:r>
              <a:rPr lang="en-US" sz="1900" dirty="0"/>
              <a:t>Total cost is Q factor</a:t>
            </a:r>
          </a:p>
          <a:p>
            <a:pPr marL="283464" indent="-283464"/>
            <a:r>
              <a:rPr lang="en-US" sz="1900" dirty="0"/>
              <a:t>Incorporate in menu cost</a:t>
            </a:r>
          </a:p>
          <a:p>
            <a:pPr marL="283464" indent="-283464"/>
            <a:r>
              <a:rPr lang="en-US" sz="1900" dirty="0"/>
              <a:t>Formula</a:t>
            </a:r>
          </a:p>
          <a:p>
            <a:pPr lvl="1"/>
            <a:r>
              <a:rPr lang="en-US" dirty="0"/>
              <a:t>Amount of item served over time ÷ Number of entrées served = Average portion used</a:t>
            </a:r>
          </a:p>
          <a:p>
            <a:pPr lvl="1"/>
            <a:r>
              <a:rPr lang="en-US" dirty="0"/>
              <a:t>Average portion used × Food cost of item = Q factor</a:t>
            </a:r>
            <a:r>
              <a:rPr lang="en-US" sz="1400" dirty="0"/>
              <a:t>	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46286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Menu Overview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Planning goals</a:t>
            </a:r>
          </a:p>
          <a:p>
            <a:pPr lvl="1"/>
            <a:r>
              <a:rPr lang="en-US" dirty="0"/>
              <a:t>Target market</a:t>
            </a:r>
          </a:p>
          <a:p>
            <a:pPr lvl="1"/>
            <a:r>
              <a:rPr lang="en-US" dirty="0"/>
              <a:t>Types of food/service</a:t>
            </a:r>
          </a:p>
          <a:p>
            <a:pPr lvl="1"/>
            <a:r>
              <a:rPr lang="en-US" dirty="0"/>
              <a:t>Ingredients</a:t>
            </a:r>
          </a:p>
          <a:p>
            <a:pPr lvl="1"/>
            <a:r>
              <a:rPr lang="en-US" dirty="0"/>
              <a:t>Serving needs and goals of operation</a:t>
            </a:r>
          </a:p>
          <a:p>
            <a:pPr lvl="1"/>
            <a:endParaRPr lang="en-US" dirty="0"/>
          </a:p>
          <a:p>
            <a:pPr marL="283464" indent="-283464"/>
            <a:r>
              <a:rPr lang="en-US" dirty="0"/>
              <a:t>Communication/marketing goals</a:t>
            </a:r>
          </a:p>
          <a:p>
            <a:pPr lvl="1"/>
            <a:r>
              <a:rPr lang="en-US" dirty="0"/>
              <a:t>Information about operation</a:t>
            </a:r>
          </a:p>
          <a:p>
            <a:pPr lvl="1"/>
            <a:r>
              <a:rPr lang="en-US" dirty="0"/>
              <a:t>Sell products</a:t>
            </a:r>
          </a:p>
          <a:p>
            <a:pPr lvl="1"/>
            <a:r>
              <a:rPr lang="en-US" dirty="0"/>
              <a:t>Create identity</a:t>
            </a:r>
          </a:p>
        </p:txBody>
      </p:sp>
    </p:spTree>
    <p:extLst>
      <p:ext uri="{BB962C8B-B14F-4D97-AF65-F5344CB8AC3E}">
        <p14:creationId xmlns:p14="http://schemas.microsoft.com/office/powerpoint/2010/main" val="1234653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Menu Overview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Informing guests</a:t>
            </a:r>
          </a:p>
          <a:p>
            <a:pPr lvl="1"/>
            <a:r>
              <a:rPr lang="en-US" dirty="0"/>
              <a:t>Tells what operation offers</a:t>
            </a:r>
          </a:p>
          <a:p>
            <a:pPr lvl="1"/>
            <a:r>
              <a:rPr lang="en-US" dirty="0"/>
              <a:t>Specific descriptions</a:t>
            </a:r>
          </a:p>
          <a:p>
            <a:pPr lvl="1"/>
            <a:r>
              <a:rPr lang="en-US" dirty="0"/>
              <a:t>Distinguish from competition</a:t>
            </a:r>
          </a:p>
          <a:p>
            <a:pPr lvl="1"/>
            <a:r>
              <a:rPr lang="en-US" dirty="0"/>
              <a:t>Explains health concerns</a:t>
            </a:r>
          </a:p>
          <a:p>
            <a:pPr marL="457188" lvl="1" indent="0">
              <a:buNone/>
            </a:pPr>
            <a:endParaRPr lang="en-US" dirty="0"/>
          </a:p>
          <a:p>
            <a:pPr marL="283464" indent="-283464"/>
            <a:r>
              <a:rPr lang="en-US" dirty="0"/>
              <a:t>Selling products</a:t>
            </a:r>
          </a:p>
          <a:p>
            <a:pPr lvl="1"/>
            <a:r>
              <a:rPr lang="en-US" dirty="0"/>
              <a:t>Appeals to guests</a:t>
            </a:r>
          </a:p>
          <a:p>
            <a:pPr lvl="1"/>
            <a:r>
              <a:rPr lang="en-US" dirty="0"/>
              <a:t>Placement and appearance important</a:t>
            </a:r>
          </a:p>
          <a:p>
            <a:pPr lvl="1"/>
            <a:endParaRPr lang="en-US" dirty="0"/>
          </a:p>
          <a:p>
            <a:pPr marL="283464" indent="-283464"/>
            <a:r>
              <a:rPr lang="en-US" dirty="0"/>
              <a:t>Creating identity</a:t>
            </a:r>
          </a:p>
          <a:p>
            <a:pPr lvl="1"/>
            <a:r>
              <a:rPr lang="en-US" dirty="0"/>
              <a:t>Communicated through design</a:t>
            </a:r>
          </a:p>
          <a:p>
            <a:pPr lvl="1"/>
            <a:r>
              <a:rPr lang="en-US" dirty="0"/>
              <a:t>Examples include paper material, font, binding</a:t>
            </a:r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26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16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Menu Types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À la carte</a:t>
            </a:r>
          </a:p>
          <a:p>
            <a:pPr lvl="1"/>
            <a:r>
              <a:rPr lang="en-US" dirty="0"/>
              <a:t>Each item priced separately</a:t>
            </a:r>
          </a:p>
          <a:p>
            <a:pPr marL="283464" indent="-283464"/>
            <a:r>
              <a:rPr lang="en-US" dirty="0"/>
              <a:t>California</a:t>
            </a:r>
          </a:p>
          <a:p>
            <a:pPr lvl="1"/>
            <a:r>
              <a:rPr lang="en-US" dirty="0"/>
              <a:t>All meals available any time of the day</a:t>
            </a:r>
          </a:p>
          <a:p>
            <a:pPr lvl="1"/>
            <a:r>
              <a:rPr lang="en-US" dirty="0"/>
              <a:t>Accommodates variety of customers</a:t>
            </a:r>
          </a:p>
          <a:p>
            <a:pPr marL="283464" indent="-283464"/>
            <a:r>
              <a:rPr lang="en-US" dirty="0"/>
              <a:t>Cyclical</a:t>
            </a:r>
          </a:p>
          <a:p>
            <a:pPr lvl="1"/>
            <a:r>
              <a:rPr lang="en-US" dirty="0"/>
              <a:t>Items change periodically</a:t>
            </a:r>
          </a:p>
          <a:p>
            <a:pPr lvl="1"/>
            <a:r>
              <a:rPr lang="en-US" dirty="0"/>
              <a:t>Can be daily, weekly, or seasonal schedule</a:t>
            </a:r>
          </a:p>
          <a:p>
            <a:pPr marL="283464" indent="-283464"/>
            <a:r>
              <a:rPr lang="en-US" dirty="0"/>
              <a:t>Du jour</a:t>
            </a:r>
          </a:p>
          <a:p>
            <a:pPr lvl="1"/>
            <a:r>
              <a:rPr lang="en-US" dirty="0"/>
              <a:t>Lists items available on a particular day</a:t>
            </a:r>
          </a:p>
          <a:p>
            <a:pPr lvl="1"/>
            <a:r>
              <a:rPr lang="en-US" dirty="0"/>
              <a:t>Includes daily specials</a:t>
            </a:r>
          </a:p>
          <a:p>
            <a:pPr lvl="1"/>
            <a:r>
              <a:rPr lang="en-US" dirty="0"/>
              <a:t>Can be inserted into regular menu</a:t>
            </a:r>
          </a:p>
          <a:p>
            <a:pPr marL="283464" indent="-283464"/>
            <a:r>
              <a:rPr lang="en-US" dirty="0"/>
              <a:t>Fixed</a:t>
            </a:r>
          </a:p>
          <a:p>
            <a:pPr lvl="1"/>
            <a:r>
              <a:rPr lang="en-US" dirty="0"/>
              <a:t>Offers same items every day</a:t>
            </a:r>
          </a:p>
        </p:txBody>
      </p:sp>
    </p:spTree>
    <p:extLst>
      <p:ext uri="{BB962C8B-B14F-4D97-AF65-F5344CB8AC3E}">
        <p14:creationId xmlns:p14="http://schemas.microsoft.com/office/powerpoint/2010/main" val="865473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Menu Types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Limited</a:t>
            </a:r>
          </a:p>
          <a:p>
            <a:pPr lvl="1"/>
            <a:r>
              <a:rPr lang="en-US" dirty="0"/>
              <a:t>Few items offered</a:t>
            </a:r>
          </a:p>
          <a:p>
            <a:pPr lvl="1"/>
            <a:r>
              <a:rPr lang="en-US" dirty="0"/>
              <a:t>Common for quick-service operations</a:t>
            </a:r>
          </a:p>
          <a:p>
            <a:pPr marL="283464" indent="-283464"/>
            <a:r>
              <a:rPr lang="en-US" dirty="0"/>
              <a:t>Limited time offer (LTO)</a:t>
            </a:r>
          </a:p>
          <a:p>
            <a:pPr lvl="1"/>
            <a:r>
              <a:rPr lang="en-US" dirty="0"/>
              <a:t>Items offered for short period of time</a:t>
            </a:r>
          </a:p>
          <a:p>
            <a:pPr lvl="1"/>
            <a:r>
              <a:rPr lang="en-US" dirty="0"/>
              <a:t>Can market seasonal food or new items</a:t>
            </a:r>
          </a:p>
          <a:p>
            <a:pPr marL="283464" indent="-283464"/>
            <a:r>
              <a:rPr lang="en-US" dirty="0"/>
              <a:t>Prix fixe</a:t>
            </a:r>
          </a:p>
          <a:p>
            <a:pPr lvl="1"/>
            <a:r>
              <a:rPr lang="en-US" dirty="0"/>
              <a:t>Offers multiple courses for set price</a:t>
            </a:r>
          </a:p>
          <a:p>
            <a:pPr marL="283464" indent="-283464"/>
            <a:r>
              <a:rPr lang="en-US" dirty="0"/>
              <a:t>Table d’hôte</a:t>
            </a:r>
          </a:p>
          <a:p>
            <a:pPr lvl="1"/>
            <a:r>
              <a:rPr lang="en-US" dirty="0"/>
              <a:t>Various menu items packaged together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3877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Organizing a Menu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Organized by when items are ordered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Sample order:</a:t>
            </a:r>
          </a:p>
          <a:p>
            <a:pPr marL="283464" indent="-283464"/>
            <a:r>
              <a:rPr lang="en-US" dirty="0"/>
              <a:t>Appetizers</a:t>
            </a:r>
          </a:p>
          <a:p>
            <a:pPr marL="283464" indent="-283464"/>
            <a:r>
              <a:rPr lang="en-US" dirty="0"/>
              <a:t>Soups</a:t>
            </a:r>
          </a:p>
          <a:p>
            <a:pPr marL="283464" indent="-283464"/>
            <a:r>
              <a:rPr lang="en-US" dirty="0"/>
              <a:t>Salads</a:t>
            </a:r>
          </a:p>
          <a:p>
            <a:pPr marL="283464" indent="-283464"/>
            <a:r>
              <a:rPr lang="en-US" dirty="0"/>
              <a:t>Sandwiches (can also be before salads)</a:t>
            </a:r>
          </a:p>
          <a:p>
            <a:pPr marL="283464" indent="-283464"/>
            <a:r>
              <a:rPr lang="en-US" dirty="0"/>
              <a:t>Entrées</a:t>
            </a:r>
          </a:p>
          <a:p>
            <a:pPr marL="283464" indent="-283464"/>
            <a:r>
              <a:rPr lang="en-US" dirty="0"/>
              <a:t>Vegetables</a:t>
            </a:r>
          </a:p>
          <a:p>
            <a:pPr marL="283464" indent="-283464"/>
            <a:r>
              <a:rPr lang="en-US" dirty="0"/>
              <a:t>Desserts</a:t>
            </a:r>
          </a:p>
          <a:p>
            <a:pPr marL="283464" indent="-283464"/>
            <a:r>
              <a:rPr lang="en-US" dirty="0"/>
              <a:t>Beverages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881" y="762000"/>
            <a:ext cx="3573395" cy="506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20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Organizing a Menu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Menus vary based on operation’s image and resources</a:t>
            </a:r>
          </a:p>
          <a:p>
            <a:pPr marL="283464" indent="-283464"/>
            <a:r>
              <a:rPr lang="en-US" dirty="0"/>
              <a:t>Variety of food tastes or textures or focus on one food type</a:t>
            </a:r>
          </a:p>
          <a:p>
            <a:pPr lvl="1"/>
            <a:r>
              <a:rPr lang="en-US" dirty="0"/>
              <a:t>Larger operations use multiple cooking methods: frying, grilling, baking</a:t>
            </a:r>
          </a:p>
          <a:p>
            <a:pPr lvl="1"/>
            <a:r>
              <a:rPr lang="en-US" dirty="0"/>
              <a:t>Small operations—one food type with appropriate sides</a:t>
            </a:r>
          </a:p>
          <a:p>
            <a:pPr marL="283464" indent="-283464"/>
            <a:r>
              <a:rPr lang="en-US" dirty="0"/>
              <a:t>May divide entrées by category</a:t>
            </a:r>
          </a:p>
          <a:p>
            <a:pPr lvl="1"/>
            <a:r>
              <a:rPr lang="en-US" dirty="0"/>
              <a:t>Beef, pork, chicken, shellfish, etc. </a:t>
            </a:r>
          </a:p>
          <a:p>
            <a:pPr lvl="1"/>
            <a:r>
              <a:rPr lang="en-US" dirty="0"/>
              <a:t>Meats items balance with vegetables, salads, and desserts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37027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Creating a Menu: Planning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Physical layout of facility</a:t>
            </a:r>
          </a:p>
          <a:p>
            <a:pPr lvl="1"/>
            <a:r>
              <a:rPr lang="en-US" dirty="0"/>
              <a:t>Important for menu design</a:t>
            </a:r>
          </a:p>
          <a:p>
            <a:pPr lvl="1"/>
            <a:r>
              <a:rPr lang="en-US" dirty="0"/>
              <a:t>Size of facilities: storage, prep, cooking areas</a:t>
            </a:r>
          </a:p>
          <a:p>
            <a:pPr lvl="1"/>
            <a:r>
              <a:rPr lang="en-US" dirty="0"/>
              <a:t>Determines efficiency of production</a:t>
            </a:r>
          </a:p>
          <a:p>
            <a:pPr marL="283464" indent="-283464"/>
            <a:r>
              <a:rPr lang="en-US" dirty="0"/>
              <a:t>Skill of personnel</a:t>
            </a:r>
          </a:p>
          <a:p>
            <a:pPr lvl="1"/>
            <a:r>
              <a:rPr lang="en-US" dirty="0"/>
              <a:t>Need skilled chef to produce specialized items</a:t>
            </a:r>
          </a:p>
          <a:p>
            <a:pPr lvl="1"/>
            <a:r>
              <a:rPr lang="en-US" dirty="0"/>
              <a:t>Skill level of staff should match food items</a:t>
            </a:r>
          </a:p>
          <a:p>
            <a:pPr marL="283464" indent="-283464"/>
            <a:r>
              <a:rPr lang="en-US" dirty="0"/>
              <a:t>Availability of ingredients</a:t>
            </a:r>
          </a:p>
          <a:p>
            <a:pPr lvl="1"/>
            <a:r>
              <a:rPr lang="en-US" dirty="0"/>
              <a:t>Balance cost of ingredients to expected profit</a:t>
            </a:r>
          </a:p>
          <a:p>
            <a:pPr lvl="1"/>
            <a:r>
              <a:rPr lang="en-US" dirty="0"/>
              <a:t>Consider cost and availability of ingredients</a:t>
            </a:r>
          </a:p>
        </p:txBody>
      </p:sp>
    </p:spTree>
    <p:extLst>
      <p:ext uri="{BB962C8B-B14F-4D97-AF65-F5344CB8AC3E}">
        <p14:creationId xmlns:p14="http://schemas.microsoft.com/office/powerpoint/2010/main" val="10156192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60442-5dec-4955-8a74-e48fe25ec838" xsi:nil="true"/>
    <lcf76f155ced4ddcb4097134ff3c332f xmlns="162f643a-7b80-4d38-9450-1e488627f74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6" ma:contentTypeDescription="Create a new document." ma:contentTypeScope="" ma:versionID="cc189776ef262ce16b119e4cb3eab4b5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9722f91a27ae4aeaa1bd0f5c842d0019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B4F72C-6ED5-4906-BA50-15ED9E400E82}">
  <ds:schemaRefs>
    <ds:schemaRef ds:uri="http://schemas.microsoft.com/office/2006/metadata/properties"/>
    <ds:schemaRef ds:uri="http://schemas.microsoft.com/office/infopath/2007/PartnerControls"/>
    <ds:schemaRef ds:uri="83360442-5dec-4955-8a74-e48fe25ec838"/>
    <ds:schemaRef ds:uri="162f643a-7b80-4d38-9450-1e488627f741"/>
  </ds:schemaRefs>
</ds:datastoreItem>
</file>

<file path=customXml/itemProps2.xml><?xml version="1.0" encoding="utf-8"?>
<ds:datastoreItem xmlns:ds="http://schemas.openxmlformats.org/officeDocument/2006/customXml" ds:itemID="{9B4681B2-57AC-4B3C-8BF2-A904FB8990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60442-5dec-4955-8a74-e48fe25ec838"/>
    <ds:schemaRef ds:uri="162f643a-7b80-4d38-9450-1e488627f7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5443A7-922B-484D-8B38-8AECB2BCCB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</TotalTime>
  <Words>6112</Words>
  <Application>Microsoft Office PowerPoint</Application>
  <PresentationFormat>Widescreen</PresentationFormat>
  <Paragraphs>623</Paragraphs>
  <Slides>25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Courier New</vt:lpstr>
      <vt:lpstr>Helvetica Neue Medium</vt:lpstr>
      <vt:lpstr>Wingdings</vt:lpstr>
      <vt:lpstr>1_Office Theme</vt:lpstr>
      <vt:lpstr>PowerPoint Presentation</vt:lpstr>
      <vt:lpstr>Menu Overview</vt:lpstr>
      <vt:lpstr>Menu Overview</vt:lpstr>
      <vt:lpstr>Menu Overview</vt:lpstr>
      <vt:lpstr>Menu Types</vt:lpstr>
      <vt:lpstr>Menu Types</vt:lpstr>
      <vt:lpstr>Organizing a Menu</vt:lpstr>
      <vt:lpstr>Organizing a Menu</vt:lpstr>
      <vt:lpstr>Creating a Menu: Planning</vt:lpstr>
      <vt:lpstr>Creating a Menu: Planning</vt:lpstr>
      <vt:lpstr>Creating a Menu: Designing</vt:lpstr>
      <vt:lpstr>Creating a Menu: Designing</vt:lpstr>
      <vt:lpstr>Creating a Menu: Designing</vt:lpstr>
      <vt:lpstr>Menu Sales Mix Analysis</vt:lpstr>
      <vt:lpstr>Menu Sales Mix Analysis</vt:lpstr>
      <vt:lpstr>Pricing the Menu</vt:lpstr>
      <vt:lpstr>Classifying Menu Items</vt:lpstr>
      <vt:lpstr>Classifying Menu Items</vt:lpstr>
      <vt:lpstr>Classifying Menu Items</vt:lpstr>
      <vt:lpstr>Pricing Menu Items: Food Cost Percentage Method</vt:lpstr>
      <vt:lpstr>Pricing Menu Items: Contribution Margin Method</vt:lpstr>
      <vt:lpstr>Pricing Menu Items</vt:lpstr>
      <vt:lpstr>Pricing Menu Items: Set Dollar Amount Markup</vt:lpstr>
      <vt:lpstr>Pricing Menu Items: Set Percentage Increase Method</vt:lpstr>
      <vt:lpstr>Pricing the Extras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  Menu Management</dc:title>
  <dc:creator>Katherine Woodrow</dc:creator>
  <cp:lastModifiedBy>Courtney Hamm</cp:lastModifiedBy>
  <cp:revision>55</cp:revision>
  <dcterms:created xsi:type="dcterms:W3CDTF">2017-04-05T20:47:51Z</dcterms:created>
  <dcterms:modified xsi:type="dcterms:W3CDTF">2025-07-31T19:17:00Z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1200.00000000000</vt:lpwstr>
  </property>
  <property fmtid="{D5CDD505-2E9C-101B-9397-08002B2CF9AE}" pid="3" name="ContentTypeId">
    <vt:lpwstr>0x010100A7FDCF3104A07244BF459662B7AA6C88</vt:lpwstr>
  </property>
  <property fmtid="{D5CDD505-2E9C-101B-9397-08002B2CF9AE}" pid="4" name="MediaServiceImageTags">
    <vt:lpwstr/>
  </property>
</Properties>
</file>