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2"/>
  </p:notesMasterIdLst>
  <p:sldIdLst>
    <p:sldId id="285" r:id="rId5"/>
    <p:sldId id="258" r:id="rId6"/>
    <p:sldId id="259" r:id="rId7"/>
    <p:sldId id="275" r:id="rId8"/>
    <p:sldId id="260" r:id="rId9"/>
    <p:sldId id="261" r:id="rId10"/>
    <p:sldId id="262" r:id="rId11"/>
    <p:sldId id="263" r:id="rId12"/>
    <p:sldId id="284" r:id="rId13"/>
    <p:sldId id="264" r:id="rId14"/>
    <p:sldId id="278" r:id="rId15"/>
    <p:sldId id="265" r:id="rId16"/>
    <p:sldId id="266" r:id="rId17"/>
    <p:sldId id="280" r:id="rId18"/>
    <p:sldId id="281" r:id="rId19"/>
    <p:sldId id="282" r:id="rId20"/>
    <p:sldId id="277" r:id="rId21"/>
    <p:sldId id="267" r:id="rId22"/>
    <p:sldId id="286" r:id="rId23"/>
    <p:sldId id="269" r:id="rId24"/>
    <p:sldId id="283" r:id="rId25"/>
    <p:sldId id="270" r:id="rId26"/>
    <p:sldId id="279" r:id="rId27"/>
    <p:sldId id="271" r:id="rId28"/>
    <p:sldId id="272" r:id="rId29"/>
    <p:sldId id="273" r:id="rId30"/>
    <p:sldId id="27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erine Woodrow" initials="K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C6227E-B812-4ECC-B2F8-4A10DCE311DF}" v="1" dt="2025-07-31T15:41:43.9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29" autoAdjust="0"/>
    <p:restoredTop sz="85109" autoAdjust="0"/>
  </p:normalViewPr>
  <p:slideViewPr>
    <p:cSldViewPr snapToGrid="0">
      <p:cViewPr varScale="1">
        <p:scale>
          <a:sx n="55" d="100"/>
          <a:sy n="55" d="100"/>
        </p:scale>
        <p:origin x="780" y="32"/>
      </p:cViewPr>
      <p:guideLst/>
    </p:cSldViewPr>
  </p:slideViewPr>
  <p:notesTextViewPr>
    <p:cViewPr>
      <p:scale>
        <a:sx n="1" d="1"/>
        <a:sy n="1" d="1"/>
      </p:scale>
      <p:origin x="0" y="-230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BD1A6-41B5-48F9-A298-3763D2451DE3}" type="datetimeFigureOut">
              <a:rPr lang="en-US" smtClean="0"/>
              <a:t>7/31/2025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BC962-30CF-46E6-AEC4-F37453FB7D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451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order for a business to profitably provide a product or a service, there must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a group of people who desire that product or service. That group of people,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known as customers or guests, is called a market. But having a product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service and a market that desires it is only half the battle. A business also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needs to find a way to reach its ideal market. The business has to communicate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its product or service is available for purchase. Marketing is the process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communicating a business’s message to its market/guests. And with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advent of social media, restaurants and foodservice operations are now using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marketing on social sites to help build a community around their operation,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products, and services.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 often talk about advertising and marketing as if they are the same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thing. They are not. Advertising is just one component of a successful marketing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strategy. Marketing includes determining what products and services to offer,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 to position them in the marketplace, how to promote them to potential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buyers, how to price them so people will buy them, and how to get the goods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these buyers.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current business environment, marketing drives the operation. Managers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 ask, “What do people want that we can provide at a profit?” This means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an operation has to do the following: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Determine guest needs and wants before doing anything else.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Determine the costs, prices, and profitability of products and services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before starting to produce them.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Organize all aspects of the operation to provide what the guests want.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288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important element of marketing strategy is the selection of the target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market or markets: the people an operation intends to pursue as guests. Every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 should be guest-driven; that is, making sure that satisfying the wants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needs of the guest drives the marketing strategy. It is important to know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target market because it allows you to get in front of your likely guests. Not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knowing your target market wastes time and resources. If you do not know your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target market, how can you expect your business to survive?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Identifying a target market enables an operation to avoid mass marketing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instead focus on target marketing. Mass marketing treats everyone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market as having the same needs and wants. Restaurant and foodservice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operations, however, deal with people’s tastes for food, drink, and services.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are definitely not the same for everyone. Target marketing treats people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being different from each other and tries to make a focused appeal to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distinct group of guests. Understanding the target market enables an operation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provide the products and services that are needed. It also helps an operation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focus marketing resources toward the people who buy its products. This 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 the process of market segmentation comes 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7327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do a SWOT analysis (also called a situation assessment), identify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restaurant or foodservice operation’s strengths, weaknesses, opportunities,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threats. These concepts are illustrated in Figure 1.6. Doing a SWOT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analysis is a simple way for the management of an operation to understand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 current situation and take advantage of the opportunities open to it. SWOT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analysis is very important to the process of preparing a marketing plan and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success of an operation overall because it helps managers and marketers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stay focused on key issues. To have a successful SWOT analysis, managers must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realistic about the operation’s strengths and weaknesses and clearly separate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 present conditions from where they want to be in the future.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every stage of the marketing process, marketers can use a SWOT analysis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a good assessment tool to evaluate whether a particular plan is working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gauge what is currently going on in a market. Following are details of each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aspect of SWOT analysis: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911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Strengths: List all of the strengths of the operation—areas where it excels.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 of strengths include a well-trained staff, a good location,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well-kept and clean facilities, high food quality, and service that exceeds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guest expectations.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Weaknesses: Identify the operation’s weaknesses. Do this so that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weaknesses can eventually be eliminated. Some examples of weaknesses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could be a boring menu, dirty facilities, limited abilities or resources, poor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service, high staff turnover, or poor reputation.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Opportunities: These are areas where the operation could either increase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revenues or decrease costs. Examples might include launching a delivery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take-out service, recognizing weak competition, or gaining a volume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discount from a supplier. One goal in any operation’s marketing plan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should be to make the most use of identified opportunities.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Threats: These are the factors outside the operation that could decrease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revenues or increase costs. Identifying threats helps to control them.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 of possible threats include increased competition, increased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taxes or costs of certain products, or even road construction.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Management should evaluate the different elements of the operation to identify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 need improving to support the marketing plan and which are working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well. After a full evaluation has been completed, management will know how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successful their past efforts have been and should have good ideas about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 to invest money and energy in the future. They should also know what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aspects should be improved to result in more benefits to guests, to employees,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to the operation as a whole.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8435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9430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many ways to communicate with an operation’s market. The ways 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 goes about this process of communication is called the promotional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mix. The promotional mix can consist of any or all of the following: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Advertising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Sales promotions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Personal selling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Public relations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Direct marketing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Advertising: This is paying to present or promote an operation’s products,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services, or identity. Advertising can be conducted through multiple mediums.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Television, radio, newspapers, storefronts, and the Internet are all viable options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advertising. Though there are costs involved with advertising, effective ads can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a powerful communication tool for any operation. It is important to define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desired outcome when selecting an advertising strategy: is the ultimate goal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 exposure to the brand, or do you need to use a specific call to action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drive a sale?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Sales promotions: These are limited, or short-term, incentives to entice guests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patronize an operation. For example, offering two-for-one entrées is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sales promotion. Sometimes an operation’s identity can actually be based 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sales promotions. An operation might become known for specific reoccurring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promotions, such as half-priced appetizers during certain hours or themed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nights during the week. See Figure 1.7. Creativity in coming up with smart sales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promotions can greatly enhance business. The section titled “Types of Sales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Promotions,” on the next page, covers sales promotions at greater length.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Personal selling: Always key to an operation’s financial success, well-trained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 staff can go a long way in communicating an operation’s message.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Professionalism, politeness, and efficiency can be easily and powerfully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conveyed by the front-of-the-house staff. In fact, face-to-face interactions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 service staff and guests may be the very best way to solidify 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operation’s credibility and identity in a competitive market.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92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Sales promotions provide special incentives for guests to patronize 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operation. There are many types of sales promotions and different tools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materials that can be used in a sales promotion. All are designed to give guests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extra “boost” to get them into an operation or to purchase certain items.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However, sales promotions are only useful when guests know about them, which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why they are often the focus of advertising.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 are some types of sales promotions: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Special pricing: Limited-time reduced prices offered through specials,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deals, coupons, or other programs save guests money and create a low-risk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opportunity to try a new item.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Frequent shopper program: Provides a benefit in exchange for continuing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patronage—often free food items or substantial discounts. Figure 1.10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 a frequent shopper card.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Premiums: Free or reduced-price merchandise, such as a pen or cup that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 the name and location of the restaurant—usually given away or sold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a reduced price with the purchase of a food item.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677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Special events: One-time or periodic occasions that provide a special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incentive for the guest to patronize your restaurant. These events vary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great deal but include things like bringing in celebrities or offering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special entertainment.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Samples: Free, small tastes of food items, providing guests a risk-free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opportunity to try a new item.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Contests and sweepstakes: Games and other programs that involve the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guest and provide a prize.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sales promotion methods use materials such as coupons for special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pricing programs or toys for premiums. However, other promotional materials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support a marketing plan by continuously promoting an operation even when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is not running an active promotion program. Promotional materials are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miscellaneous items that do not necessarily offer incentives for visiting an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 but increase awareness of the establishment. A menu board placed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outside an operation is an example of promotional material.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4690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typical promotional materials are listed here: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Signage: Menu boards, directional signs, and other signs that indicate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 the operation is located and/or the items it serves (see Figure 1.11)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Email promotions: Emails distributed to a targeted group to create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awareness of a certain promotion or menu item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Premiums: Token gifts or giveaway items, such as pens, stationery,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children’s toys, mugs, T-shirts, or magnets that display the restaurant name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location or phone number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Carryout and door hanger menus: Paper menus for guests to use outside of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restaurant; door hanger menus for hanging on doorknobs or handles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Apparel and branded merchandise: An operation’s name and/or logo on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T-shirts or other garments, mugs, pencils,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Point-of-purchase (POP) materials: Menu boards, video, print pieces, and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display items near the point of purchase where guests make their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decisions about what to buy; can be at the counter or at the table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Merchandising materials: Table tents and other display items in the restaurant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 mail: Mass mailing of coupons, menus, advertising about a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promotion, etc., to guests in a particular area—this is also done via email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social media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Cross-selling opportunities: A special offer, such as 10-cent wings with the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purchase of a premium beer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Social media giveaways: A giveaway or contest held on an operation’s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social media sites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7154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Yet another type of promotion is the cooperative sales promotion. Cooperative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sales promotions are when two or more sponsors develop complementary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promotions or offer complementary promotional materials. For example,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restaurant hands out coupons for free admission to a sporting event, and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sports arena hands out coupons for a free appetizer at that restaurant.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1450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purpose of public relations is to generate positive publicity. Publicity is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attention an operation receives. One way to get good publicity is by engaging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affairs of the community. A major benefit of this kind of publicity is that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 respond positively to local support. Marketers and managers should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focus on two types of relationships as they incorporate public relations in their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promotion mix: media relations and community relations.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580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 businesses need to engage in vigorous marketing activity. Such marketing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activity is frequently called the marketing mix, which is the combination of all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factors that go into creating, developing, and selling a product. For decades,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conventional marketing mix was highlighted by what is known as “the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four Ps.” This framework is very similar to what was covered in the “Marketing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Overview” section, and it all still applies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6744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Community relations involve interacting with the people in the local area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awareness of and trust for an operation. Activities such as hosting charity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events, giving tours, and sponsoring sports teams are examples of community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relations. These types of activities are a way to “give back” to the community.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also provide many benefits for both a restaurant and its management by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doing the following: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Creating a positive image within the community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Building credibility within the community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Building relationships with other community leaders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Creating a network with other restaurant and foodservice professionals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Generating positive publicity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Promoting the restaurant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cost of becoming involved in organizations and events can vary. 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 may need to pay yearly dues or meeting fees to be involved with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organizations, but it probably will not need to pay anything to volunteer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other organizations, such as a local homeless shelter. If managers choose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support an organization with donations of food, labor, money, or space, some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these costs may be tax-deductible. However, owners and managers should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view any costs that are incurred as an investment in both the community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business.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Once marketers have identified community relations opportunities that align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their operations’ marketing plans, they can begin thinking about how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become involved in a way that generates good publicity. For example, they can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 promotions or sales, such as the following, that support their chosen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organization or event while generating business for their operation: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Offering discounts to schoolchildren who have good grades or attendance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Donating a percentage of sales to a charity for a given item or period of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time (for instance, all lunch sales)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Offering guests a discount when they bring in a donation for charity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Sponsoring a local children’s sports team and offering incentives for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winning a game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Offering the operation’s facility or providing the catering for a fund-raiser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meeting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types of programs may not generate direct business but can still provide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excellent opportunities for publicity; for example, being part of an ongoing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charity program that donates food, labor, or equipment to a soup kitchen.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proactive engagement in the community goes a long way toward shaping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operation’s identity within the community and, directly or indirectly, affects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people’s likelihood of patronizing the operation.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966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Media relations are the relationships that marketers maintain with media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outlets, which in this context includes newspapers, magazines, television,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radio. One way that marketers directly generate publicity through the media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by sending out press releases and/or media kits.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5644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press release, or news release, is a brief presentation of promotional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written to sound like a news article. Well-written press releases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present marketing information as news. If an operation is lucky, the information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press release will be published or read “as is,” but more often, the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will be incorporated into a story. A press release may be sent by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itself or as part of a press kit. A press kit, also called a media kit, is a packet of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given to media representatives to answer questions they might have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about a business or organization. (Press kits also may be given to prospective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guests, employees, or investors.) Some restaurant and foodservice operations also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provide their press kits in an electronic format, often through their website.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Typically, a press kit for a restaurant or foodservice operation is a folder that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contains the following: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General information about the operation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Menus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Any recent articles or press releases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A list of any recent awards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Photos of the operation and its menu items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The operation’s mission or goal statement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Contact information for the operation’s spokesperson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Other promotional materials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any form of marketing communications, marketers need to focus their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efforts on reaching the target market. In media relations, marketers need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evaluate potential types of media and media vehicles, such as particular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publications or radio stations, by considering the following questions: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Does the media vehicle reach the target market or people who can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influence the target market? If so, how much of the target market does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reach? The same criteria should be used to evaluate the media vehicle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an advertising campaign.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 likely is it that the media vehicle will be interested in the stories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being submitted? Is there a story that may interest the target market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community?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958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Product: A good or service that consumers want or need.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Price: Determine a price based on competition, production, and demand.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Promotion: Messaging that reaches the consumer and advances the sale of the product.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Place: Determine the proper place from which to have your product sold.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BC962-30CF-46E6-AEC4-F37453FB7D1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910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today’s highly competitive restaurant and foodservice industry, marketers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modified this standard model somewhat to reflect the complexities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challenges that operations now face. This new model is called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contemporary marketing mix, and it consists of three primary elements: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Product-service mix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Presentation mix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Communication mix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product-service mix consists of all of the food and services offered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guests. Restaurant and foodservice operations are often thought of by the food,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product, they offer. But the way they provide it—the service—is also a huge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aspect of an operation’s marketing. Operations serving similar food products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similar prices will often need to enhance their services to gain an advantage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 the competition. Enhanced table-side service, delivery service, take-out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service, and even new trends in curbside take-out services all factor into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product-service mix.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presentation mix consists of all the elements that make the operation look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unique. The layout of the operation, its size, the type of furniture it uses,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decorations, color scheme, lighting, and service uniforms all contribute to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identity of the operation. All of these elements contribute to an operation’s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aesthetic, or the way it looks and feels to the guests. See Figure 1.2. The choices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an operation makes with regard to how it actually presents itself to guests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critical factors in its marketing and branding strategy.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communication mix includes all of the ways an operation actively tries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reach, or communicate with, its desired guests. An operation communicates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its guests using advertising, such as through television, radio, newspapers,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flyers, or websites. See Figure 1.3. But it also communicates with its guests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 its menu, guest survey requests and other guest feedback requests,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local community outreach, and Internet social networking sites. Employing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effective communication mix is crucial to monitoring, maintaining,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improving an operation’s relationship with the market that it serves.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aspects of the contemporary marketing mix are constantly changing. 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 must continually evolve with the times. In order to do so, operations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need to be aware of what is going on in the immediate community as well 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surrounding areas.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43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According to current studies from the National Restaurant Association,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50 percent of both casual-dining and fine-dining operators and 40 percent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family-dining operators say they plan to devote more resources to social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media marketing. That means that while social media is still fairly new, it 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definitely here to stay.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Generally, restaurants and foodservice operations want to use social media for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three main things: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build a community of people who like and support their products, services, and operation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promotion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gain guest feedback and manage guest service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 how do you start? By simply signing up! Research what is being used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 by your target audience, or in general. For instance, Instagram has over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500 million active users, and people who use Snapchat spend an average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25–30 minutes a day using it. Look at your marketing plan and see where you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fit the social media use. Have a strategy for content and timing, based 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will work best for you. You do not want to post things simply for the sake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posting. Follow your plan to post things that best promote your operation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engage your target market. For instance, some companies use Twitter for guest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feedback. Others use Facebook to have designated chats with industry experts.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2016, the Bravo television show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Top Chef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held a challenge for the chefs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 beautiful food that was then posted to Instagram and voted on by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public. Thousands of people participated in the voting, showing that Instagram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 a great tool for the show. Research the most popular social media tools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 by your target market, and see how you can incorporate the use of those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tools into your marketing plan.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Remember to keep your audience in mind at all times. What do your guests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need to know? What would they like to see? What information would they find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 beneficial? What would demonstrate your knowledge and expertise in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industry? What would show how likeable your staff is? Every message should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tailored to your guests, whether it is inspiring them to act, spreading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word about your restaurant or an upcoming event, or just using humor to 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friendlier and more likable.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 sure to engage with your target market. Social media is not just all about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you. It is about connecting. And you best connect by having a conversation—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just like when communicating in person. Show people that you care about their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comments, ideas, and experiences at your operation.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course, there are pros and cons when restaurants use social media.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pros of using social media is it builds your restaurant’s reputation; allows you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gather guest feedback, build brand loyalty, and interact directly with patrons;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allows you to offer special promotions to get new guests in the door.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big con of using social media is that every comment is and stays public—even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negative comments.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307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marketing plan is a list of steps an operation must take to sell a product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 to a specific market. There are multiple steps to any plan, but every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marketing plan will have five main components, as Figure 1.4 illustrates: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Research the market.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Establish objectives.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 a marketing strategy.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Implement an action plan.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Evaluate/modify the action plan as needed.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Research the Market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Gathering research must be the first step in any marketing plan. It is similar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running a business, in that managers need to know the ins and outs of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market and what they are up against. Marketers can gather information from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variety of reliable sources, such as guests, employees, the community, sales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records, trade journals, and government offices. Through intensive research,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marketers can figure out the strengths and weaknesses of their own operations,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products, and services, as well as those of their competitors. The market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research an operation’s marketer conducts will form the foundation from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 management will make all other decisions.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Establish Objectives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Once marketers have completed a thorough research phase, the next step is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establish organizational objectives or goals. These objectives should clearly state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it is the operation wants to accomplish within a set time frame. Providing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 only goals, but also deadlines for achieving those goals, will give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 something to work toward. The goal and the timeline for achieving it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also help shape the marketing strategy the operation will use.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 a Marketing Strategy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Once the operation’s goals have been set and a timeline laid out, the managers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marketers must brainstorm ways to achieve the objectives. It is helpful at this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stage to come up with a number of different strategies and then evaluate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pros and cons of each. An open-ended, collaborative effort will likely result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better exchange of ideas and allow for more creativity than if only one plan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 thought up and immediately decided upon. Once you weigh the pros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 of all the ideas, choose the best strategy. Often this will be a hybrid of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various strategies proposed.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964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Implement an Action Plan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action plan is the way the marketing strategy is put into action. The action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 is guided by all the steps that have come before it. With an action plan,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management and marketers take marketing strategy theory and actually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put it into practice by making menu changes, adjusting pricing, purchasing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advertising, and so on.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Evaluate/Modify the Action Plan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stage is an ongoing process of monitoring the actions taken by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 and gauging how successful they are. Management and marketers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must continually be asking, “Are we meeting our defined objectives? Is the plan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working? Are there ways it is missing the mark? How can it be improved? What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we be doing better?” The answers to these questions will help management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determine how to modify or revise the plan to meet the needs and trends of 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ever-changing marketplace.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Promotions can really drive your business by bringing in new guests and encouraging existing guests to return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frequently. But simply assuming that more people are coming through the door because the promotion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must be working is not enough. In order to know how well a promotion is working, you must constantly monitor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 results.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 a promotional scheme, making sure to bring other members of your team into the planning process.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 business owners work with public relations firms as well. Figure 1.5 illustrates a team at work.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 how you will implement the new promotion: When will it begin and end? What other changes might occur?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instance, if you are offering two cheeseburgers for the price of one, should you expect a decrease in sales of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menu items? Can your suppliers meet your anticipated demands?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Once the new promotion has begun, carefully track sales of not only the promotional items, but of all menu items.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unforeseen changes have arisen?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Meet regularly with your staff to discuss the promotion: How is it working? What have guests reported? Have staff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members experienced any problems with the promotion? Is the promotion successful enough that it should be extended?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may need to adjust the promotion slightly, but be careful with this; it could anger both potential and long-term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guests if it appears that you are not living up to the implicit bargain of the original promotion.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Once the promotion has ended, discuss the entire process with your staff and/or public relations firm. What positive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negative aspects of the promotion did they observe? How could the promotion be fine-tuned in the future? Have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new guests attracted by the promotion continued to visit your restaurant? How have overall sales been, both during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promotion and after its completion?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BC962-30CF-46E6-AEC4-F37453FB7D1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885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9BFD8-4300-4A40-BDEF-FC396E09733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4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  <p:pic>
        <p:nvPicPr>
          <p:cNvPr id="6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04800"/>
            <a:ext cx="54610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108200"/>
            <a:ext cx="58674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819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419" y="2108200"/>
            <a:ext cx="7793567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304800"/>
            <a:ext cx="4673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213021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00" y="304800"/>
            <a:ext cx="44365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12665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1" y="304800"/>
            <a:ext cx="6790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24313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04800"/>
            <a:ext cx="460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296814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304800"/>
            <a:ext cx="69934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535" y="2116138"/>
            <a:ext cx="7789333" cy="38957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71873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1" y="304800"/>
            <a:ext cx="8619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71054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04800"/>
            <a:ext cx="460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374261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1" y="304800"/>
            <a:ext cx="4555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015421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068" y="304800"/>
            <a:ext cx="460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342718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04800"/>
            <a:ext cx="460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053181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50461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2888206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1" y="304800"/>
            <a:ext cx="47074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277508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16138"/>
            <a:ext cx="7823200" cy="38957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535" y="304800"/>
            <a:ext cx="45889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353503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04800"/>
            <a:ext cx="63500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05465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DCD7CEB-16E4-4EF0-BFC8-134A681853F7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982846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667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23622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2D93BB-70F5-46A0-976D-0926EFFBD6E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687749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3581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3733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A7B82836-150E-4424-BE07-194ECCA0DC3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424782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9906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315200" y="27432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7315200" y="44958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1430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28956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7518400" y="46482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490588F7-FAF8-4055-A2BE-59D602CC3B8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476622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096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49784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3" name="Content Placeholder 2"/>
          <p:cNvSpPr>
            <a:spLocks noGrp="1"/>
          </p:cNvSpPr>
          <p:nvPr>
            <p:ph idx="13"/>
          </p:nvPr>
        </p:nvSpPr>
        <p:spPr>
          <a:xfrm>
            <a:off x="49784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51816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89B4AD98-7066-4318-B389-3D20F769395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090607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096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4470400" y="990600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83312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5560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673600" y="114300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8534400" y="114808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1" name="Content Placeholder 2"/>
          <p:cNvSpPr>
            <a:spLocks noGrp="1"/>
          </p:cNvSpPr>
          <p:nvPr>
            <p:ph idx="17"/>
          </p:nvPr>
        </p:nvSpPr>
        <p:spPr>
          <a:xfrm>
            <a:off x="4470400" y="2824483"/>
            <a:ext cx="3556000" cy="327151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8"/>
          </p:nvPr>
        </p:nvSpPr>
        <p:spPr>
          <a:xfrm>
            <a:off x="8331200" y="2819403"/>
            <a:ext cx="3556000" cy="327659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960BD37A-01B3-444C-BD4F-26F81BFE652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714490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9600" y="1295400"/>
            <a:ext cx="10972800" cy="48006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0F40C3-9D8B-4F93-BC94-38B5DE7E8A5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45690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2133600"/>
            <a:ext cx="77724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468" y="304800"/>
            <a:ext cx="6587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900232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3"/>
            <a:ext cx="10972800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609600" y="1524003"/>
            <a:ext cx="10972800" cy="761999"/>
          </a:xfrm>
        </p:spPr>
        <p:txBody>
          <a:bodyPr>
            <a:normAutofit/>
          </a:bodyPr>
          <a:lstStyle>
            <a:lvl1pPr marL="1588" indent="-1588">
              <a:buNone/>
              <a:defRPr sz="2000"/>
            </a:lvl1pPr>
          </a:lstStyle>
          <a:p>
            <a:pPr lv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89F02B4D-9242-42AF-9ADA-82F0D9DB665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450759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C640DD-16D2-4015-8C97-C4BFAA3C382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217688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0855D76-9D58-49F2-8DBA-5909A41AFD5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016755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7EB6DE4-4A2A-4650-8E72-F1112341D61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690231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9CF2306-3D47-45D4-B869-2E2A74C73B0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846705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F72F5FC-D1FC-426E-A075-15D920B3F10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82300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419" y="2108200"/>
            <a:ext cx="7793567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735" y="304800"/>
            <a:ext cx="49445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6645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43688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19218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43857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51535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304800"/>
            <a:ext cx="73660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59659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04800"/>
            <a:ext cx="80772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719" y="2108200"/>
            <a:ext cx="7818967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44162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43857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36876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48736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95400"/>
            <a:ext cx="10972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C7CCDB"/>
                </a:solidFill>
                <a:latin typeface="Helvetica Neue Medium" charset="0"/>
              </a:defRPr>
            </a:lvl1pPr>
          </a:lstStyle>
          <a:p>
            <a:fld id="{971C315C-BA2B-4467-A34D-EBD571AF0F24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19182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hf hdr="0"/>
  <p:txStyles>
    <p:titleStyle>
      <a:lvl1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 kern="1200" cap="all">
          <a:solidFill>
            <a:srgbClr val="DEAE6F"/>
          </a:solidFill>
          <a:latin typeface="Helvetica Neue Medium"/>
          <a:ea typeface="ヒラギノ角ゴ Pro W3" charset="0"/>
          <a:cs typeface="Arial" pitchFamily="34" charset="0"/>
        </a:defRPr>
      </a:lvl1pPr>
      <a:lvl2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2pPr>
      <a:lvl3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3pPr>
      <a:lvl4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4pPr>
      <a:lvl5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itchFamily="34" charset="0"/>
          <a:ea typeface="ヒラギノ角ゴ Pro W3" charset="0"/>
          <a:cs typeface="Arial" pitchFamily="34" charset="0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Arial" panose="020B0604020202020204" pitchFamily="34" charset="0"/>
        <a:buChar char="–"/>
        <a:defRPr sz="1200" kern="1200">
          <a:solidFill>
            <a:srgbClr val="DEAE6F"/>
          </a:solidFill>
          <a:latin typeface="Arial" pitchFamily="34" charset="0"/>
          <a:ea typeface="Arial" charset="0"/>
          <a:cs typeface="Arial" pitchFamily="34" charset="0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Arial" panose="020B0604020202020204" pitchFamily="34" charset="0"/>
        <a:buChar char="»"/>
        <a:defRPr sz="1000" kern="1200">
          <a:solidFill>
            <a:srgbClr val="DEAE6F"/>
          </a:solidFill>
          <a:latin typeface="Arial" pitchFamily="34" charset="0"/>
          <a:ea typeface="Arial" charset="0"/>
          <a:cs typeface="Arial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6965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Market Segmentation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Target marketing:</a:t>
            </a:r>
          </a:p>
          <a:p>
            <a:pPr marL="283464" indent="-283464"/>
            <a:r>
              <a:rPr lang="en-US" dirty="0"/>
              <a:t>Guest-driven</a:t>
            </a:r>
          </a:p>
          <a:p>
            <a:pPr marL="283464" indent="-283464"/>
            <a:r>
              <a:rPr lang="en-US" dirty="0"/>
              <a:t>Treats people as different</a:t>
            </a:r>
          </a:p>
          <a:p>
            <a:pPr marL="283464" indent="-283464"/>
            <a:r>
              <a:rPr lang="en-US" dirty="0"/>
              <a:t>Focuses marketing appeal to specific guests</a:t>
            </a:r>
          </a:p>
          <a:p>
            <a:pPr marL="283464" indent="-283464"/>
            <a:r>
              <a:rPr lang="en-US" dirty="0"/>
              <a:t>Helps operation target resources toward customers</a:t>
            </a:r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1397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Market Segmentation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Mass marketing:</a:t>
            </a:r>
          </a:p>
          <a:p>
            <a:pPr marL="283464" indent="-283464"/>
            <a:r>
              <a:rPr lang="en-US" dirty="0"/>
              <a:t>Assumes everyone has same needs and wants</a:t>
            </a:r>
          </a:p>
          <a:p>
            <a:pPr marL="283464" indent="-283464"/>
            <a:r>
              <a:rPr lang="en-US" dirty="0"/>
              <a:t>Restaurants and foodservice operations should avoid</a:t>
            </a:r>
          </a:p>
          <a:p>
            <a:pPr marL="283464" indent="-283464"/>
            <a:r>
              <a:rPr lang="en-US" dirty="0"/>
              <a:t>Wastes time and resources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77419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SWOT Analysis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Also called a situation assessment</a:t>
            </a:r>
          </a:p>
          <a:p>
            <a:pPr marL="283464" indent="-283464"/>
            <a:r>
              <a:rPr lang="en-US" dirty="0"/>
              <a:t>Stands for: strengths, weaknesses, opportunities, threats</a:t>
            </a:r>
          </a:p>
          <a:p>
            <a:pPr marL="283464" indent="-283464"/>
            <a:r>
              <a:rPr lang="en-US" dirty="0"/>
              <a:t>Determines success of operation’s strategy</a:t>
            </a:r>
          </a:p>
          <a:p>
            <a:pPr marL="283464" indent="-283464"/>
            <a:r>
              <a:rPr lang="en-US" dirty="0"/>
              <a:t>Used to make improvements	</a:t>
            </a:r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526" r="-22320"/>
          <a:stretch/>
        </p:blipFill>
        <p:spPr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957035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SWOT Analysis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Strengths:</a:t>
            </a:r>
          </a:p>
          <a:p>
            <a:pPr marL="283464" indent="-283464"/>
            <a:r>
              <a:rPr lang="en-US" dirty="0"/>
              <a:t>Areas where operation excels</a:t>
            </a:r>
          </a:p>
          <a:p>
            <a:pPr marL="283464" indent="-283464"/>
            <a:r>
              <a:rPr lang="en-US" dirty="0"/>
              <a:t>Examples: clean facilities, high food quality, good service</a:t>
            </a:r>
          </a:p>
          <a:p>
            <a:pPr marL="283464" indent="-283464"/>
            <a:r>
              <a:rPr lang="en-US" dirty="0"/>
              <a:t>Exceeds guest expectations</a:t>
            </a:r>
          </a:p>
          <a:p>
            <a:pPr marL="457189" indent="-457189"/>
            <a:endParaRPr lang="en-US" sz="2800" dirty="0"/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26941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SWOT Analysis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Weaknesses:</a:t>
            </a:r>
          </a:p>
          <a:p>
            <a:pPr marL="283464" indent="-283464"/>
            <a:r>
              <a:rPr lang="en-US" dirty="0"/>
              <a:t>Operation should eliminate</a:t>
            </a:r>
          </a:p>
          <a:p>
            <a:pPr marL="283464" indent="-283464"/>
            <a:r>
              <a:rPr lang="en-US" dirty="0"/>
              <a:t>Examples: dirty facilities, high staff turnover, poor service</a:t>
            </a:r>
          </a:p>
          <a:p>
            <a:pPr marL="457189" indent="-457189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345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SWOT Analysis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Opportunities:</a:t>
            </a:r>
          </a:p>
          <a:p>
            <a:pPr marL="283464" indent="-283464"/>
            <a:r>
              <a:rPr lang="en-US" dirty="0"/>
              <a:t>Areas where operation can improve</a:t>
            </a:r>
          </a:p>
          <a:p>
            <a:pPr marL="283464" indent="-283464"/>
            <a:r>
              <a:rPr lang="en-US" dirty="0"/>
              <a:t>Increase revenues or decrease costs</a:t>
            </a:r>
          </a:p>
          <a:p>
            <a:pPr marL="283464" indent="-283464"/>
            <a:r>
              <a:rPr lang="en-US" dirty="0"/>
              <a:t>Examples: creating delivery service, getting volume discount</a:t>
            </a:r>
          </a:p>
          <a:p>
            <a:pPr marL="283464" indent="-283464"/>
            <a:r>
              <a:rPr lang="en-US" dirty="0"/>
              <a:t>Identify as part of marketing plan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280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SWOT Analysis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Threats:</a:t>
            </a:r>
          </a:p>
          <a:p>
            <a:pPr marL="283464" indent="-283464"/>
            <a:r>
              <a:rPr lang="en-US" dirty="0"/>
              <a:t>Outside factors that can decrease revenues or increase costs</a:t>
            </a:r>
          </a:p>
          <a:p>
            <a:pPr marL="283464" indent="-283464"/>
            <a:r>
              <a:rPr lang="en-US" dirty="0"/>
              <a:t>Identify to control</a:t>
            </a:r>
          </a:p>
          <a:p>
            <a:pPr marL="283464" indent="-283464"/>
            <a:r>
              <a:rPr lang="en-US" dirty="0"/>
              <a:t>Examples: increased competition, increased costs, road construction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819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SWOT Analysis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After SWOT analysis:</a:t>
            </a:r>
          </a:p>
          <a:p>
            <a:pPr marL="283464" indent="-283464"/>
            <a:r>
              <a:rPr lang="en-US" dirty="0"/>
              <a:t>Evaluate different elements that need improvement</a:t>
            </a:r>
          </a:p>
          <a:p>
            <a:pPr marL="283464" indent="-283464"/>
            <a:r>
              <a:rPr lang="en-US" dirty="0"/>
              <a:t>Determine success of past efforts</a:t>
            </a:r>
          </a:p>
          <a:p>
            <a:pPr marL="283464" indent="-283464"/>
            <a:r>
              <a:rPr lang="en-US" dirty="0"/>
              <a:t>Invest money and time in benefits for guests and employees</a:t>
            </a:r>
          </a:p>
          <a:p>
            <a:pPr lvl="1"/>
            <a:endParaRPr lang="en-US" sz="2000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33645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Promotional Mix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Advertising</a:t>
            </a:r>
          </a:p>
          <a:p>
            <a:pPr lvl="1">
              <a:spcBef>
                <a:spcPts val="0"/>
              </a:spcBef>
            </a:pPr>
            <a:r>
              <a:rPr lang="en-US" dirty="0"/>
              <a:t>Paying to promote products or services</a:t>
            </a:r>
          </a:p>
          <a:p>
            <a:pPr lvl="1"/>
            <a:r>
              <a:rPr lang="en-US" dirty="0"/>
              <a:t>Uses multiple mediums</a:t>
            </a:r>
          </a:p>
          <a:p>
            <a:pPr lvl="1"/>
            <a:endParaRPr lang="en-US" sz="2600" dirty="0"/>
          </a:p>
          <a:p>
            <a:pPr marL="283464" indent="-283464"/>
            <a:r>
              <a:rPr lang="en-US" dirty="0"/>
              <a:t>Sales promotions</a:t>
            </a:r>
          </a:p>
          <a:p>
            <a:pPr lvl="1"/>
            <a:r>
              <a:rPr lang="en-US" dirty="0"/>
              <a:t>Short-term incentives</a:t>
            </a:r>
          </a:p>
          <a:p>
            <a:pPr lvl="1"/>
            <a:r>
              <a:rPr lang="en-US" dirty="0"/>
              <a:t>Identity based on recurring promotions</a:t>
            </a:r>
          </a:p>
          <a:p>
            <a:pPr marL="914377" lvl="1" indent="-457189"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283464" indent="-283464"/>
            <a:r>
              <a:rPr lang="en-US" dirty="0"/>
              <a:t>Personal selling</a:t>
            </a:r>
          </a:p>
          <a:p>
            <a:pPr lvl="1"/>
            <a:r>
              <a:rPr lang="en-US" dirty="0"/>
              <a:t>Face-to-face interaction</a:t>
            </a:r>
          </a:p>
          <a:p>
            <a:pPr lvl="1"/>
            <a:r>
              <a:rPr lang="en-US" dirty="0"/>
              <a:t>Communication of operation’s message</a:t>
            </a:r>
          </a:p>
          <a:p>
            <a:pPr marL="914377" lvl="1" indent="-457189"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914377" lvl="1" indent="-457189">
              <a:buFont typeface="Arial" panose="020B0604020202020204" pitchFamily="34" charset="0"/>
              <a:buChar char="•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709439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Promotional Mix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3464" indent="-283464"/>
            <a:r>
              <a:rPr lang="en-US" dirty="0"/>
              <a:t>Public relations (PR)</a:t>
            </a:r>
          </a:p>
          <a:p>
            <a:pPr lvl="1"/>
            <a:r>
              <a:rPr lang="en-US" dirty="0"/>
              <a:t>Operation’s interaction with community</a:t>
            </a:r>
          </a:p>
          <a:p>
            <a:pPr lvl="1"/>
            <a:r>
              <a:rPr lang="en-US" dirty="0"/>
              <a:t>Enhances image with favorable publicity</a:t>
            </a:r>
          </a:p>
          <a:p>
            <a:pPr marL="914377" lvl="1" indent="-457189"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283464" indent="-283464"/>
            <a:r>
              <a:rPr lang="en-US" dirty="0"/>
              <a:t>Direct marketing</a:t>
            </a:r>
          </a:p>
          <a:p>
            <a:pPr lvl="1"/>
            <a:r>
              <a:rPr lang="en-US" dirty="0"/>
              <a:t>Connect directly with specific market segment</a:t>
            </a:r>
          </a:p>
          <a:p>
            <a:pPr lvl="1"/>
            <a:r>
              <a:rPr lang="en-US" dirty="0"/>
              <a:t>Includes mail, email, telephone calls, website feedback</a:t>
            </a:r>
          </a:p>
          <a:p>
            <a:endParaRPr lang="en-US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93BB-70F5-46A0-976D-0926EFFBD6EA}" type="slidenum">
              <a:rPr lang="en-US" altLang="en-US" smtClean="0"/>
              <a:pPr/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1047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Marketing Overview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Market</a:t>
            </a:r>
          </a:p>
          <a:p>
            <a:pPr lvl="1"/>
            <a:r>
              <a:rPr lang="en-US" dirty="0"/>
              <a:t>Group that desires product or service</a:t>
            </a:r>
          </a:p>
          <a:p>
            <a:pPr lvl="1"/>
            <a:r>
              <a:rPr lang="en-US" dirty="0"/>
              <a:t>Can be customers or guests</a:t>
            </a:r>
          </a:p>
          <a:p>
            <a:pPr marL="285744" indent="-285744"/>
            <a:r>
              <a:rPr lang="en-US" dirty="0"/>
              <a:t>Marketing</a:t>
            </a:r>
          </a:p>
          <a:p>
            <a:pPr lvl="1"/>
            <a:r>
              <a:rPr lang="en-US" dirty="0"/>
              <a:t>Communicating message to market/guests</a:t>
            </a:r>
          </a:p>
          <a:p>
            <a:pPr lvl="1"/>
            <a:r>
              <a:rPr lang="en-US" dirty="0"/>
              <a:t>Communicates availability of product or service</a:t>
            </a:r>
          </a:p>
          <a:p>
            <a:pPr lvl="1"/>
            <a:r>
              <a:rPr lang="en-US" dirty="0"/>
              <a:t>Uses social media</a:t>
            </a:r>
          </a:p>
          <a:p>
            <a:pPr lvl="1"/>
            <a:r>
              <a:rPr lang="en-US" dirty="0"/>
              <a:t>Not the same as advertising</a:t>
            </a:r>
          </a:p>
          <a:p>
            <a:pPr lvl="1"/>
            <a:endParaRPr lang="en-US" sz="2000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73320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Types of Sales Promotions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Special pricing</a:t>
            </a:r>
          </a:p>
          <a:p>
            <a:pPr lvl="1"/>
            <a:r>
              <a:rPr lang="en-US" dirty="0"/>
              <a:t>Limited-time reduced price</a:t>
            </a:r>
          </a:p>
          <a:p>
            <a:pPr lvl="1"/>
            <a:r>
              <a:rPr lang="en-US" dirty="0"/>
              <a:t>Low-risk opportunity</a:t>
            </a:r>
          </a:p>
          <a:p>
            <a:pPr marL="283464" indent="-283464"/>
            <a:r>
              <a:rPr lang="en-US" dirty="0"/>
              <a:t>Frequent shopper program</a:t>
            </a:r>
          </a:p>
          <a:p>
            <a:pPr lvl="1"/>
            <a:r>
              <a:rPr lang="en-US" dirty="0"/>
              <a:t>Benefit of continuing patronage</a:t>
            </a:r>
          </a:p>
          <a:p>
            <a:pPr lvl="1"/>
            <a:r>
              <a:rPr lang="en-US" dirty="0"/>
              <a:t>Free items or discounts</a:t>
            </a:r>
          </a:p>
          <a:p>
            <a:pPr marL="283464" indent="-283464"/>
            <a:r>
              <a:rPr lang="en-US" dirty="0"/>
              <a:t>Premiums</a:t>
            </a:r>
          </a:p>
          <a:p>
            <a:pPr lvl="1"/>
            <a:r>
              <a:rPr lang="en-US" dirty="0"/>
              <a:t>Free or reduced-price merchandise</a:t>
            </a:r>
          </a:p>
          <a:p>
            <a:pPr lvl="1"/>
            <a:r>
              <a:rPr lang="en-US" dirty="0"/>
              <a:t>Received with purchase</a:t>
            </a:r>
          </a:p>
          <a:p>
            <a:endParaRPr lang="en-US" sz="2800" dirty="0"/>
          </a:p>
          <a:p>
            <a:endParaRPr lang="en-US" sz="2800" dirty="0"/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894548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Types of Sales Promotions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Special events</a:t>
            </a:r>
          </a:p>
          <a:p>
            <a:pPr lvl="1"/>
            <a:r>
              <a:rPr lang="en-US" dirty="0"/>
              <a:t>One-time or periodic incentives</a:t>
            </a:r>
          </a:p>
          <a:p>
            <a:pPr marL="283464" indent="-283464"/>
            <a:r>
              <a:rPr lang="en-US" dirty="0"/>
              <a:t>Samples</a:t>
            </a:r>
          </a:p>
          <a:p>
            <a:pPr lvl="1"/>
            <a:r>
              <a:rPr lang="en-US" dirty="0"/>
              <a:t>Free, small item</a:t>
            </a:r>
          </a:p>
          <a:p>
            <a:pPr lvl="1"/>
            <a:r>
              <a:rPr lang="en-US" dirty="0"/>
              <a:t>Opportunity for customer to try new item</a:t>
            </a:r>
          </a:p>
          <a:p>
            <a:pPr marL="283464" indent="-283464"/>
            <a:r>
              <a:rPr lang="en-US" dirty="0"/>
              <a:t>Contests and sweepstakes</a:t>
            </a:r>
          </a:p>
          <a:p>
            <a:pPr lvl="1"/>
            <a:r>
              <a:rPr lang="en-US" dirty="0"/>
              <a:t>Program for customer to win prize</a:t>
            </a:r>
          </a:p>
          <a:p>
            <a:pPr marL="457189" indent="-457189"/>
            <a:endParaRPr lang="en-US" sz="2800" dirty="0"/>
          </a:p>
          <a:p>
            <a:endParaRPr lang="en-US" sz="2800" dirty="0"/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765593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Promotional Materials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Signage</a:t>
            </a:r>
          </a:p>
          <a:p>
            <a:pPr marL="283464" indent="-283464"/>
            <a:r>
              <a:rPr lang="en-US" dirty="0"/>
              <a:t>Email promotions</a:t>
            </a:r>
          </a:p>
          <a:p>
            <a:pPr marL="283464" indent="-283464"/>
            <a:r>
              <a:rPr lang="en-US" dirty="0"/>
              <a:t>Premiums</a:t>
            </a:r>
          </a:p>
          <a:p>
            <a:pPr marL="283464" indent="-283464"/>
            <a:r>
              <a:rPr lang="en-US" dirty="0"/>
              <a:t>Carryout/door hanger menus</a:t>
            </a:r>
          </a:p>
          <a:p>
            <a:pPr marL="283464" indent="-283464"/>
            <a:r>
              <a:rPr lang="en-US" dirty="0"/>
              <a:t>Apparel/branded merchandise</a:t>
            </a:r>
          </a:p>
          <a:p>
            <a:pPr marL="283464" indent="-283464"/>
            <a:r>
              <a:rPr lang="en-US" dirty="0"/>
              <a:t>Point-of-purchase (POP) materials</a:t>
            </a:r>
          </a:p>
          <a:p>
            <a:pPr marL="283464" indent="-283464"/>
            <a:r>
              <a:rPr lang="en-US" dirty="0"/>
              <a:t>Merchandising materials</a:t>
            </a:r>
          </a:p>
          <a:p>
            <a:pPr marL="283464" indent="-283464"/>
            <a:r>
              <a:rPr lang="en-US" dirty="0"/>
              <a:t>Direct mail</a:t>
            </a:r>
          </a:p>
          <a:p>
            <a:pPr marL="283464" indent="-283464"/>
            <a:r>
              <a:rPr lang="en-US" dirty="0"/>
              <a:t>Cross-selling opportunities</a:t>
            </a:r>
          </a:p>
          <a:p>
            <a:pPr marL="283464" indent="-283464"/>
            <a:r>
              <a:rPr lang="en-US" dirty="0"/>
              <a:t>Social media giveaways</a:t>
            </a:r>
          </a:p>
          <a:p>
            <a:endParaRPr lang="en-US" sz="2800" dirty="0"/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4" t="-5623" r="-22993" b="-4700"/>
          <a:stretch/>
        </p:blipFill>
        <p:spPr>
          <a:xfrm>
            <a:off x="7494494" y="762000"/>
            <a:ext cx="4482353" cy="5141523"/>
          </a:xfrm>
        </p:spPr>
      </p:pic>
    </p:spTree>
    <p:extLst>
      <p:ext uri="{BB962C8B-B14F-4D97-AF65-F5344CB8AC3E}">
        <p14:creationId xmlns:p14="http://schemas.microsoft.com/office/powerpoint/2010/main" val="22939981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Sales Promotions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Cooperative sales promotions:</a:t>
            </a:r>
          </a:p>
          <a:p>
            <a:pPr marL="283464" indent="-283464"/>
            <a:r>
              <a:rPr lang="en-US" dirty="0"/>
              <a:t>Involves two or more sponsors</a:t>
            </a:r>
          </a:p>
          <a:p>
            <a:pPr marL="283464" indent="-283464"/>
            <a:r>
              <a:rPr lang="en-US" dirty="0"/>
              <a:t>Develops complementary promotions/promotional materials</a:t>
            </a:r>
          </a:p>
          <a:p>
            <a:pPr lvl="1"/>
            <a:r>
              <a:rPr lang="en-US" dirty="0"/>
              <a:t>Reciprocal coupons</a:t>
            </a:r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59012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Public Relations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Important to generate positive publicity:</a:t>
            </a:r>
          </a:p>
          <a:p>
            <a:pPr marL="283464" indent="-283464"/>
            <a:r>
              <a:rPr lang="en-US" dirty="0"/>
              <a:t>Engage in community affairs</a:t>
            </a:r>
          </a:p>
          <a:p>
            <a:pPr marL="283464" indent="-283464"/>
            <a:r>
              <a:rPr lang="en-US" dirty="0"/>
              <a:t>Show local support</a:t>
            </a:r>
          </a:p>
          <a:p>
            <a:pPr marL="283464" indent="-283464"/>
            <a:r>
              <a:rPr lang="en-US" dirty="0"/>
              <a:t>Two types of relationships</a:t>
            </a:r>
          </a:p>
          <a:p>
            <a:endParaRPr lang="en-US" sz="2800" dirty="0"/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968613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Public Relations: Community Relations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 dirty="0"/>
              <a:t>Interacting with local area:</a:t>
            </a:r>
          </a:p>
          <a:p>
            <a:pPr marL="283464" indent="-283464"/>
            <a:r>
              <a:rPr lang="en-US" sz="1900" dirty="0"/>
              <a:t>Includes hosting charity events, giving tours, sponsoring teams</a:t>
            </a:r>
          </a:p>
          <a:p>
            <a:pPr marL="283464" indent="-283464"/>
            <a:r>
              <a:rPr lang="en-US" sz="1900" dirty="0"/>
              <a:t>Ways to give back</a:t>
            </a:r>
          </a:p>
          <a:p>
            <a:pPr marL="283464" indent="-283464"/>
            <a:r>
              <a:rPr lang="en-US" sz="1900" dirty="0"/>
              <a:t>Builds credibility and positive relationships</a:t>
            </a:r>
          </a:p>
          <a:p>
            <a:pPr marL="0" indent="0">
              <a:buNone/>
            </a:pPr>
            <a:r>
              <a:rPr lang="en-US" sz="1900" dirty="0"/>
              <a:t>Costs:</a:t>
            </a:r>
          </a:p>
          <a:p>
            <a:pPr marL="283464" indent="-283464"/>
            <a:r>
              <a:rPr lang="en-US" sz="1900" dirty="0"/>
              <a:t>Paying yearly dues/meeting fees</a:t>
            </a:r>
          </a:p>
          <a:p>
            <a:pPr marL="283464" indent="-283464"/>
            <a:r>
              <a:rPr lang="en-US" sz="1900" dirty="0"/>
              <a:t>Volunteering and donations</a:t>
            </a:r>
          </a:p>
          <a:p>
            <a:pPr marL="283464" indent="-283464"/>
            <a:r>
              <a:rPr lang="en-US" sz="1900" dirty="0"/>
              <a:t>Investment in community and business</a:t>
            </a:r>
          </a:p>
          <a:p>
            <a:pPr marL="0" indent="0">
              <a:buNone/>
            </a:pPr>
            <a:r>
              <a:rPr lang="en-US" sz="1900" dirty="0"/>
              <a:t>Methods:</a:t>
            </a:r>
          </a:p>
          <a:p>
            <a:pPr marL="283464" indent="-283464"/>
            <a:r>
              <a:rPr lang="en-US" sz="1900" dirty="0"/>
              <a:t>Offering discounts</a:t>
            </a:r>
          </a:p>
          <a:p>
            <a:pPr marL="283464" indent="-283464"/>
            <a:r>
              <a:rPr lang="en-US" sz="1900" dirty="0"/>
              <a:t>Donating percentage of sales</a:t>
            </a:r>
          </a:p>
          <a:p>
            <a:pPr marL="283464" indent="-283464"/>
            <a:r>
              <a:rPr lang="en-US" sz="1900" dirty="0"/>
              <a:t>Offering facility or services</a:t>
            </a:r>
          </a:p>
          <a:p>
            <a:pPr marL="457189" indent="-457189"/>
            <a:endParaRPr lang="en-US" sz="2800" dirty="0"/>
          </a:p>
          <a:p>
            <a:endParaRPr lang="en-US" sz="2800" dirty="0"/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50958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Public Relations: Media Relations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Interacting through media outlets:</a:t>
            </a:r>
          </a:p>
          <a:p>
            <a:pPr marL="283464" indent="-283464"/>
            <a:r>
              <a:rPr lang="en-US" dirty="0"/>
              <a:t>Newspapers, magazines, television, radio</a:t>
            </a:r>
          </a:p>
          <a:p>
            <a:pPr marL="283464" indent="-283464"/>
            <a:r>
              <a:rPr lang="en-US" dirty="0"/>
              <a:t>Sending out press releases/media kits</a:t>
            </a:r>
          </a:p>
          <a:p>
            <a:pPr marL="283464" indent="-283464"/>
            <a:r>
              <a:rPr lang="en-US" dirty="0"/>
              <a:t>Press release: brief presentation written like news article</a:t>
            </a:r>
          </a:p>
          <a:p>
            <a:pPr marL="283464" indent="-283464"/>
            <a:r>
              <a:rPr lang="en-US" dirty="0"/>
              <a:t>Media kit (press kit): information given to media reps</a:t>
            </a:r>
          </a:p>
          <a:p>
            <a:pPr marL="283464" indent="-283464"/>
            <a:r>
              <a:rPr lang="en-US" dirty="0"/>
              <a:t>Trying to reach target markets</a:t>
            </a:r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703630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Public Relations: Media Relations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Information given to media:</a:t>
            </a:r>
          </a:p>
          <a:p>
            <a:pPr marL="283464" indent="-283464"/>
            <a:r>
              <a:rPr lang="en-US" dirty="0"/>
              <a:t>General info</a:t>
            </a:r>
          </a:p>
          <a:p>
            <a:pPr marL="283464" indent="-283464"/>
            <a:r>
              <a:rPr lang="en-US" dirty="0"/>
              <a:t>Menus</a:t>
            </a:r>
          </a:p>
          <a:p>
            <a:pPr marL="283464" indent="-283464"/>
            <a:r>
              <a:rPr lang="en-US" dirty="0"/>
              <a:t>Articles/photos</a:t>
            </a:r>
          </a:p>
          <a:p>
            <a:pPr marL="283464" indent="-283464"/>
            <a:r>
              <a:rPr lang="en-US" dirty="0"/>
              <a:t>Recent awards</a:t>
            </a:r>
          </a:p>
          <a:p>
            <a:pPr marL="283464" indent="-283464"/>
            <a:r>
              <a:rPr lang="en-US" dirty="0"/>
              <a:t>Promotional materials</a:t>
            </a:r>
          </a:p>
          <a:p>
            <a:endParaRPr lang="en-US" sz="2800" dirty="0"/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7591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Basic Marketing Concepts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Marketing mix</a:t>
            </a:r>
          </a:p>
          <a:p>
            <a:pPr lvl="1"/>
            <a:r>
              <a:rPr lang="en-US" dirty="0"/>
              <a:t>Combination of creation, development, sale of products</a:t>
            </a:r>
          </a:p>
          <a:p>
            <a:pPr lvl="1"/>
            <a:r>
              <a:rPr lang="en-US" dirty="0"/>
              <a:t>Traditional marketing plan</a:t>
            </a:r>
          </a:p>
          <a:p>
            <a:pPr lvl="1"/>
            <a:r>
              <a:rPr lang="en-US" dirty="0"/>
              <a:t>Four Ps: product, price, promotion, place</a:t>
            </a:r>
          </a:p>
          <a:p>
            <a:pPr marL="914377" lvl="1" indent="-457189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3464" indent="-283464"/>
            <a:r>
              <a:rPr lang="en-US" dirty="0"/>
              <a:t>Contemporary marketing mix</a:t>
            </a:r>
          </a:p>
          <a:p>
            <a:pPr marL="800080" lvl="1" indent="-342891"/>
            <a:r>
              <a:rPr lang="en-US" dirty="0"/>
              <a:t>Developed to meet current marketing challenges</a:t>
            </a:r>
          </a:p>
          <a:p>
            <a:pPr marL="800080" lvl="1" indent="-342891"/>
            <a:r>
              <a:rPr lang="en-US" dirty="0"/>
              <a:t>Three elements: product-service mix, presentation mix, communication mix</a:t>
            </a:r>
          </a:p>
          <a:p>
            <a:pPr marL="457189" indent="-457189"/>
            <a:endParaRPr lang="en-US" sz="2800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41420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Marketing Mix: Four Ps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Product</a:t>
            </a:r>
            <a:r>
              <a:rPr lang="en-US" b="1" dirty="0"/>
              <a:t>: </a:t>
            </a:r>
            <a:r>
              <a:rPr lang="en-US" dirty="0"/>
              <a:t>Good/service consumers want/need</a:t>
            </a:r>
          </a:p>
          <a:p>
            <a:pPr marL="283464" indent="-283464"/>
            <a:r>
              <a:rPr lang="en-US" dirty="0"/>
              <a:t>Price: Determined by competition, production, demand</a:t>
            </a:r>
          </a:p>
          <a:p>
            <a:pPr marL="283464" indent="-283464"/>
            <a:r>
              <a:rPr lang="en-US" dirty="0"/>
              <a:t>Promotion: Message that advances sale of products</a:t>
            </a:r>
          </a:p>
          <a:p>
            <a:pPr marL="283464" indent="-283464"/>
            <a:r>
              <a:rPr lang="en-US" dirty="0"/>
              <a:t>Place: Where to have product sold</a:t>
            </a:r>
          </a:p>
        </p:txBody>
      </p:sp>
    </p:spTree>
    <p:extLst>
      <p:ext uri="{BB962C8B-B14F-4D97-AF65-F5344CB8AC3E}">
        <p14:creationId xmlns:p14="http://schemas.microsoft.com/office/powerpoint/2010/main" val="3851088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Basic Marketing Concepts: Contemporary Marketing Mix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 dirty="0"/>
              <a:t>Product-service mix:</a:t>
            </a:r>
          </a:p>
          <a:p>
            <a:pPr marL="457189" indent="-457189"/>
            <a:r>
              <a:rPr lang="en-US" sz="1900" dirty="0"/>
              <a:t>All food and services</a:t>
            </a:r>
          </a:p>
          <a:p>
            <a:pPr marL="457189" indent="-457189"/>
            <a:r>
              <a:rPr lang="en-US" sz="1900" dirty="0"/>
              <a:t>Important to compete with similar operations</a:t>
            </a:r>
          </a:p>
          <a:p>
            <a:pPr marL="457189" indent="-457189"/>
            <a:endParaRPr lang="en-US" sz="2800" dirty="0"/>
          </a:p>
          <a:p>
            <a:pPr marL="0" indent="0">
              <a:buNone/>
            </a:pPr>
            <a:r>
              <a:rPr lang="en-US" sz="1900" dirty="0"/>
              <a:t>Presentation mix:</a:t>
            </a:r>
          </a:p>
          <a:p>
            <a:r>
              <a:rPr lang="en-US" dirty="0"/>
              <a:t>How an operation looks</a:t>
            </a:r>
          </a:p>
          <a:p>
            <a:r>
              <a:rPr lang="en-US" dirty="0"/>
              <a:t>Layout, size, furniture, decorations, lighting, uniforms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dirty="0"/>
              <a:t>Communication mix:</a:t>
            </a:r>
          </a:p>
          <a:p>
            <a:r>
              <a:rPr lang="en-US" dirty="0"/>
              <a:t>All communication with guests</a:t>
            </a:r>
          </a:p>
          <a:p>
            <a:r>
              <a:rPr lang="en-US" dirty="0"/>
              <a:t>Includes advertising, menu, guest feedback, social networking</a:t>
            </a:r>
          </a:p>
        </p:txBody>
      </p:sp>
    </p:spTree>
    <p:extLst>
      <p:ext uri="{BB962C8B-B14F-4D97-AF65-F5344CB8AC3E}">
        <p14:creationId xmlns:p14="http://schemas.microsoft.com/office/powerpoint/2010/main" val="2027098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Marketing Plan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List of steps to sell product or service</a:t>
            </a:r>
          </a:p>
          <a:p>
            <a:pPr marL="283464" indent="-283464"/>
            <a:r>
              <a:rPr lang="en-US" dirty="0"/>
              <a:t>Directed at specific market</a:t>
            </a:r>
          </a:p>
          <a:p>
            <a:pPr marL="283464" indent="-283464"/>
            <a:r>
              <a:rPr lang="en-US" dirty="0"/>
              <a:t>Different for each operation</a:t>
            </a:r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864" y="391016"/>
            <a:ext cx="21082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10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Marketing Plan: Steps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900" dirty="0"/>
              <a:t>Research the market:</a:t>
            </a:r>
          </a:p>
          <a:p>
            <a:pPr marL="283464" indent="-283464"/>
            <a:r>
              <a:rPr lang="en-US" sz="1900" dirty="0"/>
              <a:t>First step</a:t>
            </a:r>
          </a:p>
          <a:p>
            <a:pPr marL="283464" indent="-283464"/>
            <a:r>
              <a:rPr lang="en-US" sz="1900" dirty="0"/>
              <a:t>Information from guests, employees, community, government offices</a:t>
            </a:r>
          </a:p>
          <a:p>
            <a:pPr marL="283464" indent="-283464"/>
            <a:r>
              <a:rPr lang="en-US" sz="1900" dirty="0"/>
              <a:t>Shows strengths and weaknesses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sz="1900" dirty="0"/>
              <a:t>Establish objective:</a:t>
            </a:r>
          </a:p>
          <a:p>
            <a:pPr marL="283464" indent="-283464"/>
            <a:r>
              <a:rPr lang="en-US" sz="1900" dirty="0"/>
              <a:t>Goals to accomplish</a:t>
            </a:r>
          </a:p>
          <a:p>
            <a:pPr marL="283464" indent="-283464"/>
            <a:r>
              <a:rPr lang="en-US" sz="1900" dirty="0"/>
              <a:t>Set time frame and deadlines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sz="1900" dirty="0"/>
              <a:t>Develop marketing strategy:</a:t>
            </a:r>
          </a:p>
          <a:p>
            <a:pPr marL="283464" indent="-283464"/>
            <a:r>
              <a:rPr lang="en-US" sz="1900" dirty="0"/>
              <a:t>Ways to achieve objective</a:t>
            </a:r>
          </a:p>
          <a:p>
            <a:pPr marL="283464" indent="-283464"/>
            <a:r>
              <a:rPr lang="en-US" sz="1900" dirty="0"/>
              <a:t>Weigh pros and cons</a:t>
            </a:r>
          </a:p>
          <a:p>
            <a:pPr marL="283464" indent="-283464"/>
            <a:r>
              <a:rPr lang="en-US" sz="1900" dirty="0"/>
              <a:t>Collaborate to find best strategy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75729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Marketing Plan: Steps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Implement action plan:</a:t>
            </a:r>
          </a:p>
          <a:p>
            <a:pPr marL="283464" indent="-283464"/>
            <a:r>
              <a:rPr lang="en-US" dirty="0"/>
              <a:t>Put strategy into practice</a:t>
            </a:r>
          </a:p>
          <a:p>
            <a:pPr marL="283464" indent="-283464"/>
            <a:r>
              <a:rPr lang="en-US" dirty="0"/>
              <a:t>Make changes accordingly</a:t>
            </a:r>
          </a:p>
          <a:p>
            <a:pPr marL="457189" indent="-457189"/>
            <a:endParaRPr lang="en-US" sz="2000" dirty="0"/>
          </a:p>
          <a:p>
            <a:pPr marL="0" indent="0">
              <a:buNone/>
            </a:pPr>
            <a:r>
              <a:rPr lang="en-US" dirty="0"/>
              <a:t>Evaluate/modify action plan:</a:t>
            </a:r>
          </a:p>
          <a:p>
            <a:pPr marL="283464" indent="-283464"/>
            <a:r>
              <a:rPr lang="en-US" dirty="0"/>
              <a:t>Monitor actions </a:t>
            </a:r>
          </a:p>
          <a:p>
            <a:pPr marL="283464" indent="-283464"/>
            <a:r>
              <a:rPr lang="en-US" dirty="0"/>
              <a:t>Determine success of strategy</a:t>
            </a:r>
          </a:p>
          <a:p>
            <a:pPr marL="283464" indent="-283464"/>
            <a:r>
              <a:rPr lang="en-US" dirty="0"/>
              <a:t>Revise plan when necessary</a:t>
            </a:r>
          </a:p>
          <a:p>
            <a:pPr marL="457189" indent="-457189"/>
            <a:endParaRPr lang="en-US" sz="28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05808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Monitoring a Promotion Scheme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3464" indent="-283464"/>
            <a:r>
              <a:rPr lang="en-US" dirty="0"/>
              <a:t>Develop promotional scheme</a:t>
            </a:r>
          </a:p>
          <a:p>
            <a:pPr marL="283464" indent="-283464"/>
            <a:r>
              <a:rPr lang="en-US" dirty="0"/>
              <a:t>Can work with public relations firm</a:t>
            </a:r>
          </a:p>
          <a:p>
            <a:pPr marL="283464" indent="-283464"/>
            <a:r>
              <a:rPr lang="en-US" dirty="0"/>
              <a:t>Plan the new promotion</a:t>
            </a:r>
          </a:p>
          <a:p>
            <a:pPr marL="283464" indent="-283464"/>
            <a:r>
              <a:rPr lang="en-US" dirty="0"/>
              <a:t>Track sales</a:t>
            </a:r>
          </a:p>
          <a:p>
            <a:pPr marL="283464" indent="-283464"/>
            <a:r>
              <a:rPr lang="en-US" dirty="0"/>
              <a:t>Discuss positive and negative effects of promotion</a:t>
            </a:r>
          </a:p>
        </p:txBody>
      </p:sp>
    </p:spTree>
    <p:extLst>
      <p:ext uri="{BB962C8B-B14F-4D97-AF65-F5344CB8AC3E}">
        <p14:creationId xmlns:p14="http://schemas.microsoft.com/office/powerpoint/2010/main" val="79067706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360442-5dec-4955-8a74-e48fe25ec838" xsi:nil="true"/>
    <lcf76f155ced4ddcb4097134ff3c332f xmlns="162f643a-7b80-4d38-9450-1e488627f741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FDCF3104A07244BF459662B7AA6C88" ma:contentTypeVersion="16" ma:contentTypeDescription="Create a new document." ma:contentTypeScope="" ma:versionID="cc189776ef262ce16b119e4cb3eab4b5">
  <xsd:schema xmlns:xsd="http://www.w3.org/2001/XMLSchema" xmlns:xs="http://www.w3.org/2001/XMLSchema" xmlns:p="http://schemas.microsoft.com/office/2006/metadata/properties" xmlns:ns2="83360442-5dec-4955-8a74-e48fe25ec838" xmlns:ns3="162f643a-7b80-4d38-9450-1e488627f741" targetNamespace="http://schemas.microsoft.com/office/2006/metadata/properties" ma:root="true" ma:fieldsID="9722f91a27ae4aeaa1bd0f5c842d0019" ns2:_="" ns3:_="">
    <xsd:import namespace="83360442-5dec-4955-8a74-e48fe25ec838"/>
    <xsd:import namespace="162f643a-7b80-4d38-9450-1e488627f7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60442-5dec-4955-8a74-e48fe25ec8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4897631-8002-4167-8b20-1409df4a837c}" ma:internalName="TaxCatchAll" ma:showField="CatchAllData" ma:web="83360442-5dec-4955-8a74-e48fe25ec8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2f643a-7b80-4d38-9450-1e488627f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989fe73-3383-41d1-9f05-ce8a0a359f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8DA1D1-0D33-43F9-9FB4-8195A822DB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B94541-BC84-4F21-A632-DD5BA5F39E3B}">
  <ds:schemaRefs>
    <ds:schemaRef ds:uri="http://schemas.microsoft.com/office/2006/metadata/properties"/>
    <ds:schemaRef ds:uri="http://schemas.microsoft.com/office/infopath/2007/PartnerControls"/>
    <ds:schemaRef ds:uri="83360442-5dec-4955-8a74-e48fe25ec838"/>
    <ds:schemaRef ds:uri="162f643a-7b80-4d38-9450-1e488627f741"/>
  </ds:schemaRefs>
</ds:datastoreItem>
</file>

<file path=customXml/itemProps3.xml><?xml version="1.0" encoding="utf-8"?>
<ds:datastoreItem xmlns:ds="http://schemas.openxmlformats.org/officeDocument/2006/customXml" ds:itemID="{9553CB95-0D54-4D95-B3B6-6DED4C4359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360442-5dec-4955-8a74-e48fe25ec838"/>
    <ds:schemaRef ds:uri="162f643a-7b80-4d38-9450-1e488627f7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597</TotalTime>
  <Words>5767</Words>
  <Application>Microsoft Office PowerPoint</Application>
  <PresentationFormat>Widescreen</PresentationFormat>
  <Paragraphs>576</Paragraphs>
  <Slides>27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Courier New</vt:lpstr>
      <vt:lpstr>Helvetica Neue Medium</vt:lpstr>
      <vt:lpstr>Wingdings</vt:lpstr>
      <vt:lpstr>1_Office Theme</vt:lpstr>
      <vt:lpstr>PowerPoint Presentation</vt:lpstr>
      <vt:lpstr>Marketing Overview</vt:lpstr>
      <vt:lpstr>Basic Marketing Concepts</vt:lpstr>
      <vt:lpstr>Marketing Mix: Four Ps</vt:lpstr>
      <vt:lpstr>Basic Marketing Concepts: Contemporary Marketing Mix</vt:lpstr>
      <vt:lpstr>Marketing Plan</vt:lpstr>
      <vt:lpstr>Marketing Plan: Steps</vt:lpstr>
      <vt:lpstr>Marketing Plan: Steps</vt:lpstr>
      <vt:lpstr>Monitoring a Promotion Scheme</vt:lpstr>
      <vt:lpstr>Market Segmentation</vt:lpstr>
      <vt:lpstr>Market Segmentation</vt:lpstr>
      <vt:lpstr>SWOT Analysis</vt:lpstr>
      <vt:lpstr>SWOT Analysis</vt:lpstr>
      <vt:lpstr>SWOT Analysis</vt:lpstr>
      <vt:lpstr>SWOT Analysis</vt:lpstr>
      <vt:lpstr>SWOT Analysis</vt:lpstr>
      <vt:lpstr>SWOT Analysis</vt:lpstr>
      <vt:lpstr>Promotional Mix</vt:lpstr>
      <vt:lpstr>Promotional Mix</vt:lpstr>
      <vt:lpstr>Types of Sales Promotions</vt:lpstr>
      <vt:lpstr>Types of Sales Promotions</vt:lpstr>
      <vt:lpstr>Promotional Materials</vt:lpstr>
      <vt:lpstr>Sales Promotions</vt:lpstr>
      <vt:lpstr>Public Relations</vt:lpstr>
      <vt:lpstr>Public Relations: Community Relations</vt:lpstr>
      <vt:lpstr>Public Relations: Media Relations</vt:lpstr>
      <vt:lpstr>Public Relations: Media Relations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 Introduction to Marketing</dc:title>
  <dc:creator>Katherine Woodrow</dc:creator>
  <cp:lastModifiedBy>Courtney Hamm</cp:lastModifiedBy>
  <cp:revision>48</cp:revision>
  <dcterms:created xsi:type="dcterms:W3CDTF">2017-03-27T19:57:37Z</dcterms:created>
  <dcterms:modified xsi:type="dcterms:W3CDTF">2025-07-31T15:41:52Z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0x010100A7FDCF3104A07244BF459662B7AA6C88</vt:lpwstr>
  </property>
  <property fmtid="{D5CDD505-2E9C-101B-9397-08002B2CF9AE}" pid="3" name="Order">
    <vt:lpwstr>1100.00000000000</vt:lpwstr>
  </property>
  <property fmtid="{D5CDD505-2E9C-101B-9397-08002B2CF9AE}" pid="4" name="MediaServiceImageTags">
    <vt:lpwstr/>
  </property>
</Properties>
</file>