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3"/>
  </p:notesMasterIdLst>
  <p:sldIdLst>
    <p:sldId id="297" r:id="rId5"/>
    <p:sldId id="298" r:id="rId6"/>
    <p:sldId id="258" r:id="rId7"/>
    <p:sldId id="259" r:id="rId8"/>
    <p:sldId id="260" r:id="rId9"/>
    <p:sldId id="261" r:id="rId10"/>
    <p:sldId id="262" r:id="rId11"/>
    <p:sldId id="263" r:id="rId12"/>
    <p:sldId id="264" r:id="rId13"/>
    <p:sldId id="265" r:id="rId14"/>
    <p:sldId id="266" r:id="rId15"/>
    <p:sldId id="267" r:id="rId16"/>
    <p:sldId id="269" r:id="rId17"/>
    <p:sldId id="270" r:id="rId18"/>
    <p:sldId id="271" r:id="rId19"/>
    <p:sldId id="272" r:id="rId20"/>
    <p:sldId id="273" r:id="rId21"/>
    <p:sldId id="274" r:id="rId22"/>
    <p:sldId id="275" r:id="rId23"/>
    <p:sldId id="276" r:id="rId24"/>
    <p:sldId id="277"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301FC4-6589-42B5-A787-127665CBFB5C}" v="1" dt="2025-07-30T17:24:31.1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262" autoAdjust="0"/>
    <p:restoredTop sz="78306" autoAdjust="0"/>
  </p:normalViewPr>
  <p:slideViewPr>
    <p:cSldViewPr snapToGrid="0">
      <p:cViewPr varScale="1">
        <p:scale>
          <a:sx n="50" d="100"/>
          <a:sy n="50" d="100"/>
        </p:scale>
        <p:origin x="1044"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FE58B4-14F9-4D0A-BE11-66DB339C3A45}" type="datetimeFigureOut">
              <a:rPr lang="en-US" smtClean="0"/>
              <a:t>7/30/2025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F6C8B1-D916-4A37-8096-8C85E9E63F29}" type="slidenum">
              <a:rPr lang="en-US" smtClean="0"/>
              <a:t>‹#›</a:t>
            </a:fld>
            <a:endParaRPr lang="en-US" dirty="0"/>
          </a:p>
        </p:txBody>
      </p:sp>
    </p:spTree>
    <p:extLst>
      <p:ext uri="{BB962C8B-B14F-4D97-AF65-F5344CB8AC3E}">
        <p14:creationId xmlns:p14="http://schemas.microsoft.com/office/powerpoint/2010/main" val="2643733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Managers are responsible for the safe and satisfactory operation of the business—for customer service, cash management, and execution of food.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To meet these expectations, managers must ensure that:</a:t>
            </a:r>
          </a:p>
          <a:p>
            <a:r>
              <a:rPr lang="en-US" sz="1200" b="0" i="0" u="none" strike="noStrike" kern="1200" baseline="0" dirty="0">
                <a:solidFill>
                  <a:schemeClr val="tx1"/>
                </a:solidFill>
                <a:latin typeface="+mn-lt"/>
                <a:ea typeface="+mn-ea"/>
                <a:cs typeface="+mn-cs"/>
              </a:rPr>
              <a:t>• The team is working efficiently and effectively during the shift.</a:t>
            </a:r>
          </a:p>
          <a:p>
            <a:r>
              <a:rPr lang="en-US" sz="1200" b="0" i="0" u="none" strike="noStrike" kern="1200" baseline="0" dirty="0">
                <a:solidFill>
                  <a:schemeClr val="tx1"/>
                </a:solidFill>
                <a:latin typeface="+mn-lt"/>
                <a:ea typeface="+mn-ea"/>
                <a:cs typeface="+mn-cs"/>
              </a:rPr>
              <a:t>• Operational costs are allocated and accounted for.</a:t>
            </a:r>
          </a:p>
          <a:p>
            <a:r>
              <a:rPr lang="en-US" sz="1200" b="0" i="0" u="none" strike="noStrike" kern="1200" baseline="0" dirty="0">
                <a:solidFill>
                  <a:schemeClr val="tx1"/>
                </a:solidFill>
                <a:latin typeface="+mn-lt"/>
                <a:ea typeface="+mn-ea"/>
                <a:cs typeface="+mn-cs"/>
              </a:rPr>
              <a:t>• Sales and service targets are developed and met.</a:t>
            </a:r>
            <a:endParaRPr lang="en-US" dirty="0"/>
          </a:p>
        </p:txBody>
      </p:sp>
      <p:sp>
        <p:nvSpPr>
          <p:cNvPr id="4" name="Slide Number Placeholder 3"/>
          <p:cNvSpPr>
            <a:spLocks noGrp="1"/>
          </p:cNvSpPr>
          <p:nvPr>
            <p:ph type="sldNum" sz="quarter" idx="10"/>
          </p:nvPr>
        </p:nvSpPr>
        <p:spPr/>
        <p:txBody>
          <a:bodyPr/>
          <a:lstStyle/>
          <a:p>
            <a:fld id="{96F6C8B1-D916-4A37-8096-8C85E9E63F29}" type="slidenum">
              <a:rPr lang="en-US" smtClean="0"/>
              <a:t>2</a:t>
            </a:fld>
            <a:endParaRPr lang="en-US" dirty="0"/>
          </a:p>
        </p:txBody>
      </p:sp>
    </p:spTree>
    <p:extLst>
      <p:ext uri="{BB962C8B-B14F-4D97-AF65-F5344CB8AC3E}">
        <p14:creationId xmlns:p14="http://schemas.microsoft.com/office/powerpoint/2010/main" val="5068812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An objective is a specific description or statement of what a manager wants to achieve. The most effective goals are SMART:</a:t>
            </a:r>
          </a:p>
          <a:p>
            <a:r>
              <a:rPr lang="en-US" sz="1200" b="0" i="0" u="none" strike="noStrike" kern="1200" baseline="0" dirty="0">
                <a:solidFill>
                  <a:schemeClr val="tx1"/>
                </a:solidFill>
                <a:latin typeface="+mn-lt"/>
                <a:ea typeface="+mn-ea"/>
                <a:cs typeface="+mn-cs"/>
              </a:rPr>
              <a:t>• Specific: Goals should be clearly stated and list exactly what is expected.</a:t>
            </a:r>
          </a:p>
          <a:p>
            <a:r>
              <a:rPr lang="en-US" sz="1200" b="0" i="0" u="none" strike="noStrike" kern="1200" baseline="0" dirty="0">
                <a:solidFill>
                  <a:schemeClr val="tx1"/>
                </a:solidFill>
                <a:latin typeface="+mn-lt"/>
                <a:ea typeface="+mn-ea"/>
                <a:cs typeface="+mn-cs"/>
              </a:rPr>
              <a:t>• Measurable: Management needs to be able to determine whether goals have succeeded or failed by some result.</a:t>
            </a:r>
          </a:p>
          <a:p>
            <a:r>
              <a:rPr lang="en-US" sz="1200" b="0" i="0" u="none" strike="noStrike" kern="1200" baseline="0" dirty="0">
                <a:solidFill>
                  <a:schemeClr val="tx1"/>
                </a:solidFill>
                <a:latin typeface="+mn-lt"/>
                <a:ea typeface="+mn-ea"/>
                <a:cs typeface="+mn-cs"/>
              </a:rPr>
              <a:t>• Achievable: Goals should be realistic and able to be met.</a:t>
            </a:r>
          </a:p>
          <a:p>
            <a:r>
              <a:rPr lang="en-US" sz="1200" b="0" i="0" u="none" strike="noStrike" kern="1200" baseline="0" dirty="0">
                <a:solidFill>
                  <a:schemeClr val="tx1"/>
                </a:solidFill>
                <a:latin typeface="+mn-lt"/>
                <a:ea typeface="+mn-ea"/>
                <a:cs typeface="+mn-cs"/>
              </a:rPr>
              <a:t>• Relevant: Goals should be connected to the vision and mission of the business.</a:t>
            </a:r>
          </a:p>
          <a:p>
            <a:r>
              <a:rPr lang="en-US" sz="1200" b="0" i="0" u="none" strike="noStrike" kern="1200" baseline="0" dirty="0">
                <a:solidFill>
                  <a:schemeClr val="tx1"/>
                </a:solidFill>
                <a:latin typeface="+mn-lt"/>
                <a:ea typeface="+mn-ea"/>
                <a:cs typeface="+mn-cs"/>
              </a:rPr>
              <a:t>• Time bound: Goals need to have a date for accomplishment.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SMART goals are usually no longer than a sentence. An example of a SMART goal might be, “Staff will decrease guest complaints by 5 percent over the next three months.”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To meet company expectations, a manager needs to set goals for employees. Employees achieve these goals through a combination of knowledge, skills, resources, attitudes, and tools. For example, a lead baker may establish a goal of producing 600 baguettes each day. As a manager moves higher and higher through a company, he or she will set goals for more and more people.</a:t>
            </a:r>
          </a:p>
        </p:txBody>
      </p:sp>
      <p:sp>
        <p:nvSpPr>
          <p:cNvPr id="4" name="Slide Number Placeholder 3"/>
          <p:cNvSpPr>
            <a:spLocks noGrp="1"/>
          </p:cNvSpPr>
          <p:nvPr>
            <p:ph type="sldNum" sz="quarter" idx="10"/>
          </p:nvPr>
        </p:nvSpPr>
        <p:spPr/>
        <p:txBody>
          <a:bodyPr/>
          <a:lstStyle/>
          <a:p>
            <a:fld id="{96F6C8B1-D916-4A37-8096-8C85E9E63F29}" type="slidenum">
              <a:rPr lang="en-US" smtClean="0"/>
              <a:t>11</a:t>
            </a:fld>
            <a:endParaRPr lang="en-US" dirty="0"/>
          </a:p>
        </p:txBody>
      </p:sp>
    </p:spTree>
    <p:extLst>
      <p:ext uri="{BB962C8B-B14F-4D97-AF65-F5344CB8AC3E}">
        <p14:creationId xmlns:p14="http://schemas.microsoft.com/office/powerpoint/2010/main" val="25998659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In the operation, managers should find ways to make sure employees know the goals and mission and are focused on achieving them. Some things that a manager can do include:</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During orientation, ensure that new hires get information about the vision, mission, and goals of the organization. Communicate the expectation that everyone in the organization supports these statements.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Ensure that all training materials align with and emphasize the importance of these statements.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Post the statements in a prominent place for staff to see.</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Document these statements in employee handbooks to be presented during orientation.</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Discuss at employee meetings how operations are faring in terms of the mission and goals.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Of course, simply communicating these statements is not enough. As a manager, you are also expected to ensure that employees are helping to</a:t>
            </a:r>
          </a:p>
          <a:p>
            <a:r>
              <a:rPr lang="en-US" sz="1200" b="0" i="0" u="none" strike="noStrike" kern="1200" baseline="0" dirty="0">
                <a:solidFill>
                  <a:schemeClr val="tx1"/>
                </a:solidFill>
                <a:latin typeface="+mn-lt"/>
                <a:ea typeface="+mn-ea"/>
                <a:cs typeface="+mn-cs"/>
              </a:rPr>
              <a:t>achieve the goals that have been set.</a:t>
            </a:r>
          </a:p>
        </p:txBody>
      </p:sp>
      <p:sp>
        <p:nvSpPr>
          <p:cNvPr id="4" name="Slide Number Placeholder 3"/>
          <p:cNvSpPr>
            <a:spLocks noGrp="1"/>
          </p:cNvSpPr>
          <p:nvPr>
            <p:ph type="sldNum" sz="quarter" idx="10"/>
          </p:nvPr>
        </p:nvSpPr>
        <p:spPr/>
        <p:txBody>
          <a:bodyPr/>
          <a:lstStyle/>
          <a:p>
            <a:fld id="{96F6C8B1-D916-4A37-8096-8C85E9E63F29}" type="slidenum">
              <a:rPr lang="en-US" smtClean="0"/>
              <a:t>12</a:t>
            </a:fld>
            <a:endParaRPr lang="en-US" dirty="0"/>
          </a:p>
        </p:txBody>
      </p:sp>
    </p:spTree>
    <p:extLst>
      <p:ext uri="{BB962C8B-B14F-4D97-AF65-F5344CB8AC3E}">
        <p14:creationId xmlns:p14="http://schemas.microsoft.com/office/powerpoint/2010/main" val="41060860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Employees respond to and are more easily motivated by managers whom they respect and trust. They come to the workplace with expectations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and hopes of working with these kinds of managers. Their expectations fall into three groups: professionalism, personal treatment, and work and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task support.</a:t>
            </a:r>
          </a:p>
        </p:txBody>
      </p:sp>
      <p:sp>
        <p:nvSpPr>
          <p:cNvPr id="4" name="Slide Number Placeholder 3"/>
          <p:cNvSpPr>
            <a:spLocks noGrp="1"/>
          </p:cNvSpPr>
          <p:nvPr>
            <p:ph type="sldNum" sz="quarter" idx="10"/>
          </p:nvPr>
        </p:nvSpPr>
        <p:spPr/>
        <p:txBody>
          <a:bodyPr/>
          <a:lstStyle/>
          <a:p>
            <a:fld id="{96F6C8B1-D916-4A37-8096-8C85E9E63F29}" type="slidenum">
              <a:rPr lang="en-US" smtClean="0"/>
              <a:t>13</a:t>
            </a:fld>
            <a:endParaRPr lang="en-US" dirty="0"/>
          </a:p>
        </p:txBody>
      </p:sp>
    </p:spTree>
    <p:extLst>
      <p:ext uri="{BB962C8B-B14F-4D97-AF65-F5344CB8AC3E}">
        <p14:creationId xmlns:p14="http://schemas.microsoft.com/office/powerpoint/2010/main" val="3375916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6F6C8B1-D916-4A37-8096-8C85E9E63F29}" type="slidenum">
              <a:rPr lang="en-US" smtClean="0"/>
              <a:t>14</a:t>
            </a:fld>
            <a:endParaRPr lang="en-US" dirty="0"/>
          </a:p>
        </p:txBody>
      </p:sp>
    </p:spTree>
    <p:extLst>
      <p:ext uri="{BB962C8B-B14F-4D97-AF65-F5344CB8AC3E}">
        <p14:creationId xmlns:p14="http://schemas.microsoft.com/office/powerpoint/2010/main" val="32702382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6F6C8B1-D916-4A37-8096-8C85E9E63F29}" type="slidenum">
              <a:rPr lang="en-US" smtClean="0"/>
              <a:t>15</a:t>
            </a:fld>
            <a:endParaRPr lang="en-US" dirty="0"/>
          </a:p>
        </p:txBody>
      </p:sp>
    </p:spTree>
    <p:extLst>
      <p:ext uri="{BB962C8B-B14F-4D97-AF65-F5344CB8AC3E}">
        <p14:creationId xmlns:p14="http://schemas.microsoft.com/office/powerpoint/2010/main" val="2796480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Effective managers discover ways to meet employee expectations by examining work conditions, holding themselves accountable for their own behaviors, and developing strong relationships with their employees.</a:t>
            </a:r>
          </a:p>
        </p:txBody>
      </p:sp>
      <p:sp>
        <p:nvSpPr>
          <p:cNvPr id="4" name="Slide Number Placeholder 3"/>
          <p:cNvSpPr>
            <a:spLocks noGrp="1"/>
          </p:cNvSpPr>
          <p:nvPr>
            <p:ph type="sldNum" sz="quarter" idx="10"/>
          </p:nvPr>
        </p:nvSpPr>
        <p:spPr/>
        <p:txBody>
          <a:bodyPr/>
          <a:lstStyle/>
          <a:p>
            <a:fld id="{96F6C8B1-D916-4A37-8096-8C85E9E63F29}" type="slidenum">
              <a:rPr lang="en-US" smtClean="0"/>
              <a:t>16</a:t>
            </a:fld>
            <a:endParaRPr lang="en-US" dirty="0"/>
          </a:p>
        </p:txBody>
      </p:sp>
    </p:spTree>
    <p:extLst>
      <p:ext uri="{BB962C8B-B14F-4D97-AF65-F5344CB8AC3E}">
        <p14:creationId xmlns:p14="http://schemas.microsoft.com/office/powerpoint/2010/main" val="37115572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Professionalism is the combination of the knowledge, skills, attitudes, and behaviors a person shows while performing a job and interacting with other employees, vendors, and guests. People with high levels of professionalism are usually excellent employees, honest, and respectful, and they lead and serve others with integrity and fairness. A manager who is professional understands that supporting and training employees is the cornerstone of a successful business.</a:t>
            </a:r>
          </a:p>
        </p:txBody>
      </p:sp>
      <p:sp>
        <p:nvSpPr>
          <p:cNvPr id="4" name="Slide Number Placeholder 3"/>
          <p:cNvSpPr>
            <a:spLocks noGrp="1"/>
          </p:cNvSpPr>
          <p:nvPr>
            <p:ph type="sldNum" sz="quarter" idx="10"/>
          </p:nvPr>
        </p:nvSpPr>
        <p:spPr/>
        <p:txBody>
          <a:bodyPr/>
          <a:lstStyle/>
          <a:p>
            <a:fld id="{96F6C8B1-D916-4A37-8096-8C85E9E63F29}" type="slidenum">
              <a:rPr lang="en-US" smtClean="0"/>
              <a:t>17</a:t>
            </a:fld>
            <a:endParaRPr lang="en-US" dirty="0"/>
          </a:p>
        </p:txBody>
      </p:sp>
    </p:spTree>
    <p:extLst>
      <p:ext uri="{BB962C8B-B14F-4D97-AF65-F5344CB8AC3E}">
        <p14:creationId xmlns:p14="http://schemas.microsoft.com/office/powerpoint/2010/main" val="17313198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Personal treatment refers to the ways in which managers interact with staff, guests, and vendors, and the value system that governs their daily conduct. Employees expect their managers to practice ethical behavior. A good manager treats his or her staff fairly and does not show favoritism.</a:t>
            </a:r>
          </a:p>
        </p:txBody>
      </p:sp>
      <p:sp>
        <p:nvSpPr>
          <p:cNvPr id="4" name="Slide Number Placeholder 3"/>
          <p:cNvSpPr>
            <a:spLocks noGrp="1"/>
          </p:cNvSpPr>
          <p:nvPr>
            <p:ph type="sldNum" sz="quarter" idx="10"/>
          </p:nvPr>
        </p:nvSpPr>
        <p:spPr/>
        <p:txBody>
          <a:bodyPr/>
          <a:lstStyle/>
          <a:p>
            <a:fld id="{96F6C8B1-D916-4A37-8096-8C85E9E63F29}" type="slidenum">
              <a:rPr lang="en-US" smtClean="0"/>
              <a:t>18</a:t>
            </a:fld>
            <a:endParaRPr lang="en-US" dirty="0"/>
          </a:p>
        </p:txBody>
      </p:sp>
    </p:spTree>
    <p:extLst>
      <p:ext uri="{BB962C8B-B14F-4D97-AF65-F5344CB8AC3E}">
        <p14:creationId xmlns:p14="http://schemas.microsoft.com/office/powerpoint/2010/main" val="40341900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Additionally, in the restaurant and foodservice industry, a manager’s team is most likely going to be very diverse. Differences come in many forms, including race, ethnicity, gender, sexual orientation, socioeconomic status, age, physical abilities, religious beliefs, political beliefs, and more. Respecting that diversity is both a legal and moral mandate for all of the staff. But as a manager, you also have the opportunity to model that respect for each other’s differences.</a:t>
            </a:r>
          </a:p>
        </p:txBody>
      </p:sp>
      <p:sp>
        <p:nvSpPr>
          <p:cNvPr id="4" name="Slide Number Placeholder 3"/>
          <p:cNvSpPr>
            <a:spLocks noGrp="1"/>
          </p:cNvSpPr>
          <p:nvPr>
            <p:ph type="sldNum" sz="quarter" idx="10"/>
          </p:nvPr>
        </p:nvSpPr>
        <p:spPr/>
        <p:txBody>
          <a:bodyPr/>
          <a:lstStyle/>
          <a:p>
            <a:fld id="{96F6C8B1-D916-4A37-8096-8C85E9E63F29}" type="slidenum">
              <a:rPr lang="en-US" smtClean="0"/>
              <a:t>19</a:t>
            </a:fld>
            <a:endParaRPr lang="en-US" dirty="0"/>
          </a:p>
        </p:txBody>
      </p:sp>
    </p:spTree>
    <p:extLst>
      <p:ext uri="{BB962C8B-B14F-4D97-AF65-F5344CB8AC3E}">
        <p14:creationId xmlns:p14="http://schemas.microsoft.com/office/powerpoint/2010/main" val="13624863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Encouraging positive </a:t>
            </a:r>
            <a:r>
              <a:rPr lang="en-US" sz="1200" b="1" i="0" u="none" strike="noStrike" kern="1200" baseline="0" dirty="0">
                <a:solidFill>
                  <a:schemeClr val="tx1"/>
                </a:solidFill>
                <a:latin typeface="+mn-lt"/>
                <a:ea typeface="+mn-ea"/>
                <a:cs typeface="+mn-cs"/>
              </a:rPr>
              <a:t>cross-cultural interaction</a:t>
            </a:r>
            <a:r>
              <a:rPr lang="en-US" sz="1200" b="0" i="0" u="none" strike="noStrike" kern="1200" baseline="0" dirty="0">
                <a:solidFill>
                  <a:schemeClr val="tx1"/>
                </a:solidFill>
                <a:latin typeface="+mn-lt"/>
                <a:ea typeface="+mn-ea"/>
                <a:cs typeface="+mn-cs"/>
              </a:rPr>
              <a:t>, or meaningful communication among employees from diverse cultures and backgrounds, helps break down stereotypes and prejudices and improves the workplace environment. </a:t>
            </a:r>
          </a:p>
        </p:txBody>
      </p:sp>
      <p:sp>
        <p:nvSpPr>
          <p:cNvPr id="4" name="Slide Number Placeholder 3"/>
          <p:cNvSpPr>
            <a:spLocks noGrp="1"/>
          </p:cNvSpPr>
          <p:nvPr>
            <p:ph type="sldNum" sz="quarter" idx="10"/>
          </p:nvPr>
        </p:nvSpPr>
        <p:spPr/>
        <p:txBody>
          <a:bodyPr/>
          <a:lstStyle/>
          <a:p>
            <a:fld id="{96F6C8B1-D916-4A37-8096-8C85E9E63F29}" type="slidenum">
              <a:rPr lang="en-US" smtClean="0"/>
              <a:t>20</a:t>
            </a:fld>
            <a:endParaRPr lang="en-US" dirty="0"/>
          </a:p>
        </p:txBody>
      </p:sp>
    </p:spTree>
    <p:extLst>
      <p:ext uri="{BB962C8B-B14F-4D97-AF65-F5344CB8AC3E}">
        <p14:creationId xmlns:p14="http://schemas.microsoft.com/office/powerpoint/2010/main" val="2998172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To accomplish these goals, managers need many kinds of skills. For example, strong math skills will help them manage costs and make critical decisions. Good people skills, using understanding or authority as needed, will help them to manage the team. Manager functions include, but are not limited to:</a:t>
            </a:r>
          </a:p>
          <a:p>
            <a:r>
              <a:rPr lang="en-US" sz="1200" b="0" i="0" u="none" strike="noStrike" kern="1200" baseline="0" dirty="0">
                <a:solidFill>
                  <a:schemeClr val="tx1"/>
                </a:solidFill>
                <a:latin typeface="+mn-lt"/>
                <a:ea typeface="+mn-ea"/>
                <a:cs typeface="+mn-cs"/>
              </a:rPr>
              <a:t>• Human resources management</a:t>
            </a:r>
          </a:p>
          <a:p>
            <a:r>
              <a:rPr lang="en-US" sz="1200" b="0" i="0" u="none" strike="noStrike" kern="1200" baseline="0" dirty="0">
                <a:solidFill>
                  <a:schemeClr val="tx1"/>
                </a:solidFill>
                <a:latin typeface="+mn-lt"/>
                <a:ea typeface="+mn-ea"/>
                <a:cs typeface="+mn-cs"/>
              </a:rPr>
              <a:t>• Scheduling</a:t>
            </a:r>
          </a:p>
          <a:p>
            <a:r>
              <a:rPr lang="en-US" sz="1200" b="0" i="0" u="none" strike="noStrike" kern="1200" baseline="0" dirty="0">
                <a:solidFill>
                  <a:schemeClr val="tx1"/>
                </a:solidFill>
                <a:latin typeface="+mn-lt"/>
                <a:ea typeface="+mn-ea"/>
                <a:cs typeface="+mn-cs"/>
              </a:rPr>
              <a:t>• Food costing</a:t>
            </a:r>
          </a:p>
          <a:p>
            <a:r>
              <a:rPr lang="en-US" sz="1200" b="0" i="0" u="none" strike="noStrike" kern="1200" baseline="0" dirty="0">
                <a:solidFill>
                  <a:schemeClr val="tx1"/>
                </a:solidFill>
                <a:latin typeface="+mn-lt"/>
                <a:ea typeface="+mn-ea"/>
                <a:cs typeface="+mn-cs"/>
              </a:rPr>
              <a:t>• Sales building</a:t>
            </a:r>
          </a:p>
          <a:p>
            <a:r>
              <a:rPr lang="en-US" sz="1200" b="0" i="0" u="none" strike="noStrike" kern="1200" baseline="0" dirty="0">
                <a:solidFill>
                  <a:schemeClr val="tx1"/>
                </a:solidFill>
                <a:latin typeface="+mn-lt"/>
                <a:ea typeface="+mn-ea"/>
                <a:cs typeface="+mn-cs"/>
              </a:rPr>
              <a:t>• Guest service</a:t>
            </a:r>
          </a:p>
          <a:p>
            <a:r>
              <a:rPr lang="en-US" sz="1200" b="0" i="0" u="none" strike="noStrike" kern="1200" baseline="0" dirty="0">
                <a:solidFill>
                  <a:schemeClr val="tx1"/>
                </a:solidFill>
                <a:latin typeface="+mn-lt"/>
                <a:ea typeface="+mn-ea"/>
                <a:cs typeface="+mn-cs"/>
              </a:rPr>
              <a:t>• Training and development</a:t>
            </a:r>
          </a:p>
          <a:p>
            <a:r>
              <a:rPr lang="en-US" sz="1200" b="0" i="0" u="none" strike="noStrike" kern="1200" baseline="0" dirty="0">
                <a:solidFill>
                  <a:schemeClr val="tx1"/>
                </a:solidFill>
                <a:latin typeface="+mn-lt"/>
                <a:ea typeface="+mn-ea"/>
                <a:cs typeface="+mn-cs"/>
              </a:rPr>
              <a:t>• Financial management</a:t>
            </a:r>
          </a:p>
          <a:p>
            <a:r>
              <a:rPr lang="en-US" sz="1200" b="0" i="0" u="none" strike="noStrike" kern="1200" baseline="0" dirty="0">
                <a:solidFill>
                  <a:schemeClr val="tx1"/>
                </a:solidFill>
                <a:latin typeface="+mn-lt"/>
                <a:ea typeface="+mn-ea"/>
                <a:cs typeface="+mn-cs"/>
              </a:rPr>
              <a:t>• Culinary management</a:t>
            </a:r>
            <a:endParaRPr lang="en-US" dirty="0"/>
          </a:p>
        </p:txBody>
      </p:sp>
      <p:sp>
        <p:nvSpPr>
          <p:cNvPr id="4" name="Slide Number Placeholder 3"/>
          <p:cNvSpPr>
            <a:spLocks noGrp="1"/>
          </p:cNvSpPr>
          <p:nvPr>
            <p:ph type="sldNum" sz="quarter" idx="10"/>
          </p:nvPr>
        </p:nvSpPr>
        <p:spPr/>
        <p:txBody>
          <a:bodyPr/>
          <a:lstStyle/>
          <a:p>
            <a:fld id="{96F6C8B1-D916-4A37-8096-8C85E9E63F29}" type="slidenum">
              <a:rPr lang="en-US" smtClean="0"/>
              <a:t>3</a:t>
            </a:fld>
            <a:endParaRPr lang="en-US" dirty="0"/>
          </a:p>
        </p:txBody>
      </p:sp>
    </p:spTree>
    <p:extLst>
      <p:ext uri="{BB962C8B-B14F-4D97-AF65-F5344CB8AC3E}">
        <p14:creationId xmlns:p14="http://schemas.microsoft.com/office/powerpoint/2010/main" val="22992518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There are many ways that managers can develop respect and communication:</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Diversity training sessions help people overcome their fears of and unfamiliarity with other cultures. In some operations, the manager conducts ongoing diversity training by learning and then sharing facts about the customs, languages, and habits of the cultures of different employees.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Managers must be a positive role model for employees when it comes to diversity. Even a quick joke can encourage stereotyping and discrimination. Focus on honoring differences among your team.</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Policies and procedures that promote cross-cultural interaction should be based on a mission statement that includes diversity goals. That way, everyone can see how important diversity is to the business.</a:t>
            </a:r>
          </a:p>
        </p:txBody>
      </p:sp>
      <p:sp>
        <p:nvSpPr>
          <p:cNvPr id="4" name="Slide Number Placeholder 3"/>
          <p:cNvSpPr>
            <a:spLocks noGrp="1"/>
          </p:cNvSpPr>
          <p:nvPr>
            <p:ph type="sldNum" sz="quarter" idx="10"/>
          </p:nvPr>
        </p:nvSpPr>
        <p:spPr/>
        <p:txBody>
          <a:bodyPr/>
          <a:lstStyle/>
          <a:p>
            <a:fld id="{96F6C8B1-D916-4A37-8096-8C85E9E63F29}" type="slidenum">
              <a:rPr lang="en-US" smtClean="0"/>
              <a:t>21</a:t>
            </a:fld>
            <a:endParaRPr lang="en-US" dirty="0"/>
          </a:p>
        </p:txBody>
      </p:sp>
    </p:spTree>
    <p:extLst>
      <p:ext uri="{BB962C8B-B14F-4D97-AF65-F5344CB8AC3E}">
        <p14:creationId xmlns:p14="http://schemas.microsoft.com/office/powerpoint/2010/main" val="20995712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Learning at least a few key words of the languages spoken by other employees can be helpful to getting work done and building relationships. Additionally, many operations offer educational assistance to employees who want to study English.</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Use posters and charts printed in the languages spoken by the staff. Also, be sure orientation materials are available in those languages too. You will improve communication and help ensure important knowledge and skills can be learned.</a:t>
            </a:r>
          </a:p>
        </p:txBody>
      </p:sp>
      <p:sp>
        <p:nvSpPr>
          <p:cNvPr id="4" name="Slide Number Placeholder 3"/>
          <p:cNvSpPr>
            <a:spLocks noGrp="1"/>
          </p:cNvSpPr>
          <p:nvPr>
            <p:ph type="sldNum" sz="quarter" idx="10"/>
          </p:nvPr>
        </p:nvSpPr>
        <p:spPr/>
        <p:txBody>
          <a:bodyPr/>
          <a:lstStyle/>
          <a:p>
            <a:fld id="{96F6C8B1-D916-4A37-8096-8C85E9E63F29}" type="slidenum">
              <a:rPr lang="en-US" smtClean="0"/>
              <a:t>22</a:t>
            </a:fld>
            <a:endParaRPr lang="en-US" dirty="0"/>
          </a:p>
        </p:txBody>
      </p:sp>
    </p:spTree>
    <p:extLst>
      <p:ext uri="{BB962C8B-B14F-4D97-AF65-F5344CB8AC3E}">
        <p14:creationId xmlns:p14="http://schemas.microsoft.com/office/powerpoint/2010/main" val="36495031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Employees expect to have the tools and resources they need to perform their duties. Employees also expect that a manager will provide clear directions on what is required, as shown in Figure 22.5. An extension of these resources includes providing a safe and harassment-free work environment. Hazards and risks in the immediate workplace are always present in a restaurant or foodservice operation. A manager needs to ensure that these risks are minimized for employee safety.</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Job descriptions can be an important tool for managers to use to communicate specific task standards and responsibilities to an employee. You can also use the job description to show an employee how his or her actions directly connect to the organization’s goals.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Finally, employees need and want support for their own personal and professional development.</a:t>
            </a:r>
          </a:p>
        </p:txBody>
      </p:sp>
      <p:sp>
        <p:nvSpPr>
          <p:cNvPr id="4" name="Slide Number Placeholder 3"/>
          <p:cNvSpPr>
            <a:spLocks noGrp="1"/>
          </p:cNvSpPr>
          <p:nvPr>
            <p:ph type="sldNum" sz="quarter" idx="10"/>
          </p:nvPr>
        </p:nvSpPr>
        <p:spPr/>
        <p:txBody>
          <a:bodyPr/>
          <a:lstStyle/>
          <a:p>
            <a:fld id="{96F6C8B1-D916-4A37-8096-8C85E9E63F29}" type="slidenum">
              <a:rPr lang="en-US" smtClean="0"/>
              <a:t>23</a:t>
            </a:fld>
            <a:endParaRPr lang="en-US" dirty="0"/>
          </a:p>
        </p:txBody>
      </p:sp>
    </p:spTree>
    <p:extLst>
      <p:ext uri="{BB962C8B-B14F-4D97-AF65-F5344CB8AC3E}">
        <p14:creationId xmlns:p14="http://schemas.microsoft.com/office/powerpoint/2010/main" val="27166688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With so many varied responsibilities and expectations at any given moment, a manager often must think quickly and act decisively. Problems happen in every business. Successful managers recognize a problem when it occurs. Then they define it, come up with a solution, and implement that solution as soon as possible.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Problem solving is an intentional process followed in a logical sequence. Following the sequence leads to a reasonable conclusion. When management works through the problem-solving process correctly, the operation will not have to deal with the problem again. So, it is important that managers follow a problem-solving model to explore all of a problem’s potential causes.</a:t>
            </a:r>
          </a:p>
        </p:txBody>
      </p:sp>
      <p:sp>
        <p:nvSpPr>
          <p:cNvPr id="4" name="Slide Number Placeholder 3"/>
          <p:cNvSpPr>
            <a:spLocks noGrp="1"/>
          </p:cNvSpPr>
          <p:nvPr>
            <p:ph type="sldNum" sz="quarter" idx="10"/>
          </p:nvPr>
        </p:nvSpPr>
        <p:spPr/>
        <p:txBody>
          <a:bodyPr/>
          <a:lstStyle/>
          <a:p>
            <a:fld id="{96F6C8B1-D916-4A37-8096-8C85E9E63F29}" type="slidenum">
              <a:rPr lang="en-US" smtClean="0"/>
              <a:t>24</a:t>
            </a:fld>
            <a:endParaRPr lang="en-US" dirty="0"/>
          </a:p>
        </p:txBody>
      </p:sp>
    </p:spTree>
    <p:extLst>
      <p:ext uri="{BB962C8B-B14F-4D97-AF65-F5344CB8AC3E}">
        <p14:creationId xmlns:p14="http://schemas.microsoft.com/office/powerpoint/2010/main" val="30202222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There are several models available. The process model presented here is composed of seven major steps. Each step provides input to the next until the final step, which calls for documenting the outcome of the process.</a:t>
            </a:r>
          </a:p>
          <a:p>
            <a:endParaRPr lang="en-US" sz="1200" b="0" i="0" u="none" strike="noStrike" kern="1200" baseline="0" dirty="0">
              <a:solidFill>
                <a:schemeClr val="tx1"/>
              </a:solidFill>
              <a:latin typeface="+mn-lt"/>
              <a:ea typeface="+mn-ea"/>
              <a:cs typeface="+mn-cs"/>
            </a:endParaRPr>
          </a:p>
          <a:p>
            <a:pPr marL="228600" indent="-228600">
              <a:buFont typeface="+mj-lt"/>
              <a:buAutoNum type="arabicPeriod"/>
            </a:pPr>
            <a:r>
              <a:rPr lang="en-US" sz="1200" b="1" i="0" u="none" strike="noStrike" kern="1200" baseline="0" dirty="0">
                <a:solidFill>
                  <a:schemeClr val="tx1"/>
                </a:solidFill>
                <a:latin typeface="+mn-lt"/>
                <a:ea typeface="+mn-ea"/>
                <a:cs typeface="+mn-cs"/>
              </a:rPr>
              <a:t>Define the problem</a:t>
            </a:r>
            <a:r>
              <a:rPr lang="en-US" sz="1200" b="0" i="0" u="none" strike="noStrike" kern="1200" baseline="0" dirty="0">
                <a:solidFill>
                  <a:schemeClr val="tx1"/>
                </a:solidFill>
                <a:latin typeface="+mn-lt"/>
                <a:ea typeface="+mn-ea"/>
                <a:cs typeface="+mn-cs"/>
              </a:rPr>
              <a:t>: Before beginning to solve a problem, you must define the problem as precisely as you can. Misdiagnosing a problem will lead to a meaningless solution because it will not address the real issue. Ask questions to find out exactly what is happening. Do not take a problem at its face value. Once the problem has been defined, determine who or what is being affected by the problem. The answer to these questions could include one or more groups of people, including employees, management, owners, guests, or the public.</a:t>
            </a:r>
          </a:p>
        </p:txBody>
      </p:sp>
      <p:sp>
        <p:nvSpPr>
          <p:cNvPr id="4" name="Slide Number Placeholder 3"/>
          <p:cNvSpPr>
            <a:spLocks noGrp="1"/>
          </p:cNvSpPr>
          <p:nvPr>
            <p:ph type="sldNum" sz="quarter" idx="10"/>
          </p:nvPr>
        </p:nvSpPr>
        <p:spPr/>
        <p:txBody>
          <a:bodyPr/>
          <a:lstStyle/>
          <a:p>
            <a:fld id="{96F6C8B1-D916-4A37-8096-8C85E9E63F29}" type="slidenum">
              <a:rPr lang="en-US" smtClean="0"/>
              <a:t>25</a:t>
            </a:fld>
            <a:endParaRPr lang="en-US" dirty="0"/>
          </a:p>
        </p:txBody>
      </p:sp>
    </p:spTree>
    <p:extLst>
      <p:ext uri="{BB962C8B-B14F-4D97-AF65-F5344CB8AC3E}">
        <p14:creationId xmlns:p14="http://schemas.microsoft.com/office/powerpoint/2010/main" val="7681807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startAt="2"/>
            </a:pPr>
            <a:r>
              <a:rPr lang="en-US" sz="1200" b="1" i="0" u="none" strike="noStrike" kern="1200" baseline="0" dirty="0">
                <a:solidFill>
                  <a:schemeClr val="tx1"/>
                </a:solidFill>
                <a:latin typeface="+mn-lt"/>
                <a:ea typeface="+mn-ea"/>
                <a:cs typeface="+mn-cs"/>
              </a:rPr>
              <a:t>Determine the root cause</a:t>
            </a:r>
            <a:r>
              <a:rPr lang="en-US" sz="1200" b="0" i="0" u="none" strike="noStrike" kern="1200" baseline="0" dirty="0">
                <a:solidFill>
                  <a:schemeClr val="tx1"/>
                </a:solidFill>
                <a:latin typeface="+mn-lt"/>
                <a:ea typeface="+mn-ea"/>
                <a:cs typeface="+mn-cs"/>
              </a:rPr>
              <a:t>: Normally, one or two sources will be the cause of a problem. The root cause is the action or situation that initiates the problem. Typically, root causes are system breakdowns or human errors. Restaurant and foodservice operations are made up of a series of systems, including those for purchasing, production, customer service, cash handling, cost control, scheduling, etc. Problems occur when one of these systems breaks down or was not designed carefully in the first place. When human error is the cause of problems, question the people affected by the problem to determine its root cause. Be sure to avoid accusations and blame when asking staff these kinds of questions.</a:t>
            </a:r>
          </a:p>
        </p:txBody>
      </p:sp>
      <p:sp>
        <p:nvSpPr>
          <p:cNvPr id="4" name="Slide Number Placeholder 3"/>
          <p:cNvSpPr>
            <a:spLocks noGrp="1"/>
          </p:cNvSpPr>
          <p:nvPr>
            <p:ph type="sldNum" sz="quarter" idx="10"/>
          </p:nvPr>
        </p:nvSpPr>
        <p:spPr/>
        <p:txBody>
          <a:bodyPr/>
          <a:lstStyle/>
          <a:p>
            <a:fld id="{96F6C8B1-D916-4A37-8096-8C85E9E63F29}" type="slidenum">
              <a:rPr lang="en-US" smtClean="0"/>
              <a:t>26</a:t>
            </a:fld>
            <a:endParaRPr lang="en-US" dirty="0"/>
          </a:p>
        </p:txBody>
      </p:sp>
    </p:spTree>
    <p:extLst>
      <p:ext uri="{BB962C8B-B14F-4D97-AF65-F5344CB8AC3E}">
        <p14:creationId xmlns:p14="http://schemas.microsoft.com/office/powerpoint/2010/main" val="31869267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startAt="3"/>
            </a:pPr>
            <a:r>
              <a:rPr lang="en-US" sz="1200" b="0" i="0" u="none" strike="noStrike" kern="1200" baseline="0" dirty="0">
                <a:solidFill>
                  <a:schemeClr val="tx1"/>
                </a:solidFill>
                <a:latin typeface="+mn-lt"/>
                <a:ea typeface="+mn-ea"/>
                <a:cs typeface="+mn-cs"/>
              </a:rPr>
              <a:t>Determine alternative solutions and consequences: An alternative is a potential solution to a problem. The list of alternative solutions should be as long as necessary. At this point, do not think about whether a solution is reasonable or workable. If it is a potential answer, put it on the list. One alternative that should always be investigated is “do nothing.” These key questions should be asked for each solution:</a:t>
            </a:r>
          </a:p>
          <a:p>
            <a:pPr marL="628650" lvl="1"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What are the consequences of this action? Who will be affected by this decision and how will they be affected? Will it be a positive or negative effect?</a:t>
            </a:r>
          </a:p>
          <a:p>
            <a:pPr marL="628650" lvl="1"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Is it cost-effective? Will the solution cost more than the problem? If so, is there a more reasonable approach? Can the solution be reconstructed to cost less money? All too often, management chooses a costly solution that is financially worse than the problem.</a:t>
            </a:r>
          </a:p>
          <a:p>
            <a:pPr marL="628650" lvl="1"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Is it reasonable? Investigate the complexity of the solution. Does it have a chance to succeed, or is it so complex that people will ignore it, resulting in a reoccurrence of the problem?</a:t>
            </a:r>
          </a:p>
          <a:p>
            <a:pPr marL="628650" lvl="1"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Will it close the loop? In the case of a problem caused by a system loophole, be sure the solution will address both the problem and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the loop.</a:t>
            </a:r>
          </a:p>
          <a:p>
            <a:pPr marL="628650" lvl="1"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Will it be effective? Will the solution work? Does it have a chance? Will everyone accept it as reasonable? Remember that a solution without acceptance will not be effective.</a:t>
            </a:r>
          </a:p>
        </p:txBody>
      </p:sp>
      <p:sp>
        <p:nvSpPr>
          <p:cNvPr id="4" name="Slide Number Placeholder 3"/>
          <p:cNvSpPr>
            <a:spLocks noGrp="1"/>
          </p:cNvSpPr>
          <p:nvPr>
            <p:ph type="sldNum" sz="quarter" idx="10"/>
          </p:nvPr>
        </p:nvSpPr>
        <p:spPr/>
        <p:txBody>
          <a:bodyPr/>
          <a:lstStyle/>
          <a:p>
            <a:fld id="{96F6C8B1-D916-4A37-8096-8C85E9E63F29}" type="slidenum">
              <a:rPr lang="en-US" smtClean="0"/>
              <a:t>27</a:t>
            </a:fld>
            <a:endParaRPr lang="en-US" dirty="0"/>
          </a:p>
        </p:txBody>
      </p:sp>
    </p:spTree>
    <p:extLst>
      <p:ext uri="{BB962C8B-B14F-4D97-AF65-F5344CB8AC3E}">
        <p14:creationId xmlns:p14="http://schemas.microsoft.com/office/powerpoint/2010/main" val="36430700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startAt="4"/>
            </a:pPr>
            <a:r>
              <a:rPr lang="en-US" sz="1200" b="1" i="0" u="none" strike="noStrike" kern="1200" baseline="0" dirty="0">
                <a:solidFill>
                  <a:schemeClr val="tx1"/>
                </a:solidFill>
                <a:latin typeface="+mn-lt"/>
                <a:ea typeface="+mn-ea"/>
                <a:cs typeface="+mn-cs"/>
              </a:rPr>
              <a:t>Select the best solution:</a:t>
            </a:r>
            <a:r>
              <a:rPr lang="en-US" sz="1200" b="0" i="0" u="none" strike="noStrike" kern="1200" baseline="0" dirty="0">
                <a:solidFill>
                  <a:schemeClr val="tx1"/>
                </a:solidFill>
                <a:latin typeface="+mn-lt"/>
                <a:ea typeface="+mn-ea"/>
                <a:cs typeface="+mn-cs"/>
              </a:rPr>
              <a:t> Consider the consequences of the proposed alternatives and answer the questions in the previous step to narrow the list of possible solutions. Sometimes two or three alternatives are left. If so, put the remaining options through this same scrutiny again. The problem and solution must be looked at from all angles, as though examining all six sides of a cube.</a:t>
            </a:r>
          </a:p>
        </p:txBody>
      </p:sp>
      <p:sp>
        <p:nvSpPr>
          <p:cNvPr id="4" name="Slide Number Placeholder 3"/>
          <p:cNvSpPr>
            <a:spLocks noGrp="1"/>
          </p:cNvSpPr>
          <p:nvPr>
            <p:ph type="sldNum" sz="quarter" idx="10"/>
          </p:nvPr>
        </p:nvSpPr>
        <p:spPr/>
        <p:txBody>
          <a:bodyPr/>
          <a:lstStyle/>
          <a:p>
            <a:fld id="{96F6C8B1-D916-4A37-8096-8C85E9E63F29}" type="slidenum">
              <a:rPr lang="en-US" smtClean="0"/>
              <a:t>28</a:t>
            </a:fld>
            <a:endParaRPr lang="en-US" dirty="0"/>
          </a:p>
        </p:txBody>
      </p:sp>
    </p:spTree>
    <p:extLst>
      <p:ext uri="{BB962C8B-B14F-4D97-AF65-F5344CB8AC3E}">
        <p14:creationId xmlns:p14="http://schemas.microsoft.com/office/powerpoint/2010/main" val="14558703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startAt="5"/>
            </a:pPr>
            <a:r>
              <a:rPr lang="en-US" sz="1200" b="1" i="0" u="none" strike="noStrike" kern="1200" baseline="0" dirty="0">
                <a:solidFill>
                  <a:schemeClr val="tx1"/>
                </a:solidFill>
                <a:latin typeface="+mn-lt"/>
                <a:ea typeface="+mn-ea"/>
                <a:cs typeface="+mn-cs"/>
              </a:rPr>
              <a:t>Develop an action plan:</a:t>
            </a:r>
            <a:r>
              <a:rPr lang="en-US" sz="1200" b="0" i="0" u="none" strike="noStrike" kern="1200" baseline="0" dirty="0">
                <a:solidFill>
                  <a:schemeClr val="tx1"/>
                </a:solidFill>
                <a:latin typeface="+mn-lt"/>
                <a:ea typeface="+mn-ea"/>
                <a:cs typeface="+mn-cs"/>
              </a:rPr>
              <a:t> After choosing a solution, develop an action plan. An action plan is a strategy of steps to carry out so that a problem does not recur. It must describe exactly what should happen, step by step. The output from the action plan might take the form of a policy addition or change, an operational addition or change, or an employee handbook addition or change.</a:t>
            </a:r>
          </a:p>
        </p:txBody>
      </p:sp>
      <p:sp>
        <p:nvSpPr>
          <p:cNvPr id="4" name="Slide Number Placeholder 3"/>
          <p:cNvSpPr>
            <a:spLocks noGrp="1"/>
          </p:cNvSpPr>
          <p:nvPr>
            <p:ph type="sldNum" sz="quarter" idx="10"/>
          </p:nvPr>
        </p:nvSpPr>
        <p:spPr/>
        <p:txBody>
          <a:bodyPr/>
          <a:lstStyle/>
          <a:p>
            <a:fld id="{96F6C8B1-D916-4A37-8096-8C85E9E63F29}" type="slidenum">
              <a:rPr lang="en-US" smtClean="0"/>
              <a:t>29</a:t>
            </a:fld>
            <a:endParaRPr lang="en-US" dirty="0"/>
          </a:p>
        </p:txBody>
      </p:sp>
    </p:spTree>
    <p:extLst>
      <p:ext uri="{BB962C8B-B14F-4D97-AF65-F5344CB8AC3E}">
        <p14:creationId xmlns:p14="http://schemas.microsoft.com/office/powerpoint/2010/main" val="7411406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startAt="6"/>
            </a:pPr>
            <a:r>
              <a:rPr lang="en-US" sz="1200" b="1" i="0" u="none" strike="noStrike" kern="1200" baseline="0" dirty="0">
                <a:solidFill>
                  <a:schemeClr val="tx1"/>
                </a:solidFill>
                <a:latin typeface="+mn-lt"/>
                <a:ea typeface="+mn-ea"/>
                <a:cs typeface="+mn-cs"/>
              </a:rPr>
              <a:t>Implement the action plan:</a:t>
            </a:r>
            <a:r>
              <a:rPr lang="en-US" sz="1200" b="0" i="0" u="none" strike="noStrike" kern="1200" baseline="0" dirty="0">
                <a:solidFill>
                  <a:schemeClr val="tx1"/>
                </a:solidFill>
                <a:latin typeface="+mn-lt"/>
                <a:ea typeface="+mn-ea"/>
                <a:cs typeface="+mn-cs"/>
              </a:rPr>
              <a:t> Communicate the action plan and its outcome to all individuals involved. Those who are involved in the problem and/or solution need to understand what the solution is, why it is needed, when it will be finalized, and how it will impact them. This group might include owners, other managers, employees, guests, suppliers, or the public. Conduct a follow-up to find out whether the affected parties received the action plan’s message and accepted the solution.</a:t>
            </a:r>
          </a:p>
        </p:txBody>
      </p:sp>
      <p:sp>
        <p:nvSpPr>
          <p:cNvPr id="4" name="Slide Number Placeholder 3"/>
          <p:cNvSpPr>
            <a:spLocks noGrp="1"/>
          </p:cNvSpPr>
          <p:nvPr>
            <p:ph type="sldNum" sz="quarter" idx="10"/>
          </p:nvPr>
        </p:nvSpPr>
        <p:spPr/>
        <p:txBody>
          <a:bodyPr/>
          <a:lstStyle/>
          <a:p>
            <a:fld id="{96F6C8B1-D916-4A37-8096-8C85E9E63F29}" type="slidenum">
              <a:rPr lang="en-US" smtClean="0"/>
              <a:t>30</a:t>
            </a:fld>
            <a:endParaRPr lang="en-US" dirty="0"/>
          </a:p>
        </p:txBody>
      </p:sp>
    </p:spTree>
    <p:extLst>
      <p:ext uri="{BB962C8B-B14F-4D97-AF65-F5344CB8AC3E}">
        <p14:creationId xmlns:p14="http://schemas.microsoft.com/office/powerpoint/2010/main" val="337881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Successful managers wear many hats. They must meet company expectations, employee expectations, guest expectations, and all applicable laws. Throughout this text, you have learned about ensuring guest satisfaction, as well as the many laws associated with restaurant and foodservice operations. This chapter will focus on what your company and your employees expect from management.</a:t>
            </a:r>
            <a:endParaRPr lang="en-US" dirty="0"/>
          </a:p>
        </p:txBody>
      </p:sp>
      <p:sp>
        <p:nvSpPr>
          <p:cNvPr id="4" name="Slide Number Placeholder 3"/>
          <p:cNvSpPr>
            <a:spLocks noGrp="1"/>
          </p:cNvSpPr>
          <p:nvPr>
            <p:ph type="sldNum" sz="quarter" idx="10"/>
          </p:nvPr>
        </p:nvSpPr>
        <p:spPr/>
        <p:txBody>
          <a:bodyPr/>
          <a:lstStyle/>
          <a:p>
            <a:fld id="{96F6C8B1-D916-4A37-8096-8C85E9E63F29}" type="slidenum">
              <a:rPr lang="en-US" smtClean="0"/>
              <a:t>4</a:t>
            </a:fld>
            <a:endParaRPr lang="en-US" dirty="0"/>
          </a:p>
        </p:txBody>
      </p:sp>
    </p:spTree>
    <p:extLst>
      <p:ext uri="{BB962C8B-B14F-4D97-AF65-F5344CB8AC3E}">
        <p14:creationId xmlns:p14="http://schemas.microsoft.com/office/powerpoint/2010/main" val="32730550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startAt="7"/>
            </a:pPr>
            <a:r>
              <a:rPr lang="en-US" sz="1200" b="1" i="0" u="none" strike="noStrike" kern="1200" baseline="0" dirty="0">
                <a:solidFill>
                  <a:schemeClr val="tx1"/>
                </a:solidFill>
                <a:latin typeface="+mn-lt"/>
                <a:ea typeface="+mn-ea"/>
                <a:cs typeface="+mn-cs"/>
              </a:rPr>
              <a:t>Document the problem and solution for future reference:</a:t>
            </a:r>
            <a:r>
              <a:rPr lang="en-US" sz="1200" b="0" i="0" u="none" strike="noStrike" kern="1200" baseline="0" dirty="0">
                <a:solidFill>
                  <a:schemeClr val="tx1"/>
                </a:solidFill>
                <a:latin typeface="+mn-lt"/>
                <a:ea typeface="+mn-ea"/>
                <a:cs typeface="+mn-cs"/>
              </a:rPr>
              <a:t> Every restaurant and foodservice operation should have a problem/solution file.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It should contain documentation, such as a report written by management describing the problem and its solution. Prior to going through the problem-solving exercise, consult this file for similar events to get some insight into solving the current dilemma. Add the current situation’s report and resolution to this file to assist future managers with their problem-solving encounters. Having solutions in place helps managers to better make those quick decisions.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Table 22.4 (page 474) describes a problem using the problem-solving model.</a:t>
            </a:r>
          </a:p>
        </p:txBody>
      </p:sp>
      <p:sp>
        <p:nvSpPr>
          <p:cNvPr id="4" name="Slide Number Placeholder 3"/>
          <p:cNvSpPr>
            <a:spLocks noGrp="1"/>
          </p:cNvSpPr>
          <p:nvPr>
            <p:ph type="sldNum" sz="quarter" idx="10"/>
          </p:nvPr>
        </p:nvSpPr>
        <p:spPr/>
        <p:txBody>
          <a:bodyPr/>
          <a:lstStyle/>
          <a:p>
            <a:fld id="{96F6C8B1-D916-4A37-8096-8C85E9E63F29}" type="slidenum">
              <a:rPr lang="en-US" smtClean="0"/>
              <a:t>31</a:t>
            </a:fld>
            <a:endParaRPr lang="en-US" dirty="0"/>
          </a:p>
        </p:txBody>
      </p:sp>
    </p:spTree>
    <p:extLst>
      <p:ext uri="{BB962C8B-B14F-4D97-AF65-F5344CB8AC3E}">
        <p14:creationId xmlns:p14="http://schemas.microsoft.com/office/powerpoint/2010/main" val="1861315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It bears repeating that successful restaurant and foodservice operations have strong managers. But the best managers are also very good leaders.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So, what makes a good leader? A leader will motivate and guide people, rather than simply managing tasks and procedures. A leader inspires trust and leads by acting as a positive example to employees.</a:t>
            </a:r>
          </a:p>
          <a:p>
            <a:r>
              <a:rPr lang="en-US" sz="1200" b="0" i="0" u="none" strike="noStrike" kern="1200" baseline="0" dirty="0">
                <a:solidFill>
                  <a:schemeClr val="tx1"/>
                </a:solidFill>
                <a:latin typeface="+mn-lt"/>
                <a:ea typeface="+mn-ea"/>
                <a:cs typeface="+mn-cs"/>
              </a:rPr>
              <a:t> </a:t>
            </a:r>
          </a:p>
          <a:p>
            <a:r>
              <a:rPr lang="en-US" sz="1200" b="0" i="0" u="none" strike="noStrike" kern="1200" baseline="0" dirty="0">
                <a:solidFill>
                  <a:schemeClr val="tx1"/>
                </a:solidFill>
                <a:latin typeface="+mn-lt"/>
                <a:ea typeface="+mn-ea"/>
                <a:cs typeface="+mn-cs"/>
              </a:rPr>
              <a:t>You can manage a group of people to reach a goal, but leaders reach that goal by encouraging and inspiring employees to achieve success. To put it simply, people work for managers because it is a part of their job, but people follow leaders because they want to follow them. While you will see “manager” in a job title more often than “leader,” as a professional, you should always aim to lead.</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To be a leader, you need to develop the ability to motivate employees to behave in a way that reflects the vision of the organization and to accomplish the organization’s goals.</a:t>
            </a:r>
          </a:p>
        </p:txBody>
      </p:sp>
      <p:sp>
        <p:nvSpPr>
          <p:cNvPr id="4" name="Slide Number Placeholder 3"/>
          <p:cNvSpPr>
            <a:spLocks noGrp="1"/>
          </p:cNvSpPr>
          <p:nvPr>
            <p:ph type="sldNum" sz="quarter" idx="10"/>
          </p:nvPr>
        </p:nvSpPr>
        <p:spPr/>
        <p:txBody>
          <a:bodyPr/>
          <a:lstStyle/>
          <a:p>
            <a:fld id="{96F6C8B1-D916-4A37-8096-8C85E9E63F29}" type="slidenum">
              <a:rPr lang="en-US" smtClean="0"/>
              <a:t>32</a:t>
            </a:fld>
            <a:endParaRPr lang="en-US" dirty="0"/>
          </a:p>
        </p:txBody>
      </p:sp>
    </p:spTree>
    <p:extLst>
      <p:ext uri="{BB962C8B-B14F-4D97-AF65-F5344CB8AC3E}">
        <p14:creationId xmlns:p14="http://schemas.microsoft.com/office/powerpoint/2010/main" val="23322797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Good leaders demonstrate the following behaviors:</a:t>
            </a:r>
          </a:p>
          <a:p>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1" i="0" u="none" strike="noStrike" kern="1200" baseline="0" dirty="0">
                <a:solidFill>
                  <a:schemeClr val="tx1"/>
                </a:solidFill>
                <a:latin typeface="+mn-lt"/>
                <a:ea typeface="+mn-ea"/>
                <a:cs typeface="+mn-cs"/>
              </a:rPr>
              <a:t>Provide direction:</a:t>
            </a:r>
            <a:r>
              <a:rPr lang="en-US" sz="1200" b="0" i="0" u="none" strike="noStrike" kern="1200" baseline="0" dirty="0">
                <a:solidFill>
                  <a:schemeClr val="tx1"/>
                </a:solidFill>
                <a:latin typeface="+mn-lt"/>
                <a:ea typeface="+mn-ea"/>
                <a:cs typeface="+mn-cs"/>
              </a:rPr>
              <a:t> Leaders communicate clearly and ensure that others know what is expected of them. One of the ways to accomplish this is to discuss roles and responsibilities to make sure that everyone understands their roles and any other directions.</a:t>
            </a:r>
          </a:p>
        </p:txBody>
      </p:sp>
      <p:sp>
        <p:nvSpPr>
          <p:cNvPr id="4" name="Slide Number Placeholder 3"/>
          <p:cNvSpPr>
            <a:spLocks noGrp="1"/>
          </p:cNvSpPr>
          <p:nvPr>
            <p:ph type="sldNum" sz="quarter" idx="10"/>
          </p:nvPr>
        </p:nvSpPr>
        <p:spPr/>
        <p:txBody>
          <a:bodyPr/>
          <a:lstStyle/>
          <a:p>
            <a:fld id="{96F6C8B1-D916-4A37-8096-8C85E9E63F29}" type="slidenum">
              <a:rPr lang="en-US" smtClean="0"/>
              <a:t>33</a:t>
            </a:fld>
            <a:endParaRPr lang="en-US" dirty="0"/>
          </a:p>
        </p:txBody>
      </p:sp>
    </p:spTree>
    <p:extLst>
      <p:ext uri="{BB962C8B-B14F-4D97-AF65-F5344CB8AC3E}">
        <p14:creationId xmlns:p14="http://schemas.microsoft.com/office/powerpoint/2010/main" val="3316132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1" i="0" u="none" strike="noStrike" kern="1200" baseline="0" dirty="0">
                <a:solidFill>
                  <a:schemeClr val="tx1"/>
                </a:solidFill>
                <a:latin typeface="+mn-lt"/>
                <a:ea typeface="+mn-ea"/>
                <a:cs typeface="+mn-cs"/>
              </a:rPr>
              <a:t>Lead consistently:</a:t>
            </a:r>
            <a:r>
              <a:rPr lang="en-US" sz="1200" b="0" i="0" u="none" strike="noStrike" kern="1200" baseline="0" dirty="0">
                <a:solidFill>
                  <a:schemeClr val="tx1"/>
                </a:solidFill>
                <a:latin typeface="+mn-lt"/>
                <a:ea typeface="+mn-ea"/>
                <a:cs typeface="+mn-cs"/>
              </a:rPr>
              <a:t> Leaders must treat everyone fairly. Using the organization’s vision, mission, and values as guidelines, leaders maintain standards by holding themselves and others accountable for their actions.</a:t>
            </a:r>
          </a:p>
        </p:txBody>
      </p:sp>
      <p:sp>
        <p:nvSpPr>
          <p:cNvPr id="4" name="Slide Number Placeholder 3"/>
          <p:cNvSpPr>
            <a:spLocks noGrp="1"/>
          </p:cNvSpPr>
          <p:nvPr>
            <p:ph type="sldNum" sz="quarter" idx="10"/>
          </p:nvPr>
        </p:nvSpPr>
        <p:spPr/>
        <p:txBody>
          <a:bodyPr/>
          <a:lstStyle/>
          <a:p>
            <a:fld id="{96F6C8B1-D916-4A37-8096-8C85E9E63F29}" type="slidenum">
              <a:rPr lang="en-US" smtClean="0"/>
              <a:t>34</a:t>
            </a:fld>
            <a:endParaRPr lang="en-US" dirty="0"/>
          </a:p>
        </p:txBody>
      </p:sp>
    </p:spTree>
    <p:extLst>
      <p:ext uri="{BB962C8B-B14F-4D97-AF65-F5344CB8AC3E}">
        <p14:creationId xmlns:p14="http://schemas.microsoft.com/office/powerpoint/2010/main" val="1658479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1" i="0" u="none" strike="noStrike" kern="1200" baseline="0" dirty="0">
                <a:solidFill>
                  <a:schemeClr val="tx1"/>
                </a:solidFill>
                <a:latin typeface="+mn-lt"/>
                <a:ea typeface="+mn-ea"/>
                <a:cs typeface="+mn-cs"/>
              </a:rPr>
              <a:t>Influence others:</a:t>
            </a:r>
            <a:r>
              <a:rPr lang="en-US" sz="1200" b="0" i="0" u="none" strike="noStrike" kern="1200" baseline="0" dirty="0">
                <a:solidFill>
                  <a:schemeClr val="tx1"/>
                </a:solidFill>
                <a:latin typeface="+mn-lt"/>
                <a:ea typeface="+mn-ea"/>
                <a:cs typeface="+mn-cs"/>
              </a:rPr>
              <a:t> Leaders have the responsibility to earn the respect of others. Those who influence by example show results—strong performance, professionalism, and engaged, satisfied employees. Leaders also build consensus through a give-and-take dialogue.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They consider other people’s opinions to help form their own.</a:t>
            </a:r>
          </a:p>
        </p:txBody>
      </p:sp>
      <p:sp>
        <p:nvSpPr>
          <p:cNvPr id="4" name="Slide Number Placeholder 3"/>
          <p:cNvSpPr>
            <a:spLocks noGrp="1"/>
          </p:cNvSpPr>
          <p:nvPr>
            <p:ph type="sldNum" sz="quarter" idx="10"/>
          </p:nvPr>
        </p:nvSpPr>
        <p:spPr/>
        <p:txBody>
          <a:bodyPr/>
          <a:lstStyle/>
          <a:p>
            <a:fld id="{96F6C8B1-D916-4A37-8096-8C85E9E63F29}" type="slidenum">
              <a:rPr lang="en-US" smtClean="0"/>
              <a:t>35</a:t>
            </a:fld>
            <a:endParaRPr lang="en-US" dirty="0"/>
          </a:p>
        </p:txBody>
      </p:sp>
    </p:spTree>
    <p:extLst>
      <p:ext uri="{BB962C8B-B14F-4D97-AF65-F5344CB8AC3E}">
        <p14:creationId xmlns:p14="http://schemas.microsoft.com/office/powerpoint/2010/main" val="40624165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1" i="0" u="none" strike="noStrike" kern="1200" baseline="0" dirty="0">
                <a:solidFill>
                  <a:schemeClr val="tx1"/>
                </a:solidFill>
                <a:latin typeface="+mn-lt"/>
                <a:ea typeface="+mn-ea"/>
                <a:cs typeface="+mn-cs"/>
              </a:rPr>
              <a:t>Motivate others:</a:t>
            </a:r>
            <a:r>
              <a:rPr lang="en-US" sz="1200" b="0" i="0" u="none" strike="noStrike" kern="1200" baseline="0" dirty="0">
                <a:solidFill>
                  <a:schemeClr val="tx1"/>
                </a:solidFill>
                <a:latin typeface="+mn-lt"/>
                <a:ea typeface="+mn-ea"/>
                <a:cs typeface="+mn-cs"/>
              </a:rPr>
              <a:t> Leaders give pep talks, ask for advice, and vocally praise people’s work. They also must keep everyone informed, so that employees know what they are supposed to be doing and how it contributes to the big picture. Finally, communication motivates people—it gives them a sense of belonging by allowing them to contribute ideas.</a:t>
            </a:r>
          </a:p>
        </p:txBody>
      </p:sp>
      <p:sp>
        <p:nvSpPr>
          <p:cNvPr id="4" name="Slide Number Placeholder 3"/>
          <p:cNvSpPr>
            <a:spLocks noGrp="1"/>
          </p:cNvSpPr>
          <p:nvPr>
            <p:ph type="sldNum" sz="quarter" idx="10"/>
          </p:nvPr>
        </p:nvSpPr>
        <p:spPr/>
        <p:txBody>
          <a:bodyPr/>
          <a:lstStyle/>
          <a:p>
            <a:fld id="{96F6C8B1-D916-4A37-8096-8C85E9E63F29}" type="slidenum">
              <a:rPr lang="en-US" smtClean="0"/>
              <a:t>36</a:t>
            </a:fld>
            <a:endParaRPr lang="en-US" dirty="0"/>
          </a:p>
        </p:txBody>
      </p:sp>
    </p:spTree>
    <p:extLst>
      <p:ext uri="{BB962C8B-B14F-4D97-AF65-F5344CB8AC3E}">
        <p14:creationId xmlns:p14="http://schemas.microsoft.com/office/powerpoint/2010/main" val="3189866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1" i="0" u="none" strike="noStrike" kern="1200" baseline="0" dirty="0">
                <a:solidFill>
                  <a:schemeClr val="tx1"/>
                </a:solidFill>
                <a:latin typeface="+mn-lt"/>
                <a:ea typeface="+mn-ea"/>
                <a:cs typeface="+mn-cs"/>
              </a:rPr>
              <a:t>Coach and develop others:</a:t>
            </a:r>
            <a:r>
              <a:rPr lang="en-US" sz="1200" b="0" i="0" u="none" strike="noStrike" kern="1200" baseline="0" dirty="0">
                <a:solidFill>
                  <a:schemeClr val="tx1"/>
                </a:solidFill>
                <a:latin typeface="+mn-lt"/>
                <a:ea typeface="+mn-ea"/>
                <a:cs typeface="+mn-cs"/>
              </a:rPr>
              <a:t> Leaders help coworkers learn better ways to perform a task and allow them to take pride in others’ success.</a:t>
            </a:r>
          </a:p>
          <a:p>
            <a:pPr marL="171450" indent="-171450">
              <a:buFont typeface="Arial" panose="020B0604020202020204" pitchFamily="34" charset="0"/>
              <a:buChar char="•"/>
            </a:pPr>
            <a:r>
              <a:rPr lang="en-US" sz="1200" b="1" i="0" u="none" strike="noStrike" kern="1200" baseline="0" dirty="0">
                <a:solidFill>
                  <a:schemeClr val="tx1"/>
                </a:solidFill>
                <a:latin typeface="+mn-lt"/>
                <a:ea typeface="+mn-ea"/>
                <a:cs typeface="+mn-cs"/>
              </a:rPr>
              <a:t>Anticipate change:</a:t>
            </a:r>
            <a:r>
              <a:rPr lang="en-US" sz="1200" b="0" i="0" u="none" strike="noStrike" kern="1200" baseline="0" dirty="0">
                <a:solidFill>
                  <a:schemeClr val="tx1"/>
                </a:solidFill>
                <a:latin typeface="+mn-lt"/>
                <a:ea typeface="+mn-ea"/>
                <a:cs typeface="+mn-cs"/>
              </a:rPr>
              <a:t> Leaders look for ways to continuously improve. They communicate the benefits of new processes and procedures.</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6F6C8B1-D916-4A37-8096-8C85E9E63F29}" type="slidenum">
              <a:rPr lang="en-US" smtClean="0"/>
              <a:t>37</a:t>
            </a:fld>
            <a:endParaRPr lang="en-US" dirty="0"/>
          </a:p>
        </p:txBody>
      </p:sp>
    </p:spTree>
    <p:extLst>
      <p:ext uri="{BB962C8B-B14F-4D97-AF65-F5344CB8AC3E}">
        <p14:creationId xmlns:p14="http://schemas.microsoft.com/office/powerpoint/2010/main" val="5296541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1" i="0" u="none" strike="noStrike" kern="1200" baseline="0" dirty="0">
                <a:solidFill>
                  <a:schemeClr val="tx1"/>
                </a:solidFill>
                <a:latin typeface="+mn-lt"/>
                <a:ea typeface="+mn-ea"/>
                <a:cs typeface="+mn-cs"/>
              </a:rPr>
              <a:t>Foster teamwork:</a:t>
            </a:r>
            <a:r>
              <a:rPr lang="en-US" sz="1200" b="0" i="0" u="none" strike="noStrike" kern="1200" baseline="0" dirty="0">
                <a:solidFill>
                  <a:schemeClr val="tx1"/>
                </a:solidFill>
                <a:latin typeface="+mn-lt"/>
                <a:ea typeface="+mn-ea"/>
                <a:cs typeface="+mn-cs"/>
              </a:rPr>
              <a:t> A good team leader sees who is good at each task, helps team members improve their performances, and puts the team’s goals ahead of his or her own. Ultimately, a successful team leader needs to listen and provide direction to bring the team together.</a:t>
            </a:r>
          </a:p>
        </p:txBody>
      </p:sp>
      <p:sp>
        <p:nvSpPr>
          <p:cNvPr id="4" name="Slide Number Placeholder 3"/>
          <p:cNvSpPr>
            <a:spLocks noGrp="1"/>
          </p:cNvSpPr>
          <p:nvPr>
            <p:ph type="sldNum" sz="quarter" idx="10"/>
          </p:nvPr>
        </p:nvSpPr>
        <p:spPr/>
        <p:txBody>
          <a:bodyPr/>
          <a:lstStyle/>
          <a:p>
            <a:fld id="{96F6C8B1-D916-4A37-8096-8C85E9E63F29}" type="slidenum">
              <a:rPr lang="en-US" smtClean="0"/>
              <a:t>38</a:t>
            </a:fld>
            <a:endParaRPr lang="en-US" dirty="0"/>
          </a:p>
        </p:txBody>
      </p:sp>
    </p:spTree>
    <p:extLst>
      <p:ext uri="{BB962C8B-B14F-4D97-AF65-F5344CB8AC3E}">
        <p14:creationId xmlns:p14="http://schemas.microsoft.com/office/powerpoint/2010/main" val="1540836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Companies develop goals and objectives to guide their success and manage their growth. They explain these goals in mission and vision statements.</a:t>
            </a:r>
          </a:p>
          <a:p>
            <a:r>
              <a:rPr lang="en-US" sz="1200" b="0" i="0" u="none" strike="noStrike" kern="1200" baseline="0" dirty="0">
                <a:solidFill>
                  <a:schemeClr val="tx1"/>
                </a:solidFill>
                <a:latin typeface="+mn-lt"/>
                <a:ea typeface="+mn-ea"/>
                <a:cs typeface="+mn-cs"/>
              </a:rPr>
              <a:t>A </a:t>
            </a:r>
            <a:r>
              <a:rPr lang="en-US" sz="1200" b="1" i="0" u="none" strike="noStrike" kern="1200" baseline="0" dirty="0">
                <a:solidFill>
                  <a:schemeClr val="tx1"/>
                </a:solidFill>
                <a:latin typeface="+mn-lt"/>
                <a:ea typeface="+mn-ea"/>
                <a:cs typeface="+mn-cs"/>
              </a:rPr>
              <a:t>mission statement </a:t>
            </a:r>
            <a:r>
              <a:rPr lang="en-US" sz="1200" b="0" i="0" u="none" strike="noStrike" kern="1200" baseline="0" dirty="0">
                <a:solidFill>
                  <a:schemeClr val="tx1"/>
                </a:solidFill>
                <a:latin typeface="+mn-lt"/>
                <a:ea typeface="+mn-ea"/>
                <a:cs typeface="+mn-cs"/>
              </a:rPr>
              <a:t>describes what a company wants to do now, while a </a:t>
            </a:r>
            <a:r>
              <a:rPr lang="en-US" sz="1200" b="1" i="0" u="none" strike="noStrike" kern="1200" baseline="0" dirty="0">
                <a:solidFill>
                  <a:schemeClr val="tx1"/>
                </a:solidFill>
                <a:latin typeface="+mn-lt"/>
                <a:ea typeface="+mn-ea"/>
                <a:cs typeface="+mn-cs"/>
              </a:rPr>
              <a:t>vision statement </a:t>
            </a:r>
            <a:r>
              <a:rPr lang="en-US" sz="1200" b="0" i="0" u="none" strike="noStrike" kern="1200" baseline="0" dirty="0">
                <a:solidFill>
                  <a:schemeClr val="tx1"/>
                </a:solidFill>
                <a:latin typeface="+mn-lt"/>
                <a:ea typeface="+mn-ea"/>
                <a:cs typeface="+mn-cs"/>
              </a:rPr>
              <a:t>outlines what a company wants to be in the future.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Vision statements aim high and are inspiring and exceptional. They describe what the organization will promote and deliver to guests in order to</a:t>
            </a:r>
          </a:p>
          <a:p>
            <a:r>
              <a:rPr lang="en-US" sz="1200" b="0" i="0" u="none" strike="noStrike" kern="1200" baseline="0" dirty="0">
                <a:solidFill>
                  <a:schemeClr val="tx1"/>
                </a:solidFill>
                <a:latin typeface="+mn-lt"/>
                <a:ea typeface="+mn-ea"/>
                <a:cs typeface="+mn-cs"/>
              </a:rPr>
              <a:t>generate profits.</a:t>
            </a:r>
          </a:p>
        </p:txBody>
      </p:sp>
      <p:sp>
        <p:nvSpPr>
          <p:cNvPr id="4" name="Slide Number Placeholder 3"/>
          <p:cNvSpPr>
            <a:spLocks noGrp="1"/>
          </p:cNvSpPr>
          <p:nvPr>
            <p:ph type="sldNum" sz="quarter" idx="10"/>
          </p:nvPr>
        </p:nvSpPr>
        <p:spPr/>
        <p:txBody>
          <a:bodyPr/>
          <a:lstStyle/>
          <a:p>
            <a:fld id="{96F6C8B1-D916-4A37-8096-8C85E9E63F29}" type="slidenum">
              <a:rPr lang="en-US" smtClean="0"/>
              <a:t>5</a:t>
            </a:fld>
            <a:endParaRPr lang="en-US" dirty="0"/>
          </a:p>
        </p:txBody>
      </p:sp>
    </p:spTree>
    <p:extLst>
      <p:ext uri="{BB962C8B-B14F-4D97-AF65-F5344CB8AC3E}">
        <p14:creationId xmlns:p14="http://schemas.microsoft.com/office/powerpoint/2010/main" val="798380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Table 22.1: Vision Statements, page 467.</a:t>
            </a:r>
            <a:endParaRPr lang="en-US" dirty="0"/>
          </a:p>
        </p:txBody>
      </p:sp>
      <p:sp>
        <p:nvSpPr>
          <p:cNvPr id="4" name="Slide Number Placeholder 3"/>
          <p:cNvSpPr>
            <a:spLocks noGrp="1"/>
          </p:cNvSpPr>
          <p:nvPr>
            <p:ph type="sldNum" sz="quarter" idx="10"/>
          </p:nvPr>
        </p:nvSpPr>
        <p:spPr/>
        <p:txBody>
          <a:bodyPr/>
          <a:lstStyle/>
          <a:p>
            <a:fld id="{96F6C8B1-D916-4A37-8096-8C85E9E63F29}" type="slidenum">
              <a:rPr lang="en-US" smtClean="0"/>
              <a:t>6</a:t>
            </a:fld>
            <a:endParaRPr lang="en-US" dirty="0"/>
          </a:p>
        </p:txBody>
      </p:sp>
    </p:spTree>
    <p:extLst>
      <p:ext uri="{BB962C8B-B14F-4D97-AF65-F5344CB8AC3E}">
        <p14:creationId xmlns:p14="http://schemas.microsoft.com/office/powerpoint/2010/main" val="1336373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Once a vision statement has been crafted, it is refined further into a mission statement. This explains the purpose of the organization to employees and customers. It should include what the organization intends to sell or provide and to whom, and sometimes specifies the geographic region.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It communicates what the organization is trying to do each day. So, the mission statement needs to be clear, concise, and interesting.</a:t>
            </a:r>
          </a:p>
        </p:txBody>
      </p:sp>
      <p:sp>
        <p:nvSpPr>
          <p:cNvPr id="4" name="Slide Number Placeholder 3"/>
          <p:cNvSpPr>
            <a:spLocks noGrp="1"/>
          </p:cNvSpPr>
          <p:nvPr>
            <p:ph type="sldNum" sz="quarter" idx="10"/>
          </p:nvPr>
        </p:nvSpPr>
        <p:spPr/>
        <p:txBody>
          <a:bodyPr/>
          <a:lstStyle/>
          <a:p>
            <a:fld id="{96F6C8B1-D916-4A37-8096-8C85E9E63F29}" type="slidenum">
              <a:rPr lang="en-US" smtClean="0"/>
              <a:t>7</a:t>
            </a:fld>
            <a:endParaRPr lang="en-US" dirty="0"/>
          </a:p>
        </p:txBody>
      </p:sp>
    </p:spTree>
    <p:extLst>
      <p:ext uri="{BB962C8B-B14F-4D97-AF65-F5344CB8AC3E}">
        <p14:creationId xmlns:p14="http://schemas.microsoft.com/office/powerpoint/2010/main" val="3992836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Table 22.2, Mission Statements, page 468.</a:t>
            </a:r>
            <a:endParaRPr lang="en-US" dirty="0"/>
          </a:p>
        </p:txBody>
      </p:sp>
      <p:sp>
        <p:nvSpPr>
          <p:cNvPr id="4" name="Slide Number Placeholder 3"/>
          <p:cNvSpPr>
            <a:spLocks noGrp="1"/>
          </p:cNvSpPr>
          <p:nvPr>
            <p:ph type="sldNum" sz="quarter" idx="10"/>
          </p:nvPr>
        </p:nvSpPr>
        <p:spPr/>
        <p:txBody>
          <a:bodyPr/>
          <a:lstStyle/>
          <a:p>
            <a:fld id="{96F6C8B1-D916-4A37-8096-8C85E9E63F29}" type="slidenum">
              <a:rPr lang="en-US" smtClean="0"/>
              <a:t>8</a:t>
            </a:fld>
            <a:endParaRPr lang="en-US" dirty="0"/>
          </a:p>
        </p:txBody>
      </p:sp>
    </p:spTree>
    <p:extLst>
      <p:ext uri="{BB962C8B-B14F-4D97-AF65-F5344CB8AC3E}">
        <p14:creationId xmlns:p14="http://schemas.microsoft.com/office/powerpoint/2010/main" val="2134329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Managers need to ensure that the goals of the operation are directly linked to its mission statement. </a:t>
            </a:r>
            <a:r>
              <a:rPr lang="en-US" sz="1200" b="1" i="0" u="none" strike="noStrike" kern="1200" baseline="0" dirty="0">
                <a:solidFill>
                  <a:schemeClr val="tx1"/>
                </a:solidFill>
                <a:latin typeface="+mn-lt"/>
                <a:ea typeface="+mn-ea"/>
                <a:cs typeface="+mn-cs"/>
              </a:rPr>
              <a:t>Goals</a:t>
            </a:r>
            <a:r>
              <a:rPr lang="en-US" sz="1200" b="0" i="0" u="none" strike="noStrike" kern="1200" baseline="0" dirty="0">
                <a:solidFill>
                  <a:schemeClr val="tx1"/>
                </a:solidFill>
                <a:latin typeface="+mn-lt"/>
                <a:ea typeface="+mn-ea"/>
                <a:cs typeface="+mn-cs"/>
              </a:rPr>
              <a:t> are statements of desired results. You use them to measure actual performance within an organization. In other words, goals are what people commit to do for an organization. Every business is composed of a series of levels of departments or functions within the organization. Each of these levels creates goals for the organization.</a:t>
            </a:r>
          </a:p>
        </p:txBody>
      </p:sp>
      <p:sp>
        <p:nvSpPr>
          <p:cNvPr id="4" name="Slide Number Placeholder 3"/>
          <p:cNvSpPr>
            <a:spLocks noGrp="1"/>
          </p:cNvSpPr>
          <p:nvPr>
            <p:ph type="sldNum" sz="quarter" idx="10"/>
          </p:nvPr>
        </p:nvSpPr>
        <p:spPr/>
        <p:txBody>
          <a:bodyPr/>
          <a:lstStyle/>
          <a:p>
            <a:fld id="{96F6C8B1-D916-4A37-8096-8C85E9E63F29}" type="slidenum">
              <a:rPr lang="en-US" smtClean="0"/>
              <a:t>9</a:t>
            </a:fld>
            <a:endParaRPr lang="en-US" dirty="0"/>
          </a:p>
        </p:txBody>
      </p:sp>
    </p:spTree>
    <p:extLst>
      <p:ext uri="{BB962C8B-B14F-4D97-AF65-F5344CB8AC3E}">
        <p14:creationId xmlns:p14="http://schemas.microsoft.com/office/powerpoint/2010/main" val="3187950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At the highest level are organizational goals. These goals focus on what the organization as a whole wants to achieve. They are aligned with the vision and mission of the organization. Organizational goals also lay the foundation for specific employee goals commonly found on performance plans. Examples of typical organizational goals in restaurant and foodservice operations include sales goals (weekly, monthly, annual dollar goals); budget goals (such as amount of food costs or labor costs for a specific period); and customer service goals (e.g., speed of service, comment card scores). Organizational goals help evaluate the operation’s progress.</a:t>
            </a:r>
          </a:p>
        </p:txBody>
      </p:sp>
      <p:sp>
        <p:nvSpPr>
          <p:cNvPr id="4" name="Slide Number Placeholder 3"/>
          <p:cNvSpPr>
            <a:spLocks noGrp="1"/>
          </p:cNvSpPr>
          <p:nvPr>
            <p:ph type="sldNum" sz="quarter" idx="10"/>
          </p:nvPr>
        </p:nvSpPr>
        <p:spPr/>
        <p:txBody>
          <a:bodyPr/>
          <a:lstStyle/>
          <a:p>
            <a:fld id="{96F6C8B1-D916-4A37-8096-8C85E9E63F29}" type="slidenum">
              <a:rPr lang="en-US" smtClean="0"/>
              <a:t>10</a:t>
            </a:fld>
            <a:endParaRPr lang="en-US" dirty="0"/>
          </a:p>
        </p:txBody>
      </p:sp>
    </p:spTree>
    <p:extLst>
      <p:ext uri="{BB962C8B-B14F-4D97-AF65-F5344CB8AC3E}">
        <p14:creationId xmlns:p14="http://schemas.microsoft.com/office/powerpoint/2010/main" val="3531917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 name="Picture 6" descr="WelcomeIndustry_GettyImages-470224758.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717800" y="304800"/>
            <a:ext cx="65532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3949198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304800"/>
            <a:ext cx="78232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4"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69642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51200" y="304800"/>
            <a:ext cx="59944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1672243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352800" y="304800"/>
            <a:ext cx="6112933"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11174931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33600"/>
            <a:ext cx="7823200" cy="38862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57600" y="304800"/>
            <a:ext cx="46736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6519180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50535" y="2108200"/>
            <a:ext cx="7789333"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57600" y="304800"/>
            <a:ext cx="46736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1685017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31535" y="304800"/>
            <a:ext cx="7128933"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4"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28971693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048001" y="304800"/>
            <a:ext cx="58758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31876669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40001" y="304800"/>
            <a:ext cx="6891867"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4"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10274420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57601" y="304800"/>
            <a:ext cx="47582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32291978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44801" y="304800"/>
            <a:ext cx="63330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1061621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454400" y="304800"/>
            <a:ext cx="54864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19951136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40000" y="304800"/>
            <a:ext cx="68580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4"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18577013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41601" y="304800"/>
            <a:ext cx="67902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4"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33600" y="2116138"/>
            <a:ext cx="7823200" cy="38957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5866813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3" name="Rectangle 2"/>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pic>
        <p:nvPicPr>
          <p:cNvPr id="6"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11714" y="304800"/>
            <a:ext cx="59690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113314" y="2108200"/>
            <a:ext cx="58674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59831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p:cNvCxnSpPr/>
          <p:nvPr userDrawn="1"/>
        </p:nvCxnSpPr>
        <p:spPr>
          <a:xfrm>
            <a:off x="508000" y="381000"/>
            <a:ext cx="0" cy="5715000"/>
          </a:xfrm>
          <a:prstGeom prst="line">
            <a:avLst/>
          </a:prstGeom>
          <a:ln w="9525" cmpd="sng">
            <a:solidFill>
              <a:srgbClr val="EA5E2F"/>
            </a:solidFill>
          </a:ln>
          <a:effectLst/>
        </p:spPr>
        <p:style>
          <a:lnRef idx="2">
            <a:schemeClr val="accent1"/>
          </a:lnRef>
          <a:fillRef idx="0">
            <a:schemeClr val="accent1"/>
          </a:fillRef>
          <a:effectRef idx="1">
            <a:schemeClr val="accent1"/>
          </a:effectRef>
          <a:fontRef idx="minor">
            <a:schemeClr val="tx1"/>
          </a:fontRef>
        </p:style>
      </p:cxnSp>
      <p:sp>
        <p:nvSpPr>
          <p:cNvPr id="5" name="Oval 4"/>
          <p:cNvSpPr/>
          <p:nvPr userDrawn="1"/>
        </p:nvSpPr>
        <p:spPr>
          <a:xfrm>
            <a:off x="406400" y="152400"/>
            <a:ext cx="609600" cy="457200"/>
          </a:xfrm>
          <a:prstGeom prst="ellipse">
            <a:avLst/>
          </a:prstGeom>
          <a:solidFill>
            <a:schemeClr val="bg1"/>
          </a:solidFill>
          <a:ln>
            <a:solidFill>
              <a:srgbClr val="EA5E2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6" name="Rectangle 5"/>
          <p:cNvSpPr>
            <a:spLocks noChangeAspect="1"/>
          </p:cNvSpPr>
          <p:nvPr userDrawn="1"/>
        </p:nvSpPr>
        <p:spPr>
          <a:xfrm>
            <a:off x="609600" y="228600"/>
            <a:ext cx="2032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7" name="Rectangle 6"/>
          <p:cNvSpPr>
            <a:spLocks noChangeAspect="1"/>
          </p:cNvSpPr>
          <p:nvPr userDrawn="1"/>
        </p:nvSpPr>
        <p:spPr>
          <a:xfrm>
            <a:off x="0" y="6324600"/>
            <a:ext cx="12192000" cy="533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10"/>
          </p:nvPr>
        </p:nvSpPr>
        <p:spPr/>
        <p:txBody>
          <a:bodyPr/>
          <a:lstStyle>
            <a:lvl1pPr>
              <a:defRPr/>
            </a:lvl1pPr>
          </a:lstStyle>
          <a:p>
            <a:fld id="{99763A38-A80B-4CEC-B5D8-6135A13B14FD}" type="slidenum">
              <a:rPr lang="en-US" altLang="en-US"/>
              <a:pPr/>
              <a:t>‹#›</a:t>
            </a:fld>
            <a:endParaRPr lang="en-US" altLang="en-US" dirty="0"/>
          </a:p>
        </p:txBody>
      </p:sp>
    </p:spTree>
    <p:extLst>
      <p:ext uri="{BB962C8B-B14F-4D97-AF65-F5344CB8AC3E}">
        <p14:creationId xmlns:p14="http://schemas.microsoft.com/office/powerpoint/2010/main" val="40687119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_picture">
    <p:spTree>
      <p:nvGrpSpPr>
        <p:cNvPr id="1" name=""/>
        <p:cNvGrpSpPr/>
        <p:nvPr/>
      </p:nvGrpSpPr>
      <p:grpSpPr>
        <a:xfrm>
          <a:off x="0" y="0"/>
          <a:ext cx="0" cy="0"/>
          <a:chOff x="0" y="0"/>
          <a:chExt cx="0" cy="0"/>
        </a:xfrm>
      </p:grpSpPr>
      <p:cxnSp>
        <p:nvCxnSpPr>
          <p:cNvPr id="6" name="Straight Connector 5"/>
          <p:cNvCxnSpPr/>
          <p:nvPr userDrawn="1"/>
        </p:nvCxnSpPr>
        <p:spPr>
          <a:xfrm>
            <a:off x="508000" y="381000"/>
            <a:ext cx="0" cy="5715000"/>
          </a:xfrm>
          <a:prstGeom prst="line">
            <a:avLst/>
          </a:prstGeom>
          <a:ln w="9525" cmpd="sng">
            <a:solidFill>
              <a:srgbClr val="EA5E2F"/>
            </a:solidFill>
          </a:ln>
          <a:effectLst/>
        </p:spPr>
        <p:style>
          <a:lnRef idx="2">
            <a:schemeClr val="accent1"/>
          </a:lnRef>
          <a:fillRef idx="0">
            <a:schemeClr val="accent1"/>
          </a:fillRef>
          <a:effectRef idx="1">
            <a:schemeClr val="accent1"/>
          </a:effectRef>
          <a:fontRef idx="minor">
            <a:schemeClr val="tx1"/>
          </a:fontRef>
        </p:style>
      </p:cxnSp>
      <p:sp>
        <p:nvSpPr>
          <p:cNvPr id="7" name="Oval 6"/>
          <p:cNvSpPr/>
          <p:nvPr userDrawn="1"/>
        </p:nvSpPr>
        <p:spPr>
          <a:xfrm>
            <a:off x="406400" y="152400"/>
            <a:ext cx="609600" cy="457200"/>
          </a:xfrm>
          <a:prstGeom prst="ellipse">
            <a:avLst/>
          </a:prstGeom>
          <a:solidFill>
            <a:schemeClr val="bg1"/>
          </a:solidFill>
          <a:ln>
            <a:solidFill>
              <a:srgbClr val="EA5E2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8" name="Rectangle 7"/>
          <p:cNvSpPr>
            <a:spLocks noChangeAspect="1"/>
          </p:cNvSpPr>
          <p:nvPr userDrawn="1"/>
        </p:nvSpPr>
        <p:spPr>
          <a:xfrm>
            <a:off x="609600" y="228600"/>
            <a:ext cx="2032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9" name="Rectangle 8"/>
          <p:cNvSpPr>
            <a:spLocks noChangeAspect="1"/>
          </p:cNvSpPr>
          <p:nvPr userDrawn="1"/>
        </p:nvSpPr>
        <p:spPr>
          <a:xfrm>
            <a:off x="0" y="6324600"/>
            <a:ext cx="12192000" cy="533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0" name="Rectangle 9"/>
          <p:cNvSpPr/>
          <p:nvPr userDrawn="1"/>
        </p:nvSpPr>
        <p:spPr>
          <a:xfrm>
            <a:off x="7315200" y="1295400"/>
            <a:ext cx="4470400" cy="2667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1295401"/>
            <a:ext cx="6502400" cy="4800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1"/>
          </p:nvPr>
        </p:nvSpPr>
        <p:spPr>
          <a:xfrm>
            <a:off x="7518400" y="1447800"/>
            <a:ext cx="4064000" cy="2362200"/>
          </a:xfrm>
          <a:ln w="12700">
            <a:solidFill>
              <a:schemeClr val="bg1"/>
            </a:solidFill>
          </a:ln>
          <a:effectLst/>
        </p:spPr>
        <p:txBody>
          <a:bodyPr/>
          <a:lstStyle/>
          <a:p>
            <a:pPr lvl="0"/>
            <a:endParaRPr lang="en-US" noProof="0" dirty="0"/>
          </a:p>
        </p:txBody>
      </p:sp>
      <p:sp>
        <p:nvSpPr>
          <p:cNvPr id="11" name="Slide Number Placeholder 5"/>
          <p:cNvSpPr>
            <a:spLocks noGrp="1"/>
          </p:cNvSpPr>
          <p:nvPr>
            <p:ph type="sldNum" sz="quarter" idx="12"/>
          </p:nvPr>
        </p:nvSpPr>
        <p:spPr/>
        <p:txBody>
          <a:bodyPr/>
          <a:lstStyle>
            <a:lvl1pPr>
              <a:defRPr/>
            </a:lvl1pPr>
          </a:lstStyle>
          <a:p>
            <a:fld id="{8EE6DF30-7D69-458A-83CF-736CAE9C5DF5}" type="slidenum">
              <a:rPr lang="en-US" altLang="en-US"/>
              <a:pPr/>
              <a:t>‹#›</a:t>
            </a:fld>
            <a:endParaRPr lang="en-US" altLang="en-US" dirty="0"/>
          </a:p>
        </p:txBody>
      </p:sp>
    </p:spTree>
    <p:extLst>
      <p:ext uri="{BB962C8B-B14F-4D97-AF65-F5344CB8AC3E}">
        <p14:creationId xmlns:p14="http://schemas.microsoft.com/office/powerpoint/2010/main" val="35830223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_2_picture">
    <p:spTree>
      <p:nvGrpSpPr>
        <p:cNvPr id="1" name=""/>
        <p:cNvGrpSpPr/>
        <p:nvPr/>
      </p:nvGrpSpPr>
      <p:grpSpPr>
        <a:xfrm>
          <a:off x="0" y="0"/>
          <a:ext cx="0" cy="0"/>
          <a:chOff x="0" y="0"/>
          <a:chExt cx="0" cy="0"/>
        </a:xfrm>
      </p:grpSpPr>
      <p:cxnSp>
        <p:nvCxnSpPr>
          <p:cNvPr id="6" name="Straight Connector 5"/>
          <p:cNvCxnSpPr/>
          <p:nvPr userDrawn="1"/>
        </p:nvCxnSpPr>
        <p:spPr>
          <a:xfrm>
            <a:off x="508000" y="381000"/>
            <a:ext cx="0" cy="5715000"/>
          </a:xfrm>
          <a:prstGeom prst="line">
            <a:avLst/>
          </a:prstGeom>
          <a:ln w="9525" cmpd="sng">
            <a:solidFill>
              <a:srgbClr val="EA5E2F"/>
            </a:solidFill>
          </a:ln>
          <a:effectLst/>
        </p:spPr>
        <p:style>
          <a:lnRef idx="2">
            <a:schemeClr val="accent1"/>
          </a:lnRef>
          <a:fillRef idx="0">
            <a:schemeClr val="accent1"/>
          </a:fillRef>
          <a:effectRef idx="1">
            <a:schemeClr val="accent1"/>
          </a:effectRef>
          <a:fontRef idx="minor">
            <a:schemeClr val="tx1"/>
          </a:fontRef>
        </p:style>
      </p:cxnSp>
      <p:sp>
        <p:nvSpPr>
          <p:cNvPr id="7" name="Oval 6"/>
          <p:cNvSpPr/>
          <p:nvPr userDrawn="1"/>
        </p:nvSpPr>
        <p:spPr>
          <a:xfrm>
            <a:off x="406400" y="152400"/>
            <a:ext cx="609600" cy="457200"/>
          </a:xfrm>
          <a:prstGeom prst="ellipse">
            <a:avLst/>
          </a:prstGeom>
          <a:solidFill>
            <a:schemeClr val="bg1"/>
          </a:solidFill>
          <a:ln>
            <a:solidFill>
              <a:srgbClr val="EA5E2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8" name="Rectangle 7"/>
          <p:cNvSpPr>
            <a:spLocks noChangeAspect="1"/>
          </p:cNvSpPr>
          <p:nvPr userDrawn="1"/>
        </p:nvSpPr>
        <p:spPr>
          <a:xfrm>
            <a:off x="609600" y="228600"/>
            <a:ext cx="2032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9" name="Rectangle 8"/>
          <p:cNvSpPr>
            <a:spLocks noChangeAspect="1"/>
          </p:cNvSpPr>
          <p:nvPr userDrawn="1"/>
        </p:nvSpPr>
        <p:spPr>
          <a:xfrm>
            <a:off x="0" y="6324600"/>
            <a:ext cx="12192000" cy="533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0" name="Rectangle 9"/>
          <p:cNvSpPr/>
          <p:nvPr userDrawn="1"/>
        </p:nvSpPr>
        <p:spPr>
          <a:xfrm>
            <a:off x="7315200" y="1295400"/>
            <a:ext cx="4470400" cy="21336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1" name="Rectangle 10"/>
          <p:cNvSpPr/>
          <p:nvPr userDrawn="1"/>
        </p:nvSpPr>
        <p:spPr>
          <a:xfrm>
            <a:off x="7315200" y="3581400"/>
            <a:ext cx="4470400" cy="21336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1295401"/>
            <a:ext cx="6502400" cy="4800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1"/>
          </p:nvPr>
        </p:nvSpPr>
        <p:spPr>
          <a:xfrm>
            <a:off x="7518400" y="1447800"/>
            <a:ext cx="4064000" cy="1828800"/>
          </a:xfrm>
          <a:ln w="12700">
            <a:solidFill>
              <a:schemeClr val="bg1"/>
            </a:solidFill>
          </a:ln>
          <a:effectLst/>
        </p:spPr>
        <p:txBody>
          <a:bodyPr/>
          <a:lstStyle/>
          <a:p>
            <a:pPr lvl="0"/>
            <a:endParaRPr lang="en-US" noProof="0" dirty="0"/>
          </a:p>
        </p:txBody>
      </p:sp>
      <p:sp>
        <p:nvSpPr>
          <p:cNvPr id="15" name="Picture Placeholder 4"/>
          <p:cNvSpPr>
            <a:spLocks noGrp="1"/>
          </p:cNvSpPr>
          <p:nvPr>
            <p:ph type="pic" sz="quarter" idx="13"/>
          </p:nvPr>
        </p:nvSpPr>
        <p:spPr>
          <a:xfrm>
            <a:off x="7518400" y="3733800"/>
            <a:ext cx="4064000" cy="1828800"/>
          </a:xfrm>
          <a:ln w="12700">
            <a:solidFill>
              <a:schemeClr val="bg1"/>
            </a:solidFill>
          </a:ln>
          <a:effectLst/>
        </p:spPr>
        <p:txBody>
          <a:bodyPr/>
          <a:lstStyle/>
          <a:p>
            <a:pPr lvl="0"/>
            <a:endParaRPr lang="en-US" noProof="0" dirty="0"/>
          </a:p>
        </p:txBody>
      </p:sp>
      <p:sp>
        <p:nvSpPr>
          <p:cNvPr id="12" name="Slide Number Placeholder 5"/>
          <p:cNvSpPr>
            <a:spLocks noGrp="1"/>
          </p:cNvSpPr>
          <p:nvPr>
            <p:ph type="sldNum" sz="quarter" idx="14"/>
          </p:nvPr>
        </p:nvSpPr>
        <p:spPr/>
        <p:txBody>
          <a:bodyPr/>
          <a:lstStyle>
            <a:lvl1pPr>
              <a:defRPr/>
            </a:lvl1pPr>
          </a:lstStyle>
          <a:p>
            <a:fld id="{645F085B-0397-4273-B6F0-86110A9EB539}" type="slidenum">
              <a:rPr lang="en-US" altLang="en-US"/>
              <a:pPr/>
              <a:t>‹#›</a:t>
            </a:fld>
            <a:endParaRPr lang="en-US" altLang="en-US" dirty="0"/>
          </a:p>
        </p:txBody>
      </p:sp>
    </p:spTree>
    <p:extLst>
      <p:ext uri="{BB962C8B-B14F-4D97-AF65-F5344CB8AC3E}">
        <p14:creationId xmlns:p14="http://schemas.microsoft.com/office/powerpoint/2010/main" val="5579927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_3_picture">
    <p:spTree>
      <p:nvGrpSpPr>
        <p:cNvPr id="1" name=""/>
        <p:cNvGrpSpPr/>
        <p:nvPr/>
      </p:nvGrpSpPr>
      <p:grpSpPr>
        <a:xfrm>
          <a:off x="0" y="0"/>
          <a:ext cx="0" cy="0"/>
          <a:chOff x="0" y="0"/>
          <a:chExt cx="0" cy="0"/>
        </a:xfrm>
      </p:grpSpPr>
      <p:cxnSp>
        <p:nvCxnSpPr>
          <p:cNvPr id="7" name="Straight Connector 6"/>
          <p:cNvCxnSpPr/>
          <p:nvPr userDrawn="1"/>
        </p:nvCxnSpPr>
        <p:spPr>
          <a:xfrm>
            <a:off x="508000" y="381000"/>
            <a:ext cx="0" cy="5715000"/>
          </a:xfrm>
          <a:prstGeom prst="line">
            <a:avLst/>
          </a:prstGeom>
          <a:ln w="9525" cmpd="sng">
            <a:solidFill>
              <a:srgbClr val="EA5E2F"/>
            </a:solidFill>
          </a:ln>
          <a:effectLst/>
        </p:spPr>
        <p:style>
          <a:lnRef idx="2">
            <a:schemeClr val="accent1"/>
          </a:lnRef>
          <a:fillRef idx="0">
            <a:schemeClr val="accent1"/>
          </a:fillRef>
          <a:effectRef idx="1">
            <a:schemeClr val="accent1"/>
          </a:effectRef>
          <a:fontRef idx="minor">
            <a:schemeClr val="tx1"/>
          </a:fontRef>
        </p:style>
      </p:cxnSp>
      <p:sp>
        <p:nvSpPr>
          <p:cNvPr id="8" name="Oval 7"/>
          <p:cNvSpPr/>
          <p:nvPr userDrawn="1"/>
        </p:nvSpPr>
        <p:spPr>
          <a:xfrm>
            <a:off x="406400" y="152400"/>
            <a:ext cx="609600" cy="457200"/>
          </a:xfrm>
          <a:prstGeom prst="ellipse">
            <a:avLst/>
          </a:prstGeom>
          <a:solidFill>
            <a:schemeClr val="bg1"/>
          </a:solidFill>
          <a:ln>
            <a:solidFill>
              <a:srgbClr val="EA5E2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9" name="Rectangle 8"/>
          <p:cNvSpPr>
            <a:spLocks noChangeAspect="1"/>
          </p:cNvSpPr>
          <p:nvPr userDrawn="1"/>
        </p:nvSpPr>
        <p:spPr>
          <a:xfrm>
            <a:off x="609600" y="228600"/>
            <a:ext cx="2032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0" name="Rectangle 9"/>
          <p:cNvSpPr>
            <a:spLocks noChangeAspect="1"/>
          </p:cNvSpPr>
          <p:nvPr userDrawn="1"/>
        </p:nvSpPr>
        <p:spPr>
          <a:xfrm>
            <a:off x="0" y="6324600"/>
            <a:ext cx="12192000" cy="533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1" name="Rectangle 10"/>
          <p:cNvSpPr/>
          <p:nvPr userDrawn="1"/>
        </p:nvSpPr>
        <p:spPr>
          <a:xfrm>
            <a:off x="7315200" y="990600"/>
            <a:ext cx="3962400" cy="1676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2" name="Rectangle 11"/>
          <p:cNvSpPr/>
          <p:nvPr userDrawn="1"/>
        </p:nvSpPr>
        <p:spPr>
          <a:xfrm>
            <a:off x="7315200" y="2743200"/>
            <a:ext cx="3962400" cy="1676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3" name="Rectangle 12"/>
          <p:cNvSpPr/>
          <p:nvPr userDrawn="1"/>
        </p:nvSpPr>
        <p:spPr>
          <a:xfrm>
            <a:off x="7315200" y="4495800"/>
            <a:ext cx="3962400" cy="1676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1295401"/>
            <a:ext cx="6502400" cy="4800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1"/>
          </p:nvPr>
        </p:nvSpPr>
        <p:spPr>
          <a:xfrm>
            <a:off x="7518400" y="1143000"/>
            <a:ext cx="3556000" cy="1371600"/>
          </a:xfrm>
          <a:ln w="12700">
            <a:solidFill>
              <a:schemeClr val="bg1"/>
            </a:solidFill>
          </a:ln>
          <a:effectLst/>
        </p:spPr>
        <p:txBody>
          <a:bodyPr/>
          <a:lstStyle/>
          <a:p>
            <a:pPr lvl="0"/>
            <a:endParaRPr lang="en-US" noProof="0" dirty="0"/>
          </a:p>
        </p:txBody>
      </p:sp>
      <p:sp>
        <p:nvSpPr>
          <p:cNvPr id="24" name="Picture Placeholder 4"/>
          <p:cNvSpPr>
            <a:spLocks noGrp="1"/>
          </p:cNvSpPr>
          <p:nvPr>
            <p:ph type="pic" sz="quarter" idx="13"/>
          </p:nvPr>
        </p:nvSpPr>
        <p:spPr>
          <a:xfrm>
            <a:off x="7518400" y="2895600"/>
            <a:ext cx="3556000" cy="1371600"/>
          </a:xfrm>
          <a:ln w="12700">
            <a:solidFill>
              <a:schemeClr val="bg1"/>
            </a:solidFill>
          </a:ln>
          <a:effectLst/>
        </p:spPr>
        <p:txBody>
          <a:bodyPr/>
          <a:lstStyle/>
          <a:p>
            <a:pPr lvl="0"/>
            <a:endParaRPr lang="en-US" noProof="0" dirty="0"/>
          </a:p>
        </p:txBody>
      </p:sp>
      <p:sp>
        <p:nvSpPr>
          <p:cNvPr id="26" name="Picture Placeholder 4"/>
          <p:cNvSpPr>
            <a:spLocks noGrp="1"/>
          </p:cNvSpPr>
          <p:nvPr>
            <p:ph type="pic" sz="quarter" idx="14"/>
          </p:nvPr>
        </p:nvSpPr>
        <p:spPr>
          <a:xfrm>
            <a:off x="7518400" y="4648200"/>
            <a:ext cx="3556000" cy="1371600"/>
          </a:xfrm>
          <a:ln w="12700">
            <a:solidFill>
              <a:schemeClr val="bg1"/>
            </a:solidFill>
          </a:ln>
          <a:effectLst/>
        </p:spPr>
        <p:txBody>
          <a:bodyPr/>
          <a:lstStyle/>
          <a:p>
            <a:pPr lvl="0"/>
            <a:endParaRPr lang="en-US" noProof="0" dirty="0"/>
          </a:p>
        </p:txBody>
      </p:sp>
      <p:sp>
        <p:nvSpPr>
          <p:cNvPr id="14" name="Slide Number Placeholder 5"/>
          <p:cNvSpPr>
            <a:spLocks noGrp="1"/>
          </p:cNvSpPr>
          <p:nvPr>
            <p:ph type="sldNum" sz="quarter" idx="15"/>
          </p:nvPr>
        </p:nvSpPr>
        <p:spPr/>
        <p:txBody>
          <a:bodyPr/>
          <a:lstStyle>
            <a:lvl1pPr>
              <a:defRPr/>
            </a:lvl1pPr>
          </a:lstStyle>
          <a:p>
            <a:fld id="{C933179F-74A8-4627-A11D-F0849FE11AFF}" type="slidenum">
              <a:rPr lang="en-US" altLang="en-US"/>
              <a:pPr/>
              <a:t>‹#›</a:t>
            </a:fld>
            <a:endParaRPr lang="en-US" altLang="en-US" dirty="0"/>
          </a:p>
        </p:txBody>
      </p:sp>
    </p:spTree>
    <p:extLst>
      <p:ext uri="{BB962C8B-B14F-4D97-AF65-F5344CB8AC3E}">
        <p14:creationId xmlns:p14="http://schemas.microsoft.com/office/powerpoint/2010/main" val="14385143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Column_picture_text">
    <p:spTree>
      <p:nvGrpSpPr>
        <p:cNvPr id="1" name=""/>
        <p:cNvGrpSpPr/>
        <p:nvPr/>
      </p:nvGrpSpPr>
      <p:grpSpPr>
        <a:xfrm>
          <a:off x="0" y="0"/>
          <a:ext cx="0" cy="0"/>
          <a:chOff x="0" y="0"/>
          <a:chExt cx="0" cy="0"/>
        </a:xfrm>
      </p:grpSpPr>
      <p:cxnSp>
        <p:nvCxnSpPr>
          <p:cNvPr id="7" name="Straight Connector 6"/>
          <p:cNvCxnSpPr/>
          <p:nvPr userDrawn="1"/>
        </p:nvCxnSpPr>
        <p:spPr>
          <a:xfrm>
            <a:off x="508000" y="381000"/>
            <a:ext cx="0" cy="5715000"/>
          </a:xfrm>
          <a:prstGeom prst="line">
            <a:avLst/>
          </a:prstGeom>
          <a:ln w="9525" cmpd="sng">
            <a:solidFill>
              <a:srgbClr val="EA5E2F"/>
            </a:solidFill>
          </a:ln>
          <a:effectLst/>
        </p:spPr>
        <p:style>
          <a:lnRef idx="2">
            <a:schemeClr val="accent1"/>
          </a:lnRef>
          <a:fillRef idx="0">
            <a:schemeClr val="accent1"/>
          </a:fillRef>
          <a:effectRef idx="1">
            <a:schemeClr val="accent1"/>
          </a:effectRef>
          <a:fontRef idx="minor">
            <a:schemeClr val="tx1"/>
          </a:fontRef>
        </p:style>
      </p:cxnSp>
      <p:sp>
        <p:nvSpPr>
          <p:cNvPr id="8" name="Oval 7"/>
          <p:cNvSpPr/>
          <p:nvPr userDrawn="1"/>
        </p:nvSpPr>
        <p:spPr>
          <a:xfrm>
            <a:off x="406400" y="152400"/>
            <a:ext cx="609600" cy="457200"/>
          </a:xfrm>
          <a:prstGeom prst="ellipse">
            <a:avLst/>
          </a:prstGeom>
          <a:solidFill>
            <a:schemeClr val="bg1"/>
          </a:solidFill>
          <a:ln>
            <a:solidFill>
              <a:srgbClr val="EA5E2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9" name="Rectangle 8"/>
          <p:cNvSpPr>
            <a:spLocks noChangeAspect="1"/>
          </p:cNvSpPr>
          <p:nvPr userDrawn="1"/>
        </p:nvSpPr>
        <p:spPr>
          <a:xfrm>
            <a:off x="609600" y="228600"/>
            <a:ext cx="2032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0" name="Rectangle 9"/>
          <p:cNvSpPr>
            <a:spLocks noChangeAspect="1"/>
          </p:cNvSpPr>
          <p:nvPr userDrawn="1"/>
        </p:nvSpPr>
        <p:spPr>
          <a:xfrm>
            <a:off x="0" y="6324600"/>
            <a:ext cx="12192000" cy="533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1" name="Rectangle 10"/>
          <p:cNvSpPr/>
          <p:nvPr userDrawn="1"/>
        </p:nvSpPr>
        <p:spPr>
          <a:xfrm>
            <a:off x="609600" y="995363"/>
            <a:ext cx="3962400" cy="1676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2" name="Rectangle 11"/>
          <p:cNvSpPr/>
          <p:nvPr userDrawn="1"/>
        </p:nvSpPr>
        <p:spPr>
          <a:xfrm>
            <a:off x="4978400" y="995363"/>
            <a:ext cx="3962400" cy="1676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2824482"/>
            <a:ext cx="3962400" cy="3271518"/>
          </a:xfrm>
        </p:spPr>
        <p:txBody>
          <a:bodyPr/>
          <a:lstStyle>
            <a:lvl1pPr>
              <a:defRPr sz="1600"/>
            </a:lvl1pPr>
            <a:lvl2pPr>
              <a:defRPr sz="1400"/>
            </a:lvl2pPr>
            <a:lvl3pPr>
              <a:defRPr sz="1200">
                <a:solidFill>
                  <a:srgbClr val="EA5E2F"/>
                </a:solidFill>
              </a:defRPr>
            </a:lvl3pPr>
            <a:lvl4pPr>
              <a:defRPr sz="10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Picture Placeholder 4"/>
          <p:cNvSpPr>
            <a:spLocks noGrp="1"/>
          </p:cNvSpPr>
          <p:nvPr>
            <p:ph type="pic" sz="quarter" idx="11"/>
          </p:nvPr>
        </p:nvSpPr>
        <p:spPr>
          <a:xfrm>
            <a:off x="812800" y="1148081"/>
            <a:ext cx="3556000" cy="1371600"/>
          </a:xfrm>
          <a:ln w="12700">
            <a:solidFill>
              <a:schemeClr val="bg1"/>
            </a:solidFill>
          </a:ln>
          <a:effectLst/>
        </p:spPr>
        <p:txBody>
          <a:bodyPr/>
          <a:lstStyle/>
          <a:p>
            <a:pPr lvl="0"/>
            <a:endParaRPr lang="en-US" noProof="0" dirty="0"/>
          </a:p>
        </p:txBody>
      </p:sp>
      <p:sp>
        <p:nvSpPr>
          <p:cNvPr id="23" name="Content Placeholder 2"/>
          <p:cNvSpPr>
            <a:spLocks noGrp="1"/>
          </p:cNvSpPr>
          <p:nvPr>
            <p:ph idx="13"/>
          </p:nvPr>
        </p:nvSpPr>
        <p:spPr>
          <a:xfrm>
            <a:off x="4978400" y="2824482"/>
            <a:ext cx="3962400" cy="3271518"/>
          </a:xfrm>
        </p:spPr>
        <p:txBody>
          <a:bodyPr/>
          <a:lstStyle>
            <a:lvl1pPr>
              <a:defRPr sz="1600"/>
            </a:lvl1pPr>
            <a:lvl2pPr>
              <a:defRPr sz="1400"/>
            </a:lvl2pPr>
            <a:lvl3pPr>
              <a:defRPr sz="1200">
                <a:solidFill>
                  <a:srgbClr val="EA5E2F"/>
                </a:solidFill>
              </a:defRPr>
            </a:lvl3pPr>
            <a:lvl4pPr>
              <a:defRPr sz="10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4" name="Picture Placeholder 4"/>
          <p:cNvSpPr>
            <a:spLocks noGrp="1"/>
          </p:cNvSpPr>
          <p:nvPr>
            <p:ph type="pic" sz="quarter" idx="14"/>
          </p:nvPr>
        </p:nvSpPr>
        <p:spPr>
          <a:xfrm>
            <a:off x="5181600" y="1148081"/>
            <a:ext cx="3556000" cy="1371600"/>
          </a:xfrm>
          <a:ln w="12700">
            <a:solidFill>
              <a:schemeClr val="bg1"/>
            </a:solidFill>
          </a:ln>
          <a:effectLst/>
        </p:spPr>
        <p:txBody>
          <a:bodyPr/>
          <a:lstStyle/>
          <a:p>
            <a:pPr lvl="0"/>
            <a:endParaRPr lang="en-US" noProof="0" dirty="0"/>
          </a:p>
        </p:txBody>
      </p:sp>
      <p:sp>
        <p:nvSpPr>
          <p:cNvPr id="13" name="Slide Number Placeholder 5"/>
          <p:cNvSpPr>
            <a:spLocks noGrp="1"/>
          </p:cNvSpPr>
          <p:nvPr>
            <p:ph type="sldNum" sz="quarter" idx="15"/>
          </p:nvPr>
        </p:nvSpPr>
        <p:spPr/>
        <p:txBody>
          <a:bodyPr/>
          <a:lstStyle>
            <a:lvl1pPr>
              <a:defRPr/>
            </a:lvl1pPr>
          </a:lstStyle>
          <a:p>
            <a:fld id="{AD333716-0A72-4091-964F-068B7A4A6353}" type="slidenum">
              <a:rPr lang="en-US" altLang="en-US"/>
              <a:pPr/>
              <a:t>‹#›</a:t>
            </a:fld>
            <a:endParaRPr lang="en-US" altLang="en-US" dirty="0"/>
          </a:p>
        </p:txBody>
      </p:sp>
    </p:spTree>
    <p:extLst>
      <p:ext uri="{BB962C8B-B14F-4D97-AF65-F5344CB8AC3E}">
        <p14:creationId xmlns:p14="http://schemas.microsoft.com/office/powerpoint/2010/main" val="30515843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Column_picture_text">
    <p:spTree>
      <p:nvGrpSpPr>
        <p:cNvPr id="1" name=""/>
        <p:cNvGrpSpPr/>
        <p:nvPr/>
      </p:nvGrpSpPr>
      <p:grpSpPr>
        <a:xfrm>
          <a:off x="0" y="0"/>
          <a:ext cx="0" cy="0"/>
          <a:chOff x="0" y="0"/>
          <a:chExt cx="0" cy="0"/>
        </a:xfrm>
      </p:grpSpPr>
      <p:cxnSp>
        <p:nvCxnSpPr>
          <p:cNvPr id="9" name="Straight Connector 8"/>
          <p:cNvCxnSpPr/>
          <p:nvPr userDrawn="1"/>
        </p:nvCxnSpPr>
        <p:spPr>
          <a:xfrm>
            <a:off x="508000" y="381000"/>
            <a:ext cx="0" cy="5715000"/>
          </a:xfrm>
          <a:prstGeom prst="line">
            <a:avLst/>
          </a:prstGeom>
          <a:ln w="9525" cmpd="sng">
            <a:solidFill>
              <a:srgbClr val="EA5E2F"/>
            </a:solidFill>
          </a:ln>
          <a:effectLst/>
        </p:spPr>
        <p:style>
          <a:lnRef idx="2">
            <a:schemeClr val="accent1"/>
          </a:lnRef>
          <a:fillRef idx="0">
            <a:schemeClr val="accent1"/>
          </a:fillRef>
          <a:effectRef idx="1">
            <a:schemeClr val="accent1"/>
          </a:effectRef>
          <a:fontRef idx="minor">
            <a:schemeClr val="tx1"/>
          </a:fontRef>
        </p:style>
      </p:cxnSp>
      <p:sp>
        <p:nvSpPr>
          <p:cNvPr id="10" name="Oval 9"/>
          <p:cNvSpPr/>
          <p:nvPr userDrawn="1"/>
        </p:nvSpPr>
        <p:spPr>
          <a:xfrm>
            <a:off x="406400" y="152400"/>
            <a:ext cx="609600" cy="457200"/>
          </a:xfrm>
          <a:prstGeom prst="ellipse">
            <a:avLst/>
          </a:prstGeom>
          <a:solidFill>
            <a:schemeClr val="bg1"/>
          </a:solidFill>
          <a:ln>
            <a:solidFill>
              <a:srgbClr val="EA5E2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1" name="Rectangle 10"/>
          <p:cNvSpPr>
            <a:spLocks noChangeAspect="1"/>
          </p:cNvSpPr>
          <p:nvPr userDrawn="1"/>
        </p:nvSpPr>
        <p:spPr>
          <a:xfrm>
            <a:off x="609600" y="228600"/>
            <a:ext cx="2032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2" name="Rectangle 11"/>
          <p:cNvSpPr>
            <a:spLocks noChangeAspect="1"/>
          </p:cNvSpPr>
          <p:nvPr userDrawn="1"/>
        </p:nvSpPr>
        <p:spPr>
          <a:xfrm>
            <a:off x="0" y="6324600"/>
            <a:ext cx="12192000" cy="533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3" name="Rectangle 12"/>
          <p:cNvSpPr/>
          <p:nvPr userDrawn="1"/>
        </p:nvSpPr>
        <p:spPr>
          <a:xfrm>
            <a:off x="609600" y="995363"/>
            <a:ext cx="3556000" cy="1676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4" name="Rectangle 13"/>
          <p:cNvSpPr/>
          <p:nvPr userDrawn="1"/>
        </p:nvSpPr>
        <p:spPr>
          <a:xfrm>
            <a:off x="4470400" y="990600"/>
            <a:ext cx="3556000" cy="1676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5" name="Rectangle 14"/>
          <p:cNvSpPr/>
          <p:nvPr userDrawn="1"/>
        </p:nvSpPr>
        <p:spPr>
          <a:xfrm>
            <a:off x="8331200" y="995363"/>
            <a:ext cx="3556000" cy="1676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2824482"/>
            <a:ext cx="3556000" cy="3271518"/>
          </a:xfrm>
        </p:spPr>
        <p:txBody>
          <a:bodyPr/>
          <a:lstStyle>
            <a:lvl1pPr>
              <a:defRPr sz="1600"/>
            </a:lvl1pPr>
            <a:lvl2pPr>
              <a:defRPr sz="1400"/>
            </a:lvl2pPr>
            <a:lvl3pPr>
              <a:defRPr sz="1200">
                <a:solidFill>
                  <a:srgbClr val="EA5E2F"/>
                </a:solidFill>
              </a:defRPr>
            </a:lvl3pPr>
            <a:lvl4pPr>
              <a:defRPr sz="10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Picture Placeholder 4"/>
          <p:cNvSpPr>
            <a:spLocks noGrp="1"/>
          </p:cNvSpPr>
          <p:nvPr>
            <p:ph type="pic" sz="quarter" idx="11"/>
          </p:nvPr>
        </p:nvSpPr>
        <p:spPr>
          <a:xfrm>
            <a:off x="812800" y="1148081"/>
            <a:ext cx="3149600" cy="1371600"/>
          </a:xfrm>
          <a:ln w="12700">
            <a:solidFill>
              <a:schemeClr val="bg1"/>
            </a:solidFill>
          </a:ln>
          <a:effectLst/>
        </p:spPr>
        <p:txBody>
          <a:bodyPr/>
          <a:lstStyle/>
          <a:p>
            <a:pPr lvl="0"/>
            <a:endParaRPr lang="en-US" noProof="0" dirty="0"/>
          </a:p>
        </p:txBody>
      </p:sp>
      <p:sp>
        <p:nvSpPr>
          <p:cNvPr id="17" name="Picture Placeholder 4"/>
          <p:cNvSpPr>
            <a:spLocks noGrp="1"/>
          </p:cNvSpPr>
          <p:nvPr>
            <p:ph type="pic" sz="quarter" idx="14"/>
          </p:nvPr>
        </p:nvSpPr>
        <p:spPr>
          <a:xfrm>
            <a:off x="4673600" y="1143000"/>
            <a:ext cx="3149600" cy="1371600"/>
          </a:xfrm>
          <a:ln w="12700">
            <a:solidFill>
              <a:schemeClr val="bg1"/>
            </a:solidFill>
          </a:ln>
          <a:effectLst/>
        </p:spPr>
        <p:txBody>
          <a:bodyPr/>
          <a:lstStyle/>
          <a:p>
            <a:pPr lvl="0"/>
            <a:endParaRPr lang="en-US" noProof="0" dirty="0"/>
          </a:p>
        </p:txBody>
      </p:sp>
      <p:sp>
        <p:nvSpPr>
          <p:cNvPr id="20" name="Picture Placeholder 4"/>
          <p:cNvSpPr>
            <a:spLocks noGrp="1"/>
          </p:cNvSpPr>
          <p:nvPr>
            <p:ph type="pic" sz="quarter" idx="16"/>
          </p:nvPr>
        </p:nvSpPr>
        <p:spPr>
          <a:xfrm>
            <a:off x="8534400" y="1148080"/>
            <a:ext cx="3149600" cy="1371600"/>
          </a:xfrm>
          <a:ln w="12700">
            <a:solidFill>
              <a:schemeClr val="bg1"/>
            </a:solidFill>
          </a:ln>
          <a:effectLst/>
        </p:spPr>
        <p:txBody>
          <a:bodyPr/>
          <a:lstStyle/>
          <a:p>
            <a:pPr lvl="0"/>
            <a:endParaRPr lang="en-US" noProof="0" dirty="0"/>
          </a:p>
        </p:txBody>
      </p:sp>
      <p:sp>
        <p:nvSpPr>
          <p:cNvPr id="21" name="Content Placeholder 2"/>
          <p:cNvSpPr>
            <a:spLocks noGrp="1"/>
          </p:cNvSpPr>
          <p:nvPr>
            <p:ph idx="17"/>
          </p:nvPr>
        </p:nvSpPr>
        <p:spPr>
          <a:xfrm>
            <a:off x="4470400" y="2824483"/>
            <a:ext cx="3556000" cy="3271519"/>
          </a:xfrm>
        </p:spPr>
        <p:txBody>
          <a:bodyPr/>
          <a:lstStyle>
            <a:lvl1pPr>
              <a:defRPr sz="1600"/>
            </a:lvl1pPr>
            <a:lvl2pPr>
              <a:defRPr sz="1400"/>
            </a:lvl2pPr>
            <a:lvl3pPr>
              <a:defRPr sz="1200">
                <a:solidFill>
                  <a:srgbClr val="EA5E2F"/>
                </a:solidFill>
              </a:defRPr>
            </a:lvl3pPr>
            <a:lvl4pPr>
              <a:defRPr sz="10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2" name="Content Placeholder 2"/>
          <p:cNvSpPr>
            <a:spLocks noGrp="1"/>
          </p:cNvSpPr>
          <p:nvPr>
            <p:ph idx="18"/>
          </p:nvPr>
        </p:nvSpPr>
        <p:spPr>
          <a:xfrm>
            <a:off x="8331200" y="2819403"/>
            <a:ext cx="3556000" cy="3276599"/>
          </a:xfrm>
        </p:spPr>
        <p:txBody>
          <a:bodyPr/>
          <a:lstStyle>
            <a:lvl1pPr>
              <a:defRPr sz="1600"/>
            </a:lvl1pPr>
            <a:lvl2pPr>
              <a:defRPr sz="1400"/>
            </a:lvl2pPr>
            <a:lvl3pPr>
              <a:defRPr sz="1200">
                <a:solidFill>
                  <a:srgbClr val="EA5E2F"/>
                </a:solidFill>
              </a:defRPr>
            </a:lvl3pPr>
            <a:lvl4pPr>
              <a:defRPr sz="10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6" name="Slide Number Placeholder 5"/>
          <p:cNvSpPr>
            <a:spLocks noGrp="1"/>
          </p:cNvSpPr>
          <p:nvPr>
            <p:ph type="sldNum" sz="quarter" idx="19"/>
          </p:nvPr>
        </p:nvSpPr>
        <p:spPr/>
        <p:txBody>
          <a:bodyPr/>
          <a:lstStyle>
            <a:lvl1pPr>
              <a:defRPr/>
            </a:lvl1pPr>
          </a:lstStyle>
          <a:p>
            <a:fld id="{0C13B933-19F7-4F55-BCD2-7F0BD8FC6CCB}" type="slidenum">
              <a:rPr lang="en-US" altLang="en-US"/>
              <a:pPr/>
              <a:t>‹#›</a:t>
            </a:fld>
            <a:endParaRPr lang="en-US" altLang="en-US" dirty="0"/>
          </a:p>
        </p:txBody>
      </p:sp>
    </p:spTree>
    <p:extLst>
      <p:ext uri="{BB962C8B-B14F-4D97-AF65-F5344CB8AC3E}">
        <p14:creationId xmlns:p14="http://schemas.microsoft.com/office/powerpoint/2010/main" val="27044665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_large image">
    <p:spTree>
      <p:nvGrpSpPr>
        <p:cNvPr id="1" name=""/>
        <p:cNvGrpSpPr/>
        <p:nvPr/>
      </p:nvGrpSpPr>
      <p:grpSpPr>
        <a:xfrm>
          <a:off x="0" y="0"/>
          <a:ext cx="0" cy="0"/>
          <a:chOff x="0" y="0"/>
          <a:chExt cx="0" cy="0"/>
        </a:xfrm>
      </p:grpSpPr>
      <p:cxnSp>
        <p:nvCxnSpPr>
          <p:cNvPr id="4" name="Straight Connector 3"/>
          <p:cNvCxnSpPr/>
          <p:nvPr userDrawn="1"/>
        </p:nvCxnSpPr>
        <p:spPr>
          <a:xfrm>
            <a:off x="508000" y="381000"/>
            <a:ext cx="0" cy="5715000"/>
          </a:xfrm>
          <a:prstGeom prst="line">
            <a:avLst/>
          </a:prstGeom>
          <a:ln w="9525" cmpd="sng">
            <a:solidFill>
              <a:srgbClr val="EA5E2F"/>
            </a:solidFill>
          </a:ln>
          <a:effectLst/>
        </p:spPr>
        <p:style>
          <a:lnRef idx="2">
            <a:schemeClr val="accent1"/>
          </a:lnRef>
          <a:fillRef idx="0">
            <a:schemeClr val="accent1"/>
          </a:fillRef>
          <a:effectRef idx="1">
            <a:schemeClr val="accent1"/>
          </a:effectRef>
          <a:fontRef idx="minor">
            <a:schemeClr val="tx1"/>
          </a:fontRef>
        </p:style>
      </p:cxnSp>
      <p:sp>
        <p:nvSpPr>
          <p:cNvPr id="5" name="Oval 4"/>
          <p:cNvSpPr/>
          <p:nvPr userDrawn="1"/>
        </p:nvSpPr>
        <p:spPr>
          <a:xfrm>
            <a:off x="406400" y="152400"/>
            <a:ext cx="609600" cy="457200"/>
          </a:xfrm>
          <a:prstGeom prst="ellipse">
            <a:avLst/>
          </a:prstGeom>
          <a:solidFill>
            <a:schemeClr val="bg1"/>
          </a:solidFill>
          <a:ln>
            <a:solidFill>
              <a:srgbClr val="EA5E2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6" name="Rectangle 5"/>
          <p:cNvSpPr>
            <a:spLocks noChangeAspect="1"/>
          </p:cNvSpPr>
          <p:nvPr userDrawn="1"/>
        </p:nvSpPr>
        <p:spPr>
          <a:xfrm>
            <a:off x="609600" y="228600"/>
            <a:ext cx="2032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7" name="Rectangle 6"/>
          <p:cNvSpPr>
            <a:spLocks noChangeAspect="1"/>
          </p:cNvSpPr>
          <p:nvPr userDrawn="1"/>
        </p:nvSpPr>
        <p:spPr>
          <a:xfrm>
            <a:off x="0" y="6324600"/>
            <a:ext cx="12192000" cy="533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2" name="Title 1"/>
          <p:cNvSpPr>
            <a:spLocks noGrp="1"/>
          </p:cNvSpPr>
          <p:nvPr>
            <p:ph type="title"/>
          </p:nvPr>
        </p:nvSpPr>
        <p:spPr/>
        <p:txBody>
          <a:bodyPr/>
          <a:lstStyle>
            <a:lvl1pPr>
              <a:defRPr/>
            </a:lvl1pPr>
          </a:lstStyle>
          <a:p>
            <a:r>
              <a:rPr lang="en-US" dirty="0"/>
              <a:t>Click to edit Master title style</a:t>
            </a:r>
          </a:p>
        </p:txBody>
      </p:sp>
      <p:sp>
        <p:nvSpPr>
          <p:cNvPr id="8" name="Picture Placeholder 7"/>
          <p:cNvSpPr>
            <a:spLocks noGrp="1"/>
          </p:cNvSpPr>
          <p:nvPr>
            <p:ph type="pic" sz="quarter" idx="11"/>
          </p:nvPr>
        </p:nvSpPr>
        <p:spPr>
          <a:xfrm>
            <a:off x="609600" y="1295400"/>
            <a:ext cx="10972800" cy="4800600"/>
          </a:xfrm>
        </p:spPr>
        <p:txBody>
          <a:bodyPr/>
          <a:lstStyle/>
          <a:p>
            <a:pPr lvl="0"/>
            <a:endParaRPr lang="en-US" noProof="0" dirty="0"/>
          </a:p>
        </p:txBody>
      </p:sp>
      <p:sp>
        <p:nvSpPr>
          <p:cNvPr id="9" name="Slide Number Placeholder 5"/>
          <p:cNvSpPr>
            <a:spLocks noGrp="1"/>
          </p:cNvSpPr>
          <p:nvPr>
            <p:ph type="sldNum" sz="quarter" idx="12"/>
          </p:nvPr>
        </p:nvSpPr>
        <p:spPr/>
        <p:txBody>
          <a:bodyPr/>
          <a:lstStyle>
            <a:lvl1pPr>
              <a:defRPr/>
            </a:lvl1pPr>
          </a:lstStyle>
          <a:p>
            <a:fld id="{9DDD9727-3246-4F65-918A-E206F33306F7}" type="slidenum">
              <a:rPr lang="en-US" altLang="en-US"/>
              <a:pPr/>
              <a:t>‹#›</a:t>
            </a:fld>
            <a:endParaRPr lang="en-US" altLang="en-US" dirty="0"/>
          </a:p>
        </p:txBody>
      </p:sp>
    </p:spTree>
    <p:extLst>
      <p:ext uri="{BB962C8B-B14F-4D97-AF65-F5344CB8AC3E}">
        <p14:creationId xmlns:p14="http://schemas.microsoft.com/office/powerpoint/2010/main" val="987618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41600" y="304800"/>
            <a:ext cx="69088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4"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33600" y="2133600"/>
            <a:ext cx="7823200" cy="38862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5623809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dirty="0"/>
              <a:t>Click to edit Master title style</a:t>
            </a:r>
          </a:p>
        </p:txBody>
      </p:sp>
      <p:sp>
        <p:nvSpPr>
          <p:cNvPr id="3" name="Content Placeholder 2"/>
          <p:cNvSpPr>
            <a:spLocks noGrp="1"/>
          </p:cNvSpPr>
          <p:nvPr>
            <p:ph idx="1"/>
          </p:nvPr>
        </p:nvSpPr>
        <p:spPr>
          <a:xfrm>
            <a:off x="609600" y="2362203"/>
            <a:ext cx="10972800" cy="3763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3"/>
          </p:nvPr>
        </p:nvSpPr>
        <p:spPr>
          <a:xfrm>
            <a:off x="609600" y="1524003"/>
            <a:ext cx="10972800" cy="761999"/>
          </a:xfrm>
        </p:spPr>
        <p:txBody>
          <a:bodyPr>
            <a:normAutofit/>
          </a:bodyPr>
          <a:lstStyle>
            <a:lvl1pPr marL="1588" indent="-1588">
              <a:buNone/>
              <a:defRPr sz="2000"/>
            </a:lvl1pPr>
          </a:lstStyle>
          <a:p>
            <a:pPr lvl="0"/>
            <a:endParaRPr lang="en-US" dirty="0"/>
          </a:p>
        </p:txBody>
      </p:sp>
      <p:sp>
        <p:nvSpPr>
          <p:cNvPr id="5" name="Slide Number Placeholder 5"/>
          <p:cNvSpPr>
            <a:spLocks noGrp="1"/>
          </p:cNvSpPr>
          <p:nvPr>
            <p:ph type="sldNum" sz="quarter" idx="14"/>
          </p:nvPr>
        </p:nvSpPr>
        <p:spPr/>
        <p:txBody>
          <a:bodyPr/>
          <a:lstStyle>
            <a:lvl1pPr>
              <a:defRPr/>
            </a:lvl1pPr>
          </a:lstStyle>
          <a:p>
            <a:fld id="{F707D1EA-091B-4459-883F-BDA9C5447CBC}" type="slidenum">
              <a:rPr lang="en-US" altLang="en-US"/>
              <a:pPr/>
              <a:t>‹#›</a:t>
            </a:fld>
            <a:endParaRPr lang="en-US" altLang="en-US" dirty="0"/>
          </a:p>
        </p:txBody>
      </p:sp>
    </p:spTree>
    <p:extLst>
      <p:ext uri="{BB962C8B-B14F-4D97-AF65-F5344CB8AC3E}">
        <p14:creationId xmlns:p14="http://schemas.microsoft.com/office/powerpoint/2010/main" val="27356923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705D25D8-C512-4127-877E-87C73187F111}" type="slidenum">
              <a:rPr lang="en-US" altLang="en-US"/>
              <a:pPr/>
              <a:t>‹#›</a:t>
            </a:fld>
            <a:endParaRPr lang="en-US" altLang="en-US" dirty="0"/>
          </a:p>
        </p:txBody>
      </p:sp>
    </p:spTree>
    <p:extLst>
      <p:ext uri="{BB962C8B-B14F-4D97-AF65-F5344CB8AC3E}">
        <p14:creationId xmlns:p14="http://schemas.microsoft.com/office/powerpoint/2010/main" val="16662136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2625CBB2-DD9A-4495-89C3-C0E8EA4247BD}" type="slidenum">
              <a:rPr lang="en-US" altLang="en-US"/>
              <a:pPr/>
              <a:t>‹#›</a:t>
            </a:fld>
            <a:endParaRPr lang="en-US" altLang="en-US" dirty="0"/>
          </a:p>
        </p:txBody>
      </p:sp>
    </p:spTree>
    <p:extLst>
      <p:ext uri="{BB962C8B-B14F-4D97-AF65-F5344CB8AC3E}">
        <p14:creationId xmlns:p14="http://schemas.microsoft.com/office/powerpoint/2010/main" val="22360422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3AED30BC-6CD3-4FE3-9345-A6F4FBD5B8DA}" type="slidenum">
              <a:rPr lang="en-US" altLang="en-US"/>
              <a:pPr/>
              <a:t>‹#›</a:t>
            </a:fld>
            <a:endParaRPr lang="en-US" altLang="en-US" dirty="0"/>
          </a:p>
        </p:txBody>
      </p:sp>
    </p:spTree>
    <p:extLst>
      <p:ext uri="{BB962C8B-B14F-4D97-AF65-F5344CB8AC3E}">
        <p14:creationId xmlns:p14="http://schemas.microsoft.com/office/powerpoint/2010/main" val="2416201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B1E61FA5-323D-4F2F-8DDE-E873905C46E2}" type="slidenum">
              <a:rPr lang="en-US" altLang="en-US"/>
              <a:pPr/>
              <a:t>‹#›</a:t>
            </a:fld>
            <a:endParaRPr lang="en-US" altLang="en-US" dirty="0"/>
          </a:p>
        </p:txBody>
      </p:sp>
    </p:spTree>
    <p:extLst>
      <p:ext uri="{BB962C8B-B14F-4D97-AF65-F5344CB8AC3E}">
        <p14:creationId xmlns:p14="http://schemas.microsoft.com/office/powerpoint/2010/main" val="42612024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3C64B580-BBF7-4614-9859-A33E3D8C5916}" type="slidenum">
              <a:rPr lang="en-US" altLang="en-US"/>
              <a:pPr/>
              <a:t>‹#›</a:t>
            </a:fld>
            <a:endParaRPr lang="en-US" altLang="en-US" dirty="0"/>
          </a:p>
        </p:txBody>
      </p:sp>
    </p:spTree>
    <p:extLst>
      <p:ext uri="{BB962C8B-B14F-4D97-AF65-F5344CB8AC3E}">
        <p14:creationId xmlns:p14="http://schemas.microsoft.com/office/powerpoint/2010/main" val="10784110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08868" y="304800"/>
            <a:ext cx="57742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17315745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46401" y="304800"/>
            <a:ext cx="60790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78966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36800" y="304800"/>
            <a:ext cx="7687733"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4"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40921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87135" y="304800"/>
            <a:ext cx="6417733"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558611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352800" y="304800"/>
            <a:ext cx="58928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1934865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16138"/>
            <a:ext cx="7823200" cy="3897312"/>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60800" y="304800"/>
            <a:ext cx="4588933"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33413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48736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609600" y="1295400"/>
            <a:ext cx="10972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4EC1B4"/>
                </a:solidFill>
                <a:latin typeface="Helvetica Neue Medium" charset="0"/>
              </a:defRPr>
            </a:lvl1pPr>
          </a:lstStyle>
          <a:p>
            <a:fld id="{6D1AC4C5-1EFA-48E3-870C-3E6568969547}" type="slidenum">
              <a:rPr lang="en-US" altLang="en-US"/>
              <a:pPr/>
              <a:t>‹#›</a:t>
            </a:fld>
            <a:endParaRPr lang="en-US" altLang="en-US" dirty="0"/>
          </a:p>
        </p:txBody>
      </p:sp>
    </p:spTree>
    <p:extLst>
      <p:ext uri="{BB962C8B-B14F-4D97-AF65-F5344CB8AC3E}">
        <p14:creationId xmlns:p14="http://schemas.microsoft.com/office/powerpoint/2010/main" val="11517686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Lst>
  <p:hf hdr="0"/>
  <p:txStyles>
    <p:titleStyle>
      <a:lvl1pPr algn="l" rtl="0" eaLnBrk="0" fontAlgn="base" hangingPunct="0">
        <a:lnSpc>
          <a:spcPct val="50000"/>
        </a:lnSpc>
        <a:spcBef>
          <a:spcPct val="0"/>
        </a:spcBef>
        <a:spcAft>
          <a:spcPct val="0"/>
        </a:spcAft>
        <a:defRPr sz="1600" kern="1200" cap="all">
          <a:solidFill>
            <a:srgbClr val="EA5E2F"/>
          </a:solidFill>
          <a:latin typeface="Helvetica Neue Medium"/>
          <a:ea typeface="ヒラギノ角ゴ Pro W3" charset="0"/>
          <a:cs typeface="Arial" pitchFamily="34" charset="0"/>
        </a:defRPr>
      </a:lvl1pPr>
      <a:lvl2pPr algn="l" rtl="0" eaLnBrk="0" fontAlgn="base" hangingPunct="0">
        <a:lnSpc>
          <a:spcPct val="50000"/>
        </a:lnSpc>
        <a:spcBef>
          <a:spcPct val="0"/>
        </a:spcBef>
        <a:spcAft>
          <a:spcPct val="0"/>
        </a:spcAft>
        <a:defRPr sz="1600">
          <a:solidFill>
            <a:srgbClr val="EA5E2F"/>
          </a:solidFill>
          <a:latin typeface="Helvetica Neue Medium" charset="0"/>
          <a:ea typeface="ヒラギノ角ゴ Pro W3" charset="0"/>
          <a:cs typeface="Arial" charset="0"/>
        </a:defRPr>
      </a:lvl2pPr>
      <a:lvl3pPr algn="l" rtl="0" eaLnBrk="0" fontAlgn="base" hangingPunct="0">
        <a:lnSpc>
          <a:spcPct val="50000"/>
        </a:lnSpc>
        <a:spcBef>
          <a:spcPct val="0"/>
        </a:spcBef>
        <a:spcAft>
          <a:spcPct val="0"/>
        </a:spcAft>
        <a:defRPr sz="1600">
          <a:solidFill>
            <a:srgbClr val="EA5E2F"/>
          </a:solidFill>
          <a:latin typeface="Helvetica Neue Medium" charset="0"/>
          <a:ea typeface="ヒラギノ角ゴ Pro W3" charset="0"/>
          <a:cs typeface="Arial" charset="0"/>
        </a:defRPr>
      </a:lvl3pPr>
      <a:lvl4pPr algn="l" rtl="0" eaLnBrk="0" fontAlgn="base" hangingPunct="0">
        <a:lnSpc>
          <a:spcPct val="50000"/>
        </a:lnSpc>
        <a:spcBef>
          <a:spcPct val="0"/>
        </a:spcBef>
        <a:spcAft>
          <a:spcPct val="0"/>
        </a:spcAft>
        <a:defRPr sz="1600">
          <a:solidFill>
            <a:srgbClr val="EA5E2F"/>
          </a:solidFill>
          <a:latin typeface="Helvetica Neue Medium" charset="0"/>
          <a:ea typeface="ヒラギノ角ゴ Pro W3" charset="0"/>
          <a:cs typeface="Arial" charset="0"/>
        </a:defRPr>
      </a:lvl4pPr>
      <a:lvl5pPr algn="l" rtl="0" eaLnBrk="0" fontAlgn="base" hangingPunct="0">
        <a:lnSpc>
          <a:spcPct val="50000"/>
        </a:lnSpc>
        <a:spcBef>
          <a:spcPct val="0"/>
        </a:spcBef>
        <a:spcAft>
          <a:spcPct val="0"/>
        </a:spcAft>
        <a:defRPr sz="1600">
          <a:solidFill>
            <a:srgbClr val="EA5E2F"/>
          </a:solidFill>
          <a:latin typeface="Helvetica Neue Medium" charset="0"/>
          <a:ea typeface="ヒラギノ角ゴ Pro W3" charset="0"/>
          <a:cs typeface="Arial" charset="0"/>
        </a:defRPr>
      </a:lvl5pPr>
      <a:lvl6pPr marL="457189" algn="ctr" rtl="0" fontAlgn="base">
        <a:spcBef>
          <a:spcPct val="0"/>
        </a:spcBef>
        <a:spcAft>
          <a:spcPct val="0"/>
        </a:spcAft>
        <a:defRPr sz="4000" b="1">
          <a:solidFill>
            <a:srgbClr val="FF6600"/>
          </a:solidFill>
          <a:latin typeface="Arial" charset="0"/>
          <a:cs typeface="Arial" charset="0"/>
        </a:defRPr>
      </a:lvl6pPr>
      <a:lvl7pPr marL="914377" algn="ctr" rtl="0" fontAlgn="base">
        <a:spcBef>
          <a:spcPct val="0"/>
        </a:spcBef>
        <a:spcAft>
          <a:spcPct val="0"/>
        </a:spcAft>
        <a:defRPr sz="4000" b="1">
          <a:solidFill>
            <a:srgbClr val="FF6600"/>
          </a:solidFill>
          <a:latin typeface="Arial" charset="0"/>
          <a:cs typeface="Arial" charset="0"/>
        </a:defRPr>
      </a:lvl7pPr>
      <a:lvl8pPr marL="1371566" algn="ctr" rtl="0" fontAlgn="base">
        <a:spcBef>
          <a:spcPct val="0"/>
        </a:spcBef>
        <a:spcAft>
          <a:spcPct val="0"/>
        </a:spcAft>
        <a:defRPr sz="4000" b="1">
          <a:solidFill>
            <a:srgbClr val="FF6600"/>
          </a:solidFill>
          <a:latin typeface="Arial" charset="0"/>
          <a:cs typeface="Arial" charset="0"/>
        </a:defRPr>
      </a:lvl8pPr>
      <a:lvl9pPr marL="1828754" algn="ctr" rtl="0" fontAlgn="base">
        <a:spcBef>
          <a:spcPct val="0"/>
        </a:spcBef>
        <a:spcAft>
          <a:spcPct val="0"/>
        </a:spcAft>
        <a:defRPr sz="4000" b="1">
          <a:solidFill>
            <a:srgbClr val="FF6600"/>
          </a:solidFill>
          <a:latin typeface="Arial" charset="0"/>
          <a:cs typeface="Arial" charset="0"/>
        </a:defRPr>
      </a:lvl9pPr>
    </p:titleStyle>
    <p:bodyStyle>
      <a:lvl1pPr marL="342891" indent="-342891" algn="l" rtl="0" eaLnBrk="0" fontAlgn="base" hangingPunct="0">
        <a:spcBef>
          <a:spcPct val="20000"/>
        </a:spcBef>
        <a:spcAft>
          <a:spcPct val="0"/>
        </a:spcAft>
        <a:buClr>
          <a:srgbClr val="EA5E2F"/>
        </a:buClr>
        <a:buFont typeface="Arial" panose="020B0604020202020204" pitchFamily="34" charset="0"/>
        <a:buChar char="•"/>
        <a:defRPr kern="1200">
          <a:solidFill>
            <a:schemeClr val="tx1"/>
          </a:solidFill>
          <a:latin typeface="Arial" pitchFamily="34" charset="0"/>
          <a:ea typeface="ヒラギノ角ゴ Pro W3" charset="0"/>
          <a:cs typeface="Arial" pitchFamily="34" charset="0"/>
        </a:defRPr>
      </a:lvl1pPr>
      <a:lvl2pPr marL="742932" indent="-285744" algn="l" rtl="0" eaLnBrk="0" fontAlgn="base" hangingPunct="0">
        <a:spcBef>
          <a:spcPct val="20000"/>
        </a:spcBef>
        <a:spcAft>
          <a:spcPct val="0"/>
        </a:spcAft>
        <a:buClr>
          <a:srgbClr val="EA5E2F"/>
        </a:buClr>
        <a:buFont typeface="Courier New" panose="02070309020205020404" pitchFamily="49" charset="0"/>
        <a:buChar char="o"/>
        <a:defRPr sz="1600" kern="1200">
          <a:solidFill>
            <a:schemeClr val="tx1"/>
          </a:solidFill>
          <a:latin typeface="Arial" pitchFamily="34" charset="0"/>
          <a:ea typeface="Arial" charset="0"/>
          <a:cs typeface="Arial" pitchFamily="34" charset="0"/>
        </a:defRPr>
      </a:lvl2pPr>
      <a:lvl3pPr marL="1142971" indent="-228594" algn="l" rtl="0" eaLnBrk="0" fontAlgn="base" hangingPunct="0">
        <a:spcBef>
          <a:spcPct val="20000"/>
        </a:spcBef>
        <a:spcAft>
          <a:spcPct val="0"/>
        </a:spcAft>
        <a:buClr>
          <a:srgbClr val="EA5E2F"/>
        </a:buClr>
        <a:buFont typeface="Wingdings" panose="05000000000000000000" pitchFamily="2" charset="2"/>
        <a:buChar char="§"/>
        <a:defRPr sz="1400" kern="1200">
          <a:solidFill>
            <a:schemeClr val="tx1"/>
          </a:solidFill>
          <a:latin typeface="Arial" pitchFamily="34" charset="0"/>
          <a:ea typeface="Arial" charset="0"/>
          <a:cs typeface="Arial" pitchFamily="34" charset="0"/>
        </a:defRPr>
      </a:lvl3pPr>
      <a:lvl4pPr marL="1600160" indent="-228594" algn="l" rtl="0" eaLnBrk="0" fontAlgn="base" hangingPunct="0">
        <a:spcBef>
          <a:spcPct val="20000"/>
        </a:spcBef>
        <a:spcAft>
          <a:spcPct val="0"/>
        </a:spcAft>
        <a:buClr>
          <a:srgbClr val="EA5E2F"/>
        </a:buClr>
        <a:buFont typeface="Arial" panose="020B0604020202020204" pitchFamily="34" charset="0"/>
        <a:buChar char="–"/>
        <a:defRPr sz="1200" kern="1200">
          <a:solidFill>
            <a:srgbClr val="EA5E2F"/>
          </a:solidFill>
          <a:latin typeface="Arial" pitchFamily="34" charset="0"/>
          <a:ea typeface="Arial" charset="0"/>
          <a:cs typeface="Arial" pitchFamily="34" charset="0"/>
        </a:defRPr>
      </a:lvl4pPr>
      <a:lvl5pPr marL="2057349" indent="-228594" algn="l" rtl="0" eaLnBrk="0" fontAlgn="base" hangingPunct="0">
        <a:spcBef>
          <a:spcPct val="20000"/>
        </a:spcBef>
        <a:spcAft>
          <a:spcPct val="0"/>
        </a:spcAft>
        <a:buClr>
          <a:srgbClr val="EA5E2F"/>
        </a:buClr>
        <a:buFont typeface="Arial" panose="020B0604020202020204" pitchFamily="34" charset="0"/>
        <a:buChar char="»"/>
        <a:defRPr sz="1000" kern="1200">
          <a:solidFill>
            <a:srgbClr val="EA5E2F"/>
          </a:solidFill>
          <a:latin typeface="Arial" pitchFamily="34" charset="0"/>
          <a:ea typeface="Arial" charset="0"/>
          <a:cs typeface="Arial" pitchFamily="34"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56856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SMART Goals</a:t>
            </a:r>
          </a:p>
        </p:txBody>
      </p:sp>
      <p:sp>
        <p:nvSpPr>
          <p:cNvPr id="4" name="Text Placeholder 3"/>
          <p:cNvSpPr>
            <a:spLocks noGrp="1"/>
          </p:cNvSpPr>
          <p:nvPr>
            <p:ph idx="1"/>
          </p:nvPr>
        </p:nvSpPr>
        <p:spPr/>
        <p:txBody>
          <a:bodyPr/>
          <a:lstStyle/>
          <a:p>
            <a:pPr marL="0" indent="0">
              <a:buNone/>
            </a:pPr>
            <a:r>
              <a:rPr lang="en-US" dirty="0"/>
              <a:t>Organizational goals:</a:t>
            </a:r>
          </a:p>
          <a:p>
            <a:pPr marL="285744" indent="-285744"/>
            <a:r>
              <a:rPr lang="en-US" dirty="0"/>
              <a:t>Want to achieve as a whole</a:t>
            </a:r>
          </a:p>
          <a:p>
            <a:pPr marL="285744" indent="-285744"/>
            <a:r>
              <a:rPr lang="en-US" dirty="0"/>
              <a:t>Align with vision and mission</a:t>
            </a:r>
          </a:p>
          <a:p>
            <a:pPr marL="285744" indent="-285744"/>
            <a:r>
              <a:rPr lang="en-US" dirty="0"/>
              <a:t>Foundation for employee goals</a:t>
            </a:r>
          </a:p>
          <a:p>
            <a:pPr marL="285744" indent="-285744"/>
            <a:r>
              <a:rPr lang="en-US" dirty="0"/>
              <a:t>Evaluate operation’s progress</a:t>
            </a:r>
          </a:p>
          <a:p>
            <a:endParaRPr lang="en-US" dirty="0"/>
          </a:p>
          <a:p>
            <a:endParaRPr lang="en-US" dirty="0"/>
          </a:p>
        </p:txBody>
      </p:sp>
    </p:spTree>
    <p:extLst>
      <p:ext uri="{BB962C8B-B14F-4D97-AF65-F5344CB8AC3E}">
        <p14:creationId xmlns:p14="http://schemas.microsoft.com/office/powerpoint/2010/main" val="34249965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SMART Goals</a:t>
            </a:r>
          </a:p>
        </p:txBody>
      </p:sp>
      <p:sp>
        <p:nvSpPr>
          <p:cNvPr id="4" name="Text Placeholder 3"/>
          <p:cNvSpPr>
            <a:spLocks noGrp="1"/>
          </p:cNvSpPr>
          <p:nvPr>
            <p:ph idx="1"/>
          </p:nvPr>
        </p:nvSpPr>
        <p:spPr/>
        <p:txBody>
          <a:bodyPr/>
          <a:lstStyle/>
          <a:p>
            <a:r>
              <a:rPr lang="en-US" dirty="0"/>
              <a:t>Objective—specific description of what manager wants to achieve</a:t>
            </a:r>
          </a:p>
          <a:p>
            <a:pPr marL="0" indent="0">
              <a:buNone/>
            </a:pPr>
            <a:endParaRPr lang="en-US" dirty="0"/>
          </a:p>
          <a:p>
            <a:pPr marL="0" indent="0">
              <a:buNone/>
            </a:pPr>
            <a:r>
              <a:rPr lang="en-US" dirty="0"/>
              <a:t>SMART goals</a:t>
            </a:r>
          </a:p>
          <a:p>
            <a:pPr marL="285744" indent="-285744"/>
            <a:r>
              <a:rPr lang="en-US" dirty="0"/>
              <a:t>Specific</a:t>
            </a:r>
          </a:p>
          <a:p>
            <a:pPr lvl="1"/>
            <a:r>
              <a:rPr lang="en-US" dirty="0"/>
              <a:t>Clearly stated</a:t>
            </a:r>
          </a:p>
          <a:p>
            <a:pPr lvl="1"/>
            <a:r>
              <a:rPr lang="en-US" dirty="0"/>
              <a:t>List expectations</a:t>
            </a:r>
          </a:p>
          <a:p>
            <a:pPr marL="285744" indent="-285744"/>
            <a:r>
              <a:rPr lang="en-US" dirty="0"/>
              <a:t>Measurable</a:t>
            </a:r>
          </a:p>
          <a:p>
            <a:pPr lvl="1"/>
            <a:r>
              <a:rPr lang="en-US" dirty="0"/>
              <a:t>Success or failure</a:t>
            </a:r>
          </a:p>
          <a:p>
            <a:pPr marL="285744" indent="-285744"/>
            <a:r>
              <a:rPr lang="en-US" dirty="0"/>
              <a:t>Achievable</a:t>
            </a:r>
          </a:p>
          <a:p>
            <a:pPr lvl="1"/>
            <a:r>
              <a:rPr lang="en-US" dirty="0"/>
              <a:t>Realistic</a:t>
            </a:r>
          </a:p>
          <a:p>
            <a:pPr lvl="1"/>
            <a:r>
              <a:rPr lang="en-US" dirty="0"/>
              <a:t>Able to be met</a:t>
            </a:r>
          </a:p>
          <a:p>
            <a:pPr marL="285744" indent="-285744"/>
            <a:r>
              <a:rPr lang="en-US" dirty="0"/>
              <a:t>Relevant</a:t>
            </a:r>
          </a:p>
          <a:p>
            <a:pPr lvl="1"/>
            <a:r>
              <a:rPr lang="en-US" dirty="0"/>
              <a:t>Connect to vision and mission</a:t>
            </a:r>
          </a:p>
          <a:p>
            <a:pPr marL="285744" indent="-285744"/>
            <a:r>
              <a:rPr lang="en-US" dirty="0"/>
              <a:t>Time bound</a:t>
            </a:r>
          </a:p>
          <a:p>
            <a:pPr lvl="1"/>
            <a:r>
              <a:rPr lang="en-US" dirty="0"/>
              <a:t>Date for accomplishment</a:t>
            </a:r>
          </a:p>
          <a:p>
            <a:endParaRPr lang="en-US" dirty="0"/>
          </a:p>
          <a:p>
            <a:endParaRPr lang="en-US" dirty="0"/>
          </a:p>
        </p:txBody>
      </p:sp>
    </p:spTree>
    <p:extLst>
      <p:ext uri="{BB962C8B-B14F-4D97-AF65-F5344CB8AC3E}">
        <p14:creationId xmlns:p14="http://schemas.microsoft.com/office/powerpoint/2010/main" val="13762383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SMART Goals</a:t>
            </a:r>
          </a:p>
        </p:txBody>
      </p:sp>
      <p:sp>
        <p:nvSpPr>
          <p:cNvPr id="4" name="Text Placeholder 3"/>
          <p:cNvSpPr>
            <a:spLocks noGrp="1"/>
          </p:cNvSpPr>
          <p:nvPr>
            <p:ph idx="1"/>
          </p:nvPr>
        </p:nvSpPr>
        <p:spPr/>
        <p:txBody>
          <a:bodyPr/>
          <a:lstStyle/>
          <a:p>
            <a:pPr marL="0" indent="0">
              <a:buNone/>
            </a:pPr>
            <a:r>
              <a:rPr lang="en-US" dirty="0"/>
              <a:t>Ensure employees know goals and mission:</a:t>
            </a:r>
          </a:p>
          <a:p>
            <a:pPr marL="285744" indent="-285744"/>
            <a:r>
              <a:rPr lang="en-US" dirty="0"/>
              <a:t>New hires—vision, mission, goals</a:t>
            </a:r>
          </a:p>
          <a:p>
            <a:pPr marL="285744" indent="-285744"/>
            <a:r>
              <a:rPr lang="en-US" dirty="0"/>
              <a:t>Training materials align and emphasize</a:t>
            </a:r>
          </a:p>
          <a:p>
            <a:pPr marL="285744" indent="-285744"/>
            <a:r>
              <a:rPr lang="en-US" dirty="0"/>
              <a:t>Post statements</a:t>
            </a:r>
          </a:p>
          <a:p>
            <a:pPr marL="285744" indent="-285744"/>
            <a:r>
              <a:rPr lang="en-US" dirty="0"/>
              <a:t>Document statements</a:t>
            </a:r>
          </a:p>
          <a:p>
            <a:pPr marL="285744" indent="-285744"/>
            <a:r>
              <a:rPr lang="en-US" dirty="0"/>
              <a:t>Discuss at employee meetings</a:t>
            </a:r>
          </a:p>
          <a:p>
            <a:pPr marL="285744" indent="-285744"/>
            <a:endParaRPr lang="en-US" dirty="0"/>
          </a:p>
          <a:p>
            <a:endParaRPr lang="en-US" dirty="0"/>
          </a:p>
          <a:p>
            <a:endParaRPr lang="en-US" dirty="0"/>
          </a:p>
        </p:txBody>
      </p:sp>
      <p:pic>
        <p:nvPicPr>
          <p:cNvPr id="8" name="Picture Placeholder 7"/>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871720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Employee Expectations</a:t>
            </a:r>
          </a:p>
        </p:txBody>
      </p:sp>
      <p:sp>
        <p:nvSpPr>
          <p:cNvPr id="4" name="Text Placeholder 3"/>
          <p:cNvSpPr>
            <a:spLocks noGrp="1"/>
          </p:cNvSpPr>
          <p:nvPr>
            <p:ph idx="1"/>
          </p:nvPr>
        </p:nvSpPr>
        <p:spPr/>
        <p:txBody>
          <a:bodyPr/>
          <a:lstStyle/>
          <a:p>
            <a:pPr marL="285744" indent="-285744"/>
            <a:r>
              <a:rPr lang="en-US" dirty="0"/>
              <a:t>Managers—trust and respect</a:t>
            </a:r>
          </a:p>
          <a:p>
            <a:pPr marL="285744" indent="-285744"/>
            <a:r>
              <a:rPr lang="en-US" dirty="0"/>
              <a:t>Expectations</a:t>
            </a:r>
          </a:p>
          <a:p>
            <a:pPr lvl="1"/>
            <a:r>
              <a:rPr lang="en-US" dirty="0"/>
              <a:t>Professionalism</a:t>
            </a:r>
          </a:p>
          <a:p>
            <a:pPr lvl="1"/>
            <a:r>
              <a:rPr lang="en-US" dirty="0"/>
              <a:t>Personal treatment</a:t>
            </a:r>
          </a:p>
          <a:p>
            <a:pPr lvl="1"/>
            <a:r>
              <a:rPr lang="en-US" dirty="0"/>
              <a:t>Work and task support</a:t>
            </a:r>
          </a:p>
          <a:p>
            <a:endParaRPr lang="en-US" dirty="0"/>
          </a:p>
          <a:p>
            <a:endParaRPr lang="en-US" dirty="0"/>
          </a:p>
        </p:txBody>
      </p:sp>
    </p:spTree>
    <p:extLst>
      <p:ext uri="{BB962C8B-B14F-4D97-AF65-F5344CB8AC3E}">
        <p14:creationId xmlns:p14="http://schemas.microsoft.com/office/powerpoint/2010/main" val="37945487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Employee Expectations of Managers</a:t>
            </a:r>
          </a:p>
        </p:txBody>
      </p:sp>
      <p:sp>
        <p:nvSpPr>
          <p:cNvPr id="4" name="Text Placeholder 3"/>
          <p:cNvSpPr>
            <a:spLocks noGrp="1"/>
          </p:cNvSpPr>
          <p:nvPr>
            <p:ph idx="1"/>
          </p:nvPr>
        </p:nvSpPr>
        <p:spPr/>
        <p:txBody>
          <a:bodyPr/>
          <a:lstStyle/>
          <a:p>
            <a:pPr marL="0" indent="0">
              <a:buNone/>
            </a:pPr>
            <a:r>
              <a:rPr lang="en-US" dirty="0"/>
              <a:t>Professionalism:</a:t>
            </a:r>
          </a:p>
          <a:p>
            <a:pPr marL="285744" indent="-285744"/>
            <a:r>
              <a:rPr lang="en-US" dirty="0"/>
              <a:t>Demonstrate knowledge</a:t>
            </a:r>
          </a:p>
          <a:p>
            <a:pPr marL="285744" indent="-285744"/>
            <a:r>
              <a:rPr lang="en-US" dirty="0"/>
              <a:t>Demonstrate leadership</a:t>
            </a:r>
          </a:p>
          <a:p>
            <a:pPr marL="285744" indent="-285744"/>
            <a:r>
              <a:rPr lang="en-US" dirty="0"/>
              <a:t>Practice honesty</a:t>
            </a:r>
          </a:p>
          <a:p>
            <a:pPr marL="285744" indent="-285744"/>
            <a:r>
              <a:rPr lang="en-US" dirty="0"/>
              <a:t>Practice confidentiality</a:t>
            </a:r>
          </a:p>
          <a:p>
            <a:pPr marL="285744" indent="-285744"/>
            <a:r>
              <a:rPr lang="en-US" dirty="0"/>
              <a:t>Practice respect</a:t>
            </a:r>
          </a:p>
          <a:p>
            <a:pPr marL="285744" indent="-285744"/>
            <a:r>
              <a:rPr lang="en-US" dirty="0"/>
              <a:t>Practice moral behavior</a:t>
            </a:r>
          </a:p>
          <a:p>
            <a:pPr marL="285744" indent="-285744"/>
            <a:r>
              <a:rPr lang="en-US" dirty="0"/>
              <a:t>Practice ethics</a:t>
            </a:r>
          </a:p>
          <a:p>
            <a:endParaRPr lang="en-US" dirty="0"/>
          </a:p>
          <a:p>
            <a:endParaRPr lang="en-US" dirty="0"/>
          </a:p>
        </p:txBody>
      </p:sp>
    </p:spTree>
    <p:extLst>
      <p:ext uri="{BB962C8B-B14F-4D97-AF65-F5344CB8AC3E}">
        <p14:creationId xmlns:p14="http://schemas.microsoft.com/office/powerpoint/2010/main" val="39199589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Employee Expectations of Managers</a:t>
            </a:r>
          </a:p>
        </p:txBody>
      </p:sp>
      <p:sp>
        <p:nvSpPr>
          <p:cNvPr id="4" name="Text Placeholder 3"/>
          <p:cNvSpPr>
            <a:spLocks noGrp="1"/>
          </p:cNvSpPr>
          <p:nvPr>
            <p:ph idx="1"/>
          </p:nvPr>
        </p:nvSpPr>
        <p:spPr/>
        <p:txBody>
          <a:bodyPr/>
          <a:lstStyle/>
          <a:p>
            <a:pPr marL="0" indent="0">
              <a:buNone/>
            </a:pPr>
            <a:r>
              <a:rPr lang="en-US" dirty="0"/>
              <a:t>Personal treatment:</a:t>
            </a:r>
          </a:p>
          <a:p>
            <a:pPr marL="285744" indent="-285744"/>
            <a:r>
              <a:rPr lang="en-US" dirty="0"/>
              <a:t>Practice fairness</a:t>
            </a:r>
          </a:p>
          <a:p>
            <a:pPr marL="285744" indent="-285744"/>
            <a:r>
              <a:rPr lang="en-US" dirty="0"/>
              <a:t>Practice consistency</a:t>
            </a:r>
          </a:p>
          <a:p>
            <a:pPr marL="285744" indent="-285744"/>
            <a:r>
              <a:rPr lang="en-US" dirty="0"/>
              <a:t>Provide support</a:t>
            </a:r>
          </a:p>
          <a:p>
            <a:pPr marL="285744" indent="-285744"/>
            <a:r>
              <a:rPr lang="en-US" dirty="0"/>
              <a:t>Practice empathy</a:t>
            </a:r>
          </a:p>
          <a:p>
            <a:pPr marL="285744" indent="-285744"/>
            <a:r>
              <a:rPr lang="en-US" dirty="0"/>
              <a:t>Provide feedback</a:t>
            </a:r>
          </a:p>
          <a:p>
            <a:endParaRPr lang="en-US" dirty="0"/>
          </a:p>
        </p:txBody>
      </p:sp>
    </p:spTree>
    <p:extLst>
      <p:ext uri="{BB962C8B-B14F-4D97-AF65-F5344CB8AC3E}">
        <p14:creationId xmlns:p14="http://schemas.microsoft.com/office/powerpoint/2010/main" val="38005886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Employee Expectations of Managers</a:t>
            </a:r>
          </a:p>
        </p:txBody>
      </p:sp>
      <p:sp>
        <p:nvSpPr>
          <p:cNvPr id="4" name="Text Placeholder 3"/>
          <p:cNvSpPr>
            <a:spLocks noGrp="1"/>
          </p:cNvSpPr>
          <p:nvPr>
            <p:ph idx="1"/>
          </p:nvPr>
        </p:nvSpPr>
        <p:spPr/>
        <p:txBody>
          <a:bodyPr/>
          <a:lstStyle/>
          <a:p>
            <a:pPr marL="0" indent="0">
              <a:buNone/>
            </a:pPr>
            <a:r>
              <a:rPr lang="en-US" dirty="0"/>
              <a:t>Work and task support:</a:t>
            </a:r>
          </a:p>
          <a:p>
            <a:pPr marL="285744" indent="-285744"/>
            <a:r>
              <a:rPr lang="en-US" dirty="0"/>
              <a:t>Provide clear directions</a:t>
            </a:r>
          </a:p>
          <a:p>
            <a:pPr marL="285744" indent="-285744"/>
            <a:r>
              <a:rPr lang="en-US" dirty="0"/>
              <a:t>Provide tools and resources</a:t>
            </a:r>
          </a:p>
          <a:p>
            <a:pPr marL="285744" indent="-285744"/>
            <a:r>
              <a:rPr lang="en-US" dirty="0"/>
              <a:t>Encourage professional growth and development</a:t>
            </a:r>
          </a:p>
          <a:p>
            <a:pPr marL="285744" indent="-285744"/>
            <a:r>
              <a:rPr lang="en-US" dirty="0"/>
              <a:t>Include employees in decision making that affects them</a:t>
            </a:r>
          </a:p>
          <a:p>
            <a:pPr marL="285744" indent="-285744"/>
            <a:r>
              <a:rPr lang="en-US" dirty="0"/>
              <a:t>Provide a safe environment</a:t>
            </a:r>
          </a:p>
          <a:p>
            <a:pPr marL="285744" indent="-285744"/>
            <a:r>
              <a:rPr lang="en-US" dirty="0"/>
              <a:t>Practice reasonable and rational behavior</a:t>
            </a:r>
          </a:p>
        </p:txBody>
      </p:sp>
    </p:spTree>
    <p:extLst>
      <p:ext uri="{BB962C8B-B14F-4D97-AF65-F5344CB8AC3E}">
        <p14:creationId xmlns:p14="http://schemas.microsoft.com/office/powerpoint/2010/main" val="20769017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Professionalism</a:t>
            </a:r>
          </a:p>
        </p:txBody>
      </p:sp>
      <p:sp>
        <p:nvSpPr>
          <p:cNvPr id="4" name="Text Placeholder 3"/>
          <p:cNvSpPr>
            <a:spLocks noGrp="1"/>
          </p:cNvSpPr>
          <p:nvPr>
            <p:ph idx="1"/>
          </p:nvPr>
        </p:nvSpPr>
        <p:spPr/>
        <p:txBody>
          <a:bodyPr/>
          <a:lstStyle/>
          <a:p>
            <a:pPr marL="0" indent="0">
              <a:buNone/>
            </a:pPr>
            <a:r>
              <a:rPr lang="en-US" dirty="0"/>
              <a:t>Combination of:</a:t>
            </a:r>
          </a:p>
          <a:p>
            <a:pPr marL="285744" indent="-285744"/>
            <a:r>
              <a:rPr lang="en-US" dirty="0"/>
              <a:t>Knowledge</a:t>
            </a:r>
          </a:p>
          <a:p>
            <a:pPr marL="285744" indent="-285744"/>
            <a:r>
              <a:rPr lang="en-US" dirty="0"/>
              <a:t>Skills</a:t>
            </a:r>
          </a:p>
          <a:p>
            <a:pPr marL="285744" indent="-285744"/>
            <a:r>
              <a:rPr lang="en-US" dirty="0"/>
              <a:t>Attitudes</a:t>
            </a:r>
          </a:p>
          <a:p>
            <a:pPr marL="285744" indent="-285744"/>
            <a:r>
              <a:rPr lang="en-US" dirty="0"/>
              <a:t>Behaviors</a:t>
            </a:r>
          </a:p>
          <a:p>
            <a:pPr marL="285744" indent="-285744"/>
            <a:endParaRPr lang="en-US" dirty="0"/>
          </a:p>
          <a:p>
            <a:pPr marL="0" indent="0">
              <a:buNone/>
            </a:pPr>
            <a:r>
              <a:rPr lang="en-US" dirty="0"/>
              <a:t>People with high levels of professionalism are:</a:t>
            </a:r>
          </a:p>
          <a:p>
            <a:pPr marL="285744" indent="-285744"/>
            <a:r>
              <a:rPr lang="en-US" dirty="0"/>
              <a:t>Excellent employees</a:t>
            </a:r>
          </a:p>
          <a:p>
            <a:pPr marL="285744" indent="-285744"/>
            <a:r>
              <a:rPr lang="en-US" dirty="0"/>
              <a:t>Honest</a:t>
            </a:r>
          </a:p>
          <a:p>
            <a:pPr marL="285744" indent="-285744"/>
            <a:r>
              <a:rPr lang="en-US" dirty="0"/>
              <a:t>Respectful</a:t>
            </a:r>
          </a:p>
          <a:p>
            <a:pPr marL="285744" indent="-285744"/>
            <a:r>
              <a:rPr lang="en-US" dirty="0"/>
              <a:t>Lead and serve others</a:t>
            </a:r>
          </a:p>
          <a:p>
            <a:endParaRPr lang="en-US" dirty="0"/>
          </a:p>
        </p:txBody>
      </p:sp>
      <p:pic>
        <p:nvPicPr>
          <p:cNvPr id="12" name="Picture Placeholder 11"/>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42225528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Personal Treatment</a:t>
            </a:r>
          </a:p>
        </p:txBody>
      </p:sp>
      <p:sp>
        <p:nvSpPr>
          <p:cNvPr id="4" name="Text Placeholder 3"/>
          <p:cNvSpPr>
            <a:spLocks noGrp="1"/>
          </p:cNvSpPr>
          <p:nvPr>
            <p:ph idx="1"/>
          </p:nvPr>
        </p:nvSpPr>
        <p:spPr/>
        <p:txBody>
          <a:bodyPr/>
          <a:lstStyle/>
          <a:p>
            <a:pPr marL="285744" indent="-285744"/>
            <a:r>
              <a:rPr lang="en-US" dirty="0"/>
              <a:t>Managers interact with</a:t>
            </a:r>
          </a:p>
          <a:p>
            <a:pPr lvl="1"/>
            <a:r>
              <a:rPr lang="en-US" dirty="0"/>
              <a:t>Staff</a:t>
            </a:r>
          </a:p>
          <a:p>
            <a:pPr lvl="1"/>
            <a:r>
              <a:rPr lang="en-US" dirty="0"/>
              <a:t>Guests</a:t>
            </a:r>
          </a:p>
          <a:p>
            <a:pPr lvl="1"/>
            <a:r>
              <a:rPr lang="en-US" dirty="0"/>
              <a:t>Vendors</a:t>
            </a:r>
          </a:p>
          <a:p>
            <a:pPr marL="285744" indent="-285744"/>
            <a:r>
              <a:rPr lang="en-US" dirty="0"/>
              <a:t>Value system that governs daily conduct</a:t>
            </a:r>
          </a:p>
          <a:p>
            <a:pPr marL="285744" indent="-285744"/>
            <a:r>
              <a:rPr lang="en-US" dirty="0"/>
              <a:t>Employees expect ethical behavior</a:t>
            </a:r>
          </a:p>
          <a:p>
            <a:pPr marL="285744" indent="-285744"/>
            <a:r>
              <a:rPr lang="en-US" dirty="0"/>
              <a:t>Treat fairly </a:t>
            </a:r>
          </a:p>
          <a:p>
            <a:pPr marL="285744" indent="-285744"/>
            <a:r>
              <a:rPr lang="en-US" dirty="0"/>
              <a:t>No favoritism</a:t>
            </a:r>
          </a:p>
          <a:p>
            <a:endParaRPr lang="en-US" dirty="0"/>
          </a:p>
        </p:txBody>
      </p:sp>
    </p:spTree>
    <p:extLst>
      <p:ext uri="{BB962C8B-B14F-4D97-AF65-F5344CB8AC3E}">
        <p14:creationId xmlns:p14="http://schemas.microsoft.com/office/powerpoint/2010/main" val="34403803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Personal Treatment</a:t>
            </a:r>
          </a:p>
        </p:txBody>
      </p:sp>
      <p:sp>
        <p:nvSpPr>
          <p:cNvPr id="4" name="Text Placeholder 3"/>
          <p:cNvSpPr>
            <a:spLocks noGrp="1"/>
          </p:cNvSpPr>
          <p:nvPr>
            <p:ph idx="1"/>
          </p:nvPr>
        </p:nvSpPr>
        <p:spPr/>
        <p:txBody>
          <a:bodyPr/>
          <a:lstStyle/>
          <a:p>
            <a:pPr marL="0" indent="0">
              <a:buNone/>
            </a:pPr>
            <a:r>
              <a:rPr lang="en-US" dirty="0"/>
              <a:t>Diverse teams:</a:t>
            </a:r>
          </a:p>
          <a:p>
            <a:pPr marL="285744" indent="-285744"/>
            <a:r>
              <a:rPr lang="en-US" dirty="0"/>
              <a:t>Race</a:t>
            </a:r>
          </a:p>
          <a:p>
            <a:pPr marL="285744" indent="-285744"/>
            <a:r>
              <a:rPr lang="en-US" dirty="0"/>
              <a:t>Ethnicity</a:t>
            </a:r>
          </a:p>
          <a:p>
            <a:pPr marL="285744" indent="-285744"/>
            <a:r>
              <a:rPr lang="en-US" dirty="0"/>
              <a:t>Gender</a:t>
            </a:r>
          </a:p>
          <a:p>
            <a:pPr marL="285744" indent="-285744"/>
            <a:r>
              <a:rPr lang="en-US" dirty="0"/>
              <a:t>Sexual orientation</a:t>
            </a:r>
          </a:p>
          <a:p>
            <a:pPr marL="285744" indent="-285744"/>
            <a:r>
              <a:rPr lang="en-US" dirty="0"/>
              <a:t>Socioeconomic status</a:t>
            </a:r>
          </a:p>
          <a:p>
            <a:pPr marL="285744" indent="-285744"/>
            <a:r>
              <a:rPr lang="en-US" dirty="0"/>
              <a:t>Age</a:t>
            </a:r>
          </a:p>
          <a:p>
            <a:pPr marL="285744" indent="-285744"/>
            <a:r>
              <a:rPr lang="en-US" dirty="0"/>
              <a:t>Physical abilities</a:t>
            </a:r>
          </a:p>
          <a:p>
            <a:pPr marL="285744" indent="-285744"/>
            <a:r>
              <a:rPr lang="en-US" dirty="0"/>
              <a:t>Religious beliefs</a:t>
            </a:r>
          </a:p>
          <a:p>
            <a:pPr marL="285744" indent="-285744"/>
            <a:r>
              <a:rPr lang="en-US" dirty="0"/>
              <a:t>Political beliefs</a:t>
            </a:r>
          </a:p>
          <a:p>
            <a:endParaRPr lang="en-US" dirty="0"/>
          </a:p>
        </p:txBody>
      </p:sp>
      <p:pic>
        <p:nvPicPr>
          <p:cNvPr id="8" name="Picture Placeholder 7"/>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0386024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Responsibilities of a Manager</a:t>
            </a:r>
          </a:p>
        </p:txBody>
      </p:sp>
      <p:sp>
        <p:nvSpPr>
          <p:cNvPr id="3" name="Content Placeholder 2"/>
          <p:cNvSpPr>
            <a:spLocks noGrp="1"/>
          </p:cNvSpPr>
          <p:nvPr>
            <p:ph idx="1"/>
          </p:nvPr>
        </p:nvSpPr>
        <p:spPr/>
        <p:txBody>
          <a:bodyPr/>
          <a:lstStyle/>
          <a:p>
            <a:pPr marL="0" indent="0">
              <a:buNone/>
            </a:pPr>
            <a:r>
              <a:rPr lang="en-US" dirty="0"/>
              <a:t>Managers responsible for:</a:t>
            </a:r>
          </a:p>
          <a:p>
            <a:pPr marL="285744" indent="-285744"/>
            <a:r>
              <a:rPr lang="en-US" dirty="0"/>
              <a:t>Safe and satisfactory operation</a:t>
            </a:r>
          </a:p>
          <a:p>
            <a:pPr marL="285744" indent="-285744"/>
            <a:r>
              <a:rPr lang="en-US" dirty="0"/>
              <a:t>Customer service</a:t>
            </a:r>
          </a:p>
          <a:p>
            <a:pPr marL="285744" indent="-285744"/>
            <a:r>
              <a:rPr lang="en-US" dirty="0"/>
              <a:t>Cash management</a:t>
            </a:r>
          </a:p>
          <a:p>
            <a:pPr marL="285744" indent="-285744"/>
            <a:r>
              <a:rPr lang="en-US" dirty="0"/>
              <a:t>Execution of food</a:t>
            </a:r>
          </a:p>
          <a:p>
            <a:endParaRPr lang="en-US" dirty="0"/>
          </a:p>
          <a:p>
            <a:pPr marL="0" indent="0">
              <a:buNone/>
            </a:pPr>
            <a:r>
              <a:rPr lang="en-US" dirty="0"/>
              <a:t>Managers must ensure:</a:t>
            </a:r>
          </a:p>
          <a:p>
            <a:pPr marL="285744" indent="-285744"/>
            <a:r>
              <a:rPr lang="en-US" dirty="0"/>
              <a:t>Team working efficiently and effectively</a:t>
            </a:r>
          </a:p>
          <a:p>
            <a:pPr marL="285744" indent="-285744"/>
            <a:r>
              <a:rPr lang="en-US" dirty="0"/>
              <a:t>Operational costs allocated and accounted for</a:t>
            </a:r>
          </a:p>
          <a:p>
            <a:pPr marL="285744" indent="-285744"/>
            <a:r>
              <a:rPr lang="en-US" dirty="0"/>
              <a:t>Sales and service targets developed and met</a:t>
            </a:r>
          </a:p>
          <a:p>
            <a:endParaRPr lang="en-US" dirty="0"/>
          </a:p>
        </p:txBody>
      </p:sp>
      <p:pic>
        <p:nvPicPr>
          <p:cNvPr id="7" name="Picture Placeholder 6"/>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a:fillRect/>
          </a:stretch>
        </p:blipFill>
        <p:spPr/>
      </p:pic>
      <p:sp>
        <p:nvSpPr>
          <p:cNvPr id="5" name="Slide Number Placeholder 4"/>
          <p:cNvSpPr>
            <a:spLocks noGrp="1"/>
          </p:cNvSpPr>
          <p:nvPr>
            <p:ph type="sldNum" sz="quarter" idx="12"/>
          </p:nvPr>
        </p:nvSpPr>
        <p:spPr/>
        <p:txBody>
          <a:bodyPr/>
          <a:lstStyle/>
          <a:p>
            <a:fld id="{8EE6DF30-7D69-458A-83CF-736CAE9C5DF5}" type="slidenum">
              <a:rPr lang="en-US" altLang="en-US" smtClean="0"/>
              <a:pPr/>
              <a:t>2</a:t>
            </a:fld>
            <a:endParaRPr lang="en-US" altLang="en-US" dirty="0"/>
          </a:p>
        </p:txBody>
      </p:sp>
    </p:spTree>
    <p:extLst>
      <p:ext uri="{BB962C8B-B14F-4D97-AF65-F5344CB8AC3E}">
        <p14:creationId xmlns:p14="http://schemas.microsoft.com/office/powerpoint/2010/main" val="4386544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Managing Diversity in the Workplace</a:t>
            </a:r>
          </a:p>
        </p:txBody>
      </p:sp>
      <p:sp>
        <p:nvSpPr>
          <p:cNvPr id="4" name="Text Placeholder 3"/>
          <p:cNvSpPr>
            <a:spLocks noGrp="1"/>
          </p:cNvSpPr>
          <p:nvPr>
            <p:ph idx="1"/>
          </p:nvPr>
        </p:nvSpPr>
        <p:spPr/>
        <p:txBody>
          <a:bodyPr/>
          <a:lstStyle/>
          <a:p>
            <a:pPr marL="0" indent="0">
              <a:buNone/>
            </a:pPr>
            <a:r>
              <a:rPr lang="en-US" dirty="0"/>
              <a:t>Cross-cultural interaction:</a:t>
            </a:r>
          </a:p>
          <a:p>
            <a:pPr marL="285744" indent="-285744"/>
            <a:r>
              <a:rPr lang="en-US" dirty="0"/>
              <a:t>Communication among employees with diverse cultures/backgrounds</a:t>
            </a:r>
          </a:p>
          <a:p>
            <a:pPr marL="285744" indent="-285744"/>
            <a:r>
              <a:rPr lang="en-US" dirty="0"/>
              <a:t>Breaks down stereotypes and prejudices</a:t>
            </a:r>
          </a:p>
          <a:p>
            <a:pPr marL="285744" indent="-285744"/>
            <a:r>
              <a:rPr lang="en-US" dirty="0"/>
              <a:t>Improves workplace environment</a:t>
            </a:r>
          </a:p>
          <a:p>
            <a:endParaRPr lang="en-US" dirty="0"/>
          </a:p>
        </p:txBody>
      </p:sp>
    </p:spTree>
    <p:extLst>
      <p:ext uri="{BB962C8B-B14F-4D97-AF65-F5344CB8AC3E}">
        <p14:creationId xmlns:p14="http://schemas.microsoft.com/office/powerpoint/2010/main" val="18283661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Managing Diversity in the Workplace</a:t>
            </a:r>
          </a:p>
        </p:txBody>
      </p:sp>
      <p:sp>
        <p:nvSpPr>
          <p:cNvPr id="4" name="Text Placeholder 3"/>
          <p:cNvSpPr>
            <a:spLocks noGrp="1"/>
          </p:cNvSpPr>
          <p:nvPr>
            <p:ph idx="1"/>
          </p:nvPr>
        </p:nvSpPr>
        <p:spPr/>
        <p:txBody>
          <a:bodyPr/>
          <a:lstStyle/>
          <a:p>
            <a:pPr marL="0" indent="0">
              <a:buNone/>
            </a:pPr>
            <a:r>
              <a:rPr lang="en-US" dirty="0"/>
              <a:t>Participate in diversity and sensitivity training:</a:t>
            </a:r>
          </a:p>
          <a:p>
            <a:pPr marL="285744" indent="-285744"/>
            <a:r>
              <a:rPr lang="en-US" dirty="0"/>
              <a:t>Overcome fears and unfamiliarity of other cultures</a:t>
            </a:r>
          </a:p>
          <a:p>
            <a:pPr marL="285744" indent="-285744"/>
            <a:r>
              <a:rPr lang="en-US" dirty="0"/>
              <a:t>Ongoing diversity training</a:t>
            </a:r>
          </a:p>
          <a:p>
            <a:pPr marL="285744" indent="-285744"/>
            <a:r>
              <a:rPr lang="en-US" dirty="0"/>
              <a:t>Learn about other customs, languages, and habits</a:t>
            </a:r>
          </a:p>
          <a:p>
            <a:endParaRPr lang="en-US" dirty="0"/>
          </a:p>
          <a:p>
            <a:pPr marL="0" indent="0">
              <a:buNone/>
            </a:pPr>
            <a:r>
              <a:rPr lang="en-US" dirty="0"/>
              <a:t>Model behavior:</a:t>
            </a:r>
          </a:p>
          <a:p>
            <a:pPr marL="285744" indent="-285744"/>
            <a:r>
              <a:rPr lang="en-US" dirty="0"/>
              <a:t>Positive role model</a:t>
            </a:r>
          </a:p>
          <a:p>
            <a:pPr marL="285744" indent="-285744"/>
            <a:r>
              <a:rPr lang="en-US" dirty="0"/>
              <a:t>Honor differences</a:t>
            </a:r>
          </a:p>
          <a:p>
            <a:endParaRPr lang="en-US" dirty="0"/>
          </a:p>
          <a:p>
            <a:pPr marL="0" indent="0">
              <a:buNone/>
            </a:pPr>
            <a:r>
              <a:rPr lang="en-US" dirty="0"/>
              <a:t>Integrate diversity into the mission statement:</a:t>
            </a:r>
          </a:p>
          <a:p>
            <a:pPr marL="285744" indent="-285744"/>
            <a:r>
              <a:rPr lang="en-US" dirty="0"/>
              <a:t>Policies and procedures promote cross-cultural interaction</a:t>
            </a:r>
          </a:p>
          <a:p>
            <a:pPr marL="285744" indent="-285744"/>
            <a:r>
              <a:rPr lang="en-US" dirty="0"/>
              <a:t>Based on mission—includes diversity goals</a:t>
            </a:r>
          </a:p>
          <a:p>
            <a:endParaRPr lang="en-US" dirty="0"/>
          </a:p>
        </p:txBody>
      </p:sp>
    </p:spTree>
    <p:extLst>
      <p:ext uri="{BB962C8B-B14F-4D97-AF65-F5344CB8AC3E}">
        <p14:creationId xmlns:p14="http://schemas.microsoft.com/office/powerpoint/2010/main" val="31091090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Managing Diversity in the Workplace</a:t>
            </a:r>
          </a:p>
        </p:txBody>
      </p:sp>
      <p:sp>
        <p:nvSpPr>
          <p:cNvPr id="4" name="Text Placeholder 3"/>
          <p:cNvSpPr>
            <a:spLocks noGrp="1"/>
          </p:cNvSpPr>
          <p:nvPr>
            <p:ph idx="1"/>
          </p:nvPr>
        </p:nvSpPr>
        <p:spPr/>
        <p:txBody>
          <a:bodyPr/>
          <a:lstStyle/>
          <a:p>
            <a:pPr marL="0" indent="0">
              <a:buNone/>
            </a:pPr>
            <a:r>
              <a:rPr lang="en-US" dirty="0"/>
              <a:t>Encourage studying and using different languages:</a:t>
            </a:r>
          </a:p>
          <a:p>
            <a:pPr marL="285744" indent="-285744"/>
            <a:r>
              <a:rPr lang="en-US" dirty="0"/>
              <a:t>Learn key words</a:t>
            </a:r>
          </a:p>
          <a:p>
            <a:pPr marL="285744" indent="-285744"/>
            <a:r>
              <a:rPr lang="en-US" dirty="0"/>
              <a:t>Educational assistance</a:t>
            </a:r>
          </a:p>
          <a:p>
            <a:endParaRPr lang="en-US" dirty="0"/>
          </a:p>
          <a:p>
            <a:pPr marL="0" indent="0">
              <a:buNone/>
            </a:pPr>
            <a:r>
              <a:rPr lang="en-US" dirty="0"/>
              <a:t>Use multilingual materials:</a:t>
            </a:r>
          </a:p>
          <a:p>
            <a:pPr marL="285744" indent="-285744"/>
            <a:r>
              <a:rPr lang="en-US" dirty="0"/>
              <a:t>Posters and charts</a:t>
            </a:r>
          </a:p>
          <a:p>
            <a:pPr marL="285744" indent="-285744"/>
            <a:r>
              <a:rPr lang="en-US" dirty="0"/>
              <a:t>Orientation materials</a:t>
            </a:r>
          </a:p>
          <a:p>
            <a:pPr marL="285744" indent="-285744"/>
            <a:r>
              <a:rPr lang="en-US" dirty="0"/>
              <a:t>Improve communication</a:t>
            </a:r>
          </a:p>
          <a:p>
            <a:pPr marL="285744" indent="-285744"/>
            <a:r>
              <a:rPr lang="en-US" dirty="0"/>
              <a:t>Ensure knowledge and skills learned</a:t>
            </a:r>
          </a:p>
          <a:p>
            <a:pPr marL="285744" indent="-285744"/>
            <a:endParaRPr lang="en-US" dirty="0"/>
          </a:p>
        </p:txBody>
      </p:sp>
    </p:spTree>
    <p:extLst>
      <p:ext uri="{BB962C8B-B14F-4D97-AF65-F5344CB8AC3E}">
        <p14:creationId xmlns:p14="http://schemas.microsoft.com/office/powerpoint/2010/main" val="9415791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and Task Support</a:t>
            </a:r>
          </a:p>
        </p:txBody>
      </p:sp>
      <p:sp>
        <p:nvSpPr>
          <p:cNvPr id="4" name="Text Placeholder 3"/>
          <p:cNvSpPr>
            <a:spLocks noGrp="1"/>
          </p:cNvSpPr>
          <p:nvPr>
            <p:ph idx="1"/>
          </p:nvPr>
        </p:nvSpPr>
        <p:spPr/>
        <p:txBody>
          <a:bodyPr/>
          <a:lstStyle/>
          <a:p>
            <a:pPr marL="285744" indent="-285744"/>
            <a:r>
              <a:rPr lang="en-US" dirty="0"/>
              <a:t>Employees expect:</a:t>
            </a:r>
          </a:p>
          <a:p>
            <a:pPr lvl="1"/>
            <a:r>
              <a:rPr lang="en-US" dirty="0"/>
              <a:t>Tools and resources available</a:t>
            </a:r>
          </a:p>
          <a:p>
            <a:pPr lvl="1"/>
            <a:r>
              <a:rPr lang="en-US" dirty="0"/>
              <a:t>Clear directions</a:t>
            </a:r>
          </a:p>
          <a:p>
            <a:pPr lvl="1"/>
            <a:r>
              <a:rPr lang="en-US" dirty="0"/>
              <a:t>Safe and harassment-free environment</a:t>
            </a:r>
          </a:p>
          <a:p>
            <a:endParaRPr lang="en-US" dirty="0"/>
          </a:p>
          <a:p>
            <a:pPr marL="285744" indent="-285744"/>
            <a:r>
              <a:rPr lang="en-US" dirty="0"/>
              <a:t>Job descriptions:</a:t>
            </a:r>
          </a:p>
          <a:p>
            <a:pPr lvl="1"/>
            <a:r>
              <a:rPr lang="en-US" dirty="0"/>
              <a:t>Communicate specific task standards/responsibilities</a:t>
            </a:r>
          </a:p>
          <a:p>
            <a:pPr lvl="1"/>
            <a:r>
              <a:rPr lang="en-US" dirty="0"/>
              <a:t>Actions connect to organization’s goals</a:t>
            </a:r>
          </a:p>
          <a:p>
            <a:endParaRPr lang="en-US" dirty="0"/>
          </a:p>
          <a:p>
            <a:pPr marL="285744" indent="-285744"/>
            <a:r>
              <a:rPr lang="en-US" dirty="0"/>
              <a:t>Personal and professional development, support</a:t>
            </a:r>
          </a:p>
        </p:txBody>
      </p:sp>
      <p:pic>
        <p:nvPicPr>
          <p:cNvPr id="8" name="Picture Placeholder 7"/>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120847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 Solving as a Manager</a:t>
            </a:r>
          </a:p>
        </p:txBody>
      </p:sp>
      <p:sp>
        <p:nvSpPr>
          <p:cNvPr id="4" name="Text Placeholder 3"/>
          <p:cNvSpPr>
            <a:spLocks noGrp="1"/>
          </p:cNvSpPr>
          <p:nvPr>
            <p:ph idx="1"/>
          </p:nvPr>
        </p:nvSpPr>
        <p:spPr/>
        <p:txBody>
          <a:bodyPr/>
          <a:lstStyle/>
          <a:p>
            <a:pPr marL="0" indent="0">
              <a:buNone/>
            </a:pPr>
            <a:r>
              <a:rPr lang="en-US" dirty="0"/>
              <a:t>Problem solving:</a:t>
            </a:r>
          </a:p>
          <a:p>
            <a:pPr marL="285744" indent="-285744"/>
            <a:r>
              <a:rPr lang="en-US" dirty="0"/>
              <a:t>Intentional process</a:t>
            </a:r>
          </a:p>
          <a:p>
            <a:pPr marL="285744" indent="-285744"/>
            <a:r>
              <a:rPr lang="en-US" dirty="0"/>
              <a:t>Logical sequence</a:t>
            </a:r>
          </a:p>
          <a:p>
            <a:pPr marL="285744" indent="-285744"/>
            <a:r>
              <a:rPr lang="en-US" dirty="0"/>
              <a:t>Reasonable conclusion</a:t>
            </a:r>
          </a:p>
        </p:txBody>
      </p:sp>
    </p:spTree>
    <p:extLst>
      <p:ext uri="{BB962C8B-B14F-4D97-AF65-F5344CB8AC3E}">
        <p14:creationId xmlns:p14="http://schemas.microsoft.com/office/powerpoint/2010/main" val="27595564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 Solving as a Manager</a:t>
            </a:r>
          </a:p>
        </p:txBody>
      </p:sp>
      <p:sp>
        <p:nvSpPr>
          <p:cNvPr id="4" name="Text Placeholder 3"/>
          <p:cNvSpPr>
            <a:spLocks noGrp="1"/>
          </p:cNvSpPr>
          <p:nvPr>
            <p:ph idx="1"/>
          </p:nvPr>
        </p:nvSpPr>
        <p:spPr/>
        <p:txBody>
          <a:bodyPr/>
          <a:lstStyle/>
          <a:p>
            <a:pPr>
              <a:buAutoNum type="arabicPeriod"/>
            </a:pPr>
            <a:r>
              <a:rPr lang="en-US" dirty="0"/>
              <a:t>Define the problem</a:t>
            </a:r>
          </a:p>
          <a:p>
            <a:pPr marL="685785" lvl="1"/>
            <a:r>
              <a:rPr lang="en-US" dirty="0"/>
              <a:t>Ask questions</a:t>
            </a:r>
          </a:p>
          <a:p>
            <a:pPr marL="685785" lvl="1"/>
            <a:r>
              <a:rPr lang="en-US" dirty="0"/>
              <a:t>Who or what is affected</a:t>
            </a:r>
          </a:p>
          <a:p>
            <a:pPr lvl="2"/>
            <a:r>
              <a:rPr lang="en-US" dirty="0"/>
              <a:t>One or more groups</a:t>
            </a:r>
          </a:p>
          <a:p>
            <a:endParaRPr lang="en-US" dirty="0"/>
          </a:p>
        </p:txBody>
      </p:sp>
    </p:spTree>
    <p:extLst>
      <p:ext uri="{BB962C8B-B14F-4D97-AF65-F5344CB8AC3E}">
        <p14:creationId xmlns:p14="http://schemas.microsoft.com/office/powerpoint/2010/main" val="22484278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 Solving as a Manager</a:t>
            </a:r>
          </a:p>
        </p:txBody>
      </p:sp>
      <p:sp>
        <p:nvSpPr>
          <p:cNvPr id="4" name="Text Placeholder 3"/>
          <p:cNvSpPr>
            <a:spLocks noGrp="1"/>
          </p:cNvSpPr>
          <p:nvPr>
            <p:ph idx="1"/>
          </p:nvPr>
        </p:nvSpPr>
        <p:spPr/>
        <p:txBody>
          <a:bodyPr/>
          <a:lstStyle/>
          <a:p>
            <a:pPr>
              <a:buAutoNum type="arabicPeriod" startAt="2"/>
            </a:pPr>
            <a:r>
              <a:rPr lang="en-US" dirty="0"/>
              <a:t>Determine root cause</a:t>
            </a:r>
          </a:p>
          <a:p>
            <a:pPr lvl="1"/>
            <a:r>
              <a:rPr lang="en-US" dirty="0"/>
              <a:t>Root cause </a:t>
            </a:r>
          </a:p>
          <a:p>
            <a:pPr lvl="1"/>
            <a:r>
              <a:rPr lang="en-US" dirty="0"/>
              <a:t>Initiates the problem</a:t>
            </a:r>
          </a:p>
          <a:p>
            <a:pPr lvl="1"/>
            <a:r>
              <a:rPr lang="en-US" dirty="0"/>
              <a:t>System breakdown</a:t>
            </a:r>
          </a:p>
          <a:p>
            <a:pPr lvl="1"/>
            <a:r>
              <a:rPr lang="en-US" dirty="0"/>
              <a:t>Human errors</a:t>
            </a:r>
          </a:p>
          <a:p>
            <a:pPr lvl="2"/>
            <a:r>
              <a:rPr lang="en-US" dirty="0"/>
              <a:t>Question people affected</a:t>
            </a:r>
          </a:p>
          <a:p>
            <a:pPr lvl="2"/>
            <a:r>
              <a:rPr lang="en-US" dirty="0"/>
              <a:t>Avoid accusations and blame</a:t>
            </a:r>
          </a:p>
        </p:txBody>
      </p:sp>
    </p:spTree>
    <p:extLst>
      <p:ext uri="{BB962C8B-B14F-4D97-AF65-F5344CB8AC3E}">
        <p14:creationId xmlns:p14="http://schemas.microsoft.com/office/powerpoint/2010/main" val="3375734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 Solving as a Manager</a:t>
            </a:r>
          </a:p>
        </p:txBody>
      </p:sp>
      <p:sp>
        <p:nvSpPr>
          <p:cNvPr id="4" name="Text Placeholder 3"/>
          <p:cNvSpPr>
            <a:spLocks noGrp="1"/>
          </p:cNvSpPr>
          <p:nvPr>
            <p:ph idx="1"/>
          </p:nvPr>
        </p:nvSpPr>
        <p:spPr/>
        <p:txBody>
          <a:bodyPr/>
          <a:lstStyle/>
          <a:p>
            <a:pPr marL="342900" indent="-342900">
              <a:buFont typeface="+mj-lt"/>
              <a:buAutoNum type="arabicPeriod" startAt="3"/>
            </a:pPr>
            <a:r>
              <a:rPr lang="en-US" dirty="0"/>
              <a:t>Determine alternative solutions and consequences</a:t>
            </a:r>
          </a:p>
          <a:p>
            <a:pPr marL="685785" lvl="1"/>
            <a:r>
              <a:rPr lang="en-US" dirty="0"/>
              <a:t>List alternate solutions</a:t>
            </a:r>
          </a:p>
          <a:p>
            <a:pPr marL="685785" lvl="1"/>
            <a:r>
              <a:rPr lang="en-US" dirty="0"/>
              <a:t>Include “do nothing”</a:t>
            </a:r>
          </a:p>
          <a:p>
            <a:pPr marL="685785" lvl="1"/>
            <a:r>
              <a:rPr lang="en-US" dirty="0"/>
              <a:t>Key questions</a:t>
            </a:r>
          </a:p>
          <a:p>
            <a:pPr lvl="2"/>
            <a:r>
              <a:rPr lang="en-US" dirty="0"/>
              <a:t>What are the consequences?</a:t>
            </a:r>
          </a:p>
          <a:p>
            <a:pPr lvl="2"/>
            <a:r>
              <a:rPr lang="en-US" dirty="0"/>
              <a:t>Is it cost-effective?</a:t>
            </a:r>
          </a:p>
          <a:p>
            <a:pPr lvl="2"/>
            <a:r>
              <a:rPr lang="en-US" dirty="0"/>
              <a:t>Is it reasonable?</a:t>
            </a:r>
          </a:p>
          <a:p>
            <a:pPr lvl="2"/>
            <a:r>
              <a:rPr lang="en-US" dirty="0"/>
              <a:t>Will it close the loop?</a:t>
            </a:r>
          </a:p>
          <a:p>
            <a:pPr lvl="2"/>
            <a:r>
              <a:rPr lang="en-US" dirty="0"/>
              <a:t>Will it be effective?</a:t>
            </a:r>
          </a:p>
          <a:p>
            <a:endParaRPr lang="en-US" dirty="0"/>
          </a:p>
        </p:txBody>
      </p:sp>
    </p:spTree>
    <p:extLst>
      <p:ext uri="{BB962C8B-B14F-4D97-AF65-F5344CB8AC3E}">
        <p14:creationId xmlns:p14="http://schemas.microsoft.com/office/powerpoint/2010/main" val="42039425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 Solving as a Manager</a:t>
            </a:r>
          </a:p>
        </p:txBody>
      </p:sp>
      <p:sp>
        <p:nvSpPr>
          <p:cNvPr id="4" name="Text Placeholder 3"/>
          <p:cNvSpPr>
            <a:spLocks noGrp="1"/>
          </p:cNvSpPr>
          <p:nvPr>
            <p:ph idx="1"/>
          </p:nvPr>
        </p:nvSpPr>
        <p:spPr/>
        <p:txBody>
          <a:bodyPr/>
          <a:lstStyle/>
          <a:p>
            <a:pPr marL="342900" indent="-342900">
              <a:buFont typeface="+mj-lt"/>
              <a:buAutoNum type="arabicPeriod" startAt="4"/>
            </a:pPr>
            <a:r>
              <a:rPr lang="en-US" dirty="0"/>
              <a:t>Select the best solution</a:t>
            </a:r>
          </a:p>
          <a:p>
            <a:pPr marL="685785" lvl="1"/>
            <a:r>
              <a:rPr lang="en-US" dirty="0"/>
              <a:t>Consider the consequences</a:t>
            </a:r>
          </a:p>
          <a:p>
            <a:pPr marL="685785" lvl="1"/>
            <a:r>
              <a:rPr lang="en-US" dirty="0"/>
              <a:t>Narrow the possible solutions</a:t>
            </a:r>
          </a:p>
          <a:p>
            <a:endParaRPr lang="en-US" dirty="0"/>
          </a:p>
        </p:txBody>
      </p:sp>
    </p:spTree>
    <p:extLst>
      <p:ext uri="{BB962C8B-B14F-4D97-AF65-F5344CB8AC3E}">
        <p14:creationId xmlns:p14="http://schemas.microsoft.com/office/powerpoint/2010/main" val="39367014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 Solving as a Manager</a:t>
            </a:r>
          </a:p>
        </p:txBody>
      </p:sp>
      <p:sp>
        <p:nvSpPr>
          <p:cNvPr id="4" name="Text Placeholder 3"/>
          <p:cNvSpPr>
            <a:spLocks noGrp="1"/>
          </p:cNvSpPr>
          <p:nvPr>
            <p:ph idx="1"/>
          </p:nvPr>
        </p:nvSpPr>
        <p:spPr/>
        <p:txBody>
          <a:bodyPr/>
          <a:lstStyle/>
          <a:p>
            <a:pPr marL="342900" indent="-342900">
              <a:buFont typeface="+mj-lt"/>
              <a:buAutoNum type="arabicPeriod" startAt="5"/>
            </a:pPr>
            <a:r>
              <a:rPr lang="en-US" dirty="0"/>
              <a:t>Develop an action plan</a:t>
            </a:r>
          </a:p>
          <a:p>
            <a:pPr marL="685785" lvl="1"/>
            <a:r>
              <a:rPr lang="en-US" dirty="0"/>
              <a:t>Action plan</a:t>
            </a:r>
          </a:p>
          <a:p>
            <a:pPr lvl="2"/>
            <a:r>
              <a:rPr lang="en-US" dirty="0"/>
              <a:t>Strategy of steps</a:t>
            </a:r>
          </a:p>
          <a:p>
            <a:pPr lvl="2"/>
            <a:r>
              <a:rPr lang="en-US" dirty="0"/>
              <a:t>Problem does not recur</a:t>
            </a:r>
          </a:p>
          <a:p>
            <a:pPr lvl="2"/>
            <a:r>
              <a:rPr lang="en-US" dirty="0"/>
              <a:t>Describe what should happen</a:t>
            </a:r>
          </a:p>
          <a:p>
            <a:pPr marL="685785" lvl="1"/>
            <a:r>
              <a:rPr lang="en-US" dirty="0"/>
              <a:t>Add policy or change</a:t>
            </a:r>
          </a:p>
          <a:p>
            <a:pPr marL="685785" lvl="1"/>
            <a:r>
              <a:rPr lang="en-US" dirty="0"/>
              <a:t>Operational addition or change</a:t>
            </a:r>
          </a:p>
          <a:p>
            <a:pPr marL="685785" lvl="1"/>
            <a:r>
              <a:rPr lang="en-US" dirty="0"/>
              <a:t>Employee handbook addition or change</a:t>
            </a:r>
          </a:p>
          <a:p>
            <a:endParaRPr lang="en-US" dirty="0"/>
          </a:p>
        </p:txBody>
      </p:sp>
    </p:spTree>
    <p:extLst>
      <p:ext uri="{BB962C8B-B14F-4D97-AF65-F5344CB8AC3E}">
        <p14:creationId xmlns:p14="http://schemas.microsoft.com/office/powerpoint/2010/main" val="3760207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Responsibilities of a Manager</a:t>
            </a:r>
          </a:p>
        </p:txBody>
      </p:sp>
      <p:sp>
        <p:nvSpPr>
          <p:cNvPr id="4" name="Text Placeholder 3"/>
          <p:cNvSpPr>
            <a:spLocks noGrp="1"/>
          </p:cNvSpPr>
          <p:nvPr>
            <p:ph idx="1"/>
          </p:nvPr>
        </p:nvSpPr>
        <p:spPr/>
        <p:txBody>
          <a:bodyPr/>
          <a:lstStyle/>
          <a:p>
            <a:pPr marL="0" indent="0">
              <a:buNone/>
            </a:pPr>
            <a:r>
              <a:rPr lang="en-US" dirty="0"/>
              <a:t>Manager skills:</a:t>
            </a:r>
          </a:p>
          <a:p>
            <a:pPr marL="285744" indent="-285744"/>
            <a:r>
              <a:rPr lang="en-US" dirty="0"/>
              <a:t>Math</a:t>
            </a:r>
          </a:p>
          <a:p>
            <a:pPr marL="285744" indent="-285744"/>
            <a:r>
              <a:rPr lang="en-US" dirty="0"/>
              <a:t>People</a:t>
            </a:r>
          </a:p>
          <a:p>
            <a:endParaRPr lang="en-US" dirty="0"/>
          </a:p>
          <a:p>
            <a:pPr marL="0" indent="0">
              <a:buNone/>
            </a:pPr>
            <a:r>
              <a:rPr lang="en-US" dirty="0"/>
              <a:t>Manager functions:</a:t>
            </a:r>
          </a:p>
          <a:p>
            <a:pPr marL="285744" indent="-285744"/>
            <a:r>
              <a:rPr lang="en-US" dirty="0"/>
              <a:t>Human resources management</a:t>
            </a:r>
          </a:p>
          <a:p>
            <a:pPr marL="285744" indent="-285744"/>
            <a:r>
              <a:rPr lang="en-US" dirty="0"/>
              <a:t>Scheduling</a:t>
            </a:r>
          </a:p>
          <a:p>
            <a:pPr marL="285744" indent="-285744"/>
            <a:r>
              <a:rPr lang="en-US" dirty="0"/>
              <a:t>Food costing</a:t>
            </a:r>
          </a:p>
          <a:p>
            <a:pPr marL="285744" indent="-285744"/>
            <a:r>
              <a:rPr lang="en-US" dirty="0"/>
              <a:t>Sales building</a:t>
            </a:r>
          </a:p>
          <a:p>
            <a:pPr marL="285744" indent="-285744"/>
            <a:r>
              <a:rPr lang="en-US" dirty="0"/>
              <a:t>Guest service</a:t>
            </a:r>
          </a:p>
          <a:p>
            <a:pPr marL="285744" indent="-285744"/>
            <a:r>
              <a:rPr lang="en-US" dirty="0"/>
              <a:t>Training and development</a:t>
            </a:r>
          </a:p>
          <a:p>
            <a:pPr marL="285744" indent="-285744"/>
            <a:r>
              <a:rPr lang="en-US" dirty="0"/>
              <a:t>Financial management</a:t>
            </a:r>
          </a:p>
          <a:p>
            <a:pPr marL="285744" indent="-285744"/>
            <a:r>
              <a:rPr lang="en-US" dirty="0"/>
              <a:t>Culinary management</a:t>
            </a:r>
          </a:p>
          <a:p>
            <a:endParaRPr lang="en-US" dirty="0"/>
          </a:p>
          <a:p>
            <a:endParaRPr lang="en-US" dirty="0"/>
          </a:p>
          <a:p>
            <a:endParaRPr lang="en-US" dirty="0"/>
          </a:p>
        </p:txBody>
      </p:sp>
    </p:spTree>
    <p:extLst>
      <p:ext uri="{BB962C8B-B14F-4D97-AF65-F5344CB8AC3E}">
        <p14:creationId xmlns:p14="http://schemas.microsoft.com/office/powerpoint/2010/main" val="2693152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 Solving as a Manager</a:t>
            </a:r>
          </a:p>
        </p:txBody>
      </p:sp>
      <p:sp>
        <p:nvSpPr>
          <p:cNvPr id="4" name="Text Placeholder 3"/>
          <p:cNvSpPr>
            <a:spLocks noGrp="1"/>
          </p:cNvSpPr>
          <p:nvPr>
            <p:ph idx="1"/>
          </p:nvPr>
        </p:nvSpPr>
        <p:spPr/>
        <p:txBody>
          <a:bodyPr/>
          <a:lstStyle/>
          <a:p>
            <a:pPr marL="342900" indent="-342900">
              <a:buFont typeface="+mj-lt"/>
              <a:buAutoNum type="arabicPeriod" startAt="6"/>
            </a:pPr>
            <a:r>
              <a:rPr lang="en-US" dirty="0"/>
              <a:t>Implement the action plan</a:t>
            </a:r>
          </a:p>
          <a:p>
            <a:pPr marL="685785" lvl="1"/>
            <a:r>
              <a:rPr lang="en-US" dirty="0"/>
              <a:t>Communicate action plan and outcome</a:t>
            </a:r>
          </a:p>
          <a:p>
            <a:pPr marL="685785" lvl="1"/>
            <a:r>
              <a:rPr lang="en-US" dirty="0"/>
              <a:t>Those involved need to understand</a:t>
            </a:r>
          </a:p>
          <a:p>
            <a:pPr lvl="2"/>
            <a:r>
              <a:rPr lang="en-US" dirty="0"/>
              <a:t>What the solution is</a:t>
            </a:r>
          </a:p>
          <a:p>
            <a:pPr lvl="2"/>
            <a:r>
              <a:rPr lang="en-US" dirty="0"/>
              <a:t>Why it is needed?</a:t>
            </a:r>
          </a:p>
          <a:p>
            <a:pPr lvl="2"/>
            <a:r>
              <a:rPr lang="en-US" dirty="0"/>
              <a:t>When it will be finalized</a:t>
            </a:r>
          </a:p>
          <a:p>
            <a:pPr lvl="2"/>
            <a:r>
              <a:rPr lang="en-US" dirty="0"/>
              <a:t>How it will impact them</a:t>
            </a:r>
          </a:p>
          <a:p>
            <a:pPr marL="685785" lvl="1"/>
            <a:r>
              <a:rPr lang="en-US" dirty="0"/>
              <a:t>Follow-up</a:t>
            </a:r>
          </a:p>
          <a:p>
            <a:pPr lvl="2"/>
            <a:r>
              <a:rPr lang="en-US" dirty="0"/>
              <a:t>Received action plan</a:t>
            </a:r>
          </a:p>
          <a:p>
            <a:pPr lvl="2"/>
            <a:r>
              <a:rPr lang="en-US" dirty="0"/>
              <a:t>Accepted solution</a:t>
            </a:r>
          </a:p>
        </p:txBody>
      </p:sp>
    </p:spTree>
    <p:extLst>
      <p:ext uri="{BB962C8B-B14F-4D97-AF65-F5344CB8AC3E}">
        <p14:creationId xmlns:p14="http://schemas.microsoft.com/office/powerpoint/2010/main" val="10882621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 Solving as a Manager</a:t>
            </a:r>
          </a:p>
        </p:txBody>
      </p:sp>
      <p:sp>
        <p:nvSpPr>
          <p:cNvPr id="4" name="Text Placeholder 3"/>
          <p:cNvSpPr>
            <a:spLocks noGrp="1"/>
          </p:cNvSpPr>
          <p:nvPr>
            <p:ph idx="1"/>
          </p:nvPr>
        </p:nvSpPr>
        <p:spPr/>
        <p:txBody>
          <a:bodyPr/>
          <a:lstStyle/>
          <a:p>
            <a:pPr>
              <a:buAutoNum type="arabicPeriod" startAt="7"/>
            </a:pPr>
            <a:r>
              <a:rPr lang="en-US" dirty="0"/>
              <a:t>Document the problem and solution for future reference</a:t>
            </a:r>
          </a:p>
          <a:p>
            <a:pPr marL="685785" lvl="1"/>
            <a:r>
              <a:rPr lang="en-US" dirty="0"/>
              <a:t>Problem/solution file</a:t>
            </a:r>
          </a:p>
          <a:p>
            <a:pPr marL="685785" lvl="1"/>
            <a:r>
              <a:rPr lang="en-US" dirty="0"/>
              <a:t>Document</a:t>
            </a:r>
          </a:p>
          <a:p>
            <a:pPr marL="685785" lvl="1"/>
            <a:r>
              <a:rPr lang="en-US" dirty="0"/>
              <a:t>Consult file</a:t>
            </a:r>
          </a:p>
          <a:p>
            <a:pPr marL="685785" lvl="1"/>
            <a:r>
              <a:rPr lang="en-US" dirty="0"/>
              <a:t>Add current situation</a:t>
            </a:r>
          </a:p>
        </p:txBody>
      </p:sp>
    </p:spTree>
    <p:extLst>
      <p:ext uri="{BB962C8B-B14F-4D97-AF65-F5344CB8AC3E}">
        <p14:creationId xmlns:p14="http://schemas.microsoft.com/office/powerpoint/2010/main" val="15279999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Leadership Skills</a:t>
            </a:r>
          </a:p>
        </p:txBody>
      </p:sp>
      <p:sp>
        <p:nvSpPr>
          <p:cNvPr id="4" name="Text Placeholder 3"/>
          <p:cNvSpPr>
            <a:spLocks noGrp="1"/>
          </p:cNvSpPr>
          <p:nvPr>
            <p:ph idx="1"/>
          </p:nvPr>
        </p:nvSpPr>
        <p:spPr/>
        <p:txBody>
          <a:bodyPr/>
          <a:lstStyle/>
          <a:p>
            <a:r>
              <a:rPr lang="en-US" dirty="0"/>
              <a:t>Motivate and guide people</a:t>
            </a:r>
          </a:p>
          <a:p>
            <a:r>
              <a:rPr lang="en-US" dirty="0"/>
              <a:t>Inspire trust</a:t>
            </a:r>
          </a:p>
          <a:p>
            <a:r>
              <a:rPr lang="en-US" dirty="0"/>
              <a:t>Positive example to employees</a:t>
            </a:r>
          </a:p>
          <a:p>
            <a:r>
              <a:rPr lang="en-US" dirty="0"/>
              <a:t>Encourage and inspire employees</a:t>
            </a:r>
          </a:p>
          <a:p>
            <a:endParaRPr lang="en-US" dirty="0"/>
          </a:p>
          <a:p>
            <a:pPr marL="285744" indent="-285744"/>
            <a:r>
              <a:rPr lang="en-US" dirty="0"/>
              <a:t>Motivate employees to reflect</a:t>
            </a:r>
          </a:p>
          <a:p>
            <a:pPr lvl="1"/>
            <a:r>
              <a:rPr lang="en-US" dirty="0"/>
              <a:t>Vision of organization</a:t>
            </a:r>
          </a:p>
          <a:p>
            <a:pPr lvl="1"/>
            <a:r>
              <a:rPr lang="en-US" dirty="0"/>
              <a:t>Accomplish organization’s goals</a:t>
            </a:r>
          </a:p>
        </p:txBody>
      </p:sp>
      <p:pic>
        <p:nvPicPr>
          <p:cNvPr id="8" name="Picture Placeholder 7"/>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7302683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Leadership Skills</a:t>
            </a:r>
          </a:p>
        </p:txBody>
      </p:sp>
      <p:sp>
        <p:nvSpPr>
          <p:cNvPr id="4" name="Text Placeholder 3"/>
          <p:cNvSpPr>
            <a:spLocks noGrp="1"/>
          </p:cNvSpPr>
          <p:nvPr>
            <p:ph idx="1"/>
          </p:nvPr>
        </p:nvSpPr>
        <p:spPr/>
        <p:txBody>
          <a:bodyPr/>
          <a:lstStyle/>
          <a:p>
            <a:pPr marL="0" indent="0">
              <a:buNone/>
            </a:pPr>
            <a:r>
              <a:rPr lang="en-US" dirty="0"/>
              <a:t>Provide direction:</a:t>
            </a:r>
          </a:p>
          <a:p>
            <a:pPr marL="285744" indent="-285744"/>
            <a:r>
              <a:rPr lang="en-US" dirty="0"/>
              <a:t>Communicates clearly</a:t>
            </a:r>
          </a:p>
          <a:p>
            <a:pPr marL="285744" indent="-285744"/>
            <a:r>
              <a:rPr lang="en-US" dirty="0"/>
              <a:t>Expectations</a:t>
            </a:r>
          </a:p>
          <a:p>
            <a:pPr marL="285744" indent="-285744"/>
            <a:r>
              <a:rPr lang="en-US" dirty="0"/>
              <a:t>Discusses roles and responsibilities</a:t>
            </a:r>
          </a:p>
        </p:txBody>
      </p:sp>
    </p:spTree>
    <p:extLst>
      <p:ext uri="{BB962C8B-B14F-4D97-AF65-F5344CB8AC3E}">
        <p14:creationId xmlns:p14="http://schemas.microsoft.com/office/powerpoint/2010/main" val="34444778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Leadership Skills</a:t>
            </a:r>
          </a:p>
        </p:txBody>
      </p:sp>
      <p:sp>
        <p:nvSpPr>
          <p:cNvPr id="4" name="Text Placeholder 3"/>
          <p:cNvSpPr>
            <a:spLocks noGrp="1"/>
          </p:cNvSpPr>
          <p:nvPr>
            <p:ph idx="1"/>
          </p:nvPr>
        </p:nvSpPr>
        <p:spPr/>
        <p:txBody>
          <a:bodyPr/>
          <a:lstStyle/>
          <a:p>
            <a:pPr marL="0" indent="0">
              <a:buNone/>
            </a:pPr>
            <a:r>
              <a:rPr lang="en-US" dirty="0"/>
              <a:t>Lead consistently:</a:t>
            </a:r>
          </a:p>
          <a:p>
            <a:pPr marL="285744" indent="-285744"/>
            <a:r>
              <a:rPr lang="en-US" dirty="0"/>
              <a:t>Treats everyone fairly</a:t>
            </a:r>
          </a:p>
          <a:p>
            <a:pPr marL="285744" indent="-285744"/>
            <a:r>
              <a:rPr lang="en-US" dirty="0"/>
              <a:t>Uses vision, mission, and values as guidelines</a:t>
            </a:r>
          </a:p>
          <a:p>
            <a:pPr marL="285744" indent="-285744"/>
            <a:r>
              <a:rPr lang="en-US" dirty="0"/>
              <a:t>Maintains standards</a:t>
            </a:r>
          </a:p>
          <a:p>
            <a:pPr lvl="1"/>
            <a:r>
              <a:rPr lang="en-US" dirty="0"/>
              <a:t>Hold themselves accountable </a:t>
            </a:r>
          </a:p>
          <a:p>
            <a:pPr lvl="1"/>
            <a:r>
              <a:rPr lang="en-US" dirty="0"/>
              <a:t>Hold others accountable</a:t>
            </a:r>
          </a:p>
        </p:txBody>
      </p:sp>
    </p:spTree>
    <p:extLst>
      <p:ext uri="{BB962C8B-B14F-4D97-AF65-F5344CB8AC3E}">
        <p14:creationId xmlns:p14="http://schemas.microsoft.com/office/powerpoint/2010/main" val="5225732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Leadership Skills</a:t>
            </a:r>
          </a:p>
        </p:txBody>
      </p:sp>
      <p:sp>
        <p:nvSpPr>
          <p:cNvPr id="4" name="Text Placeholder 3"/>
          <p:cNvSpPr>
            <a:spLocks noGrp="1"/>
          </p:cNvSpPr>
          <p:nvPr>
            <p:ph idx="1"/>
          </p:nvPr>
        </p:nvSpPr>
        <p:spPr/>
        <p:txBody>
          <a:bodyPr/>
          <a:lstStyle/>
          <a:p>
            <a:pPr marL="0" indent="0">
              <a:buNone/>
            </a:pPr>
            <a:r>
              <a:rPr lang="en-US" dirty="0"/>
              <a:t>Influence others:</a:t>
            </a:r>
          </a:p>
          <a:p>
            <a:pPr marL="285744" indent="-285744"/>
            <a:r>
              <a:rPr lang="en-US" dirty="0"/>
              <a:t>Earns respect</a:t>
            </a:r>
          </a:p>
          <a:p>
            <a:pPr marL="285744" indent="-285744"/>
            <a:r>
              <a:rPr lang="en-US" dirty="0"/>
              <a:t>Shows results</a:t>
            </a:r>
          </a:p>
          <a:p>
            <a:pPr lvl="1"/>
            <a:r>
              <a:rPr lang="en-US" dirty="0"/>
              <a:t>Strong performance</a:t>
            </a:r>
          </a:p>
          <a:p>
            <a:pPr lvl="1"/>
            <a:r>
              <a:rPr lang="en-US" dirty="0"/>
              <a:t>Professionalism</a:t>
            </a:r>
          </a:p>
          <a:p>
            <a:pPr lvl="1"/>
            <a:r>
              <a:rPr lang="en-US" dirty="0"/>
              <a:t>Engaged</a:t>
            </a:r>
          </a:p>
          <a:p>
            <a:pPr lvl="1"/>
            <a:r>
              <a:rPr lang="en-US" dirty="0"/>
              <a:t>Satisfied employees</a:t>
            </a:r>
          </a:p>
          <a:p>
            <a:pPr marL="285744" indent="-285744"/>
            <a:r>
              <a:rPr lang="en-US" dirty="0"/>
              <a:t>Builds consensus</a:t>
            </a:r>
          </a:p>
          <a:p>
            <a:pPr lvl="1"/>
            <a:r>
              <a:rPr lang="en-US" dirty="0"/>
              <a:t>Give-and-take dialogue</a:t>
            </a:r>
          </a:p>
        </p:txBody>
      </p:sp>
    </p:spTree>
    <p:extLst>
      <p:ext uri="{BB962C8B-B14F-4D97-AF65-F5344CB8AC3E}">
        <p14:creationId xmlns:p14="http://schemas.microsoft.com/office/powerpoint/2010/main" val="4627393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Leadership Skills</a:t>
            </a:r>
          </a:p>
        </p:txBody>
      </p:sp>
      <p:sp>
        <p:nvSpPr>
          <p:cNvPr id="4" name="Text Placeholder 3"/>
          <p:cNvSpPr>
            <a:spLocks noGrp="1"/>
          </p:cNvSpPr>
          <p:nvPr>
            <p:ph idx="1"/>
          </p:nvPr>
        </p:nvSpPr>
        <p:spPr/>
        <p:txBody>
          <a:bodyPr/>
          <a:lstStyle/>
          <a:p>
            <a:pPr marL="0" indent="0">
              <a:buNone/>
            </a:pPr>
            <a:r>
              <a:rPr lang="en-US" dirty="0"/>
              <a:t>Motivate others:</a:t>
            </a:r>
          </a:p>
          <a:p>
            <a:pPr marL="285744" indent="-285744"/>
            <a:r>
              <a:rPr lang="en-US" dirty="0"/>
              <a:t>Gives pep talks</a:t>
            </a:r>
          </a:p>
          <a:p>
            <a:pPr marL="285744" indent="-285744"/>
            <a:r>
              <a:rPr lang="en-US" dirty="0"/>
              <a:t>Asks for advice</a:t>
            </a:r>
          </a:p>
          <a:p>
            <a:pPr marL="285744" indent="-285744"/>
            <a:r>
              <a:rPr lang="en-US" dirty="0"/>
              <a:t>Praises people’s work</a:t>
            </a:r>
          </a:p>
          <a:p>
            <a:pPr marL="285744" indent="-285744"/>
            <a:r>
              <a:rPr lang="en-US" dirty="0"/>
              <a:t>Keeps everyone informed</a:t>
            </a:r>
          </a:p>
          <a:p>
            <a:pPr marL="285744" indent="-285744"/>
            <a:r>
              <a:rPr lang="en-US" dirty="0"/>
              <a:t>Communicates</a:t>
            </a:r>
          </a:p>
        </p:txBody>
      </p:sp>
    </p:spTree>
    <p:extLst>
      <p:ext uri="{BB962C8B-B14F-4D97-AF65-F5344CB8AC3E}">
        <p14:creationId xmlns:p14="http://schemas.microsoft.com/office/powerpoint/2010/main" val="41018172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Leadership Skills</a:t>
            </a:r>
          </a:p>
        </p:txBody>
      </p:sp>
      <p:sp>
        <p:nvSpPr>
          <p:cNvPr id="4" name="Text Placeholder 3"/>
          <p:cNvSpPr>
            <a:spLocks noGrp="1"/>
          </p:cNvSpPr>
          <p:nvPr>
            <p:ph idx="1"/>
          </p:nvPr>
        </p:nvSpPr>
        <p:spPr/>
        <p:txBody>
          <a:bodyPr/>
          <a:lstStyle/>
          <a:p>
            <a:pPr marL="0" indent="0">
              <a:buNone/>
            </a:pPr>
            <a:r>
              <a:rPr lang="en-US" dirty="0"/>
              <a:t>Coach and develop others:</a:t>
            </a:r>
          </a:p>
          <a:p>
            <a:pPr marL="285744" indent="-285744"/>
            <a:r>
              <a:rPr lang="en-US" dirty="0"/>
              <a:t>Learns better ways to perform a task</a:t>
            </a:r>
          </a:p>
          <a:p>
            <a:pPr marL="285744" indent="-285744"/>
            <a:r>
              <a:rPr lang="en-US" dirty="0"/>
              <a:t>Takes pride in others’ success</a:t>
            </a:r>
          </a:p>
          <a:p>
            <a:endParaRPr lang="en-US" dirty="0"/>
          </a:p>
          <a:p>
            <a:pPr marL="0" indent="0">
              <a:buNone/>
            </a:pPr>
            <a:r>
              <a:rPr lang="en-US" dirty="0"/>
              <a:t>Anticipate change:</a:t>
            </a:r>
          </a:p>
          <a:p>
            <a:pPr marL="285744" indent="-285744"/>
            <a:r>
              <a:rPr lang="en-US" dirty="0"/>
              <a:t>Continuously improves</a:t>
            </a:r>
          </a:p>
          <a:p>
            <a:pPr marL="285744" indent="-285744"/>
            <a:r>
              <a:rPr lang="en-US" dirty="0"/>
              <a:t>Communicates benefits of new processes and procedures</a:t>
            </a:r>
          </a:p>
          <a:p>
            <a:endParaRPr lang="en-US" dirty="0"/>
          </a:p>
          <a:p>
            <a:endParaRPr lang="en-US" dirty="0"/>
          </a:p>
        </p:txBody>
      </p:sp>
    </p:spTree>
    <p:extLst>
      <p:ext uri="{BB962C8B-B14F-4D97-AF65-F5344CB8AC3E}">
        <p14:creationId xmlns:p14="http://schemas.microsoft.com/office/powerpoint/2010/main" val="32730270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Leadership Skills</a:t>
            </a:r>
          </a:p>
        </p:txBody>
      </p:sp>
      <p:sp>
        <p:nvSpPr>
          <p:cNvPr id="4" name="Text Placeholder 3"/>
          <p:cNvSpPr>
            <a:spLocks noGrp="1"/>
          </p:cNvSpPr>
          <p:nvPr>
            <p:ph idx="1"/>
          </p:nvPr>
        </p:nvSpPr>
        <p:spPr/>
        <p:txBody>
          <a:bodyPr/>
          <a:lstStyle/>
          <a:p>
            <a:pPr marL="0" indent="0">
              <a:buNone/>
            </a:pPr>
            <a:r>
              <a:rPr lang="en-US" dirty="0"/>
              <a:t>Foster teamwork:</a:t>
            </a:r>
          </a:p>
          <a:p>
            <a:pPr marL="285744" indent="-285744"/>
            <a:r>
              <a:rPr lang="en-US" dirty="0"/>
              <a:t>Who is good at each task?</a:t>
            </a:r>
          </a:p>
          <a:p>
            <a:pPr marL="285744" indent="-285744"/>
            <a:r>
              <a:rPr lang="en-US" dirty="0"/>
              <a:t>Helps team members improve performance</a:t>
            </a:r>
          </a:p>
          <a:p>
            <a:pPr marL="285744" indent="-285744"/>
            <a:r>
              <a:rPr lang="en-US" dirty="0"/>
              <a:t>Puts team’s goals ahead of their own</a:t>
            </a:r>
          </a:p>
          <a:p>
            <a:pPr marL="285744" indent="-285744"/>
            <a:r>
              <a:rPr lang="en-US" dirty="0"/>
              <a:t>Listens and provides direction</a:t>
            </a:r>
          </a:p>
          <a:p>
            <a:endParaRPr lang="en-US" dirty="0"/>
          </a:p>
          <a:p>
            <a:endParaRPr lang="en-US" dirty="0"/>
          </a:p>
        </p:txBody>
      </p:sp>
    </p:spTree>
    <p:extLst>
      <p:ext uri="{BB962C8B-B14F-4D97-AF65-F5344CB8AC3E}">
        <p14:creationId xmlns:p14="http://schemas.microsoft.com/office/powerpoint/2010/main" val="4162807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Responsibilities of a Manager</a:t>
            </a:r>
          </a:p>
        </p:txBody>
      </p:sp>
      <p:sp>
        <p:nvSpPr>
          <p:cNvPr id="4" name="Text Placeholder 3"/>
          <p:cNvSpPr>
            <a:spLocks noGrp="1"/>
          </p:cNvSpPr>
          <p:nvPr>
            <p:ph idx="1"/>
          </p:nvPr>
        </p:nvSpPr>
        <p:spPr/>
        <p:txBody>
          <a:bodyPr/>
          <a:lstStyle/>
          <a:p>
            <a:pPr marL="285744" indent="-285744"/>
            <a:r>
              <a:rPr lang="en-US" dirty="0"/>
              <a:t>Company expectations</a:t>
            </a:r>
          </a:p>
          <a:p>
            <a:pPr marL="285744" indent="-285744"/>
            <a:r>
              <a:rPr lang="en-US" dirty="0"/>
              <a:t>Employee expectations</a:t>
            </a:r>
          </a:p>
          <a:p>
            <a:pPr marL="285744" indent="-285744"/>
            <a:r>
              <a:rPr lang="en-US" dirty="0"/>
              <a:t>Guest expectations</a:t>
            </a:r>
          </a:p>
          <a:p>
            <a:pPr marL="285744" indent="-285744"/>
            <a:r>
              <a:rPr lang="en-US" dirty="0"/>
              <a:t>All applicable laws</a:t>
            </a:r>
          </a:p>
          <a:p>
            <a:endParaRPr lang="en-US" dirty="0"/>
          </a:p>
          <a:p>
            <a:endParaRPr lang="en-US" dirty="0"/>
          </a:p>
          <a:p>
            <a:endParaRPr lang="en-US" dirty="0"/>
          </a:p>
        </p:txBody>
      </p:sp>
    </p:spTree>
    <p:extLst>
      <p:ext uri="{BB962C8B-B14F-4D97-AF65-F5344CB8AC3E}">
        <p14:creationId xmlns:p14="http://schemas.microsoft.com/office/powerpoint/2010/main" val="27272781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Company Expectations</a:t>
            </a:r>
          </a:p>
        </p:txBody>
      </p:sp>
      <p:sp>
        <p:nvSpPr>
          <p:cNvPr id="4" name="Text Placeholder 3"/>
          <p:cNvSpPr>
            <a:spLocks noGrp="1"/>
          </p:cNvSpPr>
          <p:nvPr>
            <p:ph idx="1"/>
          </p:nvPr>
        </p:nvSpPr>
        <p:spPr/>
        <p:txBody>
          <a:bodyPr/>
          <a:lstStyle/>
          <a:p>
            <a:pPr marL="0" indent="0">
              <a:buNone/>
            </a:pPr>
            <a:r>
              <a:rPr lang="en-US" dirty="0"/>
              <a:t>Mission statement:</a:t>
            </a:r>
          </a:p>
          <a:p>
            <a:pPr marL="285744" indent="-285744"/>
            <a:r>
              <a:rPr lang="en-US" dirty="0"/>
              <a:t>Want to do now</a:t>
            </a:r>
          </a:p>
          <a:p>
            <a:pPr marL="0" indent="0">
              <a:buNone/>
            </a:pPr>
            <a:endParaRPr lang="en-US" dirty="0"/>
          </a:p>
          <a:p>
            <a:pPr marL="0" indent="0">
              <a:buNone/>
            </a:pPr>
            <a:r>
              <a:rPr lang="en-US" dirty="0"/>
              <a:t>Vision statement:</a:t>
            </a:r>
          </a:p>
          <a:p>
            <a:pPr marL="285744" indent="-285744"/>
            <a:r>
              <a:rPr lang="en-US" dirty="0"/>
              <a:t>Want to do in future</a:t>
            </a:r>
          </a:p>
          <a:p>
            <a:pPr marL="285744" indent="-285744"/>
            <a:r>
              <a:rPr lang="en-US" dirty="0"/>
              <a:t>Aim high </a:t>
            </a:r>
          </a:p>
          <a:p>
            <a:pPr marL="285744" indent="-285744"/>
            <a:r>
              <a:rPr lang="en-US" dirty="0"/>
              <a:t>Inspiring and exceptional</a:t>
            </a:r>
          </a:p>
          <a:p>
            <a:pPr marL="285744" indent="-285744"/>
            <a:r>
              <a:rPr lang="en-US" dirty="0"/>
              <a:t>Promote and deliver to guests to generate profits</a:t>
            </a:r>
          </a:p>
          <a:p>
            <a:endParaRPr lang="en-US" dirty="0"/>
          </a:p>
          <a:p>
            <a:endParaRPr lang="en-US" dirty="0"/>
          </a:p>
        </p:txBody>
      </p:sp>
    </p:spTree>
    <p:extLst>
      <p:ext uri="{BB962C8B-B14F-4D97-AF65-F5344CB8AC3E}">
        <p14:creationId xmlns:p14="http://schemas.microsoft.com/office/powerpoint/2010/main" val="1721560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Vision Statements</a:t>
            </a:r>
          </a:p>
        </p:txBody>
      </p:sp>
      <p:sp>
        <p:nvSpPr>
          <p:cNvPr id="4" name="Text Placeholder 3"/>
          <p:cNvSpPr>
            <a:spLocks noGrp="1"/>
          </p:cNvSpPr>
          <p:nvPr>
            <p:ph idx="1"/>
          </p:nvPr>
        </p:nvSpPr>
        <p:spPr/>
        <p:txBody>
          <a:bodyPr/>
          <a:lstStyle/>
          <a:p>
            <a:pPr marL="0" indent="0" algn="ctr">
              <a:buNone/>
            </a:pPr>
            <a:r>
              <a:rPr lang="en-US" sz="3200" b="1" dirty="0"/>
              <a:t>Heinz</a:t>
            </a:r>
            <a:endParaRPr lang="en-US" b="1" dirty="0"/>
          </a:p>
          <a:p>
            <a:pPr marL="0" indent="0" algn="ctr">
              <a:buNone/>
            </a:pPr>
            <a:r>
              <a:rPr lang="en-US" dirty="0"/>
              <a:t>“Our vision: To be the best food company, growing a better world.</a:t>
            </a:r>
          </a:p>
          <a:p>
            <a:pPr marL="0" indent="0" algn="ctr">
              <a:buNone/>
            </a:pPr>
            <a:r>
              <a:rPr lang="en-US" dirty="0"/>
              <a:t>Our values: Quality, integrity, consumer first, ownership/meritocracy, innovation.”</a:t>
            </a:r>
          </a:p>
          <a:p>
            <a:endParaRPr lang="en-US" dirty="0"/>
          </a:p>
          <a:p>
            <a:endParaRPr lang="en-US" dirty="0"/>
          </a:p>
          <a:p>
            <a:pPr marL="0" indent="0" algn="ctr">
              <a:buNone/>
            </a:pPr>
            <a:r>
              <a:rPr lang="en-US" sz="3200" b="1" dirty="0"/>
              <a:t>Kellogg Company</a:t>
            </a:r>
          </a:p>
          <a:p>
            <a:pPr marL="0" indent="0" algn="ctr">
              <a:buNone/>
            </a:pPr>
            <a:r>
              <a:rPr lang="en-US" dirty="0"/>
              <a:t>“Our Vision: To enrich and delight the world through foods and brands</a:t>
            </a:r>
          </a:p>
          <a:p>
            <a:pPr marL="0" indent="0" algn="ctr">
              <a:buNone/>
            </a:pPr>
            <a:r>
              <a:rPr lang="en-US" dirty="0"/>
              <a:t>that matter.”</a:t>
            </a:r>
          </a:p>
          <a:p>
            <a:endParaRPr lang="en-US" dirty="0"/>
          </a:p>
        </p:txBody>
      </p:sp>
    </p:spTree>
    <p:extLst>
      <p:ext uri="{BB962C8B-B14F-4D97-AF65-F5344CB8AC3E}">
        <p14:creationId xmlns:p14="http://schemas.microsoft.com/office/powerpoint/2010/main" val="16989450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Company Expectations</a:t>
            </a:r>
          </a:p>
        </p:txBody>
      </p:sp>
      <p:sp>
        <p:nvSpPr>
          <p:cNvPr id="4" name="Text Placeholder 3"/>
          <p:cNvSpPr>
            <a:spLocks noGrp="1"/>
          </p:cNvSpPr>
          <p:nvPr>
            <p:ph idx="1"/>
          </p:nvPr>
        </p:nvSpPr>
        <p:spPr/>
        <p:txBody>
          <a:bodyPr/>
          <a:lstStyle/>
          <a:p>
            <a:pPr marL="0" indent="0">
              <a:buNone/>
            </a:pPr>
            <a:r>
              <a:rPr lang="en-US" dirty="0"/>
              <a:t>Mission statement:</a:t>
            </a:r>
          </a:p>
          <a:p>
            <a:pPr marL="285744" indent="-285744"/>
            <a:r>
              <a:rPr lang="en-US" dirty="0"/>
              <a:t>Purpose of organization to employees and customers</a:t>
            </a:r>
          </a:p>
          <a:p>
            <a:pPr marL="285744" indent="-285744"/>
            <a:r>
              <a:rPr lang="en-US" dirty="0"/>
              <a:t>What it intends to sell or provide and to whom</a:t>
            </a:r>
          </a:p>
          <a:p>
            <a:pPr marL="285744" indent="-285744"/>
            <a:r>
              <a:rPr lang="en-US" dirty="0"/>
              <a:t>What organization is trying to do each day</a:t>
            </a:r>
          </a:p>
          <a:p>
            <a:pPr marL="285744" indent="-285744"/>
            <a:r>
              <a:rPr lang="en-US" dirty="0"/>
              <a:t>Clear, concise, and interesting</a:t>
            </a:r>
          </a:p>
          <a:p>
            <a:endParaRPr lang="en-US" dirty="0"/>
          </a:p>
        </p:txBody>
      </p:sp>
    </p:spTree>
    <p:extLst>
      <p:ext uri="{BB962C8B-B14F-4D97-AF65-F5344CB8AC3E}">
        <p14:creationId xmlns:p14="http://schemas.microsoft.com/office/powerpoint/2010/main" val="15570757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Mission Statements</a:t>
            </a:r>
          </a:p>
        </p:txBody>
      </p:sp>
      <p:sp>
        <p:nvSpPr>
          <p:cNvPr id="4" name="Text Placeholder 3"/>
          <p:cNvSpPr>
            <a:spLocks noGrp="1"/>
          </p:cNvSpPr>
          <p:nvPr>
            <p:ph idx="1"/>
          </p:nvPr>
        </p:nvSpPr>
        <p:spPr/>
        <p:txBody>
          <a:bodyPr/>
          <a:lstStyle/>
          <a:p>
            <a:pPr marL="0" indent="0" algn="ctr">
              <a:buNone/>
            </a:pPr>
            <a:r>
              <a:rPr lang="en-US" sz="3200" b="1" dirty="0"/>
              <a:t>Starbucks</a:t>
            </a:r>
          </a:p>
          <a:p>
            <a:pPr marL="0" indent="0" algn="ctr">
              <a:buNone/>
            </a:pPr>
            <a:r>
              <a:rPr lang="en-US" dirty="0"/>
              <a:t>“To inspire and nurture the human spirit—one person, one cup and one neighborhood at a time.”</a:t>
            </a:r>
          </a:p>
          <a:p>
            <a:endParaRPr lang="en-US" dirty="0"/>
          </a:p>
          <a:p>
            <a:pPr marL="0" indent="0" algn="ctr">
              <a:buNone/>
            </a:pPr>
            <a:r>
              <a:rPr lang="en-US" sz="3200" b="1" dirty="0"/>
              <a:t>The Cheesecake Factory</a:t>
            </a:r>
          </a:p>
          <a:p>
            <a:pPr marL="0" indent="0" algn="ctr">
              <a:buNone/>
            </a:pPr>
            <a:r>
              <a:rPr lang="en-US" dirty="0"/>
              <a:t>“To create an environment where absolute guest satisfaction is our</a:t>
            </a:r>
          </a:p>
          <a:p>
            <a:pPr marL="0" indent="0" algn="ctr">
              <a:buNone/>
            </a:pPr>
            <a:r>
              <a:rPr lang="en-US" dirty="0"/>
              <a:t>highest priority.”</a:t>
            </a:r>
          </a:p>
        </p:txBody>
      </p:sp>
    </p:spTree>
    <p:extLst>
      <p:ext uri="{BB962C8B-B14F-4D97-AF65-F5344CB8AC3E}">
        <p14:creationId xmlns:p14="http://schemas.microsoft.com/office/powerpoint/2010/main" val="17753585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SMART Goals</a:t>
            </a:r>
          </a:p>
        </p:txBody>
      </p:sp>
      <p:sp>
        <p:nvSpPr>
          <p:cNvPr id="4" name="Text Placeholder 3"/>
          <p:cNvSpPr>
            <a:spLocks noGrp="1"/>
          </p:cNvSpPr>
          <p:nvPr>
            <p:ph idx="1"/>
          </p:nvPr>
        </p:nvSpPr>
        <p:spPr/>
        <p:txBody>
          <a:bodyPr/>
          <a:lstStyle/>
          <a:p>
            <a:pPr marL="0" indent="0">
              <a:buNone/>
            </a:pPr>
            <a:r>
              <a:rPr lang="en-US" dirty="0"/>
              <a:t>Goals:</a:t>
            </a:r>
          </a:p>
          <a:p>
            <a:pPr marL="285744" indent="-285744"/>
            <a:r>
              <a:rPr lang="en-US" dirty="0"/>
              <a:t>Statements of desired results</a:t>
            </a:r>
          </a:p>
          <a:p>
            <a:pPr marL="285744" indent="-285744"/>
            <a:r>
              <a:rPr lang="en-US" dirty="0"/>
              <a:t>Measure actual performance</a:t>
            </a:r>
          </a:p>
          <a:p>
            <a:pPr marL="285744" indent="-285744"/>
            <a:r>
              <a:rPr lang="en-US" dirty="0"/>
              <a:t>What people commit to</a:t>
            </a:r>
          </a:p>
          <a:p>
            <a:pPr marL="285744" indent="-285744"/>
            <a:r>
              <a:rPr lang="en-US" dirty="0"/>
              <a:t>Departments/functions</a:t>
            </a:r>
          </a:p>
          <a:p>
            <a:pPr lvl="1"/>
            <a:r>
              <a:rPr lang="en-US" dirty="0"/>
              <a:t>Create separate goals</a:t>
            </a:r>
          </a:p>
          <a:p>
            <a:endParaRPr lang="en-US" dirty="0"/>
          </a:p>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295400"/>
            <a:ext cx="3217886" cy="4216540"/>
          </a:xfrm>
          <a:prstGeom prst="rect">
            <a:avLst/>
          </a:prstGeom>
        </p:spPr>
      </p:pic>
    </p:spTree>
    <p:extLst>
      <p:ext uri="{BB962C8B-B14F-4D97-AF65-F5344CB8AC3E}">
        <p14:creationId xmlns:p14="http://schemas.microsoft.com/office/powerpoint/2010/main" val="219774002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3360442-5dec-4955-8a74-e48fe25ec838" xsi:nil="true"/>
    <lcf76f155ced4ddcb4097134ff3c332f xmlns="162f643a-7b80-4d38-9450-1e488627f741">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7FDCF3104A07244BF459662B7AA6C88" ma:contentTypeVersion="16" ma:contentTypeDescription="Create a new document." ma:contentTypeScope="" ma:versionID="cc189776ef262ce16b119e4cb3eab4b5">
  <xsd:schema xmlns:xsd="http://www.w3.org/2001/XMLSchema" xmlns:xs="http://www.w3.org/2001/XMLSchema" xmlns:p="http://schemas.microsoft.com/office/2006/metadata/properties" xmlns:ns2="83360442-5dec-4955-8a74-e48fe25ec838" xmlns:ns3="162f643a-7b80-4d38-9450-1e488627f741" targetNamespace="http://schemas.microsoft.com/office/2006/metadata/properties" ma:root="true" ma:fieldsID="9722f91a27ae4aeaa1bd0f5c842d0019" ns2:_="" ns3:_="">
    <xsd:import namespace="83360442-5dec-4955-8a74-e48fe25ec838"/>
    <xsd:import namespace="162f643a-7b80-4d38-9450-1e488627f74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ObjectDetectorVersions" minOccurs="0"/>
                <xsd:element ref="ns3:MediaServiceLocation"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OCR"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360442-5dec-4955-8a74-e48fe25ec83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64897631-8002-4167-8b20-1409df4a837c}" ma:internalName="TaxCatchAll" ma:showField="CatchAllData" ma:web="83360442-5dec-4955-8a74-e48fe25ec83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62f643a-7b80-4d38-9450-1e488627f74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Location" ma:index="14" nillable="true" ma:displayName="Location" ma:indexed="true"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c989fe73-3383-41d1-9f05-ce8a0a359f23"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7D5BF90-42F8-4792-BC02-F1E0ABC35C03}">
  <ds:schemaRefs>
    <ds:schemaRef ds:uri="http://schemas.microsoft.com/office/2006/metadata/properties"/>
    <ds:schemaRef ds:uri="http://schemas.microsoft.com/office/infopath/2007/PartnerControls"/>
    <ds:schemaRef ds:uri="83360442-5dec-4955-8a74-e48fe25ec838"/>
    <ds:schemaRef ds:uri="162f643a-7b80-4d38-9450-1e488627f741"/>
  </ds:schemaRefs>
</ds:datastoreItem>
</file>

<file path=customXml/itemProps2.xml><?xml version="1.0" encoding="utf-8"?>
<ds:datastoreItem xmlns:ds="http://schemas.openxmlformats.org/officeDocument/2006/customXml" ds:itemID="{EBB83BB8-9FBE-4973-8887-A8C1104C209C}">
  <ds:schemaRefs>
    <ds:schemaRef ds:uri="http://schemas.microsoft.com/sharepoint/v3/contenttype/forms"/>
  </ds:schemaRefs>
</ds:datastoreItem>
</file>

<file path=customXml/itemProps3.xml><?xml version="1.0" encoding="utf-8"?>
<ds:datastoreItem xmlns:ds="http://schemas.openxmlformats.org/officeDocument/2006/customXml" ds:itemID="{6CA4044D-5BE5-4347-8CFF-B8EDC5E54B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360442-5dec-4955-8a74-e48fe25ec838"/>
    <ds:schemaRef ds:uri="162f643a-7b80-4d38-9450-1e488627f74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603</TotalTime>
  <Words>4198</Words>
  <Application>Microsoft Office PowerPoint</Application>
  <PresentationFormat>Widescreen</PresentationFormat>
  <Paragraphs>446</Paragraphs>
  <Slides>38</Slides>
  <Notes>37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Arial</vt:lpstr>
      <vt:lpstr>Calibri</vt:lpstr>
      <vt:lpstr>Courier New</vt:lpstr>
      <vt:lpstr>Helvetica Neue Medium</vt:lpstr>
      <vt:lpstr>Wingdings</vt:lpstr>
      <vt:lpstr>1_Office Theme</vt:lpstr>
      <vt:lpstr>PowerPoint Presentation</vt:lpstr>
      <vt:lpstr>The Responsibilities of a Manager</vt:lpstr>
      <vt:lpstr>The Responsibilities of a Manager</vt:lpstr>
      <vt:lpstr>The Responsibilities of a Manager</vt:lpstr>
      <vt:lpstr>Company Expectations</vt:lpstr>
      <vt:lpstr>Vision Statements</vt:lpstr>
      <vt:lpstr>Company Expectations</vt:lpstr>
      <vt:lpstr>Mission Statements</vt:lpstr>
      <vt:lpstr>SMART Goals</vt:lpstr>
      <vt:lpstr>SMART Goals</vt:lpstr>
      <vt:lpstr>SMART Goals</vt:lpstr>
      <vt:lpstr>SMART Goals</vt:lpstr>
      <vt:lpstr>Employee Expectations</vt:lpstr>
      <vt:lpstr>Employee Expectations of Managers</vt:lpstr>
      <vt:lpstr>Employee Expectations of Managers</vt:lpstr>
      <vt:lpstr>Employee Expectations of Managers</vt:lpstr>
      <vt:lpstr>Professionalism</vt:lpstr>
      <vt:lpstr>Personal Treatment</vt:lpstr>
      <vt:lpstr>Personal Treatment</vt:lpstr>
      <vt:lpstr>Managing Diversity in the Workplace</vt:lpstr>
      <vt:lpstr>Managing Diversity in the Workplace</vt:lpstr>
      <vt:lpstr>Managing Diversity in the Workplace</vt:lpstr>
      <vt:lpstr>Work and Task Support</vt:lpstr>
      <vt:lpstr>Problem Solving as a Manager</vt:lpstr>
      <vt:lpstr>Problem Solving as a Manager</vt:lpstr>
      <vt:lpstr>Problem Solving as a Manager</vt:lpstr>
      <vt:lpstr>Problem Solving as a Manager</vt:lpstr>
      <vt:lpstr>Problem Solving as a Manager</vt:lpstr>
      <vt:lpstr>Problem Solving as a Manager</vt:lpstr>
      <vt:lpstr>Problem Solving as a Manager</vt:lpstr>
      <vt:lpstr>Problem Solving as a Manager</vt:lpstr>
      <vt:lpstr>Leadership Skills</vt:lpstr>
      <vt:lpstr>Leadership Skills</vt:lpstr>
      <vt:lpstr>Leadership Skills</vt:lpstr>
      <vt:lpstr>Leadership Skills</vt:lpstr>
      <vt:lpstr>Leadership Skills</vt:lpstr>
      <vt:lpstr>Leadership Skills</vt:lpstr>
      <vt:lpstr>Leadership Skills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22 Introduction to Management</dc:title>
  <dc:creator>Sarah Leszka</dc:creator>
  <cp:lastModifiedBy>Courtney Hamm</cp:lastModifiedBy>
  <cp:revision>94</cp:revision>
  <dcterms:created xsi:type="dcterms:W3CDTF">2017-04-05T20:42:42Z</dcterms:created>
  <dcterms:modified xsi:type="dcterms:W3CDTF">2025-07-30T17:24:32Z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300.000000000000</vt:lpwstr>
  </property>
  <property fmtid="{D5CDD505-2E9C-101B-9397-08002B2CF9AE}" pid="3" name="ContentTypeId">
    <vt:lpwstr>0x010100A7FDCF3104A07244BF459662B7AA6C88</vt:lpwstr>
  </property>
  <property fmtid="{D5CDD505-2E9C-101B-9397-08002B2CF9AE}" pid="4" name="MediaServiceImageTags">
    <vt:lpwstr/>
  </property>
</Properties>
</file>