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7"/>
  </p:notesMasterIdLst>
  <p:sldIdLst>
    <p:sldId id="328" r:id="rId5"/>
    <p:sldId id="329"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1BDF3A-3FA4-4E7A-A44A-B25FAF51FA92}" v="6" dt="2025-07-30T18:02:04.8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01" autoAdjust="0"/>
    <p:restoredTop sz="85083" autoAdjust="0"/>
  </p:normalViewPr>
  <p:slideViewPr>
    <p:cSldViewPr snapToGrid="0">
      <p:cViewPr varScale="1">
        <p:scale>
          <a:sx n="54" d="100"/>
          <a:sy n="54" d="100"/>
        </p:scale>
        <p:origin x="92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urtney Hamm" userId="f8c2eda8-63b0-4a90-b695-0f3283e8988d" providerId="ADAL" clId="{A01BDF3A-3FA4-4E7A-A44A-B25FAF51FA92}"/>
    <pc:docChg chg="modSld">
      <pc:chgData name="Courtney Hamm" userId="f8c2eda8-63b0-4a90-b695-0f3283e8988d" providerId="ADAL" clId="{A01BDF3A-3FA4-4E7A-A44A-B25FAF51FA92}" dt="2025-07-30T17:47:04.787" v="1" actId="1076"/>
      <pc:docMkLst>
        <pc:docMk/>
      </pc:docMkLst>
      <pc:sldChg chg="modSp">
        <pc:chgData name="Courtney Hamm" userId="f8c2eda8-63b0-4a90-b695-0f3283e8988d" providerId="ADAL" clId="{A01BDF3A-3FA4-4E7A-A44A-B25FAF51FA92}" dt="2025-07-30T17:47:04.787" v="1" actId="1076"/>
        <pc:sldMkLst>
          <pc:docMk/>
          <pc:sldMk cId="721563061" sldId="329"/>
        </pc:sldMkLst>
        <pc:picChg chg="mod">
          <ac:chgData name="Courtney Hamm" userId="f8c2eda8-63b0-4a90-b695-0f3283e8988d" providerId="ADAL" clId="{A01BDF3A-3FA4-4E7A-A44A-B25FAF51FA92}" dt="2025-07-30T17:47:04.787" v="1" actId="1076"/>
          <ac:picMkLst>
            <pc:docMk/>
            <pc:sldMk cId="721563061" sldId="329"/>
            <ac:picMk id="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DBA4C-F63C-43AD-B19D-19BC6A6D0F86}" type="datetimeFigureOut">
              <a:rPr lang="en-US" smtClean="0"/>
              <a:t>7/30/2025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F80F0-88AE-4220-9144-0EFF981626C1}" type="slidenum">
              <a:rPr lang="en-US" smtClean="0"/>
              <a:t>‹#›</a:t>
            </a:fld>
            <a:endParaRPr lang="en-US" dirty="0"/>
          </a:p>
        </p:txBody>
      </p:sp>
    </p:spTree>
    <p:extLst>
      <p:ext uri="{BB962C8B-B14F-4D97-AF65-F5344CB8AC3E}">
        <p14:creationId xmlns:p14="http://schemas.microsoft.com/office/powerpoint/2010/main" val="320501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2</a:t>
            </a:fld>
            <a:endParaRPr lang="en-US" dirty="0"/>
          </a:p>
        </p:txBody>
      </p:sp>
    </p:spTree>
    <p:extLst>
      <p:ext uri="{BB962C8B-B14F-4D97-AF65-F5344CB8AC3E}">
        <p14:creationId xmlns:p14="http://schemas.microsoft.com/office/powerpoint/2010/main" val="3176823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Confirming all reservations and special requests is good customer service. It makes the guests feel important and helps management to plan food and labor needs, controlling the flow of guests and food orders throughout the shift.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operations ask for credit card numbers to confirm the reservation when it is placed. This is done frequently for special events. Some places charge guests for “no-shows”—when guests do not honor the reservations they have made.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special requests, it is important to have a way to “flag” or call attention to the special request. This ensures that cooks, servers, and other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staff will be more attentive to the request, communicate better with each other to fulfill the request, and avoid errors. Taking reservations and completing special requests may seem like simple tasks, but they actually take planning and organization. Proper procedures help operations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build strong guest loyalty.</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11</a:t>
            </a:fld>
            <a:endParaRPr lang="en-US" dirty="0"/>
          </a:p>
        </p:txBody>
      </p:sp>
    </p:spTree>
    <p:extLst>
      <p:ext uri="{BB962C8B-B14F-4D97-AF65-F5344CB8AC3E}">
        <p14:creationId xmlns:p14="http://schemas.microsoft.com/office/powerpoint/2010/main" val="2698813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with the increased use of POS systems, most of this information can be captured for future use. There are modules within a POS system that can track reservations, assign tables, and even help staff regulate the flow of the restaurant by suggesting when reservations can be taken. This can help the restaurant limit guest wait times for tables.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Individual guest needs can also be entered to help with future reservations. For instance, by using a phone number from a guest, the POS system can track how many times the guest has dined there, what his or her favorite menu items are, any preference on tables, and food allergies, to name a few items. This is a powerful tool that can help attract and maintain repeat business.</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12</a:t>
            </a:fld>
            <a:endParaRPr lang="en-US" dirty="0"/>
          </a:p>
        </p:txBody>
      </p:sp>
    </p:spTree>
    <p:extLst>
      <p:ext uri="{BB962C8B-B14F-4D97-AF65-F5344CB8AC3E}">
        <p14:creationId xmlns:p14="http://schemas.microsoft.com/office/powerpoint/2010/main" val="1163328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host or hostess, or greeter, provides the first impression of the operation—in appearance, friendliness, and attentiveness. The host or hostess evaluates and determines the guest’s specific needs for the current visit and is responsible for the following: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Asking whether the guests have a reservation and, if so, checking the reservation log for all information pertaining to the guests’ visit (if reservations are taken at the operation)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Noting any special dietary needs, seating arrangements, celebrations, and so on, and passing the information along to the rest of the staff</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Arranging for the guests to be escorted to their seats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a full-service operation without a host or hostess, these tasks fall to the server or dining room manager.</a:t>
            </a:r>
          </a:p>
        </p:txBody>
      </p:sp>
      <p:sp>
        <p:nvSpPr>
          <p:cNvPr id="4" name="Slide Number Placeholder 3"/>
          <p:cNvSpPr>
            <a:spLocks noGrp="1"/>
          </p:cNvSpPr>
          <p:nvPr>
            <p:ph type="sldNum" sz="quarter" idx="10"/>
          </p:nvPr>
        </p:nvSpPr>
        <p:spPr/>
        <p:txBody>
          <a:bodyPr/>
          <a:lstStyle/>
          <a:p>
            <a:fld id="{2FFF80F0-88AE-4220-9144-0EFF981626C1}" type="slidenum">
              <a:rPr lang="en-US" smtClean="0"/>
              <a:t>13</a:t>
            </a:fld>
            <a:endParaRPr lang="en-US" dirty="0"/>
          </a:p>
        </p:txBody>
      </p:sp>
    </p:spTree>
    <p:extLst>
      <p:ext uri="{BB962C8B-B14F-4D97-AF65-F5344CB8AC3E}">
        <p14:creationId xmlns:p14="http://schemas.microsoft.com/office/powerpoint/2010/main" val="2694143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the guests are seated, the server takes over. As each guest at the table selects his or her meal, the server notes guest orders on preprinted guest checks or small notepads. These written orders may be entered into a POS machine at the wait station, or the guest ticket may be handed directly to the kitchen staff to start the meal preparation.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guests will ask the server whether certain ingredients can be removed from dishes due to food allergies or other special needs.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Servers need to correctly note any special requirements in the preparation of a guest’s food item and ensure that the kitchen understands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request. Double-checking written receipt of special requests with the chefs is always a good idea.</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14</a:t>
            </a:fld>
            <a:endParaRPr lang="en-US" dirty="0"/>
          </a:p>
        </p:txBody>
      </p:sp>
    </p:spTree>
    <p:extLst>
      <p:ext uri="{BB962C8B-B14F-4D97-AF65-F5344CB8AC3E}">
        <p14:creationId xmlns:p14="http://schemas.microsoft.com/office/powerpoint/2010/main" val="2671973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Orders need to be written down carefully, using the same method each time. A server should do the following when writing the table check:</a:t>
            </a:r>
          </a:p>
          <a:p>
            <a:pPr marL="228600" indent="-228600">
              <a:buFont typeface="+mj-lt"/>
              <a:buAutoNum type="arabicPeriod"/>
            </a:pPr>
            <a:r>
              <a:rPr lang="en-US" sz="1200" b="0" i="0" u="none" strike="noStrike" kern="1200" baseline="0" dirty="0">
                <a:solidFill>
                  <a:schemeClr val="tx1"/>
                </a:solidFill>
                <a:latin typeface="+mn-lt"/>
                <a:ea typeface="+mn-ea"/>
                <a:cs typeface="+mn-cs"/>
              </a:rPr>
              <a:t>Include proper seat and table numbers where appropriate. Each dining room has a pivot point, such as the front door, which establishes the location of seat number one—closest to the pivot point. The numbering of seats continues counterclockwise. The server approaches each table at the specific place determined by the floor plan.</a:t>
            </a:r>
          </a:p>
          <a:p>
            <a:pPr marL="228600" indent="-228600">
              <a:buFont typeface="+mj-lt"/>
              <a:buAutoNum type="arabicPeriod"/>
            </a:pPr>
            <a:r>
              <a:rPr lang="en-US" sz="1200" b="0" i="0" u="none" strike="noStrike" kern="1200" baseline="0" dirty="0">
                <a:solidFill>
                  <a:schemeClr val="tx1"/>
                </a:solidFill>
                <a:latin typeface="+mn-lt"/>
                <a:ea typeface="+mn-ea"/>
                <a:cs typeface="+mn-cs"/>
              </a:rPr>
              <a:t>Use a grid to write down the order in delivery sequence; for example, drink, appetizer, soup, salad, entrée, and—eventually—dessert. Remember, it is critical to keep everything organized and consistent for all checks.</a:t>
            </a:r>
          </a:p>
          <a:p>
            <a:pPr marL="228600" indent="-228600">
              <a:buFont typeface="+mj-lt"/>
              <a:buAutoNum type="arabicPeriod"/>
            </a:pPr>
            <a:r>
              <a:rPr lang="en-US" sz="1200" b="0" i="0" u="none" strike="noStrike" kern="1200" baseline="0" dirty="0">
                <a:solidFill>
                  <a:schemeClr val="tx1"/>
                </a:solidFill>
                <a:latin typeface="+mn-lt"/>
                <a:ea typeface="+mn-ea"/>
                <a:cs typeface="+mn-cs"/>
              </a:rPr>
              <a:t>Use abbreviations, usually standardized by management or the kitchen, to ensure clear communication. Examples can be temps (for temperatures), CB (for cheeseburger), BK (for blackened).</a:t>
            </a:r>
          </a:p>
          <a:p>
            <a:pPr marL="228600" indent="-228600">
              <a:buFont typeface="+mj-lt"/>
              <a:buAutoNum type="arabicPeriod"/>
            </a:pPr>
            <a:r>
              <a:rPr lang="en-US" sz="1200" b="0" i="0" u="none" strike="noStrike" kern="1200" baseline="0" dirty="0">
                <a:solidFill>
                  <a:schemeClr val="tx1"/>
                </a:solidFill>
                <a:latin typeface="+mn-lt"/>
                <a:ea typeface="+mn-ea"/>
                <a:cs typeface="+mn-cs"/>
              </a:rPr>
              <a:t>Take and note temperatures for dishes cooked to order, such as burgers and steaks, along with any special requests by the guests.</a:t>
            </a:r>
          </a:p>
          <a:p>
            <a:pPr marL="228600" indent="-228600">
              <a:buFont typeface="+mj-lt"/>
              <a:buAutoNum type="arabicPeriod"/>
            </a:pPr>
            <a:r>
              <a:rPr lang="en-US" sz="1200" b="0" i="0" u="none" strike="noStrike" kern="1200" baseline="0" dirty="0">
                <a:solidFill>
                  <a:schemeClr val="tx1"/>
                </a:solidFill>
                <a:latin typeface="+mn-lt"/>
                <a:ea typeface="+mn-ea"/>
                <a:cs typeface="+mn-cs"/>
              </a:rPr>
              <a:t>Finally, repeat the order back to the guests before leaving the table.</a:t>
            </a:r>
          </a:p>
        </p:txBody>
      </p:sp>
      <p:sp>
        <p:nvSpPr>
          <p:cNvPr id="4" name="Slide Number Placeholder 3"/>
          <p:cNvSpPr>
            <a:spLocks noGrp="1"/>
          </p:cNvSpPr>
          <p:nvPr>
            <p:ph type="sldNum" sz="quarter" idx="10"/>
          </p:nvPr>
        </p:nvSpPr>
        <p:spPr/>
        <p:txBody>
          <a:bodyPr/>
          <a:lstStyle/>
          <a:p>
            <a:fld id="{2FFF80F0-88AE-4220-9144-0EFF981626C1}" type="slidenum">
              <a:rPr lang="en-US" smtClean="0"/>
              <a:t>15</a:t>
            </a:fld>
            <a:endParaRPr lang="en-US" dirty="0"/>
          </a:p>
        </p:txBody>
      </p:sp>
    </p:spTree>
    <p:extLst>
      <p:ext uri="{BB962C8B-B14F-4D97-AF65-F5344CB8AC3E}">
        <p14:creationId xmlns:p14="http://schemas.microsoft.com/office/powerpoint/2010/main" val="2648627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Suggestive selling involves recommending items to a guest. It is one of the keys to the success of any retail business. In a restaurant, suggestive selling</a:t>
            </a:r>
          </a:p>
          <a:p>
            <a:r>
              <a:rPr lang="en-US" sz="1200" b="0" i="0" u="none" strike="noStrike" kern="1200" baseline="0" dirty="0">
                <a:solidFill>
                  <a:schemeClr val="tx1"/>
                </a:solidFill>
                <a:latin typeface="+mn-lt"/>
                <a:ea typeface="+mn-ea"/>
                <a:cs typeface="+mn-cs"/>
              </a:rPr>
              <a:t>maximizes guest satisfaction and increases the average check, resulting in more profits. The success of suggestive selling depends on product knowledge, effective communication skills, and sales training.</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16</a:t>
            </a:fld>
            <a:endParaRPr lang="en-US" dirty="0"/>
          </a:p>
        </p:txBody>
      </p:sp>
    </p:spTree>
    <p:extLst>
      <p:ext uri="{BB962C8B-B14F-4D97-AF65-F5344CB8AC3E}">
        <p14:creationId xmlns:p14="http://schemas.microsoft.com/office/powerpoint/2010/main" val="1831081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employees are reluctant to pursue suggestive selling because they are shy or uncomfortable with selling (feeling that they are acting “pushy”). Managers who train servers commonly point out that it will increase the guest’s check and, therefore, potentially the server’s tip. A good suggestive selling program includes the following efforts from managers and servers: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Enhance servers’ communication skills, so they can be effective with guests.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Develop servers’ product knowledge, so they can vividly and accurately describe items to guests. Servers need to be able to answer specific questions about the menu items, including ingredients, preparation techniques, and levels of seasoning.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Learn which menu items complement one another.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Anticipate guest needs.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Suggest add-on items such as drinks, appetizers, and desserts.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Identify specific items based on guest preferences; for example, “If you like chocolate, you’ll love our new Molten Lava Cake.”</a:t>
            </a:r>
          </a:p>
        </p:txBody>
      </p:sp>
      <p:sp>
        <p:nvSpPr>
          <p:cNvPr id="4" name="Slide Number Placeholder 3"/>
          <p:cNvSpPr>
            <a:spLocks noGrp="1"/>
          </p:cNvSpPr>
          <p:nvPr>
            <p:ph type="sldNum" sz="quarter" idx="10"/>
          </p:nvPr>
        </p:nvSpPr>
        <p:spPr/>
        <p:txBody>
          <a:bodyPr/>
          <a:lstStyle/>
          <a:p>
            <a:fld id="{2FFF80F0-88AE-4220-9144-0EFF981626C1}" type="slidenum">
              <a:rPr lang="en-US" smtClean="0"/>
              <a:t>17</a:t>
            </a:fld>
            <a:endParaRPr lang="en-US" dirty="0"/>
          </a:p>
        </p:txBody>
      </p:sp>
    </p:spTree>
    <p:extLst>
      <p:ext uri="{BB962C8B-B14F-4D97-AF65-F5344CB8AC3E}">
        <p14:creationId xmlns:p14="http://schemas.microsoft.com/office/powerpoint/2010/main" val="2167266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Suggest items that servers themselves enjoy.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Suggest the operation’s “best” or “most popular” items, increasing the probability that the guest will be happy.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Use props, such as dessert trays, to show the dish.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Observe guest behavior to determine whether they want service or a product; for example, at the end of the meal, watch the guest to see whether he or she wants the check or dessert.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Recognize the positive effect of suggestive selling on the financial position of the operation.</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18</a:t>
            </a:fld>
            <a:endParaRPr lang="en-US" dirty="0"/>
          </a:p>
        </p:txBody>
      </p:sp>
    </p:spTree>
    <p:extLst>
      <p:ext uri="{BB962C8B-B14F-4D97-AF65-F5344CB8AC3E}">
        <p14:creationId xmlns:p14="http://schemas.microsoft.com/office/powerpoint/2010/main" val="3875889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Talking about daily specials is a part of suggestive selling. Most servers mention these “deals” right after the guest is seated. And most guests welcome recommendations and are more than willing to try specialties. In addition, servers can use upselling to add an enhancement, such as chicken on a salad or a premium beverage ingredient.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Using active and descriptive words to explain food is a great way to suggestively sell menu items. Words such as sweet, juicy, mouth-watering,</a:t>
            </a:r>
          </a:p>
          <a:p>
            <a:r>
              <a:rPr lang="en-US" sz="1200" b="0" i="0" u="none" strike="noStrike" kern="1200" baseline="0" dirty="0">
                <a:solidFill>
                  <a:schemeClr val="tx1"/>
                </a:solidFill>
                <a:latin typeface="+mn-lt"/>
                <a:ea typeface="+mn-ea"/>
                <a:cs typeface="+mn-cs"/>
              </a:rPr>
              <a:t>prime, and rich make food sound appetizing. Other words provide an actual description of the item (e.g., sashimi-grade, organic, heirloom). If the server can legally make these claims, he or she should. For example, “Our Belgian waffles are made with fresh eggs, whole wheat flour, and milk, and are served hot from the griddle, topped with fresh strawberries and pure whipped cream or vanilla ice cream.”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After guests place an order, let them know they have made a good decision by saying something like, “Excellent choice. We get fresh deliveries of salmon daily. I think you’ll really enjoy it.” This makes guests feel good about their decision, and they will look forward to the meal. Show enthusiasm for the items that guests suggest. Servers can also recommend menu items that they personally like. Management should establish a policy that staff be honest with guests when they ask for personal recommendations, as guests can often detect and appreciate sincerity.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Training on suggestive selling is an ongoing effort. First, a manager or designated trainer can conduct training formally. Second, suggestive selling can</a:t>
            </a:r>
          </a:p>
          <a:p>
            <a:r>
              <a:rPr lang="en-US" sz="1200" b="0" i="0" u="none" strike="noStrike" kern="1200" baseline="0" dirty="0">
                <a:solidFill>
                  <a:schemeClr val="tx1"/>
                </a:solidFill>
                <a:latin typeface="+mn-lt"/>
                <a:ea typeface="+mn-ea"/>
                <a:cs typeface="+mn-cs"/>
              </a:rPr>
              <a:t>be an occasional agenda item for staff meetings. Managers can set aside time at these meetings to discuss the best practices or problem experiences. Third, informal training can occur through observation and feedback. In all cases, practice is the key to successful suggestive selling.</a:t>
            </a:r>
          </a:p>
        </p:txBody>
      </p:sp>
      <p:sp>
        <p:nvSpPr>
          <p:cNvPr id="4" name="Slide Number Placeholder 3"/>
          <p:cNvSpPr>
            <a:spLocks noGrp="1"/>
          </p:cNvSpPr>
          <p:nvPr>
            <p:ph type="sldNum" sz="quarter" idx="10"/>
          </p:nvPr>
        </p:nvSpPr>
        <p:spPr/>
        <p:txBody>
          <a:bodyPr/>
          <a:lstStyle/>
          <a:p>
            <a:fld id="{2FFF80F0-88AE-4220-9144-0EFF981626C1}" type="slidenum">
              <a:rPr lang="en-US" smtClean="0"/>
              <a:t>19</a:t>
            </a:fld>
            <a:endParaRPr lang="en-US" dirty="0"/>
          </a:p>
        </p:txBody>
      </p:sp>
    </p:spTree>
    <p:extLst>
      <p:ext uri="{BB962C8B-B14F-4D97-AF65-F5344CB8AC3E}">
        <p14:creationId xmlns:p14="http://schemas.microsoft.com/office/powerpoint/2010/main" val="2428074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service of alcohol is frequently an integral part of a dining experience. It is essential that alcohol service is conducted professionally and safely. Managers and staff must understand the effects of alcohol and become familiar with all local laws that apply to their operations.</a:t>
            </a:r>
          </a:p>
        </p:txBody>
      </p:sp>
      <p:sp>
        <p:nvSpPr>
          <p:cNvPr id="4" name="Slide Number Placeholder 3"/>
          <p:cNvSpPr>
            <a:spLocks noGrp="1"/>
          </p:cNvSpPr>
          <p:nvPr>
            <p:ph type="sldNum" sz="quarter" idx="10"/>
          </p:nvPr>
        </p:nvSpPr>
        <p:spPr/>
        <p:txBody>
          <a:bodyPr/>
          <a:lstStyle/>
          <a:p>
            <a:fld id="{2FFF80F0-88AE-4220-9144-0EFF981626C1}" type="slidenum">
              <a:rPr lang="en-US" smtClean="0"/>
              <a:t>20</a:t>
            </a:fld>
            <a:endParaRPr lang="en-US" dirty="0"/>
          </a:p>
        </p:txBody>
      </p:sp>
    </p:spTree>
    <p:extLst>
      <p:ext uri="{BB962C8B-B14F-4D97-AF65-F5344CB8AC3E}">
        <p14:creationId xmlns:p14="http://schemas.microsoft.com/office/powerpoint/2010/main" val="1991114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less formal service structures, the organization may change. Here, a floor manager might run the dining room. The floor manager is in charge of the</a:t>
            </a:r>
          </a:p>
          <a:p>
            <a:r>
              <a:rPr lang="en-US" sz="1200" b="0" i="0" u="none" strike="noStrike" kern="1200" baseline="0" dirty="0">
                <a:solidFill>
                  <a:schemeClr val="tx1"/>
                </a:solidFill>
                <a:latin typeface="+mn-lt"/>
                <a:ea typeface="+mn-ea"/>
                <a:cs typeface="+mn-cs"/>
              </a:rPr>
              <a:t>operation during a particular shift and supervises a team of servers. Each individual server is responsible for a specific section of the dining room. Food runners are sometimes employed to assist with bringing food from the kitchen to the tables. Busers, also known as dining room attendants, assist with the cleaning up and resetting of tables. And in some limited-service or quick-service operations, a cashier might also act as host, server, and food runner. Roles are often modified to fit the size and type of restaurant as well as how many guests are served.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 matter how an operation organizes its employees, it is important that each person know his or her role, assigned tasks, and responsibilities.</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3</a:t>
            </a:fld>
            <a:endParaRPr lang="en-US" dirty="0"/>
          </a:p>
        </p:txBody>
      </p:sp>
    </p:spTree>
    <p:extLst>
      <p:ext uri="{BB962C8B-B14F-4D97-AF65-F5344CB8AC3E}">
        <p14:creationId xmlns:p14="http://schemas.microsoft.com/office/powerpoint/2010/main" val="3475981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Every state has its own liquor laws and oversees the sale and service of alcohol within its borders. Each state’s liquor board or liquor authority develops and enforces these regulations. These agencies also are responsible for issuing and monitoring liquor licenses, issuing citations for violations, and holding hearings for violators of the liquor code.</a:t>
            </a:r>
          </a:p>
        </p:txBody>
      </p:sp>
      <p:sp>
        <p:nvSpPr>
          <p:cNvPr id="4" name="Slide Number Placeholder 3"/>
          <p:cNvSpPr>
            <a:spLocks noGrp="1"/>
          </p:cNvSpPr>
          <p:nvPr>
            <p:ph type="sldNum" sz="quarter" idx="10"/>
          </p:nvPr>
        </p:nvSpPr>
        <p:spPr/>
        <p:txBody>
          <a:bodyPr/>
          <a:lstStyle/>
          <a:p>
            <a:fld id="{2FFF80F0-88AE-4220-9144-0EFF981626C1}" type="slidenum">
              <a:rPr lang="en-US" smtClean="0"/>
              <a:t>21</a:t>
            </a:fld>
            <a:endParaRPr lang="en-US" dirty="0"/>
          </a:p>
        </p:txBody>
      </p:sp>
    </p:spTree>
    <p:extLst>
      <p:ext uri="{BB962C8B-B14F-4D97-AF65-F5344CB8AC3E}">
        <p14:creationId xmlns:p14="http://schemas.microsoft.com/office/powerpoint/2010/main" val="2450989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Laws vary considerably from state to state. Many states have dram shop laws, which create a special liability for operations with liquor licenses and for the people employed there. These laws allow a person, who may not even have been in the operation, to sue the business, its owners, and its employees for injuries caused by a guest who was drinking there. In addition, many counties and towns have their own—often stricter—liquor laws.</a:t>
            </a:r>
          </a:p>
        </p:txBody>
      </p:sp>
      <p:sp>
        <p:nvSpPr>
          <p:cNvPr id="4" name="Slide Number Placeholder 3"/>
          <p:cNvSpPr>
            <a:spLocks noGrp="1"/>
          </p:cNvSpPr>
          <p:nvPr>
            <p:ph type="sldNum" sz="quarter" idx="10"/>
          </p:nvPr>
        </p:nvSpPr>
        <p:spPr/>
        <p:txBody>
          <a:bodyPr/>
          <a:lstStyle/>
          <a:p>
            <a:fld id="{2FFF80F0-88AE-4220-9144-0EFF981626C1}" type="slidenum">
              <a:rPr lang="en-US" smtClean="0"/>
              <a:t>22</a:t>
            </a:fld>
            <a:endParaRPr lang="en-US" dirty="0"/>
          </a:p>
        </p:txBody>
      </p:sp>
    </p:spTree>
    <p:extLst>
      <p:ext uri="{BB962C8B-B14F-4D97-AF65-F5344CB8AC3E}">
        <p14:creationId xmlns:p14="http://schemas.microsoft.com/office/powerpoint/2010/main" val="2285982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Sellers or servers of alcohol may face criminal charges for the following actions:</a:t>
            </a:r>
          </a:p>
          <a:p>
            <a:r>
              <a:rPr lang="en-US" sz="1200" b="0" i="0" u="none" strike="noStrike" kern="1200" baseline="0" dirty="0">
                <a:solidFill>
                  <a:schemeClr val="tx1"/>
                </a:solidFill>
                <a:latin typeface="+mn-lt"/>
                <a:ea typeface="+mn-ea"/>
                <a:cs typeface="+mn-cs"/>
              </a:rPr>
              <a:t>• Serving alcohol to a minor</a:t>
            </a:r>
          </a:p>
          <a:p>
            <a:r>
              <a:rPr lang="en-US" sz="1200" b="0" i="0" u="none" strike="noStrike" kern="1200" baseline="0" dirty="0">
                <a:solidFill>
                  <a:schemeClr val="tx1"/>
                </a:solidFill>
                <a:latin typeface="+mn-lt"/>
                <a:ea typeface="+mn-ea"/>
                <a:cs typeface="+mn-cs"/>
              </a:rPr>
              <a:t>• Serving a guest who is, or appears to be, intoxicated</a:t>
            </a:r>
          </a:p>
          <a:p>
            <a:r>
              <a:rPr lang="en-US" sz="1200" b="0" i="0" u="none" strike="noStrike" kern="1200" baseline="0" dirty="0">
                <a:solidFill>
                  <a:schemeClr val="tx1"/>
                </a:solidFill>
                <a:latin typeface="+mn-lt"/>
                <a:ea typeface="+mn-ea"/>
                <a:cs typeface="+mn-cs"/>
              </a:rPr>
              <a:t>• Possessing, selling, or allowing the sale of drugs on the premises</a:t>
            </a:r>
          </a:p>
          <a:p>
            <a:r>
              <a:rPr lang="en-US" sz="1200" b="0" i="0" u="none" strike="noStrike" kern="1200" baseline="0" dirty="0">
                <a:solidFill>
                  <a:schemeClr val="tx1"/>
                </a:solidFill>
                <a:latin typeface="+mn-lt"/>
                <a:ea typeface="+mn-ea"/>
                <a:cs typeface="+mn-cs"/>
              </a:rPr>
              <a:t>• Allowing a minor to sell alcohol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Illinois, for example, selling or serving alcohol to a minor is punishable by a fine of up to $2,500 and a jail sentence of up to one year.</a:t>
            </a:r>
          </a:p>
        </p:txBody>
      </p:sp>
      <p:sp>
        <p:nvSpPr>
          <p:cNvPr id="4" name="Slide Number Placeholder 3"/>
          <p:cNvSpPr>
            <a:spLocks noGrp="1"/>
          </p:cNvSpPr>
          <p:nvPr>
            <p:ph type="sldNum" sz="quarter" idx="10"/>
          </p:nvPr>
        </p:nvSpPr>
        <p:spPr/>
        <p:txBody>
          <a:bodyPr/>
          <a:lstStyle/>
          <a:p>
            <a:fld id="{2FFF80F0-88AE-4220-9144-0EFF981626C1}" type="slidenum">
              <a:rPr lang="en-US" smtClean="0"/>
              <a:t>23</a:t>
            </a:fld>
            <a:endParaRPr lang="en-US" dirty="0"/>
          </a:p>
        </p:txBody>
      </p:sp>
    </p:spTree>
    <p:extLst>
      <p:ext uri="{BB962C8B-B14F-4D97-AF65-F5344CB8AC3E}">
        <p14:creationId xmlns:p14="http://schemas.microsoft.com/office/powerpoint/2010/main" val="1128639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amount of alcohol absorbed into a person’s bloodstream is called the blood alcohol content (BAC). A BAC of 0.1 means that there is about one drop of alcohol present for every thousand drops of blood. In all 50 states, it is against the law to operate a motor vehicle with a BAC of 0.08 or higher. A BAC of 0.3 or higher can lead to coma or death.</a:t>
            </a:r>
          </a:p>
        </p:txBody>
      </p:sp>
      <p:sp>
        <p:nvSpPr>
          <p:cNvPr id="4" name="Slide Number Placeholder 3"/>
          <p:cNvSpPr>
            <a:spLocks noGrp="1"/>
          </p:cNvSpPr>
          <p:nvPr>
            <p:ph type="sldNum" sz="quarter" idx="10"/>
          </p:nvPr>
        </p:nvSpPr>
        <p:spPr/>
        <p:txBody>
          <a:bodyPr/>
          <a:lstStyle/>
          <a:p>
            <a:fld id="{2FFF80F0-88AE-4220-9144-0EFF981626C1}" type="slidenum">
              <a:rPr lang="en-US" smtClean="0"/>
              <a:t>24</a:t>
            </a:fld>
            <a:endParaRPr lang="en-US" dirty="0"/>
          </a:p>
        </p:txBody>
      </p:sp>
    </p:spTree>
    <p:extLst>
      <p:ext uri="{BB962C8B-B14F-4D97-AF65-F5344CB8AC3E}">
        <p14:creationId xmlns:p14="http://schemas.microsoft.com/office/powerpoint/2010/main" val="4282866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all 50 states, you must be 21 years old to purchase alcohol. In some states, it is currently legal for a parent or legal guardian to purchase alcohol and serve it to a minor in his or her custody. In general, a server must be 21 years old to serve alcohol, but in some states you can be 18 years old and serve alcohol.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example, some states allow underage servers to bring alcohol to the table, but they cannot pour it. Other states allow underage servers to take the order and payment for the drink, but do not allow them to serve it. Some states require the underage server to apply to the liquor authority for permission to serve alcoholic beverages. In some areas, the law does not even allow minors to enter a tavern or restaurant bar area.</a:t>
            </a:r>
          </a:p>
        </p:txBody>
      </p:sp>
      <p:sp>
        <p:nvSpPr>
          <p:cNvPr id="4" name="Slide Number Placeholder 3"/>
          <p:cNvSpPr>
            <a:spLocks noGrp="1"/>
          </p:cNvSpPr>
          <p:nvPr>
            <p:ph type="sldNum" sz="quarter" idx="10"/>
          </p:nvPr>
        </p:nvSpPr>
        <p:spPr/>
        <p:txBody>
          <a:bodyPr/>
          <a:lstStyle/>
          <a:p>
            <a:fld id="{2FFF80F0-88AE-4220-9144-0EFF981626C1}" type="slidenum">
              <a:rPr lang="en-US" smtClean="0"/>
              <a:t>25</a:t>
            </a:fld>
            <a:endParaRPr lang="en-US" dirty="0"/>
          </a:p>
        </p:txBody>
      </p:sp>
    </p:spTree>
    <p:extLst>
      <p:ext uri="{BB962C8B-B14F-4D97-AF65-F5344CB8AC3E}">
        <p14:creationId xmlns:p14="http://schemas.microsoft.com/office/powerpoint/2010/main" val="1370234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If you sell or serve alcohol, you are responsible for ensuring that guests are of legal age to drink. The best way to do that is by checking each guest’s</a:t>
            </a:r>
          </a:p>
          <a:p>
            <a:r>
              <a:rPr lang="en-US" sz="1200" b="0" i="0" u="none" strike="noStrike" kern="1200" baseline="0" dirty="0">
                <a:solidFill>
                  <a:schemeClr val="tx1"/>
                </a:solidFill>
                <a:latin typeface="+mn-lt"/>
                <a:ea typeface="+mn-ea"/>
                <a:cs typeface="+mn-cs"/>
              </a:rPr>
              <a:t>identification (ID). The proper procedure for checking IDs is the following:</a:t>
            </a:r>
          </a:p>
          <a:p>
            <a:pPr marL="228600" indent="-228600">
              <a:buFont typeface="+mj-lt"/>
              <a:buAutoNum type="arabicPeriod"/>
            </a:pPr>
            <a:r>
              <a:rPr lang="en-US" sz="1200" b="0" i="0" u="none" strike="noStrike" kern="1200" baseline="0" dirty="0">
                <a:solidFill>
                  <a:schemeClr val="tx1"/>
                </a:solidFill>
                <a:latin typeface="+mn-lt"/>
                <a:ea typeface="+mn-ea"/>
                <a:cs typeface="+mn-cs"/>
              </a:rPr>
              <a:t>Politely ask the guest for ID.</a:t>
            </a:r>
          </a:p>
          <a:p>
            <a:pPr marL="228600" indent="-228600">
              <a:buFont typeface="+mj-lt"/>
              <a:buAutoNum type="arabicPeriod"/>
            </a:pPr>
            <a:r>
              <a:rPr lang="en-US" sz="1200" b="0" i="0" u="none" strike="noStrike" kern="1200" baseline="0" dirty="0">
                <a:solidFill>
                  <a:schemeClr val="tx1"/>
                </a:solidFill>
                <a:latin typeface="+mn-lt"/>
                <a:ea typeface="+mn-ea"/>
                <a:cs typeface="+mn-cs"/>
              </a:rPr>
              <a:t>Verify the ID. Make sure it is valid, has not been issued to a minor, is genuine, and belongs to the guest. If you are unsure, ask for another form of ID, compare the guest’s signature to the one on the ID, or ask questions only the ID’s owner could answer. (For example, “How tall are you? What is your middle name?”) Notify the manager of any suspicious forms of ID.</a:t>
            </a:r>
          </a:p>
          <a:p>
            <a:pPr marL="228600" indent="-228600">
              <a:buFont typeface="+mj-lt"/>
              <a:buAutoNum type="arabicPeriod"/>
            </a:pPr>
            <a:r>
              <a:rPr lang="en-US" sz="1200" b="0" i="0" u="none" strike="noStrike" kern="1200" baseline="0" dirty="0">
                <a:solidFill>
                  <a:schemeClr val="tx1"/>
                </a:solidFill>
                <a:latin typeface="+mn-lt"/>
                <a:ea typeface="+mn-ea"/>
                <a:cs typeface="+mn-cs"/>
              </a:rPr>
              <a:t>Serve or refuse the guest.</a:t>
            </a:r>
          </a:p>
        </p:txBody>
      </p:sp>
      <p:sp>
        <p:nvSpPr>
          <p:cNvPr id="4" name="Slide Number Placeholder 3"/>
          <p:cNvSpPr>
            <a:spLocks noGrp="1"/>
          </p:cNvSpPr>
          <p:nvPr>
            <p:ph type="sldNum" sz="quarter" idx="10"/>
          </p:nvPr>
        </p:nvSpPr>
        <p:spPr/>
        <p:txBody>
          <a:bodyPr/>
          <a:lstStyle/>
          <a:p>
            <a:fld id="{2FFF80F0-88AE-4220-9144-0EFF981626C1}" type="slidenum">
              <a:rPr lang="en-US" smtClean="0"/>
              <a:t>26</a:t>
            </a:fld>
            <a:endParaRPr lang="en-US" dirty="0"/>
          </a:p>
        </p:txBody>
      </p:sp>
    </p:spTree>
    <p:extLst>
      <p:ext uri="{BB962C8B-B14F-4D97-AF65-F5344CB8AC3E}">
        <p14:creationId xmlns:p14="http://schemas.microsoft.com/office/powerpoint/2010/main" val="199424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make sure an ID is genuine, look for signs of tampering, including bubbles and creases, improper thickness, and ink signatures. If you spot a fake ID</a:t>
            </a:r>
          </a:p>
          <a:p>
            <a:r>
              <a:rPr lang="en-US" sz="1200" b="0" i="0" u="none" strike="noStrike" kern="1200" baseline="0" dirty="0">
                <a:solidFill>
                  <a:schemeClr val="tx1"/>
                </a:solidFill>
                <a:latin typeface="+mn-lt"/>
                <a:ea typeface="+mn-ea"/>
                <a:cs typeface="+mn-cs"/>
              </a:rPr>
              <a:t>there are several possible steps you can take, depending on company policy and the laws in the area. This may include refusing service, refusing entry to the operation, and/or confiscating the ID. Always check with the manager regarding suspicious or fake IDs and follow company policy.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operations use ID readers to check IDs with bar codes or magnetic stripes. Although these tools can help verify the age of a person, use them in</a:t>
            </a:r>
          </a:p>
          <a:p>
            <a:r>
              <a:rPr lang="en-US" sz="1200" b="0" i="0" u="none" strike="noStrike" kern="1200" baseline="0" dirty="0">
                <a:solidFill>
                  <a:schemeClr val="tx1"/>
                </a:solidFill>
                <a:latin typeface="+mn-lt"/>
                <a:ea typeface="+mn-ea"/>
                <a:cs typeface="+mn-cs"/>
              </a:rPr>
              <a:t>conjunction with other checking procedures to make sure the ID is valid.</a:t>
            </a:r>
          </a:p>
        </p:txBody>
      </p:sp>
      <p:sp>
        <p:nvSpPr>
          <p:cNvPr id="4" name="Slide Number Placeholder 3"/>
          <p:cNvSpPr>
            <a:spLocks noGrp="1"/>
          </p:cNvSpPr>
          <p:nvPr>
            <p:ph type="sldNum" sz="quarter" idx="10"/>
          </p:nvPr>
        </p:nvSpPr>
        <p:spPr/>
        <p:txBody>
          <a:bodyPr/>
          <a:lstStyle/>
          <a:p>
            <a:fld id="{2FFF80F0-88AE-4220-9144-0EFF981626C1}" type="slidenum">
              <a:rPr lang="en-US" smtClean="0"/>
              <a:t>27</a:t>
            </a:fld>
            <a:endParaRPr lang="en-US" dirty="0"/>
          </a:p>
        </p:txBody>
      </p:sp>
    </p:spTree>
    <p:extLst>
      <p:ext uri="{BB962C8B-B14F-4D97-AF65-F5344CB8AC3E}">
        <p14:creationId xmlns:p14="http://schemas.microsoft.com/office/powerpoint/2010/main" val="2202753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Acceptable forms of photo ID include the following:</a:t>
            </a:r>
          </a:p>
          <a:p>
            <a:r>
              <a:rPr lang="en-US" sz="1200" b="0" i="0" u="none" strike="noStrike" kern="1200" baseline="0" dirty="0">
                <a:solidFill>
                  <a:schemeClr val="tx1"/>
                </a:solidFill>
                <a:latin typeface="+mn-lt"/>
                <a:ea typeface="+mn-ea"/>
                <a:cs typeface="+mn-cs"/>
              </a:rPr>
              <a:t>• Driver’s license </a:t>
            </a:r>
          </a:p>
          <a:p>
            <a:r>
              <a:rPr lang="en-US" sz="1200" b="0" i="0" u="none" strike="noStrike" kern="1200" baseline="0" dirty="0">
                <a:solidFill>
                  <a:schemeClr val="tx1"/>
                </a:solidFill>
                <a:latin typeface="+mn-lt"/>
                <a:ea typeface="+mn-ea"/>
                <a:cs typeface="+mn-cs"/>
              </a:rPr>
              <a:t>• Military ID</a:t>
            </a:r>
          </a:p>
          <a:p>
            <a:r>
              <a:rPr lang="en-US" sz="1200" b="0" i="0" u="none" strike="noStrike" kern="1200" baseline="0" dirty="0">
                <a:solidFill>
                  <a:schemeClr val="tx1"/>
                </a:solidFill>
                <a:latin typeface="+mn-lt"/>
                <a:ea typeface="+mn-ea"/>
                <a:cs typeface="+mn-cs"/>
              </a:rPr>
              <a:t>• State ID card</a:t>
            </a:r>
          </a:p>
          <a:p>
            <a:r>
              <a:rPr lang="en-US" sz="1200" b="0" i="0" u="none" strike="noStrike" kern="1200" baseline="0" dirty="0">
                <a:solidFill>
                  <a:schemeClr val="tx1"/>
                </a:solidFill>
                <a:latin typeface="+mn-lt"/>
                <a:ea typeface="+mn-ea"/>
                <a:cs typeface="+mn-cs"/>
              </a:rPr>
              <a:t>• Passport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most states, proper ID does not include a birth certificate, school ID, or voter’s registration card. All states add special features on a minor’s ID to make an underage guest easy to spot, such as a hologram visible when turning the photo or a stamp of “Under 21” across it.</a:t>
            </a:r>
          </a:p>
        </p:txBody>
      </p:sp>
      <p:sp>
        <p:nvSpPr>
          <p:cNvPr id="4" name="Slide Number Placeholder 3"/>
          <p:cNvSpPr>
            <a:spLocks noGrp="1"/>
          </p:cNvSpPr>
          <p:nvPr>
            <p:ph type="sldNum" sz="quarter" idx="10"/>
          </p:nvPr>
        </p:nvSpPr>
        <p:spPr/>
        <p:txBody>
          <a:bodyPr/>
          <a:lstStyle/>
          <a:p>
            <a:fld id="{2FFF80F0-88AE-4220-9144-0EFF981626C1}" type="slidenum">
              <a:rPr lang="en-US" smtClean="0"/>
              <a:t>28</a:t>
            </a:fld>
            <a:endParaRPr lang="en-US" dirty="0"/>
          </a:p>
        </p:txBody>
      </p:sp>
    </p:spTree>
    <p:extLst>
      <p:ext uri="{BB962C8B-B14F-4D97-AF65-F5344CB8AC3E}">
        <p14:creationId xmlns:p14="http://schemas.microsoft.com/office/powerpoint/2010/main" val="444816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Check with your manager to learn the valid IDs issued by your state, or use an ID checking guide. These guides provide full-size samples of each state’s driver’s licenses, minor IDs, and state ID cards in current circulation.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Because it is illegal to serve alcohol to a minor, card any guest who appears to be under 21 years of age. To take the guesswork out of carding, many</a:t>
            </a:r>
          </a:p>
          <a:p>
            <a:r>
              <a:rPr lang="en-US" sz="1200" b="0" i="0" u="none" strike="noStrike" kern="1200" baseline="0" dirty="0">
                <a:solidFill>
                  <a:schemeClr val="tx1"/>
                </a:solidFill>
                <a:latin typeface="+mn-lt"/>
                <a:ea typeface="+mn-ea"/>
                <a:cs typeface="+mn-cs"/>
              </a:rPr>
              <a:t>operations require staff to card guests who appear to be less than 30 years old. Always follow house policies on when to card.</a:t>
            </a:r>
          </a:p>
        </p:txBody>
      </p:sp>
      <p:sp>
        <p:nvSpPr>
          <p:cNvPr id="4" name="Slide Number Placeholder 3"/>
          <p:cNvSpPr>
            <a:spLocks noGrp="1"/>
          </p:cNvSpPr>
          <p:nvPr>
            <p:ph type="sldNum" sz="quarter" idx="10"/>
          </p:nvPr>
        </p:nvSpPr>
        <p:spPr/>
        <p:txBody>
          <a:bodyPr/>
          <a:lstStyle/>
          <a:p>
            <a:fld id="{2FFF80F0-88AE-4220-9144-0EFF981626C1}" type="slidenum">
              <a:rPr lang="en-US" smtClean="0"/>
              <a:t>29</a:t>
            </a:fld>
            <a:endParaRPr lang="en-US" dirty="0"/>
          </a:p>
        </p:txBody>
      </p:sp>
    </p:spTree>
    <p:extLst>
      <p:ext uri="{BB962C8B-B14F-4D97-AF65-F5344CB8AC3E}">
        <p14:creationId xmlns:p14="http://schemas.microsoft.com/office/powerpoint/2010/main" val="3307410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an alcohol-related incident—such as a fight or fake ID usage—occurs on an operation’s premises, the manager completes a report to document what happened and what actions were taken to address the situation. The manager should provide accurate information and fill out the report immediately so important facts are not forgotten.</a:t>
            </a:r>
          </a:p>
        </p:txBody>
      </p:sp>
      <p:sp>
        <p:nvSpPr>
          <p:cNvPr id="4" name="Slide Number Placeholder 3"/>
          <p:cNvSpPr>
            <a:spLocks noGrp="1"/>
          </p:cNvSpPr>
          <p:nvPr>
            <p:ph type="sldNum" sz="quarter" idx="10"/>
          </p:nvPr>
        </p:nvSpPr>
        <p:spPr/>
        <p:txBody>
          <a:bodyPr/>
          <a:lstStyle/>
          <a:p>
            <a:fld id="{2FFF80F0-88AE-4220-9144-0EFF981626C1}" type="slidenum">
              <a:rPr lang="en-US" smtClean="0"/>
              <a:t>30</a:t>
            </a:fld>
            <a:endParaRPr lang="en-US" dirty="0"/>
          </a:p>
        </p:txBody>
      </p:sp>
    </p:spTree>
    <p:extLst>
      <p:ext uri="{BB962C8B-B14F-4D97-AF65-F5344CB8AC3E}">
        <p14:creationId xmlns:p14="http://schemas.microsoft.com/office/powerpoint/2010/main" val="1478096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today’s contemporary full-service restaurant, many operations follow a modified service structure. Compared to formal service, it is a more collapsed system. This may include the following staff:</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Floor manager: This manager is responsible for overseeing the restaurant’s front-of-the-house staff. He or she may assist with the flow of guests and food in the event of a staff shortage or an unusually busy time at the restaurant.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Host or hostess: These are greeters for the restaurant. In addition, they maintain the flow in the restaurant by seating guests. They regulate the number and frequency of people being seated and ensure that the waitstaff have guests that are seated evenly (not too many at one time to properly serve). Finally, they are also an important contact point for guests, as they are the first people with whom the guests will interact.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Waitstaff: These are the primary servers for the restaurant. Their role is to ensure guests are served everything they order in a timely manner. Waitstaff manage a number of functions that are usually handled by several people in formal service.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Buser/dining room attendant/runner: These roles may be combined or split up, depending upon the restaurant’s organization. However, this position serves to assist the waitstaff in both serving and clearing tables.</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4</a:t>
            </a:fld>
            <a:endParaRPr lang="en-US" dirty="0"/>
          </a:p>
        </p:txBody>
      </p:sp>
    </p:spTree>
    <p:extLst>
      <p:ext uri="{BB962C8B-B14F-4D97-AF65-F5344CB8AC3E}">
        <p14:creationId xmlns:p14="http://schemas.microsoft.com/office/powerpoint/2010/main" val="2105130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Reports are often completed for all of the following reasons:</a:t>
            </a:r>
          </a:p>
          <a:p>
            <a:r>
              <a:rPr lang="en-US" sz="1200" b="0" i="0" u="none" strike="noStrike" kern="1200" baseline="0" dirty="0">
                <a:solidFill>
                  <a:schemeClr val="tx1"/>
                </a:solidFill>
                <a:latin typeface="+mn-lt"/>
                <a:ea typeface="+mn-ea"/>
                <a:cs typeface="+mn-cs"/>
              </a:rPr>
              <a:t>• The operation stops alcohol service to a guest.</a:t>
            </a:r>
          </a:p>
          <a:p>
            <a:r>
              <a:rPr lang="en-US" sz="1200" b="0" i="0" u="none" strike="noStrike" kern="1200" baseline="0" dirty="0">
                <a:solidFill>
                  <a:schemeClr val="tx1"/>
                </a:solidFill>
                <a:latin typeface="+mn-lt"/>
                <a:ea typeface="+mn-ea"/>
                <a:cs typeface="+mn-cs"/>
              </a:rPr>
              <a:t>• The restaurant or foodservice operation arranges alternate transportation for a guest.</a:t>
            </a:r>
          </a:p>
          <a:p>
            <a:r>
              <a:rPr lang="en-US" sz="1200" b="0" i="0" u="none" strike="noStrike" kern="1200" baseline="0" dirty="0">
                <a:solidFill>
                  <a:schemeClr val="tx1"/>
                </a:solidFill>
                <a:latin typeface="+mn-lt"/>
                <a:ea typeface="+mn-ea"/>
                <a:cs typeface="+mn-cs"/>
              </a:rPr>
              <a:t>• The manager confiscates a guest’s ID.</a:t>
            </a:r>
          </a:p>
          <a:p>
            <a:r>
              <a:rPr lang="en-US" sz="1200" b="0" i="0" u="none" strike="noStrike" kern="1200" baseline="0" dirty="0">
                <a:solidFill>
                  <a:schemeClr val="tx1"/>
                </a:solidFill>
                <a:latin typeface="+mn-lt"/>
                <a:ea typeface="+mn-ea"/>
                <a:cs typeface="+mn-cs"/>
              </a:rPr>
              <a:t>• An illegal activity or violent situation takes place.</a:t>
            </a:r>
          </a:p>
          <a:p>
            <a:r>
              <a:rPr lang="en-US" sz="1200" b="0" i="0" u="none" strike="noStrike" kern="1200" baseline="0" dirty="0">
                <a:solidFill>
                  <a:schemeClr val="tx1"/>
                </a:solidFill>
                <a:latin typeface="+mn-lt"/>
                <a:ea typeface="+mn-ea"/>
                <a:cs typeface="+mn-cs"/>
              </a:rPr>
              <a:t>• A guest becomes ill (requiring medical treatment).</a:t>
            </a:r>
          </a:p>
          <a:p>
            <a:r>
              <a:rPr lang="en-US" sz="1200" b="0" i="0" u="none" strike="noStrike" kern="1200" baseline="0" dirty="0">
                <a:solidFill>
                  <a:schemeClr val="tx1"/>
                </a:solidFill>
                <a:latin typeface="+mn-lt"/>
                <a:ea typeface="+mn-ea"/>
                <a:cs typeface="+mn-cs"/>
              </a:rPr>
              <a:t>• A guest becomes injured.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Remember, incidents involving alcohol use can be very serious. It is always best to have an incident report on file.</a:t>
            </a:r>
          </a:p>
        </p:txBody>
      </p:sp>
      <p:sp>
        <p:nvSpPr>
          <p:cNvPr id="4" name="Slide Number Placeholder 3"/>
          <p:cNvSpPr>
            <a:spLocks noGrp="1"/>
          </p:cNvSpPr>
          <p:nvPr>
            <p:ph type="sldNum" sz="quarter" idx="10"/>
          </p:nvPr>
        </p:nvSpPr>
        <p:spPr/>
        <p:txBody>
          <a:bodyPr/>
          <a:lstStyle/>
          <a:p>
            <a:fld id="{2FFF80F0-88AE-4220-9144-0EFF981626C1}" type="slidenum">
              <a:rPr lang="en-US" smtClean="0"/>
              <a:t>31</a:t>
            </a:fld>
            <a:endParaRPr lang="en-US" dirty="0"/>
          </a:p>
        </p:txBody>
      </p:sp>
    </p:spTree>
    <p:extLst>
      <p:ext uri="{BB962C8B-B14F-4D97-AF65-F5344CB8AC3E}">
        <p14:creationId xmlns:p14="http://schemas.microsoft.com/office/powerpoint/2010/main" val="4227520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style an operation uses to serve its guests can often define how people come to think of that operation as a whole. In fact, sometimes the service style is more of a factor in determining the identity of an operation than the food itself. This section discusses traditional service styles and their various table setups, as well as contemporary service. The traditional roles and responsibilities of service staff members are also discussed.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Traditional service reflects four main influences: American, French, English, and Russian. Each service style matches the menu, theme, and décor.</a:t>
            </a:r>
          </a:p>
        </p:txBody>
      </p:sp>
      <p:sp>
        <p:nvSpPr>
          <p:cNvPr id="4" name="Slide Number Placeholder 3"/>
          <p:cNvSpPr>
            <a:spLocks noGrp="1"/>
          </p:cNvSpPr>
          <p:nvPr>
            <p:ph type="sldNum" sz="quarter" idx="10"/>
          </p:nvPr>
        </p:nvSpPr>
        <p:spPr/>
        <p:txBody>
          <a:bodyPr/>
          <a:lstStyle/>
          <a:p>
            <a:fld id="{2FFF80F0-88AE-4220-9144-0EFF981626C1}" type="slidenum">
              <a:rPr lang="en-US" smtClean="0"/>
              <a:t>32</a:t>
            </a:fld>
            <a:endParaRPr lang="en-US" dirty="0"/>
          </a:p>
        </p:txBody>
      </p:sp>
    </p:spTree>
    <p:extLst>
      <p:ext uri="{BB962C8B-B14F-4D97-AF65-F5344CB8AC3E}">
        <p14:creationId xmlns:p14="http://schemas.microsoft.com/office/powerpoint/2010/main" val="2504461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American service: </a:t>
            </a:r>
            <a:r>
              <a:rPr lang="en-US" sz="1200" b="0" i="0" u="none" strike="noStrike" kern="1200" baseline="0" dirty="0">
                <a:solidFill>
                  <a:schemeClr val="tx1"/>
                </a:solidFill>
                <a:latin typeface="+mn-lt"/>
                <a:ea typeface="+mn-ea"/>
                <a:cs typeface="+mn-cs"/>
              </a:rPr>
              <a:t>Food is arranged on plates in the kitchen by cooks and brought directly to the guests’ table by the server. The complete meal is on one plate. American service has quickly been adopted by many operations because it is one of the easiest service styles, provides a consistent-looking product, and uses the fewest tools and utensils.</a:t>
            </a:r>
          </a:p>
        </p:txBody>
      </p:sp>
      <p:sp>
        <p:nvSpPr>
          <p:cNvPr id="4" name="Slide Number Placeholder 3"/>
          <p:cNvSpPr>
            <a:spLocks noGrp="1"/>
          </p:cNvSpPr>
          <p:nvPr>
            <p:ph type="sldNum" sz="quarter" idx="10"/>
          </p:nvPr>
        </p:nvSpPr>
        <p:spPr/>
        <p:txBody>
          <a:bodyPr/>
          <a:lstStyle/>
          <a:p>
            <a:fld id="{2FFF80F0-88AE-4220-9144-0EFF981626C1}" type="slidenum">
              <a:rPr lang="en-US" smtClean="0"/>
              <a:t>33</a:t>
            </a:fld>
            <a:endParaRPr lang="en-US" dirty="0"/>
          </a:p>
        </p:txBody>
      </p:sp>
    </p:spTree>
    <p:extLst>
      <p:ext uri="{BB962C8B-B14F-4D97-AF65-F5344CB8AC3E}">
        <p14:creationId xmlns:p14="http://schemas.microsoft.com/office/powerpoint/2010/main" val="994673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French service: </a:t>
            </a:r>
            <a:r>
              <a:rPr lang="en-US" sz="1200" b="0" i="0" u="none" strike="noStrike" kern="1200" baseline="0" dirty="0">
                <a:solidFill>
                  <a:schemeClr val="tx1"/>
                </a:solidFill>
                <a:latin typeface="+mn-lt"/>
                <a:ea typeface="+mn-ea"/>
                <a:cs typeface="+mn-cs"/>
              </a:rPr>
              <a:t>This style is typically considered the most elegant, but it is very expensive. Servers present the food to guests from a table-side cart, called a guéridon. A </a:t>
            </a:r>
            <a:r>
              <a:rPr lang="en-US" sz="1200" b="1" i="0" u="none" strike="noStrike" kern="1200" baseline="0" dirty="0">
                <a:solidFill>
                  <a:schemeClr val="tx1"/>
                </a:solidFill>
                <a:latin typeface="+mn-lt"/>
                <a:ea typeface="+mn-ea"/>
                <a:cs typeface="+mn-cs"/>
              </a:rPr>
              <a:t>guéridon</a:t>
            </a:r>
            <a:r>
              <a:rPr lang="en-US" sz="1200" b="0" i="0" u="none" strike="noStrike" kern="1200" baseline="0" dirty="0">
                <a:solidFill>
                  <a:schemeClr val="tx1"/>
                </a:solidFill>
                <a:latin typeface="+mn-lt"/>
                <a:ea typeface="+mn-ea"/>
                <a:cs typeface="+mn-cs"/>
              </a:rPr>
              <a:t> (gay-ree-DAHN) holds food or liquid items that will be served to guests, as well as dishes and utensils the servers and guests may need. The food is kept hot by a warming unit in the cart, called a </a:t>
            </a:r>
            <a:r>
              <a:rPr lang="en-US" sz="1200" b="1" i="1" u="none" strike="noStrike" kern="1200" baseline="0" dirty="0">
                <a:solidFill>
                  <a:schemeClr val="tx1"/>
                </a:solidFill>
                <a:latin typeface="+mn-lt"/>
                <a:ea typeface="+mn-ea"/>
                <a:cs typeface="+mn-cs"/>
              </a:rPr>
              <a:t>réchaud </a:t>
            </a:r>
            <a:r>
              <a:rPr lang="en-US" sz="1200" b="0" i="0" u="none" strike="noStrike" kern="1200" baseline="0" dirty="0">
                <a:solidFill>
                  <a:schemeClr val="tx1"/>
                </a:solidFill>
                <a:latin typeface="+mn-lt"/>
                <a:ea typeface="+mn-ea"/>
                <a:cs typeface="+mn-cs"/>
              </a:rPr>
              <a:t>(ray-SHOW). The finishing touch to the food is done table-side to create a memorable moment for the guest. Table-side cooking is the art of showing great craftsmanship in both culinary arts and service skills. This type of service is expensive to implement because of the cost of the carts and the additional skills required of the servers.</a:t>
            </a:r>
          </a:p>
        </p:txBody>
      </p:sp>
      <p:sp>
        <p:nvSpPr>
          <p:cNvPr id="4" name="Slide Number Placeholder 3"/>
          <p:cNvSpPr>
            <a:spLocks noGrp="1"/>
          </p:cNvSpPr>
          <p:nvPr>
            <p:ph type="sldNum" sz="quarter" idx="10"/>
          </p:nvPr>
        </p:nvSpPr>
        <p:spPr/>
        <p:txBody>
          <a:bodyPr/>
          <a:lstStyle/>
          <a:p>
            <a:fld id="{2FFF80F0-88AE-4220-9144-0EFF981626C1}" type="slidenum">
              <a:rPr lang="en-US" smtClean="0"/>
              <a:t>34</a:t>
            </a:fld>
            <a:endParaRPr lang="en-US" dirty="0"/>
          </a:p>
        </p:txBody>
      </p:sp>
    </p:spTree>
    <p:extLst>
      <p:ext uri="{BB962C8B-B14F-4D97-AF65-F5344CB8AC3E}">
        <p14:creationId xmlns:p14="http://schemas.microsoft.com/office/powerpoint/2010/main" val="568076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English service: </a:t>
            </a:r>
            <a:r>
              <a:rPr lang="en-US" sz="1200" b="0" i="0" u="none" strike="noStrike" kern="1200" baseline="0" dirty="0">
                <a:solidFill>
                  <a:schemeClr val="tx1"/>
                </a:solidFill>
                <a:latin typeface="+mn-lt"/>
                <a:ea typeface="+mn-ea"/>
                <a:cs typeface="+mn-cs"/>
              </a:rPr>
              <a:t>Also known as </a:t>
            </a:r>
            <a:r>
              <a:rPr lang="en-US" sz="1200" b="1" i="0" u="none" strike="noStrike" kern="1200" baseline="0" dirty="0">
                <a:solidFill>
                  <a:schemeClr val="tx1"/>
                </a:solidFill>
                <a:latin typeface="+mn-lt"/>
                <a:ea typeface="+mn-ea"/>
                <a:cs typeface="+mn-cs"/>
              </a:rPr>
              <a:t>family-style dining</a:t>
            </a:r>
            <a:r>
              <a:rPr lang="en-US" sz="1200" b="0" i="0" u="none" strike="noStrike" kern="1200" baseline="0" dirty="0">
                <a:solidFill>
                  <a:schemeClr val="tx1"/>
                </a:solidFill>
                <a:latin typeface="+mn-lt"/>
                <a:ea typeface="+mn-ea"/>
                <a:cs typeface="+mn-cs"/>
              </a:rPr>
              <a:t>, English service is the simplest and least expensive. In English service, bowls and platters of food are placed on the table and a seated host or hostess places the food onto plates. The host or hostess of the table then serves the meal on the plates for the other diners, or diners pass the dishes around the table so they can serve themselves. Although not as common as American service, family-style dining is gaining in popularity due to its simplicity. It is also used in conjunction with American style for side dishes.</a:t>
            </a:r>
          </a:p>
        </p:txBody>
      </p:sp>
      <p:sp>
        <p:nvSpPr>
          <p:cNvPr id="4" name="Slide Number Placeholder 3"/>
          <p:cNvSpPr>
            <a:spLocks noGrp="1"/>
          </p:cNvSpPr>
          <p:nvPr>
            <p:ph type="sldNum" sz="quarter" idx="10"/>
          </p:nvPr>
        </p:nvSpPr>
        <p:spPr/>
        <p:txBody>
          <a:bodyPr/>
          <a:lstStyle/>
          <a:p>
            <a:fld id="{2FFF80F0-88AE-4220-9144-0EFF981626C1}" type="slidenum">
              <a:rPr lang="en-US" smtClean="0"/>
              <a:t>35</a:t>
            </a:fld>
            <a:endParaRPr lang="en-US" dirty="0"/>
          </a:p>
        </p:txBody>
      </p:sp>
    </p:spTree>
    <p:extLst>
      <p:ext uri="{BB962C8B-B14F-4D97-AF65-F5344CB8AC3E}">
        <p14:creationId xmlns:p14="http://schemas.microsoft.com/office/powerpoint/2010/main" val="2758223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Russian service: </a:t>
            </a:r>
            <a:r>
              <a:rPr lang="en-US" sz="1200" b="0" i="0" u="none" strike="noStrike" kern="1200" baseline="0" dirty="0">
                <a:solidFill>
                  <a:schemeClr val="tx1"/>
                </a:solidFill>
                <a:latin typeface="+mn-lt"/>
                <a:ea typeface="+mn-ea"/>
                <a:cs typeface="+mn-cs"/>
              </a:rPr>
              <a:t>This style is the most formal service style. All food preparation is done in the kitchen. The bowls and platters of food are then brought on a cart to guests at the table. Servers hold the bowls and platters as they serve the food to each guest. Service platters hold food for tables of up to eight guests, but are very heavy (in previous times they were made of pure silver) and very hot. Servers need to go through substantial training before being able to serve Russian style. The server is essentially in charge of making the plate look perfect.</a:t>
            </a:r>
          </a:p>
        </p:txBody>
      </p:sp>
      <p:sp>
        <p:nvSpPr>
          <p:cNvPr id="4" name="Slide Number Placeholder 3"/>
          <p:cNvSpPr>
            <a:spLocks noGrp="1"/>
          </p:cNvSpPr>
          <p:nvPr>
            <p:ph type="sldNum" sz="quarter" idx="10"/>
          </p:nvPr>
        </p:nvSpPr>
        <p:spPr/>
        <p:txBody>
          <a:bodyPr/>
          <a:lstStyle/>
          <a:p>
            <a:fld id="{2FFF80F0-88AE-4220-9144-0EFF981626C1}" type="slidenum">
              <a:rPr lang="en-US" smtClean="0"/>
              <a:t>36</a:t>
            </a:fld>
            <a:endParaRPr lang="en-US" dirty="0"/>
          </a:p>
        </p:txBody>
      </p:sp>
    </p:spTree>
    <p:extLst>
      <p:ext uri="{BB962C8B-B14F-4D97-AF65-F5344CB8AC3E}">
        <p14:creationId xmlns:p14="http://schemas.microsoft.com/office/powerpoint/2010/main" val="2121861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Quick-service dining </a:t>
            </a:r>
            <a:r>
              <a:rPr lang="en-US" sz="1200" b="0" i="0" u="none" strike="noStrike" kern="1200" baseline="0" dirty="0">
                <a:solidFill>
                  <a:schemeClr val="tx1"/>
                </a:solidFill>
                <a:latin typeface="+mn-lt"/>
                <a:ea typeface="+mn-ea"/>
                <a:cs typeface="+mn-cs"/>
              </a:rPr>
              <a:t>is an easy and fast way to dine and typically involves no servers. Instead, guests help themselves to food set up in food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bars or order at a counter. Other forms of quick-service dining include drive-through service, buffet service, carry-out service, vending service,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cafeteria service.</a:t>
            </a:r>
          </a:p>
        </p:txBody>
      </p:sp>
      <p:sp>
        <p:nvSpPr>
          <p:cNvPr id="4" name="Slide Number Placeholder 3"/>
          <p:cNvSpPr>
            <a:spLocks noGrp="1"/>
          </p:cNvSpPr>
          <p:nvPr>
            <p:ph type="sldNum" sz="quarter" idx="10"/>
          </p:nvPr>
        </p:nvSpPr>
        <p:spPr/>
        <p:txBody>
          <a:bodyPr/>
          <a:lstStyle/>
          <a:p>
            <a:fld id="{2FFF80F0-88AE-4220-9144-0EFF981626C1}" type="slidenum">
              <a:rPr lang="en-US" smtClean="0"/>
              <a:t>37</a:t>
            </a:fld>
            <a:endParaRPr lang="en-US" dirty="0"/>
          </a:p>
        </p:txBody>
      </p:sp>
    </p:spTree>
    <p:extLst>
      <p:ext uri="{BB962C8B-B14F-4D97-AF65-F5344CB8AC3E}">
        <p14:creationId xmlns:p14="http://schemas.microsoft.com/office/powerpoint/2010/main" val="2768659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Fast-casual</a:t>
            </a:r>
            <a:r>
              <a:rPr lang="en-US" sz="1200" b="0" i="0" u="none" strike="noStrike" kern="1200" baseline="0" dirty="0">
                <a:solidFill>
                  <a:schemeClr val="tx1"/>
                </a:solidFill>
                <a:latin typeface="+mn-lt"/>
                <a:ea typeface="+mn-ea"/>
                <a:cs typeface="+mn-cs"/>
              </a:rPr>
              <a:t> is relatively modern terminology describing a restaurant that falls between full service and quick service. Also called quick-casual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or limited-service restaurants, these operations are typically distinguished by service type and food quality. Fast-casual restaurants are often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perceived to offer better-quality food and a more upscale dining area than quick-service restaurants, but with less expensive menu items than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full-service restaurants. Pizza restaurants can fall into this category.</a:t>
            </a:r>
          </a:p>
        </p:txBody>
      </p:sp>
      <p:sp>
        <p:nvSpPr>
          <p:cNvPr id="4" name="Slide Number Placeholder 3"/>
          <p:cNvSpPr>
            <a:spLocks noGrp="1"/>
          </p:cNvSpPr>
          <p:nvPr>
            <p:ph type="sldNum" sz="quarter" idx="10"/>
          </p:nvPr>
        </p:nvSpPr>
        <p:spPr/>
        <p:txBody>
          <a:bodyPr/>
          <a:lstStyle/>
          <a:p>
            <a:fld id="{2FFF80F0-88AE-4220-9144-0EFF981626C1}" type="slidenum">
              <a:rPr lang="en-US" smtClean="0"/>
              <a:t>38</a:t>
            </a:fld>
            <a:endParaRPr lang="en-US" dirty="0"/>
          </a:p>
        </p:txBody>
      </p:sp>
    </p:spTree>
    <p:extLst>
      <p:ext uri="{BB962C8B-B14F-4D97-AF65-F5344CB8AC3E}">
        <p14:creationId xmlns:p14="http://schemas.microsoft.com/office/powerpoint/2010/main" val="4211141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39</a:t>
            </a:fld>
            <a:endParaRPr lang="en-US" dirty="0"/>
          </a:p>
        </p:txBody>
      </p:sp>
    </p:spTree>
    <p:extLst>
      <p:ext uri="{BB962C8B-B14F-4D97-AF65-F5344CB8AC3E}">
        <p14:creationId xmlns:p14="http://schemas.microsoft.com/office/powerpoint/2010/main" val="15968417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40</a:t>
            </a:fld>
            <a:endParaRPr lang="en-US" dirty="0"/>
          </a:p>
        </p:txBody>
      </p:sp>
    </p:spTree>
    <p:extLst>
      <p:ext uri="{BB962C8B-B14F-4D97-AF65-F5344CB8AC3E}">
        <p14:creationId xmlns:p14="http://schemas.microsoft.com/office/powerpoint/2010/main" val="798503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full-service restaurants, servers usually carry many different service tools with them. These may include a corkscrew, change, a pen, an order pad, and a crumber (which is used to neatly gather and clear crumbs and debris from a table cloth after entrée service).</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5</a:t>
            </a:fld>
            <a:endParaRPr lang="en-US" dirty="0"/>
          </a:p>
        </p:txBody>
      </p:sp>
    </p:spTree>
    <p:extLst>
      <p:ext uri="{BB962C8B-B14F-4D97-AF65-F5344CB8AC3E}">
        <p14:creationId xmlns:p14="http://schemas.microsoft.com/office/powerpoint/2010/main" val="102844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Cake fork</a:t>
            </a:r>
          </a:p>
          <a:p>
            <a:r>
              <a:rPr lang="en-US" sz="1200" b="0" i="0" u="none" strike="noStrike" kern="1200" baseline="0" dirty="0">
                <a:solidFill>
                  <a:schemeClr val="tx1"/>
                </a:solidFill>
                <a:latin typeface="+mn-lt"/>
                <a:ea typeface="+mn-ea"/>
                <a:cs typeface="+mn-cs"/>
              </a:rPr>
              <a:t>Has only three tines (narrow ends of a fork used to pierce food items) and is used to eat cakes, tortes, pies, and pastries.</a:t>
            </a:r>
          </a:p>
        </p:txBody>
      </p:sp>
      <p:sp>
        <p:nvSpPr>
          <p:cNvPr id="4" name="Slide Number Placeholder 3"/>
          <p:cNvSpPr>
            <a:spLocks noGrp="1"/>
          </p:cNvSpPr>
          <p:nvPr>
            <p:ph type="sldNum" sz="quarter" idx="10"/>
          </p:nvPr>
        </p:nvSpPr>
        <p:spPr/>
        <p:txBody>
          <a:bodyPr/>
          <a:lstStyle/>
          <a:p>
            <a:fld id="{2FFF80F0-88AE-4220-9144-0EFF981626C1}" type="slidenum">
              <a:rPr lang="en-US" smtClean="0"/>
              <a:t>41</a:t>
            </a:fld>
            <a:endParaRPr lang="en-US" dirty="0"/>
          </a:p>
        </p:txBody>
      </p:sp>
    </p:spTree>
    <p:extLst>
      <p:ext uri="{BB962C8B-B14F-4D97-AF65-F5344CB8AC3E}">
        <p14:creationId xmlns:p14="http://schemas.microsoft.com/office/powerpoint/2010/main" val="16579309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42</a:t>
            </a:fld>
            <a:endParaRPr lang="en-US" dirty="0"/>
          </a:p>
        </p:txBody>
      </p:sp>
    </p:spTree>
    <p:extLst>
      <p:ext uri="{BB962C8B-B14F-4D97-AF65-F5344CB8AC3E}">
        <p14:creationId xmlns:p14="http://schemas.microsoft.com/office/powerpoint/2010/main" val="35791828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43</a:t>
            </a:fld>
            <a:endParaRPr lang="en-US" dirty="0"/>
          </a:p>
        </p:txBody>
      </p:sp>
    </p:spTree>
    <p:extLst>
      <p:ext uri="{BB962C8B-B14F-4D97-AF65-F5344CB8AC3E}">
        <p14:creationId xmlns:p14="http://schemas.microsoft.com/office/powerpoint/2010/main" val="35845066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44</a:t>
            </a:fld>
            <a:endParaRPr lang="en-US" dirty="0"/>
          </a:p>
        </p:txBody>
      </p:sp>
    </p:spTree>
    <p:extLst>
      <p:ext uri="{BB962C8B-B14F-4D97-AF65-F5344CB8AC3E}">
        <p14:creationId xmlns:p14="http://schemas.microsoft.com/office/powerpoint/2010/main" val="28243139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45</a:t>
            </a:fld>
            <a:endParaRPr lang="en-US" dirty="0"/>
          </a:p>
        </p:txBody>
      </p:sp>
    </p:spTree>
    <p:extLst>
      <p:ext uri="{BB962C8B-B14F-4D97-AF65-F5344CB8AC3E}">
        <p14:creationId xmlns:p14="http://schemas.microsoft.com/office/powerpoint/2010/main" val="13878149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46</a:t>
            </a:fld>
            <a:endParaRPr lang="en-US" dirty="0"/>
          </a:p>
        </p:txBody>
      </p:sp>
    </p:spTree>
    <p:extLst>
      <p:ext uri="{BB962C8B-B14F-4D97-AF65-F5344CB8AC3E}">
        <p14:creationId xmlns:p14="http://schemas.microsoft.com/office/powerpoint/2010/main" val="6865204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Use other utensils for food items that are a bit more difficult to eat. For example, snail tongs are a specialized utensil for holding a snail shell so the snail can be removed. Because the shells of lobsters and crabs are hard and thick, use a shell cracker to crack them.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important to note that not all operations use all utensils or set them at tables. Often in quick-service or fast-casual operations, you will only find forks, knives, and spoons; and they are often placed in the dining area buffet-style for guests to choose themselves. They also often use disposable sets of forks, knives, and spoons.</a:t>
            </a:r>
          </a:p>
        </p:txBody>
      </p:sp>
      <p:sp>
        <p:nvSpPr>
          <p:cNvPr id="4" name="Slide Number Placeholder 3"/>
          <p:cNvSpPr>
            <a:spLocks noGrp="1"/>
          </p:cNvSpPr>
          <p:nvPr>
            <p:ph type="sldNum" sz="quarter" idx="10"/>
          </p:nvPr>
        </p:nvSpPr>
        <p:spPr/>
        <p:txBody>
          <a:bodyPr/>
          <a:lstStyle/>
          <a:p>
            <a:fld id="{2FFF80F0-88AE-4220-9144-0EFF981626C1}" type="slidenum">
              <a:rPr lang="en-US" smtClean="0"/>
              <a:t>47</a:t>
            </a:fld>
            <a:endParaRPr lang="en-US" dirty="0"/>
          </a:p>
        </p:txBody>
      </p:sp>
    </p:spTree>
    <p:extLst>
      <p:ext uri="{BB962C8B-B14F-4D97-AF65-F5344CB8AC3E}">
        <p14:creationId xmlns:p14="http://schemas.microsoft.com/office/powerpoint/2010/main" val="125221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Drinking glasses: These come in many shapes and sizes and are usually made of clear glass, plastic, or a thicker, solid ceramic. They also include mugs and cups. Generally, if a drink is cold, like soda, water, or iced tea, it will come in a clear glass. Hot drinks, like coffee, tea, and cocoa, are usually served in cups or mugs made from thick glass or ceramic. This helps drinks stay hot.</a:t>
            </a:r>
          </a:p>
        </p:txBody>
      </p:sp>
      <p:sp>
        <p:nvSpPr>
          <p:cNvPr id="4" name="Slide Number Placeholder 3"/>
          <p:cNvSpPr>
            <a:spLocks noGrp="1"/>
          </p:cNvSpPr>
          <p:nvPr>
            <p:ph type="sldNum" sz="quarter" idx="10"/>
          </p:nvPr>
        </p:nvSpPr>
        <p:spPr/>
        <p:txBody>
          <a:bodyPr/>
          <a:lstStyle/>
          <a:p>
            <a:fld id="{2FFF80F0-88AE-4220-9144-0EFF981626C1}" type="slidenum">
              <a:rPr lang="en-US" smtClean="0"/>
              <a:t>48</a:t>
            </a:fld>
            <a:endParaRPr lang="en-US" dirty="0"/>
          </a:p>
        </p:txBody>
      </p:sp>
    </p:spTree>
    <p:extLst>
      <p:ext uri="{BB962C8B-B14F-4D97-AF65-F5344CB8AC3E}">
        <p14:creationId xmlns:p14="http://schemas.microsoft.com/office/powerpoint/2010/main" val="36484403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49</a:t>
            </a:fld>
            <a:endParaRPr lang="en-US" dirty="0"/>
          </a:p>
        </p:txBody>
      </p:sp>
    </p:spTree>
    <p:extLst>
      <p:ext uri="{BB962C8B-B14F-4D97-AF65-F5344CB8AC3E}">
        <p14:creationId xmlns:p14="http://schemas.microsoft.com/office/powerpoint/2010/main" val="13689172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F80F0-88AE-4220-9144-0EFF981626C1}" type="slidenum">
              <a:rPr lang="en-US" smtClean="0"/>
              <a:t>50</a:t>
            </a:fld>
            <a:endParaRPr lang="en-US" dirty="0"/>
          </a:p>
        </p:txBody>
      </p:sp>
    </p:spTree>
    <p:extLst>
      <p:ext uri="{BB962C8B-B14F-4D97-AF65-F5344CB8AC3E}">
        <p14:creationId xmlns:p14="http://schemas.microsoft.com/office/powerpoint/2010/main" val="947669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service station is the area in which an operation keeps additional items such as napkins, silverware, cups and saucers, condiments, menus, and water glasses. A service station prevents servers from having to go to the back of the house to get these tools. It is a good way to keep frequently needed utensils close by.</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6</a:t>
            </a:fld>
            <a:endParaRPr lang="en-US" dirty="0"/>
          </a:p>
        </p:txBody>
      </p:sp>
    </p:spTree>
    <p:extLst>
      <p:ext uri="{BB962C8B-B14F-4D97-AF65-F5344CB8AC3E}">
        <p14:creationId xmlns:p14="http://schemas.microsoft.com/office/powerpoint/2010/main" val="39365629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China: Perhaps the most important part of the table setting is the </a:t>
            </a:r>
            <a:r>
              <a:rPr lang="en-US" sz="1200" b="1" i="0" u="none" strike="noStrike" kern="1200" baseline="0" dirty="0">
                <a:solidFill>
                  <a:schemeClr val="tx1"/>
                </a:solidFill>
                <a:latin typeface="+mn-lt"/>
                <a:ea typeface="+mn-ea"/>
                <a:cs typeface="+mn-cs"/>
              </a:rPr>
              <a:t>china</a:t>
            </a:r>
            <a:r>
              <a:rPr lang="en-US" sz="1200" b="0" i="0" u="none" strike="noStrike" kern="1200" baseline="0" dirty="0">
                <a:solidFill>
                  <a:schemeClr val="tx1"/>
                </a:solidFill>
                <a:latin typeface="+mn-lt"/>
                <a:ea typeface="+mn-ea"/>
                <a:cs typeface="+mn-cs"/>
              </a:rPr>
              <a:t>, which is also referred to as dinnerware. Like glasses, cups, and silverware, plates have adapted to fit the various types of food.</a:t>
            </a:r>
          </a:p>
        </p:txBody>
      </p:sp>
      <p:sp>
        <p:nvSpPr>
          <p:cNvPr id="4" name="Slide Number Placeholder 3"/>
          <p:cNvSpPr>
            <a:spLocks noGrp="1"/>
          </p:cNvSpPr>
          <p:nvPr>
            <p:ph type="sldNum" sz="quarter" idx="10"/>
          </p:nvPr>
        </p:nvSpPr>
        <p:spPr/>
        <p:txBody>
          <a:bodyPr/>
          <a:lstStyle/>
          <a:p>
            <a:fld id="{2FFF80F0-88AE-4220-9144-0EFF981626C1}" type="slidenum">
              <a:rPr lang="en-US" smtClean="0"/>
              <a:t>51</a:t>
            </a:fld>
            <a:endParaRPr lang="en-US" dirty="0"/>
          </a:p>
        </p:txBody>
      </p:sp>
    </p:spTree>
    <p:extLst>
      <p:ext uri="{BB962C8B-B14F-4D97-AF65-F5344CB8AC3E}">
        <p14:creationId xmlns:p14="http://schemas.microsoft.com/office/powerpoint/2010/main" val="42888245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Salad plate</a:t>
            </a:r>
          </a:p>
          <a:p>
            <a:r>
              <a:rPr lang="en-US" sz="1200" b="0" i="0" u="none" strike="noStrike" kern="1200" baseline="0" dirty="0">
                <a:solidFill>
                  <a:schemeClr val="tx1"/>
                </a:solidFill>
                <a:latin typeface="+mn-lt"/>
                <a:ea typeface="+mn-ea"/>
                <a:cs typeface="+mn-cs"/>
              </a:rPr>
              <a:t>Much smaller than a dinner plate, usually seven or eight inches across, and used for desserts and appetizers as well as salads, and as an underliner plate for gravy, sauceboats, and sundae glasses (served with a napkin or paper doily to prevent slipping).</a:t>
            </a:r>
          </a:p>
        </p:txBody>
      </p:sp>
      <p:sp>
        <p:nvSpPr>
          <p:cNvPr id="4" name="Slide Number Placeholder 3"/>
          <p:cNvSpPr>
            <a:spLocks noGrp="1"/>
          </p:cNvSpPr>
          <p:nvPr>
            <p:ph type="sldNum" sz="quarter" idx="10"/>
          </p:nvPr>
        </p:nvSpPr>
        <p:spPr/>
        <p:txBody>
          <a:bodyPr/>
          <a:lstStyle/>
          <a:p>
            <a:fld id="{2FFF80F0-88AE-4220-9144-0EFF981626C1}" type="slidenum">
              <a:rPr lang="en-US" smtClean="0"/>
              <a:t>52</a:t>
            </a:fld>
            <a:endParaRPr lang="en-US" dirty="0"/>
          </a:p>
        </p:txBody>
      </p:sp>
    </p:spTree>
    <p:extLst>
      <p:ext uri="{BB962C8B-B14F-4D97-AF65-F5344CB8AC3E}">
        <p14:creationId xmlns:p14="http://schemas.microsoft.com/office/powerpoint/2010/main" val="2349443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Soup bowl</a:t>
            </a:r>
          </a:p>
          <a:p>
            <a:r>
              <a:rPr lang="en-US" sz="1200" b="0" i="0" u="none" strike="noStrike" kern="1200" baseline="0" dirty="0">
                <a:solidFill>
                  <a:schemeClr val="tx1"/>
                </a:solidFill>
                <a:latin typeface="+mn-lt"/>
                <a:ea typeface="+mn-ea"/>
                <a:cs typeface="+mn-cs"/>
              </a:rPr>
              <a:t>Smaller and deeper with no flat edge and used only for soup. Soup bowls or cups are sometimes equipped with lids (individual tureen) or a single handle for easier service. Serve these bowls and cups on underliners.</a:t>
            </a:r>
          </a:p>
        </p:txBody>
      </p:sp>
      <p:sp>
        <p:nvSpPr>
          <p:cNvPr id="4" name="Slide Number Placeholder 3"/>
          <p:cNvSpPr>
            <a:spLocks noGrp="1"/>
          </p:cNvSpPr>
          <p:nvPr>
            <p:ph type="sldNum" sz="quarter" idx="10"/>
          </p:nvPr>
        </p:nvSpPr>
        <p:spPr/>
        <p:txBody>
          <a:bodyPr/>
          <a:lstStyle/>
          <a:p>
            <a:fld id="{2FFF80F0-88AE-4220-9144-0EFF981626C1}" type="slidenum">
              <a:rPr lang="en-US" smtClean="0"/>
              <a:t>53</a:t>
            </a:fld>
            <a:endParaRPr lang="en-US" dirty="0"/>
          </a:p>
        </p:txBody>
      </p:sp>
    </p:spTree>
    <p:extLst>
      <p:ext uri="{BB962C8B-B14F-4D97-AF65-F5344CB8AC3E}">
        <p14:creationId xmlns:p14="http://schemas.microsoft.com/office/powerpoint/2010/main" val="25613299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Though the pieces mentioned previously can be used for many food items, a number of china pieces are used for only one purpose.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For example, use a tureen, a large covered bowl, to serve soup for up to eight people. A snail plate has six or twelve indentions for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holding snails. A gravy boat has a special lip or spout to prevent spilling when pouring gravy or sauce onto the plate. Use a finger bowl,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 small bowl filled with water and often a citrus fruit slice (lemon or orange), to clean the fingers after eating, especially with messier meals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such as shellfish and ribs. And, again, most of these pieces will not be used in less formal quick-service and fast-casual operations, where it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is more common to see a dinner plate and salad plate or disposable plates.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Plates and utensils should be cleared promptly after each course to keep interaction with the guests to a minimum during the meal.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Beverages either need to be refilled or the glassware removed.</a:t>
            </a:r>
          </a:p>
        </p:txBody>
      </p:sp>
      <p:sp>
        <p:nvSpPr>
          <p:cNvPr id="4" name="Slide Number Placeholder 3"/>
          <p:cNvSpPr>
            <a:spLocks noGrp="1"/>
          </p:cNvSpPr>
          <p:nvPr>
            <p:ph type="sldNum" sz="quarter" idx="10"/>
          </p:nvPr>
        </p:nvSpPr>
        <p:spPr/>
        <p:txBody>
          <a:bodyPr/>
          <a:lstStyle/>
          <a:p>
            <a:fld id="{2FFF80F0-88AE-4220-9144-0EFF981626C1}" type="slidenum">
              <a:rPr lang="en-US" smtClean="0"/>
              <a:t>54</a:t>
            </a:fld>
            <a:endParaRPr lang="en-US" dirty="0"/>
          </a:p>
        </p:txBody>
      </p:sp>
    </p:spTree>
    <p:extLst>
      <p:ext uri="{BB962C8B-B14F-4D97-AF65-F5344CB8AC3E}">
        <p14:creationId xmlns:p14="http://schemas.microsoft.com/office/powerpoint/2010/main" val="6228936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Beverages are a crucial part of any restaurant’s menu—whether the options being offered are basic or complex. Many times, a sip of coffee or a specialty drink is the first or last impression a guest will have of a restaurant. Today, virtually all operations have both hot and cold beverage options, with many also serving alcoholic beverages in a variety of styles.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 consumers spend billions of dollars every year on coffee, with most Americans drinking more than one cup a day. </a:t>
            </a:r>
            <a:r>
              <a:rPr lang="en-US" sz="1200" b="1" i="0" u="none" strike="noStrike" kern="1200" baseline="0" dirty="0">
                <a:solidFill>
                  <a:schemeClr val="tx1"/>
                </a:solidFill>
                <a:latin typeface="+mn-lt"/>
                <a:ea typeface="+mn-ea"/>
                <a:cs typeface="+mn-cs"/>
              </a:rPr>
              <a:t>Coffee</a:t>
            </a:r>
            <a:r>
              <a:rPr lang="en-US" sz="1200" b="0" i="0" u="none" strike="noStrike" kern="1200" baseline="0" dirty="0">
                <a:solidFill>
                  <a:schemeClr val="tx1"/>
                </a:solidFill>
                <a:latin typeface="+mn-lt"/>
                <a:ea typeface="+mn-ea"/>
                <a:cs typeface="+mn-cs"/>
              </a:rPr>
              <a:t> is made from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ground coffee beans, which are the berries of a tropical shrub, that are roasted to develop flavor. The degree of roasting, which can be light,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medium, or dark, affects the flavor of the coffee. Americans generally prefer medium roast, while dark-roast coffee is popular in Europe.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Flavored coffees such as hazelnut, almond, mint, chocolate, blueberry, and strawberry are also available.</a:t>
            </a:r>
          </a:p>
        </p:txBody>
      </p:sp>
      <p:sp>
        <p:nvSpPr>
          <p:cNvPr id="4" name="Slide Number Placeholder 3"/>
          <p:cNvSpPr>
            <a:spLocks noGrp="1"/>
          </p:cNvSpPr>
          <p:nvPr>
            <p:ph type="sldNum" sz="quarter" idx="10"/>
          </p:nvPr>
        </p:nvSpPr>
        <p:spPr/>
        <p:txBody>
          <a:bodyPr/>
          <a:lstStyle/>
          <a:p>
            <a:fld id="{2FFF80F0-88AE-4220-9144-0EFF981626C1}" type="slidenum">
              <a:rPr lang="en-US" smtClean="0"/>
              <a:t>55</a:t>
            </a:fld>
            <a:endParaRPr lang="en-US" dirty="0"/>
          </a:p>
        </p:txBody>
      </p:sp>
    </p:spTree>
    <p:extLst>
      <p:ext uri="{BB962C8B-B14F-4D97-AF65-F5344CB8AC3E}">
        <p14:creationId xmlns:p14="http://schemas.microsoft.com/office/powerpoint/2010/main" val="14209016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Tea</a:t>
            </a:r>
            <a:r>
              <a:rPr lang="en-US" sz="1200" b="0" i="0" u="none" strike="noStrike" kern="1200" baseline="0" dirty="0">
                <a:solidFill>
                  <a:schemeClr val="tx1"/>
                </a:solidFill>
                <a:latin typeface="+mn-lt"/>
                <a:ea typeface="+mn-ea"/>
                <a:cs typeface="+mn-cs"/>
              </a:rPr>
              <a:t>, which is made from the leaves of certain plants, is generally less expensive than coffee, although some rare teas can be quite expensive. One cup of tea has about half the caffeine contained in a cup of coffee. There are black teas (tea leaves that have been fermented) and green teas (tea leaves that are not fermented). Oolong tea is partially fermented. Herbal tea is made from many different fruits and herbs and is naturally caffeine-free.</a:t>
            </a:r>
          </a:p>
        </p:txBody>
      </p:sp>
      <p:sp>
        <p:nvSpPr>
          <p:cNvPr id="4" name="Slide Number Placeholder 3"/>
          <p:cNvSpPr>
            <a:spLocks noGrp="1"/>
          </p:cNvSpPr>
          <p:nvPr>
            <p:ph type="sldNum" sz="quarter" idx="10"/>
          </p:nvPr>
        </p:nvSpPr>
        <p:spPr/>
        <p:txBody>
          <a:bodyPr/>
          <a:lstStyle/>
          <a:p>
            <a:fld id="{2FFF80F0-88AE-4220-9144-0EFF981626C1}" type="slidenum">
              <a:rPr lang="en-US" smtClean="0"/>
              <a:t>56</a:t>
            </a:fld>
            <a:endParaRPr lang="en-US" dirty="0"/>
          </a:p>
        </p:txBody>
      </p:sp>
    </p:spTree>
    <p:extLst>
      <p:ext uri="{BB962C8B-B14F-4D97-AF65-F5344CB8AC3E}">
        <p14:creationId xmlns:p14="http://schemas.microsoft.com/office/powerpoint/2010/main" val="34775303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Hot cocoa </a:t>
            </a:r>
            <a:r>
              <a:rPr lang="en-US" sz="1200" b="0" i="0" u="none" strike="noStrike" kern="1200" baseline="0" dirty="0">
                <a:solidFill>
                  <a:schemeClr val="tx1"/>
                </a:solidFill>
                <a:latin typeface="+mn-lt"/>
                <a:ea typeface="+mn-ea"/>
                <a:cs typeface="+mn-cs"/>
              </a:rPr>
              <a:t>is made from cocoa powder or shaved chocolate and sugar stirred into heated milk or water. The terms “hot chocolate” and “hot cocoa” are often used interchangeably, but there is a difference. </a:t>
            </a:r>
            <a:r>
              <a:rPr lang="en-US" sz="1200" b="1" i="0" u="none" strike="noStrike" kern="1200" baseline="0" dirty="0">
                <a:solidFill>
                  <a:schemeClr val="tx1"/>
                </a:solidFill>
                <a:latin typeface="+mn-lt"/>
                <a:ea typeface="+mn-ea"/>
                <a:cs typeface="+mn-cs"/>
              </a:rPr>
              <a:t>Hot chocolate </a:t>
            </a:r>
            <a:r>
              <a:rPr lang="en-US" sz="1200" b="0" i="0" u="none" strike="noStrike" kern="1200" baseline="0" dirty="0">
                <a:solidFill>
                  <a:schemeClr val="tx1"/>
                </a:solidFill>
                <a:latin typeface="+mn-lt"/>
                <a:ea typeface="+mn-ea"/>
                <a:cs typeface="+mn-cs"/>
              </a:rPr>
              <a:t>is made from actual chocolate bars. Hot cocoa is made from the powder of the cacao bean. Hot cocoa is much lower in fat than hot chocolate because the cocoa butter (which is added back to the chocolate bars when manufactured) is extracted when the cocoa powder is ground from the cacao bean. Hot cocoa is usually made from its instant form—a dry mix of cocoa powder, sugar, and dry milk—mixed with hot milk or water. Hot cocoa drinks can be topped with marshmallows or whipped cream.</a:t>
            </a:r>
          </a:p>
        </p:txBody>
      </p:sp>
      <p:sp>
        <p:nvSpPr>
          <p:cNvPr id="4" name="Slide Number Placeholder 3"/>
          <p:cNvSpPr>
            <a:spLocks noGrp="1"/>
          </p:cNvSpPr>
          <p:nvPr>
            <p:ph type="sldNum" sz="quarter" idx="10"/>
          </p:nvPr>
        </p:nvSpPr>
        <p:spPr/>
        <p:txBody>
          <a:bodyPr/>
          <a:lstStyle/>
          <a:p>
            <a:fld id="{2FFF80F0-88AE-4220-9144-0EFF981626C1}" type="slidenum">
              <a:rPr lang="en-US" smtClean="0"/>
              <a:t>57</a:t>
            </a:fld>
            <a:endParaRPr lang="en-US" dirty="0"/>
          </a:p>
        </p:txBody>
      </p:sp>
    </p:spTree>
    <p:extLst>
      <p:ext uri="{BB962C8B-B14F-4D97-AF65-F5344CB8AC3E}">
        <p14:creationId xmlns:p14="http://schemas.microsoft.com/office/powerpoint/2010/main" val="12385466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These beverages can be served at any meal. Follow these guidelines:</a:t>
            </a:r>
          </a:p>
          <a:p>
            <a:r>
              <a:rPr lang="en-US" sz="1200" b="0" i="0" u="none" strike="noStrike" kern="1200" baseline="0" dirty="0">
                <a:solidFill>
                  <a:schemeClr val="tx1"/>
                </a:solidFill>
                <a:latin typeface="+mn-lt"/>
                <a:ea typeface="+mn-ea"/>
                <a:cs typeface="+mn-cs"/>
              </a:rPr>
              <a:t>• Serve hot beverages hot. All hot beverages should be very hot and steaming for service.</a:t>
            </a:r>
          </a:p>
          <a:p>
            <a:r>
              <a:rPr lang="en-US" sz="1200" b="0" i="0" u="none" strike="noStrike" kern="1200" baseline="0" dirty="0">
                <a:solidFill>
                  <a:schemeClr val="tx1"/>
                </a:solidFill>
                <a:latin typeface="+mn-lt"/>
                <a:ea typeface="+mn-ea"/>
                <a:cs typeface="+mn-cs"/>
              </a:rPr>
              <a:t>• Hold brewed coffee for only an hour or less. After that time the loss of flavor is considerable. Plan coffee production so that coffee is always fresh.</a:t>
            </a:r>
          </a:p>
          <a:p>
            <a:r>
              <a:rPr lang="en-US" sz="1200" b="0" i="0" u="none" strike="noStrike" kern="1200" baseline="0" dirty="0">
                <a:solidFill>
                  <a:schemeClr val="tx1"/>
                </a:solidFill>
                <a:latin typeface="+mn-lt"/>
                <a:ea typeface="+mn-ea"/>
                <a:cs typeface="+mn-cs"/>
              </a:rPr>
              <a:t>• Clean coffee urns regularly to avoid mineral buildup and ensure good-tasting coffee. To clean urns, follow the manufacturer’s recommendation.</a:t>
            </a:r>
          </a:p>
          <a:p>
            <a:r>
              <a:rPr lang="en-US" sz="1200" b="0" i="0" u="none" strike="noStrike" kern="1200" baseline="0" dirty="0">
                <a:solidFill>
                  <a:schemeClr val="tx1"/>
                </a:solidFill>
                <a:latin typeface="+mn-lt"/>
                <a:ea typeface="+mn-ea"/>
                <a:cs typeface="+mn-cs"/>
              </a:rPr>
              <a:t>• Offer decaffeinated options. Some people are sensitive to the effects of caffeine, a stimulant. Both coffee and tea have decaffeinated versions.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Coffee is typically served hot, but iced coffee has also become very popular. Tea is served either very hot or iced.</a:t>
            </a:r>
          </a:p>
        </p:txBody>
      </p:sp>
      <p:sp>
        <p:nvSpPr>
          <p:cNvPr id="4" name="Slide Number Placeholder 3"/>
          <p:cNvSpPr>
            <a:spLocks noGrp="1"/>
          </p:cNvSpPr>
          <p:nvPr>
            <p:ph type="sldNum" sz="quarter" idx="10"/>
          </p:nvPr>
        </p:nvSpPr>
        <p:spPr/>
        <p:txBody>
          <a:bodyPr/>
          <a:lstStyle/>
          <a:p>
            <a:fld id="{2FFF80F0-88AE-4220-9144-0EFF981626C1}" type="slidenum">
              <a:rPr lang="en-US" smtClean="0"/>
              <a:t>58</a:t>
            </a:fld>
            <a:endParaRPr lang="en-US" dirty="0"/>
          </a:p>
        </p:txBody>
      </p:sp>
    </p:spTree>
    <p:extLst>
      <p:ext uri="{BB962C8B-B14F-4D97-AF65-F5344CB8AC3E}">
        <p14:creationId xmlns:p14="http://schemas.microsoft.com/office/powerpoint/2010/main" val="18116764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Put tea leaves into a preheated, empty pot. Use one teaspoon of loose tea or one single-service tea bag for every six ounces of water.</a:t>
            </a:r>
          </a:p>
          <a:p>
            <a:pPr marL="228600" indent="-228600">
              <a:buFont typeface="+mj-lt"/>
              <a:buAutoNum type="arabicPeriod"/>
            </a:pPr>
            <a:r>
              <a:rPr lang="en-US" sz="1200" b="0" i="0" u="none" strike="noStrike" kern="1200" baseline="0" dirty="0">
                <a:solidFill>
                  <a:schemeClr val="tx1"/>
                </a:solidFill>
                <a:latin typeface="+mn-lt"/>
                <a:ea typeface="+mn-ea"/>
                <a:cs typeface="+mn-cs"/>
              </a:rPr>
              <a:t>Pour boiling water into the pot.</a:t>
            </a:r>
          </a:p>
          <a:p>
            <a:pPr marL="228600" indent="-228600">
              <a:buFont typeface="+mj-lt"/>
              <a:buAutoNum type="arabicPeriod"/>
            </a:pPr>
            <a:r>
              <a:rPr lang="en-US" sz="1200" b="0" i="0" u="none" strike="noStrike" kern="1200" baseline="0" dirty="0">
                <a:solidFill>
                  <a:schemeClr val="tx1"/>
                </a:solidFill>
                <a:latin typeface="+mn-lt"/>
                <a:ea typeface="+mn-ea"/>
                <a:cs typeface="+mn-cs"/>
              </a:rPr>
              <a:t>Let the tea steep (soak) for at least three minutes.</a:t>
            </a:r>
          </a:p>
          <a:p>
            <a:pPr marL="228600" indent="-228600">
              <a:buFont typeface="+mj-lt"/>
              <a:buAutoNum type="arabicPeriod"/>
            </a:pPr>
            <a:r>
              <a:rPr lang="en-US" sz="1200" b="0" i="0" u="none" strike="noStrike" kern="1200" baseline="0" dirty="0">
                <a:solidFill>
                  <a:schemeClr val="tx1"/>
                </a:solidFill>
                <a:latin typeface="+mn-lt"/>
                <a:ea typeface="+mn-ea"/>
                <a:cs typeface="+mn-cs"/>
              </a:rPr>
              <a:t>Serve immediately after steeping. Tea will become bitter if left to steep too long.</a:t>
            </a:r>
          </a:p>
        </p:txBody>
      </p:sp>
      <p:sp>
        <p:nvSpPr>
          <p:cNvPr id="4" name="Slide Number Placeholder 3"/>
          <p:cNvSpPr>
            <a:spLocks noGrp="1"/>
          </p:cNvSpPr>
          <p:nvPr>
            <p:ph type="sldNum" sz="quarter" idx="10"/>
          </p:nvPr>
        </p:nvSpPr>
        <p:spPr/>
        <p:txBody>
          <a:bodyPr/>
          <a:lstStyle/>
          <a:p>
            <a:fld id="{2FFF80F0-88AE-4220-9144-0EFF981626C1}" type="slidenum">
              <a:rPr lang="en-US" smtClean="0"/>
              <a:t>59</a:t>
            </a:fld>
            <a:endParaRPr lang="en-US" dirty="0"/>
          </a:p>
        </p:txBody>
      </p:sp>
    </p:spTree>
    <p:extLst>
      <p:ext uri="{BB962C8B-B14F-4D97-AF65-F5344CB8AC3E}">
        <p14:creationId xmlns:p14="http://schemas.microsoft.com/office/powerpoint/2010/main" val="22716864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taking the beverage order, serve the beverages quickly and correctly. For all hot beverages, the restaurant needs to determine how they will be served: either dispensed table-side or in cups brought over two-thirds filled. In either case, if the guest is dining in, the following service concerns need to be addressed:</a:t>
            </a:r>
          </a:p>
          <a:p>
            <a:r>
              <a:rPr lang="en-US" sz="1200" b="0" i="0" u="none" strike="noStrike" kern="1200" baseline="0" dirty="0">
                <a:solidFill>
                  <a:schemeClr val="tx1"/>
                </a:solidFill>
                <a:latin typeface="+mn-lt"/>
                <a:ea typeface="+mn-ea"/>
                <a:cs typeface="+mn-cs"/>
              </a:rPr>
              <a:t>• If used, the cup and saucer need to be served on the right, in front of the guest, with the handle facing four o’clock.</a:t>
            </a:r>
          </a:p>
          <a:p>
            <a:r>
              <a:rPr lang="en-US" sz="1200" b="0" i="0" u="none" strike="noStrike" kern="1200" baseline="0" dirty="0">
                <a:solidFill>
                  <a:schemeClr val="tx1"/>
                </a:solidFill>
                <a:latin typeface="+mn-lt"/>
                <a:ea typeface="+mn-ea"/>
                <a:cs typeface="+mn-cs"/>
              </a:rPr>
              <a:t>• Teaspoons (if not already on the table) need to be placed on the right side of the guest.</a:t>
            </a:r>
          </a:p>
          <a:p>
            <a:r>
              <a:rPr lang="en-US" sz="1200" b="0" i="0" u="none" strike="noStrike" kern="1200" baseline="0" dirty="0">
                <a:solidFill>
                  <a:schemeClr val="tx1"/>
                </a:solidFill>
                <a:latin typeface="+mn-lt"/>
                <a:ea typeface="+mn-ea"/>
                <a:cs typeface="+mn-cs"/>
              </a:rPr>
              <a:t>• Hot water needs to be served with tea, if servers are dispensing table-side.</a:t>
            </a:r>
          </a:p>
          <a:p>
            <a:r>
              <a:rPr lang="en-US" sz="1200" b="0" i="0" u="none" strike="noStrike" kern="1200" baseline="0" dirty="0">
                <a:solidFill>
                  <a:schemeClr val="tx1"/>
                </a:solidFill>
                <a:latin typeface="+mn-lt"/>
                <a:ea typeface="+mn-ea"/>
                <a:cs typeface="+mn-cs"/>
              </a:rPr>
              <a:t>• Sweeteners and milk or cream containers are placed on the table with handles facing to the right (if not already present).</a:t>
            </a:r>
          </a:p>
          <a:p>
            <a:r>
              <a:rPr lang="en-US" sz="1200" b="0" i="0" u="none" strike="noStrike" kern="1200" baseline="0" dirty="0">
                <a:solidFill>
                  <a:schemeClr val="tx1"/>
                </a:solidFill>
                <a:latin typeface="+mn-lt"/>
                <a:ea typeface="+mn-ea"/>
                <a:cs typeface="+mn-cs"/>
              </a:rPr>
              <a:t>• In some operations, a small dish is placed on the table to collect used tea bags, sugar packets, etc., to prevent them from touching the table.</a:t>
            </a:r>
          </a:p>
        </p:txBody>
      </p:sp>
      <p:sp>
        <p:nvSpPr>
          <p:cNvPr id="4" name="Slide Number Placeholder 3"/>
          <p:cNvSpPr>
            <a:spLocks noGrp="1"/>
          </p:cNvSpPr>
          <p:nvPr>
            <p:ph type="sldNum" sz="quarter" idx="10"/>
          </p:nvPr>
        </p:nvSpPr>
        <p:spPr/>
        <p:txBody>
          <a:bodyPr/>
          <a:lstStyle/>
          <a:p>
            <a:fld id="{2FFF80F0-88AE-4220-9144-0EFF981626C1}" type="slidenum">
              <a:rPr lang="en-US" smtClean="0"/>
              <a:t>60</a:t>
            </a:fld>
            <a:endParaRPr lang="en-US" dirty="0"/>
          </a:p>
        </p:txBody>
      </p:sp>
    </p:spTree>
    <p:extLst>
      <p:ext uri="{BB962C8B-B14F-4D97-AF65-F5344CB8AC3E}">
        <p14:creationId xmlns:p14="http://schemas.microsoft.com/office/powerpoint/2010/main" val="340908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Servers use different serving utensils when they serve food to guests. They use large serving spoons for casseroles and vegetables and pastry tongs to</a:t>
            </a:r>
          </a:p>
          <a:p>
            <a:r>
              <a:rPr lang="en-US" sz="1200" b="0" i="0" u="none" strike="noStrike" kern="1200" baseline="0" dirty="0">
                <a:solidFill>
                  <a:schemeClr val="tx1"/>
                </a:solidFill>
                <a:latin typeface="+mn-lt"/>
                <a:ea typeface="+mn-ea"/>
                <a:cs typeface="+mn-cs"/>
              </a:rPr>
              <a:t>serve individual pastries, such as cream puffs and small cakes. Cake and pie servers come in many shapes to match the size of the piece of cake or pie. This keeps the dessert from breaking apart as it is served.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not all restaurant managers and owners will require servers to carry the full set of server tools (they are less common in less formal settings), standard tools can be considered a pen, a notepad for taking orders (or tablet), and a corkscrew for opening bottles. Serving utensils are not used as often, as most food items are served completed on plates for each guest.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See the Essential Skills feature: Left, Right, Left</a:t>
            </a:r>
            <a:r>
              <a:rPr lang="en-US" dirty="0"/>
              <a:t>—</a:t>
            </a:r>
            <a:r>
              <a:rPr lang="en-US" sz="1200" b="0" i="0" u="none" strike="noStrike" kern="1200" baseline="0" dirty="0">
                <a:solidFill>
                  <a:schemeClr val="tx1"/>
                </a:solidFill>
                <a:latin typeface="+mn-lt"/>
                <a:ea typeface="+mn-ea"/>
                <a:cs typeface="+mn-cs"/>
              </a:rPr>
              <a:t>Proper Placements for Table Service, on page 438.</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7</a:t>
            </a:fld>
            <a:endParaRPr lang="en-US" dirty="0"/>
          </a:p>
        </p:txBody>
      </p:sp>
    </p:spTree>
    <p:extLst>
      <p:ext uri="{BB962C8B-B14F-4D97-AF65-F5344CB8AC3E}">
        <p14:creationId xmlns:p14="http://schemas.microsoft.com/office/powerpoint/2010/main" val="162705802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Servers should check with guests periodically to see if they need refills. If a refill is needed, refer back to the restaurant’s policy on how to perform this</a:t>
            </a:r>
          </a:p>
          <a:p>
            <a:r>
              <a:rPr lang="en-US" sz="1200" b="0" i="0" u="none" strike="noStrike" kern="1200" baseline="0" dirty="0">
                <a:solidFill>
                  <a:schemeClr val="tx1"/>
                </a:solidFill>
                <a:latin typeface="+mn-lt"/>
                <a:ea typeface="+mn-ea"/>
                <a:cs typeface="+mn-cs"/>
              </a:rPr>
              <a:t>service. Some restaurants bring a completely new cup and saucer, some refill on the table, etc. Check to see that enough milk, cream, and sweeteners are still available for the guest (or refill those, if necessary).</a:t>
            </a:r>
          </a:p>
        </p:txBody>
      </p:sp>
      <p:sp>
        <p:nvSpPr>
          <p:cNvPr id="4" name="Slide Number Placeholder 3"/>
          <p:cNvSpPr>
            <a:spLocks noGrp="1"/>
          </p:cNvSpPr>
          <p:nvPr>
            <p:ph type="sldNum" sz="quarter" idx="10"/>
          </p:nvPr>
        </p:nvSpPr>
        <p:spPr/>
        <p:txBody>
          <a:bodyPr/>
          <a:lstStyle/>
          <a:p>
            <a:fld id="{2FFF80F0-88AE-4220-9144-0EFF981626C1}" type="slidenum">
              <a:rPr lang="en-US" smtClean="0"/>
              <a:t>61</a:t>
            </a:fld>
            <a:endParaRPr lang="en-US" dirty="0"/>
          </a:p>
        </p:txBody>
      </p:sp>
    </p:spTree>
    <p:extLst>
      <p:ext uri="{BB962C8B-B14F-4D97-AF65-F5344CB8AC3E}">
        <p14:creationId xmlns:p14="http://schemas.microsoft.com/office/powerpoint/2010/main" val="13769958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Traditional cold beverage options in a restaurant include iced tea, soft drinks, bottled water, and other nonalcoholic drinks. Very popular in the South, iced tea is a refreshing beverage that is enjoyed typically during the warmer months of the year. Note that both sweet tea and unsweetened tea should be available for service. Make sure you label each type of tea dispenser in the service area to avoid confusion.</a:t>
            </a:r>
          </a:p>
        </p:txBody>
      </p:sp>
      <p:sp>
        <p:nvSpPr>
          <p:cNvPr id="4" name="Slide Number Placeholder 3"/>
          <p:cNvSpPr>
            <a:spLocks noGrp="1"/>
          </p:cNvSpPr>
          <p:nvPr>
            <p:ph type="sldNum" sz="quarter" idx="10"/>
          </p:nvPr>
        </p:nvSpPr>
        <p:spPr/>
        <p:txBody>
          <a:bodyPr/>
          <a:lstStyle/>
          <a:p>
            <a:fld id="{2FFF80F0-88AE-4220-9144-0EFF981626C1}" type="slidenum">
              <a:rPr lang="en-US" smtClean="0"/>
              <a:t>62</a:t>
            </a:fld>
            <a:endParaRPr lang="en-US" dirty="0"/>
          </a:p>
        </p:txBody>
      </p:sp>
    </p:spTree>
    <p:extLst>
      <p:ext uri="{BB962C8B-B14F-4D97-AF65-F5344CB8AC3E}">
        <p14:creationId xmlns:p14="http://schemas.microsoft.com/office/powerpoint/2010/main" val="9388746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best </a:t>
            </a:r>
            <a:r>
              <a:rPr lang="en-US" sz="1200" b="1" i="0" u="none" strike="noStrike" kern="1200" baseline="0" dirty="0">
                <a:solidFill>
                  <a:schemeClr val="tx1"/>
                </a:solidFill>
                <a:latin typeface="+mn-lt"/>
                <a:ea typeface="+mn-ea"/>
                <a:cs typeface="+mn-cs"/>
              </a:rPr>
              <a:t>iced tea </a:t>
            </a:r>
            <a:r>
              <a:rPr lang="en-US" sz="1200" b="0" i="0" u="none" strike="noStrike" kern="1200" baseline="0" dirty="0">
                <a:solidFill>
                  <a:schemeClr val="tx1"/>
                </a:solidFill>
                <a:latin typeface="+mn-lt"/>
                <a:ea typeface="+mn-ea"/>
                <a:cs typeface="+mn-cs"/>
              </a:rPr>
              <a:t>is made by brewing a large portion of hot tea and then either adding sugar or sugar syrup to the hot tea. This is thoroughly mixed to ensure that all of the sugar has dissolved, and is then chilled through the addition of ice. Treat this procedure as a recipe with measurements to ensure it is made the same each time for guest satisfaction.</a:t>
            </a:r>
          </a:p>
        </p:txBody>
      </p:sp>
      <p:sp>
        <p:nvSpPr>
          <p:cNvPr id="4" name="Slide Number Placeholder 3"/>
          <p:cNvSpPr>
            <a:spLocks noGrp="1"/>
          </p:cNvSpPr>
          <p:nvPr>
            <p:ph type="sldNum" sz="quarter" idx="10"/>
          </p:nvPr>
        </p:nvSpPr>
        <p:spPr/>
        <p:txBody>
          <a:bodyPr/>
          <a:lstStyle/>
          <a:p>
            <a:fld id="{2FFF80F0-88AE-4220-9144-0EFF981626C1}" type="slidenum">
              <a:rPr lang="en-US" smtClean="0"/>
              <a:t>63</a:t>
            </a:fld>
            <a:endParaRPr lang="en-US" dirty="0"/>
          </a:p>
        </p:txBody>
      </p:sp>
    </p:spTree>
    <p:extLst>
      <p:ext uri="{BB962C8B-B14F-4D97-AF65-F5344CB8AC3E}">
        <p14:creationId xmlns:p14="http://schemas.microsoft.com/office/powerpoint/2010/main" val="41922371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Soft drinks</a:t>
            </a:r>
            <a:r>
              <a:rPr lang="en-US" sz="1200" b="0" i="0" u="none" strike="noStrike" kern="1200" baseline="0" dirty="0">
                <a:solidFill>
                  <a:schemeClr val="tx1"/>
                </a:solidFill>
                <a:latin typeface="+mn-lt"/>
                <a:ea typeface="+mn-ea"/>
                <a:cs typeface="+mn-cs"/>
              </a:rPr>
              <a:t>, also called sodas or fountain drinks, are also popular. Fountain drinks gain their name from the fountain dispensers that mix different types of sodas from syrups with carbonated filtered water. There are numerous brand names on the market, so adequate research should be done to choose sodas your restaurant should carry to please your guests. It is wise to contract a soda company that will provide and maintain the equipment, only charging for the purchase of the syrups. Serve sodas in a glass half filled with ice to allow for proper temperature. This will not dilute the drink quickly and will lower the number of refills needed.</a:t>
            </a:r>
          </a:p>
        </p:txBody>
      </p:sp>
      <p:sp>
        <p:nvSpPr>
          <p:cNvPr id="4" name="Slide Number Placeholder 3"/>
          <p:cNvSpPr>
            <a:spLocks noGrp="1"/>
          </p:cNvSpPr>
          <p:nvPr>
            <p:ph type="sldNum" sz="quarter" idx="10"/>
          </p:nvPr>
        </p:nvSpPr>
        <p:spPr/>
        <p:txBody>
          <a:bodyPr/>
          <a:lstStyle/>
          <a:p>
            <a:fld id="{2FFF80F0-88AE-4220-9144-0EFF981626C1}" type="slidenum">
              <a:rPr lang="en-US" smtClean="0"/>
              <a:t>64</a:t>
            </a:fld>
            <a:endParaRPr lang="en-US" dirty="0"/>
          </a:p>
        </p:txBody>
      </p:sp>
    </p:spTree>
    <p:extLst>
      <p:ext uri="{BB962C8B-B14F-4D97-AF65-F5344CB8AC3E}">
        <p14:creationId xmlns:p14="http://schemas.microsoft.com/office/powerpoint/2010/main" val="28211142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Bottled water has become one of the fastest growing nonalcoholic segments in the industry. Most restaurants automatically provide water at the table. A high proportion of this water is not consumed. The restaurant, therefore, is paying for the water, along with the costs associated with washing the glassware. Bottled water, flat or sparkling, can be considered an upcharge, as the restaurant is now offering a premium product. But the restaurant will now have the issue of disposal of the bottle, preferably through recycling.</a:t>
            </a:r>
          </a:p>
        </p:txBody>
      </p:sp>
      <p:sp>
        <p:nvSpPr>
          <p:cNvPr id="4" name="Slide Number Placeholder 3"/>
          <p:cNvSpPr>
            <a:spLocks noGrp="1"/>
          </p:cNvSpPr>
          <p:nvPr>
            <p:ph type="sldNum" sz="quarter" idx="10"/>
          </p:nvPr>
        </p:nvSpPr>
        <p:spPr/>
        <p:txBody>
          <a:bodyPr/>
          <a:lstStyle/>
          <a:p>
            <a:fld id="{2FFF80F0-88AE-4220-9144-0EFF981626C1}" type="slidenum">
              <a:rPr lang="en-US" smtClean="0"/>
              <a:t>65</a:t>
            </a:fld>
            <a:endParaRPr lang="en-US" dirty="0"/>
          </a:p>
        </p:txBody>
      </p:sp>
    </p:spTree>
    <p:extLst>
      <p:ext uri="{BB962C8B-B14F-4D97-AF65-F5344CB8AC3E}">
        <p14:creationId xmlns:p14="http://schemas.microsoft.com/office/powerpoint/2010/main" val="11156255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Nonalcoholic drinks</a:t>
            </a:r>
            <a:r>
              <a:rPr lang="en-US" sz="1200" b="0" i="0" u="none" strike="noStrike" kern="1200" baseline="0" dirty="0">
                <a:solidFill>
                  <a:schemeClr val="tx1"/>
                </a:solidFill>
                <a:latin typeface="+mn-lt"/>
                <a:ea typeface="+mn-ea"/>
                <a:cs typeface="+mn-cs"/>
              </a:rPr>
              <a:t>, such as lemonade, are becoming a fashionable alternative to sodas and alcoholic drinks. They can be made with fresh fruits</a:t>
            </a:r>
          </a:p>
          <a:p>
            <a:r>
              <a:rPr lang="en-US" sz="1200" b="0" i="0" u="none" strike="noStrike" kern="1200" baseline="0" dirty="0">
                <a:solidFill>
                  <a:schemeClr val="tx1"/>
                </a:solidFill>
                <a:latin typeface="+mn-lt"/>
                <a:ea typeface="+mn-ea"/>
                <a:cs typeface="+mn-cs"/>
              </a:rPr>
              <a:t>and vegetables, offer an alternative to more conventional drinks, and tend to contain less sugar than soda. Since they can be made fresh, they offer seasonal opportunities for menu changes and give the restaurant a signature drink. Ensure that recipes are used to maintain drink consistency and guest satisfaction.</a:t>
            </a:r>
          </a:p>
        </p:txBody>
      </p:sp>
      <p:sp>
        <p:nvSpPr>
          <p:cNvPr id="4" name="Slide Number Placeholder 3"/>
          <p:cNvSpPr>
            <a:spLocks noGrp="1"/>
          </p:cNvSpPr>
          <p:nvPr>
            <p:ph type="sldNum" sz="quarter" idx="10"/>
          </p:nvPr>
        </p:nvSpPr>
        <p:spPr/>
        <p:txBody>
          <a:bodyPr/>
          <a:lstStyle/>
          <a:p>
            <a:fld id="{2FFF80F0-88AE-4220-9144-0EFF981626C1}" type="slidenum">
              <a:rPr lang="en-US" smtClean="0"/>
              <a:t>66</a:t>
            </a:fld>
            <a:endParaRPr lang="en-US" dirty="0"/>
          </a:p>
        </p:txBody>
      </p:sp>
    </p:spTree>
    <p:extLst>
      <p:ext uri="{BB962C8B-B14F-4D97-AF65-F5344CB8AC3E}">
        <p14:creationId xmlns:p14="http://schemas.microsoft.com/office/powerpoint/2010/main" val="2460174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with hot beverages, after taking the beverage order, serve the beverages quickly and correctly. Traditionally, most cold beverages are dispensed at</a:t>
            </a:r>
          </a:p>
          <a:p>
            <a:r>
              <a:rPr lang="en-US" sz="1200" b="0" i="0" u="none" strike="noStrike" kern="1200" baseline="0" dirty="0">
                <a:solidFill>
                  <a:schemeClr val="tx1"/>
                </a:solidFill>
                <a:latin typeface="+mn-lt"/>
                <a:ea typeface="+mn-ea"/>
                <a:cs typeface="+mn-cs"/>
              </a:rPr>
              <a:t>the server’s area and brought to the table. However, please ensure that the following service procedures are done:</a:t>
            </a:r>
          </a:p>
          <a:p>
            <a:r>
              <a:rPr lang="en-US" sz="1200" b="0" i="0" u="none" strike="noStrike" kern="1200" baseline="0" dirty="0">
                <a:solidFill>
                  <a:schemeClr val="tx1"/>
                </a:solidFill>
                <a:latin typeface="+mn-lt"/>
                <a:ea typeface="+mn-ea"/>
                <a:cs typeface="+mn-cs"/>
              </a:rPr>
              <a:t>• On tables without tablecloths, either a coaster or napkin is placed in front of the guest, preferably to his or her right.</a:t>
            </a:r>
          </a:p>
          <a:p>
            <a:r>
              <a:rPr lang="en-US" sz="1200" b="0" i="0" u="none" strike="noStrike" kern="1200" baseline="0" dirty="0">
                <a:solidFill>
                  <a:schemeClr val="tx1"/>
                </a:solidFill>
                <a:latin typeface="+mn-lt"/>
                <a:ea typeface="+mn-ea"/>
                <a:cs typeface="+mn-cs"/>
              </a:rPr>
              <a:t>• The drink is placed on the napkin or coaster.</a:t>
            </a:r>
          </a:p>
          <a:p>
            <a:r>
              <a:rPr lang="en-US" sz="1200" b="0" i="0" u="none" strike="noStrike" kern="1200" baseline="0" dirty="0">
                <a:solidFill>
                  <a:schemeClr val="tx1"/>
                </a:solidFill>
                <a:latin typeface="+mn-lt"/>
                <a:ea typeface="+mn-ea"/>
                <a:cs typeface="+mn-cs"/>
              </a:rPr>
              <a:t>• Either a teaspoon, iced tea spoon, or straw is served with the drink (as needed).</a:t>
            </a:r>
          </a:p>
          <a:p>
            <a:r>
              <a:rPr lang="en-US" sz="1200" b="0" i="0" u="none" strike="noStrike" kern="1200" baseline="0" dirty="0">
                <a:solidFill>
                  <a:schemeClr val="tx1"/>
                </a:solidFill>
                <a:latin typeface="+mn-lt"/>
                <a:ea typeface="+mn-ea"/>
                <a:cs typeface="+mn-cs"/>
              </a:rPr>
              <a:t>• Appropriate sweeteners are placed on the table (if not already on the table).</a:t>
            </a:r>
          </a:p>
          <a:p>
            <a:r>
              <a:rPr lang="en-US" sz="1200" b="0" i="0" u="none" strike="noStrike" kern="1200" baseline="0" dirty="0">
                <a:solidFill>
                  <a:schemeClr val="tx1"/>
                </a:solidFill>
                <a:latin typeface="+mn-lt"/>
                <a:ea typeface="+mn-ea"/>
                <a:cs typeface="+mn-cs"/>
              </a:rPr>
              <a:t>• Again, in some operations, a small dish is placed on the table to collect sugar packets and other refuse, to prevent them from touching the table.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with hot beverages, servers should check with guests periodically to see if refills are needed. If a refill is needed, refer back to the restaurant’s policy on how to perform this service. Some restaurants bring a completely new glass, some refill at the table, etc. Also ensure that there are enough sweeteners still available for the guests (or refill, if necessary).</a:t>
            </a:r>
          </a:p>
        </p:txBody>
      </p:sp>
      <p:sp>
        <p:nvSpPr>
          <p:cNvPr id="4" name="Slide Number Placeholder 3"/>
          <p:cNvSpPr>
            <a:spLocks noGrp="1"/>
          </p:cNvSpPr>
          <p:nvPr>
            <p:ph type="sldNum" sz="quarter" idx="10"/>
          </p:nvPr>
        </p:nvSpPr>
        <p:spPr/>
        <p:txBody>
          <a:bodyPr/>
          <a:lstStyle/>
          <a:p>
            <a:fld id="{2FFF80F0-88AE-4220-9144-0EFF981626C1}" type="slidenum">
              <a:rPr lang="en-US" smtClean="0"/>
              <a:t>67</a:t>
            </a:fld>
            <a:endParaRPr lang="en-US" dirty="0"/>
          </a:p>
        </p:txBody>
      </p:sp>
    </p:spTree>
    <p:extLst>
      <p:ext uri="{BB962C8B-B14F-4D97-AF65-F5344CB8AC3E}">
        <p14:creationId xmlns:p14="http://schemas.microsoft.com/office/powerpoint/2010/main" val="14065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Processing payments is as vital a function as greeting the guests or serving the food. This is the time at which the guests give back to the operation in return for the service and food that they have received. Accept and process payments with thanks and tact. The way in which a payment is processed can be the difference between a one-time and repeat guest.</a:t>
            </a:r>
          </a:p>
        </p:txBody>
      </p:sp>
      <p:sp>
        <p:nvSpPr>
          <p:cNvPr id="4" name="Slide Number Placeholder 3"/>
          <p:cNvSpPr>
            <a:spLocks noGrp="1"/>
          </p:cNvSpPr>
          <p:nvPr>
            <p:ph type="sldNum" sz="quarter" idx="10"/>
          </p:nvPr>
        </p:nvSpPr>
        <p:spPr/>
        <p:txBody>
          <a:bodyPr/>
          <a:lstStyle/>
          <a:p>
            <a:fld id="{2FFF80F0-88AE-4220-9144-0EFF981626C1}" type="slidenum">
              <a:rPr lang="en-US" smtClean="0"/>
              <a:t>68</a:t>
            </a:fld>
            <a:endParaRPr lang="en-US" dirty="0"/>
          </a:p>
        </p:txBody>
      </p:sp>
    </p:spTree>
    <p:extLst>
      <p:ext uri="{BB962C8B-B14F-4D97-AF65-F5344CB8AC3E}">
        <p14:creationId xmlns:p14="http://schemas.microsoft.com/office/powerpoint/2010/main" val="1627546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Most operations accept cash or credit. For cash transactions completed with a cashier, the cashier accepts the check and cash payment from the guest, restates the total to the guest, and then counts out the change.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Credit cards now are used more frequently by guests, even for smaller transactions. It is essential to know how the process works. Credit card machines vary, but the procedures are fairly standard. Swipe credit cards through these machines to obtain authorization from a databank.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credit card machine displays an authorization response.</a:t>
            </a:r>
          </a:p>
        </p:txBody>
      </p:sp>
      <p:sp>
        <p:nvSpPr>
          <p:cNvPr id="4" name="Slide Number Placeholder 3"/>
          <p:cNvSpPr>
            <a:spLocks noGrp="1"/>
          </p:cNvSpPr>
          <p:nvPr>
            <p:ph type="sldNum" sz="quarter" idx="10"/>
          </p:nvPr>
        </p:nvSpPr>
        <p:spPr/>
        <p:txBody>
          <a:bodyPr/>
          <a:lstStyle/>
          <a:p>
            <a:fld id="{2FFF80F0-88AE-4220-9144-0EFF981626C1}" type="slidenum">
              <a:rPr lang="en-US" smtClean="0"/>
              <a:t>69</a:t>
            </a:fld>
            <a:endParaRPr lang="en-US" dirty="0"/>
          </a:p>
        </p:txBody>
      </p:sp>
    </p:spTree>
    <p:extLst>
      <p:ext uri="{BB962C8B-B14F-4D97-AF65-F5344CB8AC3E}">
        <p14:creationId xmlns:p14="http://schemas.microsoft.com/office/powerpoint/2010/main" val="11305855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credit card transactions completed with a cashier, the following steps should be taken: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When the credit card has been received, additional ID should be asked for to ensure the card belongs to the guest. The card is then processed.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After confirming the guest’s identity, the cashier returns the credit card to the guest, along with a copy of the credit card slip. Before returning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credit card to the guest, the cashier compares the signature on the credit card with the signature on the slip to verify the signature.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After authorization, the guest finalizes the total (noting any tip that he or she wants to add) and signs the slip.</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Many operations now have credit card policies that do not require guests to sign for charged transactions under a certain dollar amount,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or even at all.</a:t>
            </a:r>
          </a:p>
        </p:txBody>
      </p:sp>
      <p:sp>
        <p:nvSpPr>
          <p:cNvPr id="4" name="Slide Number Placeholder 3"/>
          <p:cNvSpPr>
            <a:spLocks noGrp="1"/>
          </p:cNvSpPr>
          <p:nvPr>
            <p:ph type="sldNum" sz="quarter" idx="10"/>
          </p:nvPr>
        </p:nvSpPr>
        <p:spPr/>
        <p:txBody>
          <a:bodyPr/>
          <a:lstStyle/>
          <a:p>
            <a:fld id="{2FFF80F0-88AE-4220-9144-0EFF981626C1}" type="slidenum">
              <a:rPr lang="en-US" smtClean="0"/>
              <a:t>70</a:t>
            </a:fld>
            <a:endParaRPr lang="en-US" dirty="0"/>
          </a:p>
        </p:txBody>
      </p:sp>
    </p:spTree>
    <p:extLst>
      <p:ext uri="{BB962C8B-B14F-4D97-AF65-F5344CB8AC3E}">
        <p14:creationId xmlns:p14="http://schemas.microsoft.com/office/powerpoint/2010/main" val="1422049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Generally, the service station setup is very similar to that in formal operations. The objective is to have the proper equipment (utensils, extra glassware, etc.) nearby to help serve the guests quickly.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One feature found in almost all restaurants is a point-of-sale (POS) system. Guest orders are taken by the waitstaff and punched in on the POS</a:t>
            </a:r>
          </a:p>
          <a:p>
            <a:r>
              <a:rPr lang="en-US" sz="1200" b="0" i="0" u="none" strike="noStrike" kern="1200" baseline="0" dirty="0">
                <a:solidFill>
                  <a:schemeClr val="tx1"/>
                </a:solidFill>
                <a:latin typeface="+mn-lt"/>
                <a:ea typeface="+mn-ea"/>
                <a:cs typeface="+mn-cs"/>
              </a:rPr>
              <a:t>system for production. Drink orders may either be sent to the bar or taken care of by the waitstaff, depending upon the restaurant setup. Food orders are sent to the kitchen for production.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Waitstaff need proper training on how to use the POS system, from entering the order correctly to creating modifiers if needed, and ensuring that the final check is accurate. Modifiers are any type of modification to a menu item or a special concern. This can range from extra sauce or removal of a condiment from an item to the listing of a food allergy.</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8</a:t>
            </a:fld>
            <a:endParaRPr lang="en-US" dirty="0"/>
          </a:p>
        </p:txBody>
      </p:sp>
    </p:spTree>
    <p:extLst>
      <p:ext uri="{BB962C8B-B14F-4D97-AF65-F5344CB8AC3E}">
        <p14:creationId xmlns:p14="http://schemas.microsoft.com/office/powerpoint/2010/main" val="17289416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procedure for processing payment as part of table service is very similar to processing at a register. Process a payment when serving guests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table-side by following these steps:</a:t>
            </a:r>
          </a:p>
          <a:p>
            <a:pPr marL="228600" indent="-228600">
              <a:buFont typeface="+mj-lt"/>
              <a:buAutoNum type="arabicPeriod"/>
            </a:pPr>
            <a:r>
              <a:rPr lang="en-US" sz="1200" b="0" i="0" u="none" strike="noStrike" kern="1200" baseline="0" dirty="0">
                <a:solidFill>
                  <a:schemeClr val="tx1"/>
                </a:solidFill>
                <a:latin typeface="+mn-lt"/>
                <a:ea typeface="+mn-ea"/>
                <a:cs typeface="+mn-cs"/>
              </a:rPr>
              <a:t>Present the check at the table.</a:t>
            </a:r>
          </a:p>
          <a:p>
            <a:pPr marL="228600" indent="-228600">
              <a:buFont typeface="+mj-lt"/>
              <a:buAutoNum type="arabicPeriod"/>
            </a:pPr>
            <a:r>
              <a:rPr lang="en-US" sz="1200" b="0" i="0" u="none" strike="noStrike" kern="1200" baseline="0" dirty="0">
                <a:solidFill>
                  <a:schemeClr val="tx1"/>
                </a:solidFill>
                <a:latin typeface="+mn-lt"/>
                <a:ea typeface="+mn-ea"/>
                <a:cs typeface="+mn-cs"/>
              </a:rPr>
              <a:t>Collect payment from the guests.</a:t>
            </a:r>
          </a:p>
          <a:p>
            <a:pPr marL="228600" indent="-228600">
              <a:buFont typeface="+mj-lt"/>
              <a:buAutoNum type="arabicPeriod"/>
            </a:pPr>
            <a:r>
              <a:rPr lang="en-US" sz="1200" b="0" i="0" u="none" strike="noStrike" kern="1200" baseline="0" dirty="0">
                <a:solidFill>
                  <a:schemeClr val="tx1"/>
                </a:solidFill>
                <a:latin typeface="+mn-lt"/>
                <a:ea typeface="+mn-ea"/>
                <a:cs typeface="+mn-cs"/>
              </a:rPr>
              <a:t>Process payment.</a:t>
            </a:r>
          </a:p>
          <a:p>
            <a:pPr marL="228600" indent="-228600">
              <a:buFont typeface="+mj-lt"/>
              <a:buAutoNum type="arabicPeriod"/>
            </a:pPr>
            <a:r>
              <a:rPr lang="en-US" sz="1200" b="0" i="0" u="none" strike="noStrike" kern="1200" baseline="0" dirty="0">
                <a:solidFill>
                  <a:schemeClr val="tx1"/>
                </a:solidFill>
                <a:latin typeface="+mn-lt"/>
                <a:ea typeface="+mn-ea"/>
                <a:cs typeface="+mn-cs"/>
              </a:rPr>
              <a:t>Return the change or credit card receipt and credit card.</a:t>
            </a:r>
          </a:p>
          <a:p>
            <a:pPr marL="685800" lvl="1" indent="-228600">
              <a:buFont typeface="Arial" panose="020B0604020202020204" pitchFamily="34" charset="0"/>
              <a:buChar char="•"/>
            </a:pPr>
            <a:r>
              <a:rPr lang="en-US" sz="1200" b="0" i="0" u="none" strike="noStrike" kern="1200" baseline="0" dirty="0">
                <a:solidFill>
                  <a:schemeClr val="tx1"/>
                </a:solidFill>
                <a:latin typeface="+mn-lt"/>
                <a:ea typeface="+mn-ea"/>
                <a:cs typeface="+mn-cs"/>
              </a:rPr>
              <a:t>When processing a cash payment from a table, do not count out the change to the guest and repeat the totals. Simply make change away from the table and then return it to the guest.</a:t>
            </a:r>
          </a:p>
          <a:p>
            <a:pPr marL="685800" lvl="1" indent="-228600">
              <a:buFont typeface="Arial" panose="020B0604020202020204" pitchFamily="34" charset="0"/>
              <a:buChar char="•"/>
            </a:pPr>
            <a:r>
              <a:rPr lang="en-US" sz="1200" b="0" i="0" u="none" strike="noStrike" kern="1200" baseline="0" dirty="0">
                <a:solidFill>
                  <a:schemeClr val="tx1"/>
                </a:solidFill>
                <a:latin typeface="+mn-lt"/>
                <a:ea typeface="+mn-ea"/>
                <a:cs typeface="+mn-cs"/>
              </a:rPr>
              <a:t>For credit card payments, bring the credit card and receipt to the table together. It is helpful for servers to explain to guests which copy they should take. Collect the signed receipt and secure it immediately after the guest has left.</a:t>
            </a:r>
          </a:p>
          <a:p>
            <a:pPr marL="228600" indent="-228600">
              <a:buFont typeface="+mj-lt"/>
              <a:buAutoNum type="arabicPeriod"/>
            </a:pPr>
            <a:r>
              <a:rPr lang="en-US" sz="1200" b="0" i="0" u="none" strike="noStrike" kern="1200" baseline="0" dirty="0">
                <a:solidFill>
                  <a:schemeClr val="tx1"/>
                </a:solidFill>
                <a:latin typeface="+mn-lt"/>
                <a:ea typeface="+mn-ea"/>
                <a:cs typeface="+mn-cs"/>
              </a:rPr>
              <a:t>Finally, remember to always thank guests for their patronage.</a:t>
            </a:r>
          </a:p>
        </p:txBody>
      </p:sp>
      <p:sp>
        <p:nvSpPr>
          <p:cNvPr id="4" name="Slide Number Placeholder 3"/>
          <p:cNvSpPr>
            <a:spLocks noGrp="1"/>
          </p:cNvSpPr>
          <p:nvPr>
            <p:ph type="sldNum" sz="quarter" idx="10"/>
          </p:nvPr>
        </p:nvSpPr>
        <p:spPr/>
        <p:txBody>
          <a:bodyPr/>
          <a:lstStyle/>
          <a:p>
            <a:fld id="{2FFF80F0-88AE-4220-9144-0EFF981626C1}" type="slidenum">
              <a:rPr lang="en-US" smtClean="0"/>
              <a:t>71</a:t>
            </a:fld>
            <a:endParaRPr lang="en-US" dirty="0"/>
          </a:p>
        </p:txBody>
      </p:sp>
    </p:spTree>
    <p:extLst>
      <p:ext uri="{BB962C8B-B14F-4D97-AF65-F5344CB8AC3E}">
        <p14:creationId xmlns:p14="http://schemas.microsoft.com/office/powerpoint/2010/main" val="18354428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With the arrival of handheld POS systems, credit cards can be processed table-side in front of the guest. If this system is used, refer to the restaurant’s procedures on how to process the card and give the guest a receipt for the transaction.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gratuity, a tip given to a server, needs to be checked to make sure it is legible. Also check that the bill total is accurate. Refer to the restaurant’s policy on how gratuities are paid out to waitstaff. It can be done either at the end of the night (preferred) or as part of the waitstaff’s check.</a:t>
            </a:r>
          </a:p>
        </p:txBody>
      </p:sp>
      <p:sp>
        <p:nvSpPr>
          <p:cNvPr id="4" name="Slide Number Placeholder 3"/>
          <p:cNvSpPr>
            <a:spLocks noGrp="1"/>
          </p:cNvSpPr>
          <p:nvPr>
            <p:ph type="sldNum" sz="quarter" idx="10"/>
          </p:nvPr>
        </p:nvSpPr>
        <p:spPr/>
        <p:txBody>
          <a:bodyPr/>
          <a:lstStyle/>
          <a:p>
            <a:fld id="{2FFF80F0-88AE-4220-9144-0EFF981626C1}" type="slidenum">
              <a:rPr lang="en-US" smtClean="0"/>
              <a:t>72</a:t>
            </a:fld>
            <a:endParaRPr lang="en-US" dirty="0"/>
          </a:p>
        </p:txBody>
      </p:sp>
    </p:spTree>
    <p:extLst>
      <p:ext uri="{BB962C8B-B14F-4D97-AF65-F5344CB8AC3E}">
        <p14:creationId xmlns:p14="http://schemas.microsoft.com/office/powerpoint/2010/main" val="3748665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lost or incorrect reservation or a mishandled special request can be extremely frustrating for guests. If a guest’s visit starts with this kind of problem, it can be difficult to turn the visit into a positive experience. That is why it is extremely important to have an accurate system to record reservations and special requests and implement them at the right time.</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9</a:t>
            </a:fld>
            <a:endParaRPr lang="en-US" dirty="0"/>
          </a:p>
        </p:txBody>
      </p:sp>
    </p:spTree>
    <p:extLst>
      <p:ext uri="{BB962C8B-B14F-4D97-AF65-F5344CB8AC3E}">
        <p14:creationId xmlns:p14="http://schemas.microsoft.com/office/powerpoint/2010/main" val="2597972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type, speed, and complexity of the restaurant determine how sophisticated the system is and what technology is used. For example, a fine-dining restaurant with table service may record reservations and special orders in a book or computer at the host station. Reservations and requests are saved in one place and include standard information, such as when the information was recorded and who recorded it. The information recorded should contain the following:</a:t>
            </a:r>
          </a:p>
          <a:p>
            <a:r>
              <a:rPr lang="en-US" sz="1200" b="0" i="0" u="none" strike="noStrike" kern="1200" baseline="0" dirty="0">
                <a:solidFill>
                  <a:schemeClr val="tx1"/>
                </a:solidFill>
                <a:latin typeface="+mn-lt"/>
                <a:ea typeface="+mn-ea"/>
                <a:cs typeface="+mn-cs"/>
              </a:rPr>
              <a:t>• Guest name</a:t>
            </a:r>
          </a:p>
          <a:p>
            <a:r>
              <a:rPr lang="en-US" sz="1200" b="0" i="0" u="none" strike="noStrike" kern="1200" baseline="0" dirty="0">
                <a:solidFill>
                  <a:schemeClr val="tx1"/>
                </a:solidFill>
                <a:latin typeface="+mn-lt"/>
                <a:ea typeface="+mn-ea"/>
                <a:cs typeface="+mn-cs"/>
              </a:rPr>
              <a:t>• Guest contact information</a:t>
            </a:r>
          </a:p>
          <a:p>
            <a:r>
              <a:rPr lang="en-US" sz="1200" b="0" i="0" u="none" strike="noStrike" kern="1200" baseline="0" dirty="0">
                <a:solidFill>
                  <a:schemeClr val="tx1"/>
                </a:solidFill>
                <a:latin typeface="+mn-lt"/>
                <a:ea typeface="+mn-ea"/>
                <a:cs typeface="+mn-cs"/>
              </a:rPr>
              <a:t>• Date and time of arrival</a:t>
            </a:r>
          </a:p>
          <a:p>
            <a:r>
              <a:rPr lang="en-US" sz="1200" b="0" i="0" u="none" strike="noStrike" kern="1200" baseline="0" dirty="0">
                <a:solidFill>
                  <a:schemeClr val="tx1"/>
                </a:solidFill>
                <a:latin typeface="+mn-lt"/>
                <a:ea typeface="+mn-ea"/>
                <a:cs typeface="+mn-cs"/>
              </a:rPr>
              <a:t>• Number of people in the party</a:t>
            </a:r>
          </a:p>
          <a:p>
            <a:r>
              <a:rPr lang="en-US" sz="1200" b="0" i="0" u="none" strike="noStrike" kern="1200" baseline="0" dirty="0">
                <a:solidFill>
                  <a:schemeClr val="tx1"/>
                </a:solidFill>
                <a:latin typeface="+mn-lt"/>
                <a:ea typeface="+mn-ea"/>
                <a:cs typeface="+mn-cs"/>
              </a:rPr>
              <a:t>• Any special needs or requests the guest may have</a:t>
            </a:r>
            <a:endParaRPr lang="en-US" dirty="0"/>
          </a:p>
        </p:txBody>
      </p:sp>
      <p:sp>
        <p:nvSpPr>
          <p:cNvPr id="4" name="Slide Number Placeholder 3"/>
          <p:cNvSpPr>
            <a:spLocks noGrp="1"/>
          </p:cNvSpPr>
          <p:nvPr>
            <p:ph type="sldNum" sz="quarter" idx="10"/>
          </p:nvPr>
        </p:nvSpPr>
        <p:spPr/>
        <p:txBody>
          <a:bodyPr/>
          <a:lstStyle/>
          <a:p>
            <a:fld id="{2FFF80F0-88AE-4220-9144-0EFF981626C1}" type="slidenum">
              <a:rPr lang="en-US" smtClean="0"/>
              <a:t>10</a:t>
            </a:fld>
            <a:endParaRPr lang="en-US" dirty="0"/>
          </a:p>
        </p:txBody>
      </p:sp>
    </p:spTree>
    <p:extLst>
      <p:ext uri="{BB962C8B-B14F-4D97-AF65-F5344CB8AC3E}">
        <p14:creationId xmlns:p14="http://schemas.microsoft.com/office/powerpoint/2010/main" val="1692490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descr="WelcomeIndustry_GettyImages-470224758.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17800" y="304800"/>
            <a:ext cx="655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744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782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83278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51200" y="304800"/>
            <a:ext cx="59944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46427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6112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63601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56776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50535" y="2108200"/>
            <a:ext cx="7789333"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878420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31535" y="304800"/>
            <a:ext cx="712893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026945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1" y="304800"/>
            <a:ext cx="587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94788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1" y="304800"/>
            <a:ext cx="689186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39635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758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5261966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4801" y="304800"/>
            <a:ext cx="6333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0351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0" y="304800"/>
            <a:ext cx="5486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86709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58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476704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83430" y="304800"/>
            <a:ext cx="50927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102429" y="2116138"/>
            <a:ext cx="58674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003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98133" y="304800"/>
            <a:ext cx="79586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43903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99763A38-A80B-4CEC-B5D8-6135A13B14FD}" type="slidenum">
              <a:rPr lang="en-US" altLang="en-US"/>
              <a:pPr/>
              <a:t>‹#›</a:t>
            </a:fld>
            <a:endParaRPr lang="en-US" altLang="en-US" dirty="0"/>
          </a:p>
        </p:txBody>
      </p:sp>
    </p:spTree>
    <p:extLst>
      <p:ext uri="{BB962C8B-B14F-4D97-AF65-F5344CB8AC3E}">
        <p14:creationId xmlns:p14="http://schemas.microsoft.com/office/powerpoint/2010/main" val="3941567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8EE6DF30-7D69-458A-83CF-736CAE9C5DF5}" type="slidenum">
              <a:rPr lang="en-US" altLang="en-US"/>
              <a:pPr/>
              <a:t>‹#›</a:t>
            </a:fld>
            <a:endParaRPr lang="en-US" altLang="en-US" dirty="0"/>
          </a:p>
        </p:txBody>
      </p:sp>
    </p:spTree>
    <p:extLst>
      <p:ext uri="{BB962C8B-B14F-4D97-AF65-F5344CB8AC3E}">
        <p14:creationId xmlns:p14="http://schemas.microsoft.com/office/powerpoint/2010/main" val="553532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645F085B-0397-4273-B6F0-86110A9EB539}" type="slidenum">
              <a:rPr lang="en-US" altLang="en-US"/>
              <a:pPr/>
              <a:t>‹#›</a:t>
            </a:fld>
            <a:endParaRPr lang="en-US" altLang="en-US" dirty="0"/>
          </a:p>
        </p:txBody>
      </p:sp>
    </p:spTree>
    <p:extLst>
      <p:ext uri="{BB962C8B-B14F-4D97-AF65-F5344CB8AC3E}">
        <p14:creationId xmlns:p14="http://schemas.microsoft.com/office/powerpoint/2010/main" val="2274161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C933179F-74A8-4627-A11D-F0849FE11AFF}" type="slidenum">
              <a:rPr lang="en-US" altLang="en-US"/>
              <a:pPr/>
              <a:t>‹#›</a:t>
            </a:fld>
            <a:endParaRPr lang="en-US" altLang="en-US" dirty="0"/>
          </a:p>
        </p:txBody>
      </p:sp>
    </p:spTree>
    <p:extLst>
      <p:ext uri="{BB962C8B-B14F-4D97-AF65-F5344CB8AC3E}">
        <p14:creationId xmlns:p14="http://schemas.microsoft.com/office/powerpoint/2010/main" val="3162579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AD333716-0A72-4091-964F-068B7A4A6353}" type="slidenum">
              <a:rPr lang="en-US" altLang="en-US"/>
              <a:pPr/>
              <a:t>‹#›</a:t>
            </a:fld>
            <a:endParaRPr lang="en-US" altLang="en-US" dirty="0"/>
          </a:p>
        </p:txBody>
      </p:sp>
    </p:spTree>
    <p:extLst>
      <p:ext uri="{BB962C8B-B14F-4D97-AF65-F5344CB8AC3E}">
        <p14:creationId xmlns:p14="http://schemas.microsoft.com/office/powerpoint/2010/main" val="2935429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0C13B933-19F7-4F55-BCD2-7F0BD8FC6CCB}" type="slidenum">
              <a:rPr lang="en-US" altLang="en-US"/>
              <a:pPr/>
              <a:t>‹#›</a:t>
            </a:fld>
            <a:endParaRPr lang="en-US" altLang="en-US" dirty="0"/>
          </a:p>
        </p:txBody>
      </p:sp>
    </p:spTree>
    <p:extLst>
      <p:ext uri="{BB962C8B-B14F-4D97-AF65-F5344CB8AC3E}">
        <p14:creationId xmlns:p14="http://schemas.microsoft.com/office/powerpoint/2010/main" val="30512631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9DDD9727-3246-4F65-918A-E206F33306F7}" type="slidenum">
              <a:rPr lang="en-US" altLang="en-US"/>
              <a:pPr/>
              <a:t>‹#›</a:t>
            </a:fld>
            <a:endParaRPr lang="en-US" altLang="en-US" dirty="0"/>
          </a:p>
        </p:txBody>
      </p:sp>
    </p:spTree>
    <p:extLst>
      <p:ext uri="{BB962C8B-B14F-4D97-AF65-F5344CB8AC3E}">
        <p14:creationId xmlns:p14="http://schemas.microsoft.com/office/powerpoint/2010/main" val="4257250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90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746102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5" name="Slide Number Placeholder 5"/>
          <p:cNvSpPr>
            <a:spLocks noGrp="1"/>
          </p:cNvSpPr>
          <p:nvPr>
            <p:ph type="sldNum" sz="quarter" idx="14"/>
          </p:nvPr>
        </p:nvSpPr>
        <p:spPr/>
        <p:txBody>
          <a:bodyPr/>
          <a:lstStyle>
            <a:lvl1pPr>
              <a:defRPr/>
            </a:lvl1pPr>
          </a:lstStyle>
          <a:p>
            <a:fld id="{F707D1EA-091B-4459-883F-BDA9C5447CBC}" type="slidenum">
              <a:rPr lang="en-US" altLang="en-US"/>
              <a:pPr/>
              <a:t>‹#›</a:t>
            </a:fld>
            <a:endParaRPr lang="en-US" altLang="en-US" dirty="0"/>
          </a:p>
        </p:txBody>
      </p:sp>
    </p:spTree>
    <p:extLst>
      <p:ext uri="{BB962C8B-B14F-4D97-AF65-F5344CB8AC3E}">
        <p14:creationId xmlns:p14="http://schemas.microsoft.com/office/powerpoint/2010/main" val="2019704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705D25D8-C512-4127-877E-87C73187F111}" type="slidenum">
              <a:rPr lang="en-US" altLang="en-US"/>
              <a:pPr/>
              <a:t>‹#›</a:t>
            </a:fld>
            <a:endParaRPr lang="en-US" altLang="en-US" dirty="0"/>
          </a:p>
        </p:txBody>
      </p:sp>
    </p:spTree>
    <p:extLst>
      <p:ext uri="{BB962C8B-B14F-4D97-AF65-F5344CB8AC3E}">
        <p14:creationId xmlns:p14="http://schemas.microsoft.com/office/powerpoint/2010/main" val="28968403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2625CBB2-DD9A-4495-89C3-C0E8EA4247BD}" type="slidenum">
              <a:rPr lang="en-US" altLang="en-US"/>
              <a:pPr/>
              <a:t>‹#›</a:t>
            </a:fld>
            <a:endParaRPr lang="en-US" altLang="en-US" dirty="0"/>
          </a:p>
        </p:txBody>
      </p:sp>
    </p:spTree>
    <p:extLst>
      <p:ext uri="{BB962C8B-B14F-4D97-AF65-F5344CB8AC3E}">
        <p14:creationId xmlns:p14="http://schemas.microsoft.com/office/powerpoint/2010/main" val="4177655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3AED30BC-6CD3-4FE3-9345-A6F4FBD5B8DA}" type="slidenum">
              <a:rPr lang="en-US" altLang="en-US"/>
              <a:pPr/>
              <a:t>‹#›</a:t>
            </a:fld>
            <a:endParaRPr lang="en-US" altLang="en-US" dirty="0"/>
          </a:p>
        </p:txBody>
      </p:sp>
    </p:spTree>
    <p:extLst>
      <p:ext uri="{BB962C8B-B14F-4D97-AF65-F5344CB8AC3E}">
        <p14:creationId xmlns:p14="http://schemas.microsoft.com/office/powerpoint/2010/main" val="3788401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B1E61FA5-323D-4F2F-8DDE-E873905C46E2}" type="slidenum">
              <a:rPr lang="en-US" altLang="en-US"/>
              <a:pPr/>
              <a:t>‹#›</a:t>
            </a:fld>
            <a:endParaRPr lang="en-US" altLang="en-US" dirty="0"/>
          </a:p>
        </p:txBody>
      </p:sp>
    </p:spTree>
    <p:extLst>
      <p:ext uri="{BB962C8B-B14F-4D97-AF65-F5344CB8AC3E}">
        <p14:creationId xmlns:p14="http://schemas.microsoft.com/office/powerpoint/2010/main" val="10152750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3C64B580-BBF7-4614-9859-A33E3D8C5916}" type="slidenum">
              <a:rPr lang="en-US" altLang="en-US"/>
              <a:pPr/>
              <a:t>‹#›</a:t>
            </a:fld>
            <a:endParaRPr lang="en-US" altLang="en-US" dirty="0"/>
          </a:p>
        </p:txBody>
      </p:sp>
    </p:spTree>
    <p:extLst>
      <p:ext uri="{BB962C8B-B14F-4D97-AF65-F5344CB8AC3E}">
        <p14:creationId xmlns:p14="http://schemas.microsoft.com/office/powerpoint/2010/main" val="3285754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08868" y="304800"/>
            <a:ext cx="5774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33293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6401" y="304800"/>
            <a:ext cx="607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80674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68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7259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87135" y="304800"/>
            <a:ext cx="641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26975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5892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34947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3600" y="2116138"/>
            <a:ext cx="7823200" cy="389731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0800"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837978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4EC1B4"/>
                </a:solidFill>
                <a:latin typeface="Helvetica Neue Medium" charset="0"/>
              </a:defRPr>
            </a:lvl1pPr>
          </a:lstStyle>
          <a:p>
            <a:fld id="{6D1AC4C5-1EFA-48E3-870C-3E6568969547}" type="slidenum">
              <a:rPr lang="en-US" altLang="en-US"/>
              <a:pPr/>
              <a:t>‹#›</a:t>
            </a:fld>
            <a:endParaRPr lang="en-US" altLang="en-US" dirty="0"/>
          </a:p>
        </p:txBody>
      </p:sp>
    </p:spTree>
    <p:extLst>
      <p:ext uri="{BB962C8B-B14F-4D97-AF65-F5344CB8AC3E}">
        <p14:creationId xmlns:p14="http://schemas.microsoft.com/office/powerpoint/2010/main" val="55237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EA5E2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52.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77.tiff"/><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8.xml"/><Relationship Id="rId1" Type="http://schemas.openxmlformats.org/officeDocument/2006/relationships/slideLayout" Target="../slideLayouts/slideLayout25.xml"/><Relationship Id="rId4" Type="http://schemas.openxmlformats.org/officeDocument/2006/relationships/image" Target="../media/image7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16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Reservations and Requests</a:t>
            </a:r>
          </a:p>
        </p:txBody>
      </p:sp>
      <p:sp>
        <p:nvSpPr>
          <p:cNvPr id="4" name="Text Placeholder 3"/>
          <p:cNvSpPr>
            <a:spLocks noGrp="1"/>
          </p:cNvSpPr>
          <p:nvPr>
            <p:ph idx="1"/>
          </p:nvPr>
        </p:nvSpPr>
        <p:spPr/>
        <p:txBody>
          <a:bodyPr/>
          <a:lstStyle/>
          <a:p>
            <a:pPr marL="285744" indent="-285744"/>
            <a:r>
              <a:rPr lang="en-US" dirty="0"/>
              <a:t>Save in one place</a:t>
            </a:r>
          </a:p>
          <a:p>
            <a:pPr marL="285744" indent="-285744"/>
            <a:r>
              <a:rPr lang="en-US" dirty="0"/>
              <a:t>When information recorded</a:t>
            </a:r>
          </a:p>
          <a:p>
            <a:pPr marL="285744" indent="-285744"/>
            <a:r>
              <a:rPr lang="en-US" dirty="0"/>
              <a:t>Who recorded information</a:t>
            </a:r>
          </a:p>
          <a:p>
            <a:pPr marL="285744" indent="-285744"/>
            <a:r>
              <a:rPr lang="en-US" dirty="0"/>
              <a:t>Guest name</a:t>
            </a:r>
          </a:p>
          <a:p>
            <a:pPr marL="285744" indent="-285744"/>
            <a:r>
              <a:rPr lang="en-US" dirty="0"/>
              <a:t>Guest contact information</a:t>
            </a:r>
          </a:p>
          <a:p>
            <a:pPr marL="285744" indent="-285744"/>
            <a:r>
              <a:rPr lang="en-US" dirty="0"/>
              <a:t>Date and time of arrival</a:t>
            </a:r>
          </a:p>
          <a:p>
            <a:pPr marL="285744" indent="-285744"/>
            <a:r>
              <a:rPr lang="en-US" dirty="0"/>
              <a:t>Number of people in party</a:t>
            </a:r>
          </a:p>
          <a:p>
            <a:pPr marL="285744" indent="-285744"/>
            <a:r>
              <a:rPr lang="en-US" dirty="0"/>
              <a:t>Special needs</a:t>
            </a:r>
          </a:p>
          <a:p>
            <a:pPr marL="285744" indent="-285744"/>
            <a:endParaRPr lang="en-US" dirty="0"/>
          </a:p>
        </p:txBody>
      </p:sp>
      <p:pic>
        <p:nvPicPr>
          <p:cNvPr id="7" name="Picture 6"/>
          <p:cNvPicPr>
            <a:picLocks noChangeAspect="1"/>
          </p:cNvPicPr>
          <p:nvPr/>
        </p:nvPicPr>
        <p:blipFill>
          <a:blip r:embed="rId3"/>
          <a:stretch>
            <a:fillRect/>
          </a:stretch>
        </p:blipFill>
        <p:spPr>
          <a:xfrm>
            <a:off x="4904730" y="925290"/>
            <a:ext cx="6133384" cy="4644872"/>
          </a:xfrm>
          <a:prstGeom prst="rect">
            <a:avLst/>
          </a:prstGeom>
        </p:spPr>
      </p:pic>
    </p:spTree>
    <p:extLst>
      <p:ext uri="{BB962C8B-B14F-4D97-AF65-F5344CB8AC3E}">
        <p14:creationId xmlns:p14="http://schemas.microsoft.com/office/powerpoint/2010/main" val="2041715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Reservations and Requests</a:t>
            </a:r>
          </a:p>
        </p:txBody>
      </p:sp>
      <p:sp>
        <p:nvSpPr>
          <p:cNvPr id="4" name="Text Placeholder 3"/>
          <p:cNvSpPr>
            <a:spLocks noGrp="1"/>
          </p:cNvSpPr>
          <p:nvPr>
            <p:ph idx="1"/>
          </p:nvPr>
        </p:nvSpPr>
        <p:spPr/>
        <p:txBody>
          <a:bodyPr/>
          <a:lstStyle/>
          <a:p>
            <a:pPr marL="285744" indent="-285744"/>
            <a:r>
              <a:rPr lang="en-US" dirty="0"/>
              <a:t>Confirm reservations and special requests</a:t>
            </a:r>
          </a:p>
          <a:p>
            <a:pPr marL="285744" indent="-285744"/>
            <a:r>
              <a:rPr lang="en-US" dirty="0"/>
              <a:t>Good customer service</a:t>
            </a:r>
          </a:p>
          <a:p>
            <a:pPr marL="285744" indent="-285744"/>
            <a:r>
              <a:rPr lang="en-US" dirty="0"/>
              <a:t>Guests feel important</a:t>
            </a:r>
          </a:p>
          <a:p>
            <a:pPr marL="285744" indent="-285744"/>
            <a:r>
              <a:rPr lang="en-US" dirty="0"/>
              <a:t>Helps management plan—labor and food</a:t>
            </a:r>
          </a:p>
          <a:p>
            <a:pPr marL="285744" indent="-285744"/>
            <a:r>
              <a:rPr lang="en-US" dirty="0"/>
              <a:t>Special events </a:t>
            </a:r>
          </a:p>
          <a:p>
            <a:pPr lvl="1"/>
            <a:r>
              <a:rPr lang="en-US" dirty="0"/>
              <a:t>No-shows—charge guests</a:t>
            </a:r>
          </a:p>
          <a:p>
            <a:pPr marL="285744" indent="-285744"/>
            <a:r>
              <a:rPr lang="en-US" dirty="0"/>
              <a:t>Flag special requests</a:t>
            </a:r>
          </a:p>
          <a:p>
            <a:pPr lvl="1"/>
            <a:r>
              <a:rPr lang="en-US" dirty="0"/>
              <a:t>Attentive to request</a:t>
            </a:r>
          </a:p>
          <a:p>
            <a:pPr lvl="1"/>
            <a:r>
              <a:rPr lang="en-US" dirty="0"/>
              <a:t>Communicate better</a:t>
            </a:r>
          </a:p>
          <a:p>
            <a:pPr lvl="1"/>
            <a:r>
              <a:rPr lang="en-US" dirty="0"/>
              <a:t>Avoid errors</a:t>
            </a:r>
          </a:p>
          <a:p>
            <a:pPr marL="285744" indent="-285744"/>
            <a:endParaRPr lang="en-US" dirty="0"/>
          </a:p>
          <a:p>
            <a:pPr marL="285744" indent="-285744"/>
            <a:endParaRPr lang="en-US" dirty="0"/>
          </a:p>
        </p:txBody>
      </p:sp>
    </p:spTree>
    <p:extLst>
      <p:ext uri="{BB962C8B-B14F-4D97-AF65-F5344CB8AC3E}">
        <p14:creationId xmlns:p14="http://schemas.microsoft.com/office/powerpoint/2010/main" val="1761295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b="0" dirty="0"/>
              <a:t>Reservations and Requests</a:t>
            </a:r>
          </a:p>
        </p:txBody>
      </p:sp>
      <p:sp>
        <p:nvSpPr>
          <p:cNvPr id="4" name="Text Placeholder 3"/>
          <p:cNvSpPr>
            <a:spLocks noGrp="1"/>
          </p:cNvSpPr>
          <p:nvPr>
            <p:ph idx="1"/>
          </p:nvPr>
        </p:nvSpPr>
        <p:spPr/>
        <p:txBody>
          <a:bodyPr/>
          <a:lstStyle/>
          <a:p>
            <a:pPr marL="0" indent="0">
              <a:buNone/>
            </a:pPr>
            <a:r>
              <a:rPr lang="en-US" sz="1800" dirty="0"/>
              <a:t>POS systems:</a:t>
            </a:r>
          </a:p>
          <a:p>
            <a:pPr marL="285744" indent="-285744">
              <a:buFont typeface="Arial" panose="020B0604020202020204" pitchFamily="34" charset="0"/>
              <a:buChar char="•"/>
            </a:pPr>
            <a:r>
              <a:rPr lang="en-US" sz="1800" dirty="0"/>
              <a:t>Capture information for future use</a:t>
            </a:r>
          </a:p>
          <a:p>
            <a:pPr marL="285744" indent="-285744">
              <a:buFont typeface="Arial" panose="020B0604020202020204" pitchFamily="34" charset="0"/>
              <a:buChar char="•"/>
            </a:pPr>
            <a:r>
              <a:rPr lang="en-US" sz="1800" dirty="0"/>
              <a:t>Track reservations</a:t>
            </a:r>
          </a:p>
          <a:p>
            <a:pPr marL="285744" indent="-285744">
              <a:buFont typeface="Arial" panose="020B0604020202020204" pitchFamily="34" charset="0"/>
              <a:buChar char="•"/>
            </a:pPr>
            <a:r>
              <a:rPr lang="en-US" sz="1800" dirty="0"/>
              <a:t>Assign tables</a:t>
            </a:r>
          </a:p>
          <a:p>
            <a:pPr marL="285744" indent="-285744">
              <a:buFont typeface="Arial" panose="020B0604020202020204" pitchFamily="34" charset="0"/>
              <a:buChar char="•"/>
            </a:pPr>
            <a:r>
              <a:rPr lang="en-US" sz="1800" dirty="0"/>
              <a:t>Regulate flow of restaurant</a:t>
            </a:r>
          </a:p>
          <a:p>
            <a:pPr marL="742938" lvl="1" indent="-285750">
              <a:buFont typeface="Courier New" panose="02070309020205020404" pitchFamily="49" charset="0"/>
              <a:buChar char="o"/>
            </a:pPr>
            <a:r>
              <a:rPr lang="en-US" sz="1600" dirty="0"/>
              <a:t>Limit guest wait times</a:t>
            </a:r>
          </a:p>
          <a:p>
            <a:pPr marL="285744" indent="-285744">
              <a:buFont typeface="Arial" panose="020B0604020202020204" pitchFamily="34" charset="0"/>
              <a:buChar char="•"/>
            </a:pPr>
            <a:r>
              <a:rPr lang="en-US" sz="1800" dirty="0"/>
              <a:t>Track individual needs</a:t>
            </a:r>
          </a:p>
          <a:p>
            <a:pPr marL="742938" lvl="1" indent="-285750">
              <a:buFont typeface="Courier New" panose="02070309020205020404" pitchFamily="49" charset="0"/>
              <a:buChar char="o"/>
            </a:pPr>
            <a:r>
              <a:rPr lang="en-US" sz="1600" dirty="0"/>
              <a:t>Times dined at location</a:t>
            </a:r>
          </a:p>
          <a:p>
            <a:pPr marL="742938" lvl="1" indent="-285750">
              <a:buFont typeface="Courier New" panose="02070309020205020404" pitchFamily="49" charset="0"/>
              <a:buChar char="o"/>
            </a:pPr>
            <a:r>
              <a:rPr lang="en-US" sz="1600" dirty="0"/>
              <a:t>Favorite menu items</a:t>
            </a:r>
          </a:p>
          <a:p>
            <a:pPr marL="742938" lvl="1" indent="-285750">
              <a:buFont typeface="Courier New" panose="02070309020205020404" pitchFamily="49" charset="0"/>
              <a:buChar char="o"/>
            </a:pPr>
            <a:r>
              <a:rPr lang="en-US" sz="1600" dirty="0"/>
              <a:t>Table preferences</a:t>
            </a:r>
          </a:p>
          <a:p>
            <a:pPr marL="742938" lvl="1" indent="-285750">
              <a:buFont typeface="Courier New" panose="02070309020205020404" pitchFamily="49" charset="0"/>
              <a:buChar char="o"/>
            </a:pPr>
            <a:r>
              <a:rPr lang="en-US" sz="1600" dirty="0"/>
              <a:t>Food allergies</a:t>
            </a:r>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6" name="Picture 5"/>
          <p:cNvPicPr>
            <a:picLocks noChangeAspect="1"/>
          </p:cNvPicPr>
          <p:nvPr/>
        </p:nvPicPr>
        <p:blipFill>
          <a:blip r:embed="rId3"/>
          <a:stretch>
            <a:fillRect/>
          </a:stretch>
        </p:blipFill>
        <p:spPr>
          <a:xfrm>
            <a:off x="5124563" y="1349592"/>
            <a:ext cx="5757296" cy="4705101"/>
          </a:xfrm>
          <a:prstGeom prst="rect">
            <a:avLst/>
          </a:prstGeom>
        </p:spPr>
      </p:pic>
    </p:spTree>
    <p:extLst>
      <p:ext uri="{BB962C8B-B14F-4D97-AF65-F5344CB8AC3E}">
        <p14:creationId xmlns:p14="http://schemas.microsoft.com/office/powerpoint/2010/main" val="1667999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Greeting Guests and Taking Orders</a:t>
            </a:r>
          </a:p>
        </p:txBody>
      </p:sp>
      <p:sp>
        <p:nvSpPr>
          <p:cNvPr id="4" name="Text Placeholder 3"/>
          <p:cNvSpPr>
            <a:spLocks noGrp="1"/>
          </p:cNvSpPr>
          <p:nvPr>
            <p:ph idx="1"/>
          </p:nvPr>
        </p:nvSpPr>
        <p:spPr/>
        <p:txBody>
          <a:bodyPr/>
          <a:lstStyle/>
          <a:p>
            <a:pPr marL="0" indent="0">
              <a:buNone/>
            </a:pPr>
            <a:r>
              <a:rPr lang="en-US" dirty="0"/>
              <a:t>Host/greeter:</a:t>
            </a:r>
          </a:p>
          <a:p>
            <a:pPr marL="285744" indent="-285744"/>
            <a:r>
              <a:rPr lang="en-US" dirty="0"/>
              <a:t>Ask about reservation</a:t>
            </a:r>
          </a:p>
          <a:p>
            <a:pPr marL="285744" indent="-285744"/>
            <a:r>
              <a:rPr lang="en-US" dirty="0"/>
              <a:t>Note special dietary needs, seating arrangements, celebrations, etc.</a:t>
            </a:r>
          </a:p>
          <a:p>
            <a:pPr marL="285744" indent="-285744"/>
            <a:r>
              <a:rPr lang="en-US" dirty="0"/>
              <a:t>Arrange guests to be seated</a:t>
            </a:r>
          </a:p>
          <a:p>
            <a:pPr marL="285744" indent="-285744"/>
            <a:endParaRPr lang="en-US" dirty="0"/>
          </a:p>
          <a:p>
            <a:pPr marL="285744" indent="-285744"/>
            <a:endParaRPr lang="en-US" dirty="0"/>
          </a:p>
        </p:txBody>
      </p:sp>
    </p:spTree>
    <p:extLst>
      <p:ext uri="{BB962C8B-B14F-4D97-AF65-F5344CB8AC3E}">
        <p14:creationId xmlns:p14="http://schemas.microsoft.com/office/powerpoint/2010/main" val="2999984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Greeting Guests and Taking Orders</a:t>
            </a:r>
          </a:p>
        </p:txBody>
      </p:sp>
      <p:sp>
        <p:nvSpPr>
          <p:cNvPr id="4" name="Text Placeholder 3"/>
          <p:cNvSpPr>
            <a:spLocks noGrp="1"/>
          </p:cNvSpPr>
          <p:nvPr>
            <p:ph idx="1"/>
          </p:nvPr>
        </p:nvSpPr>
        <p:spPr/>
        <p:txBody>
          <a:bodyPr/>
          <a:lstStyle/>
          <a:p>
            <a:pPr marL="285744" indent="-285744"/>
            <a:r>
              <a:rPr lang="en-US" dirty="0"/>
              <a:t>Server notes orders on guest checks</a:t>
            </a:r>
          </a:p>
          <a:p>
            <a:pPr marL="285744" indent="-285744"/>
            <a:r>
              <a:rPr lang="en-US" dirty="0"/>
              <a:t>Entered into POS machine</a:t>
            </a:r>
          </a:p>
          <a:p>
            <a:pPr marL="285744" indent="-285744"/>
            <a:r>
              <a:rPr lang="en-US" dirty="0"/>
              <a:t>Guest ticket to kitchen staff</a:t>
            </a:r>
          </a:p>
          <a:p>
            <a:pPr marL="285744" indent="-285744"/>
            <a:r>
              <a:rPr lang="en-US" dirty="0"/>
              <a:t>Note special requirements</a:t>
            </a:r>
          </a:p>
          <a:p>
            <a:pPr lvl="1"/>
            <a:r>
              <a:rPr lang="en-US" dirty="0"/>
              <a:t>Confirm kitchen understands</a:t>
            </a:r>
          </a:p>
          <a:p>
            <a:pPr lvl="1"/>
            <a:r>
              <a:rPr lang="en-US" dirty="0"/>
              <a:t>Double-check requests</a:t>
            </a:r>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804394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Taking a Table-Side Order</a:t>
            </a:r>
          </a:p>
        </p:txBody>
      </p:sp>
      <p:sp>
        <p:nvSpPr>
          <p:cNvPr id="4" name="Text Placeholder 3"/>
          <p:cNvSpPr>
            <a:spLocks noGrp="1"/>
          </p:cNvSpPr>
          <p:nvPr>
            <p:ph idx="1"/>
          </p:nvPr>
        </p:nvSpPr>
        <p:spPr/>
        <p:txBody>
          <a:bodyPr/>
          <a:lstStyle/>
          <a:p>
            <a:pPr>
              <a:buAutoNum type="arabicPeriod"/>
            </a:pPr>
            <a:r>
              <a:rPr lang="en-US" dirty="0"/>
              <a:t>Proper seat and table numbers</a:t>
            </a:r>
          </a:p>
          <a:p>
            <a:pPr lvl="1" indent="-342891"/>
            <a:r>
              <a:rPr lang="en-US" dirty="0"/>
              <a:t>Approach at specific point</a:t>
            </a:r>
          </a:p>
          <a:p>
            <a:pPr>
              <a:buAutoNum type="arabicPeriod" startAt="2"/>
            </a:pPr>
            <a:r>
              <a:rPr lang="en-US" dirty="0"/>
              <a:t>Use grid to write down delivery sequence</a:t>
            </a:r>
          </a:p>
          <a:p>
            <a:pPr>
              <a:buAutoNum type="arabicPeriod" startAt="2"/>
            </a:pPr>
            <a:r>
              <a:rPr lang="en-US" dirty="0"/>
              <a:t>Standardized abbreviations</a:t>
            </a:r>
          </a:p>
          <a:p>
            <a:pPr>
              <a:buAutoNum type="arabicPeriod" startAt="2"/>
            </a:pPr>
            <a:r>
              <a:rPr lang="en-US" dirty="0"/>
              <a:t>Note temperature requests</a:t>
            </a:r>
          </a:p>
          <a:p>
            <a:pPr>
              <a:buAutoNum type="arabicPeriod" startAt="2"/>
            </a:pPr>
            <a:r>
              <a:rPr lang="en-US" dirty="0"/>
              <a:t>Repeat order back </a:t>
            </a:r>
          </a:p>
          <a:p>
            <a:pPr marL="285744" indent="-285744"/>
            <a:endParaRPr lang="en-US" dirty="0"/>
          </a:p>
          <a:p>
            <a:pPr marL="285744" indent="-285744"/>
            <a:endParaRPr lang="en-US" dirty="0"/>
          </a:p>
        </p:txBody>
      </p:sp>
      <p:pic>
        <p:nvPicPr>
          <p:cNvPr id="10" name="Picture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53742" y="1295400"/>
            <a:ext cx="1861457" cy="3020786"/>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9" y="1191926"/>
            <a:ext cx="4283094" cy="3302571"/>
          </a:xfrm>
          <a:prstGeom prst="rect">
            <a:avLst/>
          </a:prstGeom>
        </p:spPr>
      </p:pic>
    </p:spTree>
    <p:extLst>
      <p:ext uri="{BB962C8B-B14F-4D97-AF65-F5344CB8AC3E}">
        <p14:creationId xmlns:p14="http://schemas.microsoft.com/office/powerpoint/2010/main" val="4115013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Selling</a:t>
            </a:r>
          </a:p>
        </p:txBody>
      </p:sp>
      <p:sp>
        <p:nvSpPr>
          <p:cNvPr id="4" name="Text Placeholder 3"/>
          <p:cNvSpPr>
            <a:spLocks noGrp="1"/>
          </p:cNvSpPr>
          <p:nvPr>
            <p:ph idx="1"/>
          </p:nvPr>
        </p:nvSpPr>
        <p:spPr/>
        <p:txBody>
          <a:bodyPr/>
          <a:lstStyle/>
          <a:p>
            <a:pPr marL="285744" indent="-285744"/>
            <a:r>
              <a:rPr lang="en-US" dirty="0"/>
              <a:t>Recommend items to guests</a:t>
            </a:r>
          </a:p>
          <a:p>
            <a:pPr marL="285744" indent="-285744"/>
            <a:r>
              <a:rPr lang="en-US" dirty="0"/>
              <a:t>Keys to success</a:t>
            </a:r>
          </a:p>
          <a:p>
            <a:pPr marL="285744" indent="-285744"/>
            <a:r>
              <a:rPr lang="en-US" dirty="0"/>
              <a:t>Maximizes guest satisfaction</a:t>
            </a:r>
          </a:p>
          <a:p>
            <a:pPr marL="285744" indent="-285744"/>
            <a:r>
              <a:rPr lang="en-US" dirty="0"/>
              <a:t>Increases average check—more profits</a:t>
            </a:r>
          </a:p>
          <a:p>
            <a:pPr marL="285744" indent="-285744"/>
            <a:r>
              <a:rPr lang="en-US" dirty="0"/>
              <a:t>Success of suggestive selling depends on</a:t>
            </a:r>
          </a:p>
          <a:p>
            <a:pPr lvl="1"/>
            <a:r>
              <a:rPr lang="en-US" dirty="0"/>
              <a:t>Product knowledge</a:t>
            </a:r>
          </a:p>
          <a:p>
            <a:pPr lvl="1"/>
            <a:r>
              <a:rPr lang="en-US" dirty="0"/>
              <a:t>Effective communication skills</a:t>
            </a:r>
          </a:p>
          <a:p>
            <a:pPr lvl="1"/>
            <a:r>
              <a:rPr lang="en-US" dirty="0"/>
              <a:t>Sales training</a:t>
            </a:r>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1992241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Selling</a:t>
            </a:r>
          </a:p>
        </p:txBody>
      </p:sp>
      <p:sp>
        <p:nvSpPr>
          <p:cNvPr id="4" name="Text Placeholder 3"/>
          <p:cNvSpPr>
            <a:spLocks noGrp="1"/>
          </p:cNvSpPr>
          <p:nvPr>
            <p:ph idx="1"/>
          </p:nvPr>
        </p:nvSpPr>
        <p:spPr/>
        <p:txBody>
          <a:bodyPr/>
          <a:lstStyle/>
          <a:p>
            <a:pPr marL="285744" indent="-285744"/>
            <a:r>
              <a:rPr lang="en-US" dirty="0"/>
              <a:t>Enhance communication skills</a:t>
            </a:r>
          </a:p>
          <a:p>
            <a:pPr marL="285744" indent="-285744"/>
            <a:r>
              <a:rPr lang="en-US" dirty="0"/>
              <a:t>Develop product knowledge</a:t>
            </a:r>
          </a:p>
          <a:p>
            <a:pPr marL="285744" indent="-285744"/>
            <a:r>
              <a:rPr lang="en-US" dirty="0"/>
              <a:t>Learn which items compliment one another</a:t>
            </a:r>
          </a:p>
          <a:p>
            <a:pPr marL="285744" indent="-285744"/>
            <a:r>
              <a:rPr lang="en-US" dirty="0"/>
              <a:t>Anticipate guest needs</a:t>
            </a:r>
          </a:p>
          <a:p>
            <a:pPr marL="285744" indent="-285744"/>
            <a:r>
              <a:rPr lang="en-US" dirty="0"/>
              <a:t>Suggest add-on items</a:t>
            </a:r>
          </a:p>
          <a:p>
            <a:pPr marL="285744" indent="-285744"/>
            <a:r>
              <a:rPr lang="en-US" dirty="0"/>
              <a:t>Identify items based on preferences</a:t>
            </a:r>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311747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Selling</a:t>
            </a:r>
          </a:p>
        </p:txBody>
      </p:sp>
      <p:sp>
        <p:nvSpPr>
          <p:cNvPr id="4" name="Text Placeholder 3"/>
          <p:cNvSpPr>
            <a:spLocks noGrp="1"/>
          </p:cNvSpPr>
          <p:nvPr>
            <p:ph idx="1"/>
          </p:nvPr>
        </p:nvSpPr>
        <p:spPr/>
        <p:txBody>
          <a:bodyPr/>
          <a:lstStyle/>
          <a:p>
            <a:pPr marL="285744" indent="-285744"/>
            <a:r>
              <a:rPr lang="en-US" dirty="0"/>
              <a:t>Suggest items servers enjoy</a:t>
            </a:r>
          </a:p>
          <a:p>
            <a:pPr marL="285744" indent="-285744"/>
            <a:r>
              <a:rPr lang="en-US" dirty="0"/>
              <a:t>Suggest “best” or “most popular” items</a:t>
            </a:r>
          </a:p>
          <a:p>
            <a:pPr marL="285744" indent="-285744"/>
            <a:r>
              <a:rPr lang="en-US" dirty="0"/>
              <a:t>Use props</a:t>
            </a:r>
          </a:p>
          <a:p>
            <a:pPr marL="285744" indent="-285744"/>
            <a:r>
              <a:rPr lang="en-US" dirty="0"/>
              <a:t>Observe guest behavior</a:t>
            </a:r>
          </a:p>
          <a:p>
            <a:pPr marL="285744" indent="-285744"/>
            <a:r>
              <a:rPr lang="en-US" dirty="0"/>
              <a:t>Positive effect on financial position</a:t>
            </a:r>
          </a:p>
          <a:p>
            <a:endParaRPr lang="en-US" dirty="0"/>
          </a:p>
          <a:p>
            <a:pPr marL="285744" indent="-285744"/>
            <a:endParaRPr lang="en-US" dirty="0"/>
          </a:p>
          <a:p>
            <a:pPr marL="285744" indent="-285744"/>
            <a:endParaRPr lang="en-US" dirty="0"/>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6376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Selling</a:t>
            </a:r>
          </a:p>
        </p:txBody>
      </p:sp>
      <p:sp>
        <p:nvSpPr>
          <p:cNvPr id="4" name="Text Placeholder 3"/>
          <p:cNvSpPr>
            <a:spLocks noGrp="1"/>
          </p:cNvSpPr>
          <p:nvPr>
            <p:ph idx="1"/>
          </p:nvPr>
        </p:nvSpPr>
        <p:spPr/>
        <p:txBody>
          <a:bodyPr/>
          <a:lstStyle/>
          <a:p>
            <a:pPr marL="285744" indent="-285744"/>
            <a:r>
              <a:rPr lang="en-US" dirty="0"/>
              <a:t>Daily specials</a:t>
            </a:r>
          </a:p>
          <a:p>
            <a:pPr marL="285744" indent="-285744"/>
            <a:r>
              <a:rPr lang="en-US" dirty="0"/>
              <a:t>Recommendations</a:t>
            </a:r>
          </a:p>
          <a:p>
            <a:pPr marL="285744" indent="-285744"/>
            <a:r>
              <a:rPr lang="en-US" dirty="0"/>
              <a:t>Specialties</a:t>
            </a:r>
          </a:p>
          <a:p>
            <a:pPr marL="285744" indent="-285744"/>
            <a:r>
              <a:rPr lang="en-US" dirty="0"/>
              <a:t>Enhancements</a:t>
            </a:r>
          </a:p>
          <a:p>
            <a:pPr marL="285744" indent="-285744"/>
            <a:r>
              <a:rPr lang="en-US" dirty="0"/>
              <a:t>Use active and descriptive words</a:t>
            </a:r>
          </a:p>
          <a:p>
            <a:pPr marL="285744" indent="-285744"/>
            <a:r>
              <a:rPr lang="en-US" dirty="0"/>
              <a:t>Confirm a good decision was made</a:t>
            </a:r>
          </a:p>
          <a:p>
            <a:pPr marL="285744" indent="-285744"/>
            <a:r>
              <a:rPr lang="en-US" dirty="0"/>
              <a:t>Show enthusiasm for guest suggestions</a:t>
            </a:r>
          </a:p>
          <a:p>
            <a:pPr marL="285744" indent="-285744"/>
            <a:r>
              <a:rPr lang="en-US" dirty="0"/>
              <a:t>Server recommendations</a:t>
            </a:r>
          </a:p>
          <a:p>
            <a:pPr marL="285744" indent="-285744"/>
            <a:r>
              <a:rPr lang="en-US" dirty="0"/>
              <a:t>Training</a:t>
            </a:r>
          </a:p>
          <a:p>
            <a:pPr lvl="1"/>
            <a:r>
              <a:rPr lang="en-US" dirty="0"/>
              <a:t>Formal</a:t>
            </a:r>
          </a:p>
          <a:p>
            <a:pPr lvl="1"/>
            <a:r>
              <a:rPr lang="en-US" dirty="0"/>
              <a:t>Ongoing</a:t>
            </a:r>
          </a:p>
          <a:p>
            <a:pPr lvl="1"/>
            <a:r>
              <a:rPr lang="en-US" dirty="0"/>
              <a:t>Informal—observation and feedback</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995478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Staff Responsibilities</a:t>
            </a:r>
          </a:p>
        </p:txBody>
      </p:sp>
      <p:sp>
        <p:nvSpPr>
          <p:cNvPr id="3" name="Content Placeholder 2"/>
          <p:cNvSpPr>
            <a:spLocks noGrp="1"/>
          </p:cNvSpPr>
          <p:nvPr>
            <p:ph idx="1"/>
          </p:nvPr>
        </p:nvSpPr>
        <p:spPr/>
        <p:txBody>
          <a:bodyPr/>
          <a:lstStyle/>
          <a:p>
            <a:pPr marL="0" indent="0">
              <a:buNone/>
            </a:pPr>
            <a:r>
              <a:rPr lang="en-US" dirty="0"/>
              <a:t>Formal service organization:</a:t>
            </a:r>
          </a:p>
          <a:p>
            <a:pPr marL="285744" indent="-285744"/>
            <a:r>
              <a:rPr lang="en-US" dirty="0"/>
              <a:t>Maître d’hôtel—overall management of service</a:t>
            </a:r>
          </a:p>
          <a:p>
            <a:pPr marL="285744" indent="-285744"/>
            <a:r>
              <a:rPr lang="en-US" dirty="0"/>
              <a:t>Headwaiter—particular area (banquet room or dining room)</a:t>
            </a:r>
          </a:p>
          <a:p>
            <a:pPr marL="285744" indent="-285744"/>
            <a:r>
              <a:rPr lang="en-US" dirty="0"/>
              <a:t>Captain—server area (15–25 guests)</a:t>
            </a:r>
          </a:p>
          <a:p>
            <a:pPr marL="285744" indent="-285744"/>
            <a:r>
              <a:rPr lang="en-US" dirty="0"/>
              <a:t>Front waiter—assists captain</a:t>
            </a:r>
          </a:p>
          <a:p>
            <a:pPr marL="285744" indent="-285744"/>
            <a:r>
              <a:rPr lang="en-US" dirty="0"/>
              <a:t>Apprentice—server in training</a:t>
            </a:r>
          </a:p>
        </p:txBody>
      </p:sp>
      <p:pic>
        <p:nvPicPr>
          <p:cNvPr id="7" name="Picture Placeholder 6"/>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5" name="Slide Number Placeholder 4"/>
          <p:cNvSpPr>
            <a:spLocks noGrp="1"/>
          </p:cNvSpPr>
          <p:nvPr>
            <p:ph type="sldNum" sz="quarter" idx="12"/>
          </p:nvPr>
        </p:nvSpPr>
        <p:spPr/>
        <p:txBody>
          <a:bodyPr/>
          <a:lstStyle/>
          <a:p>
            <a:fld id="{8EE6DF30-7D69-458A-83CF-736CAE9C5DF5}" type="slidenum">
              <a:rPr lang="en-US" altLang="en-US" smtClean="0"/>
              <a:pPr/>
              <a:t>2</a:t>
            </a:fld>
            <a:endParaRPr lang="en-US" altLang="en-US" dirty="0"/>
          </a:p>
        </p:txBody>
      </p:sp>
    </p:spTree>
    <p:extLst>
      <p:ext uri="{BB962C8B-B14F-4D97-AF65-F5344CB8AC3E}">
        <p14:creationId xmlns:p14="http://schemas.microsoft.com/office/powerpoint/2010/main" val="72156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285744" indent="-285744"/>
            <a:r>
              <a:rPr lang="en-US" dirty="0"/>
              <a:t>Professional and safe</a:t>
            </a:r>
          </a:p>
          <a:p>
            <a:pPr marL="285744" indent="-285744"/>
            <a:r>
              <a:rPr lang="en-US" dirty="0"/>
              <a:t>Effects of alcohol</a:t>
            </a:r>
          </a:p>
          <a:p>
            <a:pPr marL="285744" indent="-285744"/>
            <a:r>
              <a:rPr lang="en-US" dirty="0"/>
              <a:t>Familiar with local laws</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477272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States:</a:t>
            </a:r>
          </a:p>
          <a:p>
            <a:pPr marL="285744" indent="-285744"/>
            <a:r>
              <a:rPr lang="en-US" dirty="0"/>
              <a:t>Own liquor laws</a:t>
            </a:r>
          </a:p>
          <a:p>
            <a:pPr marL="285744" indent="-285744"/>
            <a:r>
              <a:rPr lang="en-US" dirty="0"/>
              <a:t>Oversees sale and service of alcohol</a:t>
            </a:r>
          </a:p>
          <a:p>
            <a:pPr marL="0" indent="0">
              <a:buNone/>
            </a:pPr>
            <a:endParaRPr lang="en-US" dirty="0"/>
          </a:p>
          <a:p>
            <a:pPr marL="0" indent="0">
              <a:buNone/>
            </a:pPr>
            <a:r>
              <a:rPr lang="en-US" dirty="0"/>
              <a:t>Liquor board/authority:</a:t>
            </a:r>
          </a:p>
          <a:p>
            <a:pPr marL="285744" indent="-285744"/>
            <a:r>
              <a:rPr lang="en-US" dirty="0"/>
              <a:t>Develops and enforces regulations</a:t>
            </a:r>
          </a:p>
          <a:p>
            <a:pPr marL="285744" indent="-285744"/>
            <a:r>
              <a:rPr lang="en-US" dirty="0"/>
              <a:t>Issues and monitors liquor licenses</a:t>
            </a:r>
          </a:p>
          <a:p>
            <a:pPr marL="285744" indent="-285744"/>
            <a:r>
              <a:rPr lang="en-US" dirty="0"/>
              <a:t>Issues citations for violations</a:t>
            </a:r>
          </a:p>
          <a:p>
            <a:pPr marL="285744" indent="-285744"/>
            <a:r>
              <a:rPr lang="en-US" dirty="0"/>
              <a:t>Holds hearings for violators</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963525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285744" indent="-285744"/>
            <a:r>
              <a:rPr lang="en-US" dirty="0"/>
              <a:t>Laws vary state to state</a:t>
            </a:r>
          </a:p>
          <a:p>
            <a:pPr marL="285744" indent="-285744"/>
            <a:r>
              <a:rPr lang="en-US" dirty="0"/>
              <a:t>Dram shop laws</a:t>
            </a:r>
          </a:p>
          <a:p>
            <a:pPr marL="285744" indent="-285744"/>
            <a:r>
              <a:rPr lang="en-US" dirty="0"/>
              <a:t>Special liability for operations</a:t>
            </a:r>
          </a:p>
          <a:p>
            <a:pPr marL="285744" indent="-285744"/>
            <a:r>
              <a:rPr lang="en-US" dirty="0"/>
              <a:t>Counties and towns—stricter laws</a:t>
            </a:r>
          </a:p>
          <a:p>
            <a:endParaRPr lang="en-US" dirty="0"/>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094313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Criminal charges for:</a:t>
            </a:r>
          </a:p>
          <a:p>
            <a:pPr marL="285744" indent="-285744"/>
            <a:r>
              <a:rPr lang="en-US" dirty="0"/>
              <a:t>Serving alcohol to minors</a:t>
            </a:r>
          </a:p>
          <a:p>
            <a:pPr marL="285744" indent="-285744"/>
            <a:r>
              <a:rPr lang="en-US" dirty="0"/>
              <a:t>Serving intoxicated guests</a:t>
            </a:r>
          </a:p>
          <a:p>
            <a:pPr marL="285744" indent="-285744"/>
            <a:r>
              <a:rPr lang="en-US" dirty="0"/>
              <a:t>Possessing, selling, or allowing sale of drugs</a:t>
            </a:r>
          </a:p>
          <a:p>
            <a:pPr marL="285744" indent="-285744"/>
            <a:r>
              <a:rPr lang="en-US" dirty="0"/>
              <a:t>Allowing minors to sell alcohol</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1896636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Blood alcohol content:</a:t>
            </a:r>
          </a:p>
          <a:p>
            <a:pPr marL="285744" indent="-285744"/>
            <a:r>
              <a:rPr lang="en-US" dirty="0"/>
              <a:t>Alcohol absorbed in bloodstream</a:t>
            </a:r>
          </a:p>
          <a:p>
            <a:pPr marL="285744" indent="-285744"/>
            <a:r>
              <a:rPr lang="en-US" dirty="0"/>
              <a:t>0.1—one drop alcohol/1,000 drops of blood</a:t>
            </a:r>
          </a:p>
          <a:p>
            <a:pPr marL="285744" indent="-285744"/>
            <a:r>
              <a:rPr lang="en-US" dirty="0"/>
              <a:t>BAC 0.8 or higher—cannot operate motor vehicle</a:t>
            </a:r>
          </a:p>
          <a:p>
            <a:pPr marL="285744" indent="-285744"/>
            <a:r>
              <a:rPr lang="en-US" dirty="0"/>
              <a:t>BAC 0.3—coma or death</a:t>
            </a:r>
          </a:p>
          <a:p>
            <a:endParaRPr lang="en-US" dirty="0"/>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700726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285744" indent="-285744"/>
            <a:r>
              <a:rPr lang="en-US" dirty="0"/>
              <a:t>Purchase alcohol—21 years old</a:t>
            </a:r>
          </a:p>
          <a:p>
            <a:pPr marL="285744" indent="-285744"/>
            <a:r>
              <a:rPr lang="en-US" dirty="0"/>
              <a:t>Serve alcohol—18 or 21 years old</a:t>
            </a:r>
          </a:p>
          <a:p>
            <a:endParaRPr lang="en-US" dirty="0"/>
          </a:p>
          <a:p>
            <a:endParaRPr lang="en-US" dirty="0"/>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937993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Checking IDs:</a:t>
            </a:r>
          </a:p>
          <a:p>
            <a:pPr>
              <a:buFont typeface="+mj-lt"/>
              <a:buAutoNum type="arabicPeriod"/>
            </a:pPr>
            <a:r>
              <a:rPr lang="en-US" dirty="0"/>
              <a:t>Politely ask for ID</a:t>
            </a:r>
          </a:p>
          <a:p>
            <a:pPr>
              <a:buFont typeface="+mj-lt"/>
              <a:buAutoNum type="arabicPeriod"/>
            </a:pPr>
            <a:r>
              <a:rPr lang="en-US" dirty="0"/>
              <a:t>Verify ID</a:t>
            </a:r>
          </a:p>
          <a:p>
            <a:pPr marL="800080" lvl="1" indent="-342891"/>
            <a:r>
              <a:rPr lang="en-US" dirty="0"/>
              <a:t>Valid</a:t>
            </a:r>
          </a:p>
          <a:p>
            <a:pPr marL="800080" lvl="1" indent="-342891"/>
            <a:r>
              <a:rPr lang="en-US" dirty="0"/>
              <a:t>Not issued to minor</a:t>
            </a:r>
          </a:p>
          <a:p>
            <a:pPr marL="800080" lvl="1" indent="-342891"/>
            <a:r>
              <a:rPr lang="en-US" dirty="0"/>
              <a:t>Genuine</a:t>
            </a:r>
          </a:p>
          <a:p>
            <a:pPr marL="800080" lvl="1" indent="-342891"/>
            <a:r>
              <a:rPr lang="en-US" dirty="0"/>
              <a:t>Belongs to guest</a:t>
            </a:r>
          </a:p>
          <a:p>
            <a:pPr marL="342900" indent="-342900">
              <a:buFont typeface="+mj-lt"/>
              <a:buAutoNum type="arabicPeriod" startAt="3"/>
            </a:pPr>
            <a:r>
              <a:rPr lang="en-US" dirty="0"/>
              <a:t>Serve or refuse guest</a:t>
            </a:r>
          </a:p>
          <a:p>
            <a:endParaRPr lang="en-US" dirty="0"/>
          </a:p>
          <a:p>
            <a:endParaRPr lang="en-US" dirty="0"/>
          </a:p>
          <a:p>
            <a:pPr marL="285744" indent="-285744"/>
            <a:endParaRPr lang="en-US" dirty="0"/>
          </a:p>
          <a:p>
            <a:endParaRPr lang="en-US" dirty="0"/>
          </a:p>
          <a:p>
            <a:pPr marL="285744" indent="-285744"/>
            <a:endParaRPr lang="en-US" dirty="0"/>
          </a:p>
          <a:p>
            <a:pPr marL="285744" indent="-285744"/>
            <a:endParaRPr lang="en-US" dirty="0"/>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59073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Genuine IDs:</a:t>
            </a:r>
          </a:p>
          <a:p>
            <a:r>
              <a:rPr lang="en-US" dirty="0"/>
              <a:t>Signs of tampering</a:t>
            </a:r>
          </a:p>
          <a:p>
            <a:pPr lvl="1"/>
            <a:r>
              <a:rPr lang="en-US" dirty="0"/>
              <a:t>Bubbles </a:t>
            </a:r>
          </a:p>
          <a:p>
            <a:pPr lvl="1"/>
            <a:r>
              <a:rPr lang="en-US" dirty="0"/>
              <a:t>Creases</a:t>
            </a:r>
          </a:p>
          <a:p>
            <a:r>
              <a:rPr lang="en-US" dirty="0"/>
              <a:t>Improper thickness</a:t>
            </a:r>
          </a:p>
          <a:p>
            <a:r>
              <a:rPr lang="en-US" dirty="0"/>
              <a:t>Ink signatures</a:t>
            </a:r>
          </a:p>
          <a:p>
            <a:r>
              <a:rPr lang="en-US" dirty="0"/>
              <a:t>ID readers—bar codes or magnetic strips</a:t>
            </a:r>
          </a:p>
          <a:p>
            <a:endParaRPr lang="en-US" dirty="0"/>
          </a:p>
          <a:p>
            <a:pPr marL="0" indent="0">
              <a:buNone/>
            </a:pPr>
            <a:r>
              <a:rPr lang="en-US" dirty="0"/>
              <a:t>Fake IDs:</a:t>
            </a:r>
          </a:p>
          <a:p>
            <a:pPr marL="285744" indent="-285744"/>
            <a:r>
              <a:rPr lang="en-US" dirty="0"/>
              <a:t>Refuse service</a:t>
            </a:r>
          </a:p>
          <a:p>
            <a:pPr marL="285744" indent="-285744"/>
            <a:r>
              <a:rPr lang="en-US" dirty="0"/>
              <a:t>Refuse entry</a:t>
            </a:r>
          </a:p>
          <a:p>
            <a:pPr marL="285744" indent="-285744"/>
            <a:r>
              <a:rPr lang="en-US" dirty="0"/>
              <a:t>Confiscate ID</a:t>
            </a:r>
          </a:p>
          <a:p>
            <a:pPr marL="285744" indent="-285744"/>
            <a:r>
              <a:rPr lang="en-US" dirty="0"/>
              <a:t>Check with manager</a:t>
            </a:r>
          </a:p>
          <a:p>
            <a:pPr marL="285744" indent="-285744"/>
            <a:r>
              <a:rPr lang="en-US" dirty="0"/>
              <a:t>Follow company policy</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635712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Acceptable forms of photo IDs:</a:t>
            </a:r>
          </a:p>
          <a:p>
            <a:pPr marL="285744" indent="-285744"/>
            <a:r>
              <a:rPr lang="en-US" dirty="0"/>
              <a:t>Driver’s license</a:t>
            </a:r>
          </a:p>
          <a:p>
            <a:pPr marL="285744" indent="-285744"/>
            <a:r>
              <a:rPr lang="en-US" dirty="0"/>
              <a:t>State ID card</a:t>
            </a:r>
          </a:p>
          <a:p>
            <a:pPr marL="285744" indent="-285744"/>
            <a:r>
              <a:rPr lang="en-US" dirty="0"/>
              <a:t>Military ID</a:t>
            </a:r>
          </a:p>
          <a:p>
            <a:pPr marL="285744" indent="-285744"/>
            <a:r>
              <a:rPr lang="en-US" dirty="0"/>
              <a:t>Passport</a:t>
            </a:r>
          </a:p>
          <a:p>
            <a:endParaRPr lang="en-US" dirty="0"/>
          </a:p>
          <a:p>
            <a:pPr marL="0" indent="0">
              <a:buNone/>
            </a:pPr>
            <a:r>
              <a:rPr lang="en-US" dirty="0"/>
              <a:t>Minor’s ID:</a:t>
            </a:r>
          </a:p>
          <a:p>
            <a:pPr marL="285744" indent="-285744"/>
            <a:r>
              <a:rPr lang="en-US" dirty="0"/>
              <a:t>Easy to spot features</a:t>
            </a:r>
          </a:p>
          <a:p>
            <a:pPr lvl="1"/>
            <a:r>
              <a:rPr lang="en-US" dirty="0"/>
              <a:t>Hologram</a:t>
            </a:r>
          </a:p>
          <a:p>
            <a:pPr lvl="1"/>
            <a:r>
              <a:rPr lang="en-US" dirty="0"/>
              <a:t>Stamp “Under 21”</a:t>
            </a:r>
          </a:p>
          <a:p>
            <a:endParaRPr lang="en-US" dirty="0"/>
          </a:p>
          <a:p>
            <a:pPr marL="285744" indent="-285744"/>
            <a:endParaRPr lang="en-US" dirty="0"/>
          </a:p>
          <a:p>
            <a:pPr marL="285744" indent="-285744"/>
            <a:endParaRPr lang="en-US" dirty="0"/>
          </a:p>
        </p:txBody>
      </p:sp>
      <p:pic>
        <p:nvPicPr>
          <p:cNvPr id="6" name="Picture 5"/>
          <p:cNvPicPr>
            <a:picLocks noChangeAspect="1"/>
          </p:cNvPicPr>
          <p:nvPr/>
        </p:nvPicPr>
        <p:blipFill>
          <a:blip r:embed="rId3"/>
          <a:stretch>
            <a:fillRect/>
          </a:stretch>
        </p:blipFill>
        <p:spPr>
          <a:xfrm>
            <a:off x="6096000" y="274637"/>
            <a:ext cx="2774950" cy="5818443"/>
          </a:xfrm>
          <a:prstGeom prst="rect">
            <a:avLst/>
          </a:prstGeom>
        </p:spPr>
      </p:pic>
    </p:spTree>
    <p:extLst>
      <p:ext uri="{BB962C8B-B14F-4D97-AF65-F5344CB8AC3E}">
        <p14:creationId xmlns:p14="http://schemas.microsoft.com/office/powerpoint/2010/main" val="430994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 Service</a:t>
            </a:r>
          </a:p>
        </p:txBody>
      </p:sp>
      <p:sp>
        <p:nvSpPr>
          <p:cNvPr id="4" name="Text Placeholder 3"/>
          <p:cNvSpPr>
            <a:spLocks noGrp="1"/>
          </p:cNvSpPr>
          <p:nvPr>
            <p:ph idx="1"/>
          </p:nvPr>
        </p:nvSpPr>
        <p:spPr/>
        <p:txBody>
          <a:bodyPr/>
          <a:lstStyle/>
          <a:p>
            <a:pPr marL="0" indent="0">
              <a:buNone/>
            </a:pPr>
            <a:r>
              <a:rPr lang="en-US" dirty="0"/>
              <a:t>Valid IDs:</a:t>
            </a:r>
          </a:p>
          <a:p>
            <a:pPr marL="285744" indent="-285744"/>
            <a:r>
              <a:rPr lang="en-US" dirty="0"/>
              <a:t>Check with manager</a:t>
            </a:r>
          </a:p>
          <a:p>
            <a:pPr marL="285744" indent="-285744"/>
            <a:r>
              <a:rPr lang="en-US" dirty="0"/>
              <a:t>Use ID checking guide</a:t>
            </a:r>
          </a:p>
          <a:p>
            <a:pPr marL="285744" indent="-285744"/>
            <a:r>
              <a:rPr lang="en-US" dirty="0"/>
              <a:t>Follow operational policies</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1849017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Staff Responsibilities</a:t>
            </a:r>
          </a:p>
        </p:txBody>
      </p:sp>
      <p:sp>
        <p:nvSpPr>
          <p:cNvPr id="4" name="Text Placeholder 3"/>
          <p:cNvSpPr>
            <a:spLocks noGrp="1"/>
          </p:cNvSpPr>
          <p:nvPr>
            <p:ph idx="1"/>
          </p:nvPr>
        </p:nvSpPr>
        <p:spPr/>
        <p:txBody>
          <a:bodyPr/>
          <a:lstStyle/>
          <a:p>
            <a:pPr marL="0" indent="0">
              <a:buNone/>
            </a:pPr>
            <a:r>
              <a:rPr lang="en-US" dirty="0"/>
              <a:t>Less formal service structure:</a:t>
            </a:r>
          </a:p>
          <a:p>
            <a:pPr marL="285744" indent="-285744"/>
            <a:r>
              <a:rPr lang="en-US" dirty="0"/>
              <a:t>Floor manager </a:t>
            </a:r>
          </a:p>
          <a:p>
            <a:pPr lvl="1"/>
            <a:r>
              <a:rPr lang="en-US" dirty="0"/>
              <a:t>Runs dining room</a:t>
            </a:r>
          </a:p>
          <a:p>
            <a:pPr lvl="1"/>
            <a:r>
              <a:rPr lang="en-US" dirty="0"/>
              <a:t>Supervises team of servers</a:t>
            </a:r>
          </a:p>
          <a:p>
            <a:pPr marL="285744" indent="-285744"/>
            <a:r>
              <a:rPr lang="en-US" dirty="0"/>
              <a:t>Server—specific section of dining room</a:t>
            </a:r>
          </a:p>
          <a:p>
            <a:pPr marL="285744" indent="-285744"/>
            <a:r>
              <a:rPr lang="en-US" dirty="0"/>
              <a:t>Food runners—bring food to tables</a:t>
            </a:r>
          </a:p>
          <a:p>
            <a:pPr marL="285744" indent="-285744"/>
            <a:r>
              <a:rPr lang="en-US" dirty="0"/>
              <a:t>Busers </a:t>
            </a:r>
          </a:p>
          <a:p>
            <a:pPr lvl="1"/>
            <a:r>
              <a:rPr lang="en-US" dirty="0"/>
              <a:t>Dining room attendants</a:t>
            </a:r>
          </a:p>
          <a:p>
            <a:pPr lvl="1"/>
            <a:r>
              <a:rPr lang="en-US" dirty="0"/>
              <a:t>Clean up and reset tables</a:t>
            </a:r>
          </a:p>
          <a:p>
            <a:pPr marL="285744" indent="-285744"/>
            <a:r>
              <a:rPr lang="en-US" dirty="0"/>
              <a:t>Limited-service/quick-service operations</a:t>
            </a:r>
          </a:p>
          <a:p>
            <a:pPr lvl="1"/>
            <a:r>
              <a:rPr lang="en-US" dirty="0"/>
              <a:t>Cashier</a:t>
            </a:r>
          </a:p>
          <a:p>
            <a:pPr marL="285744" indent="-285744"/>
            <a:r>
              <a:rPr lang="en-US" dirty="0"/>
              <a:t>Roles modified—size and type of operation</a:t>
            </a:r>
          </a:p>
        </p:txBody>
      </p:sp>
    </p:spTree>
    <p:extLst>
      <p:ext uri="{BB962C8B-B14F-4D97-AF65-F5344CB8AC3E}">
        <p14:creationId xmlns:p14="http://schemas.microsoft.com/office/powerpoint/2010/main" val="777265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Filing Alcohol-Related Reports</a:t>
            </a:r>
          </a:p>
        </p:txBody>
      </p:sp>
      <p:sp>
        <p:nvSpPr>
          <p:cNvPr id="4" name="Text Placeholder 3"/>
          <p:cNvSpPr>
            <a:spLocks noGrp="1"/>
          </p:cNvSpPr>
          <p:nvPr>
            <p:ph idx="1"/>
          </p:nvPr>
        </p:nvSpPr>
        <p:spPr/>
        <p:txBody>
          <a:bodyPr/>
          <a:lstStyle/>
          <a:p>
            <a:pPr marL="285744" indent="-285744"/>
            <a:r>
              <a:rPr lang="en-US" dirty="0"/>
              <a:t>Document incident</a:t>
            </a:r>
          </a:p>
          <a:p>
            <a:pPr marL="285744" indent="-285744"/>
            <a:r>
              <a:rPr lang="en-US" dirty="0"/>
              <a:t>Provide accurate information</a:t>
            </a:r>
          </a:p>
          <a:p>
            <a:pPr marL="285744" indent="-285744"/>
            <a:r>
              <a:rPr lang="en-US" dirty="0"/>
              <a:t>Fill out immediately</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1733456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Filing Alcohol-Related Reports</a:t>
            </a:r>
          </a:p>
        </p:txBody>
      </p:sp>
      <p:sp>
        <p:nvSpPr>
          <p:cNvPr id="4" name="Text Placeholder 3"/>
          <p:cNvSpPr>
            <a:spLocks noGrp="1"/>
          </p:cNvSpPr>
          <p:nvPr>
            <p:ph idx="1"/>
          </p:nvPr>
        </p:nvSpPr>
        <p:spPr/>
        <p:txBody>
          <a:bodyPr/>
          <a:lstStyle/>
          <a:p>
            <a:pPr marL="0" indent="0">
              <a:buNone/>
            </a:pPr>
            <a:r>
              <a:rPr lang="en-US" dirty="0"/>
              <a:t>Complete reports for:</a:t>
            </a:r>
          </a:p>
          <a:p>
            <a:pPr marL="285744" indent="-285744"/>
            <a:r>
              <a:rPr lang="en-US" dirty="0"/>
              <a:t>Stopping alcohol service</a:t>
            </a:r>
          </a:p>
          <a:p>
            <a:pPr marL="285744" indent="-285744"/>
            <a:r>
              <a:rPr lang="en-US" dirty="0"/>
              <a:t>Arranging alternate transportation</a:t>
            </a:r>
          </a:p>
          <a:p>
            <a:pPr marL="285744" indent="-285744"/>
            <a:r>
              <a:rPr lang="en-US" dirty="0"/>
              <a:t>Confiscating ID</a:t>
            </a:r>
          </a:p>
          <a:p>
            <a:pPr marL="285744" indent="-285744"/>
            <a:r>
              <a:rPr lang="en-US" dirty="0"/>
              <a:t>Illegal activity or violent situation</a:t>
            </a:r>
          </a:p>
          <a:p>
            <a:pPr marL="285744" indent="-285744"/>
            <a:r>
              <a:rPr lang="en-US" dirty="0"/>
              <a:t>Guest becomes ill</a:t>
            </a:r>
          </a:p>
          <a:p>
            <a:pPr marL="285744" indent="-285744"/>
            <a:r>
              <a:rPr lang="en-US" dirty="0"/>
              <a:t>Guest becomes injured</a:t>
            </a:r>
          </a:p>
          <a:p>
            <a:pPr marL="285744" indent="-285744"/>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1802208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a:t>
            </a:r>
          </a:p>
        </p:txBody>
      </p:sp>
      <p:sp>
        <p:nvSpPr>
          <p:cNvPr id="4" name="Text Placeholder 3"/>
          <p:cNvSpPr>
            <a:spLocks noGrp="1"/>
          </p:cNvSpPr>
          <p:nvPr>
            <p:ph idx="1"/>
          </p:nvPr>
        </p:nvSpPr>
        <p:spPr/>
        <p:txBody>
          <a:bodyPr/>
          <a:lstStyle/>
          <a:p>
            <a:pPr marL="285744" indent="-285744"/>
            <a:r>
              <a:rPr lang="en-US" dirty="0"/>
              <a:t>Traditional service</a:t>
            </a:r>
          </a:p>
          <a:p>
            <a:pPr lvl="1"/>
            <a:r>
              <a:rPr lang="en-US" dirty="0"/>
              <a:t>American</a:t>
            </a:r>
          </a:p>
          <a:p>
            <a:pPr lvl="1"/>
            <a:r>
              <a:rPr lang="en-US" dirty="0"/>
              <a:t>French</a:t>
            </a:r>
          </a:p>
          <a:p>
            <a:pPr lvl="1"/>
            <a:r>
              <a:rPr lang="en-US" dirty="0"/>
              <a:t>English</a:t>
            </a:r>
          </a:p>
          <a:p>
            <a:pPr lvl="1"/>
            <a:r>
              <a:rPr lang="en-US" dirty="0"/>
              <a:t>Russian</a:t>
            </a:r>
          </a:p>
          <a:p>
            <a:pPr marL="285744" indent="-285744"/>
            <a:r>
              <a:rPr lang="en-US" dirty="0"/>
              <a:t>Service style matches menu, theme, décor</a:t>
            </a:r>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46354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a:t>
            </a:r>
          </a:p>
        </p:txBody>
      </p:sp>
      <p:sp>
        <p:nvSpPr>
          <p:cNvPr id="4" name="Text Placeholder 3"/>
          <p:cNvSpPr>
            <a:spLocks noGrp="1"/>
          </p:cNvSpPr>
          <p:nvPr>
            <p:ph idx="1"/>
          </p:nvPr>
        </p:nvSpPr>
        <p:spPr/>
        <p:txBody>
          <a:bodyPr/>
          <a:lstStyle/>
          <a:p>
            <a:pPr marL="0" indent="0">
              <a:buNone/>
            </a:pPr>
            <a:r>
              <a:rPr lang="en-US" dirty="0"/>
              <a:t>American service:</a:t>
            </a:r>
          </a:p>
          <a:p>
            <a:pPr marL="285744" indent="-285744"/>
            <a:r>
              <a:rPr lang="en-US" dirty="0"/>
              <a:t>Food arranged on plate in kitchen</a:t>
            </a:r>
          </a:p>
          <a:p>
            <a:pPr marL="285744" indent="-285744"/>
            <a:r>
              <a:rPr lang="en-US" dirty="0"/>
              <a:t>Brought to guests’ table by server</a:t>
            </a:r>
          </a:p>
          <a:p>
            <a:pPr marL="285744" indent="-285744"/>
            <a:r>
              <a:rPr lang="en-US" dirty="0"/>
              <a:t>Complete meal on plate</a:t>
            </a:r>
          </a:p>
          <a:p>
            <a:pPr marL="285744" indent="-285744"/>
            <a:r>
              <a:rPr lang="en-US" dirty="0"/>
              <a:t>Easiest service style</a:t>
            </a:r>
          </a:p>
          <a:p>
            <a:pPr marL="285744" indent="-285744"/>
            <a:r>
              <a:rPr lang="en-US" dirty="0"/>
              <a:t>Consistent-looking product</a:t>
            </a:r>
          </a:p>
          <a:p>
            <a:pPr marL="285744" indent="-285744"/>
            <a:r>
              <a:rPr lang="en-US" dirty="0"/>
              <a:t>Uses fewest tools and utensils</a:t>
            </a:r>
          </a:p>
          <a:p>
            <a:endParaRPr lang="en-US" dirty="0"/>
          </a:p>
          <a:p>
            <a:pPr marL="285744" indent="-285744"/>
            <a:endParaRPr lang="en-US" dirty="0"/>
          </a:p>
          <a:p>
            <a:pPr marL="285744" indent="-285744"/>
            <a:endParaRPr lang="en-US"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98218" y="1453244"/>
            <a:ext cx="4133168" cy="2334986"/>
          </a:xfrm>
          <a:prstGeom prst="rect">
            <a:avLst/>
          </a:prstGeom>
        </p:spPr>
      </p:pic>
    </p:spTree>
    <p:extLst>
      <p:ext uri="{BB962C8B-B14F-4D97-AF65-F5344CB8AC3E}">
        <p14:creationId xmlns:p14="http://schemas.microsoft.com/office/powerpoint/2010/main" val="2043341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4252"/>
            <a:ext cx="10972800" cy="487362"/>
          </a:xfrm>
        </p:spPr>
        <p:txBody>
          <a:bodyPr/>
          <a:lstStyle/>
          <a:p>
            <a:r>
              <a:rPr lang="en-US" dirty="0"/>
              <a:t>Traditional Service</a:t>
            </a:r>
          </a:p>
        </p:txBody>
      </p:sp>
      <p:sp>
        <p:nvSpPr>
          <p:cNvPr id="4" name="Text Placeholder 3"/>
          <p:cNvSpPr>
            <a:spLocks noGrp="1"/>
          </p:cNvSpPr>
          <p:nvPr>
            <p:ph idx="1"/>
          </p:nvPr>
        </p:nvSpPr>
        <p:spPr/>
        <p:txBody>
          <a:bodyPr/>
          <a:lstStyle/>
          <a:p>
            <a:pPr marL="0" indent="0">
              <a:buNone/>
            </a:pPr>
            <a:r>
              <a:rPr lang="en-US" dirty="0"/>
              <a:t>French service:</a:t>
            </a:r>
          </a:p>
          <a:p>
            <a:pPr marL="285744" indent="-285744"/>
            <a:r>
              <a:rPr lang="en-US" dirty="0"/>
              <a:t>Most elegant</a:t>
            </a:r>
          </a:p>
          <a:p>
            <a:pPr marL="285744" indent="-285744"/>
            <a:r>
              <a:rPr lang="en-US" dirty="0"/>
              <a:t>Very expensive</a:t>
            </a:r>
          </a:p>
          <a:p>
            <a:pPr marL="285744" indent="-285744"/>
            <a:r>
              <a:rPr lang="en-US" dirty="0"/>
              <a:t>Guéridon—table-side cart</a:t>
            </a:r>
          </a:p>
          <a:p>
            <a:pPr lvl="1"/>
            <a:r>
              <a:rPr lang="en-US" dirty="0"/>
              <a:t>Holds food or liquid items</a:t>
            </a:r>
          </a:p>
          <a:p>
            <a:pPr lvl="1"/>
            <a:r>
              <a:rPr lang="en-US" dirty="0"/>
              <a:t>Dishes and utensils</a:t>
            </a:r>
          </a:p>
          <a:p>
            <a:pPr marL="285744" indent="-285744"/>
            <a:r>
              <a:rPr lang="en-US" i="1" dirty="0"/>
              <a:t>Réchaud</a:t>
            </a:r>
            <a:r>
              <a:rPr lang="en-US" dirty="0"/>
              <a:t>—warming unit in cart</a:t>
            </a:r>
          </a:p>
          <a:p>
            <a:pPr marL="285744" indent="-285744"/>
            <a:r>
              <a:rPr lang="en-US" dirty="0"/>
              <a:t>Finishing touches done table-side</a:t>
            </a:r>
          </a:p>
          <a:p>
            <a:pPr lvl="1"/>
            <a:r>
              <a:rPr lang="en-US" dirty="0"/>
              <a:t>Craftsmanship in culinary arts and service skills</a:t>
            </a:r>
          </a:p>
          <a:p>
            <a:endParaRPr lang="en-US" dirty="0"/>
          </a:p>
          <a:p>
            <a:pPr marL="285744" indent="-285744"/>
            <a:endParaRPr lang="en-US" dirty="0"/>
          </a:p>
          <a:p>
            <a:pPr marL="285744" indent="-285744"/>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14547" y="1453243"/>
            <a:ext cx="4084182" cy="2334986"/>
          </a:xfrm>
          <a:prstGeom prst="rect">
            <a:avLst/>
          </a:prstGeom>
        </p:spPr>
      </p:pic>
    </p:spTree>
    <p:extLst>
      <p:ext uri="{BB962C8B-B14F-4D97-AF65-F5344CB8AC3E}">
        <p14:creationId xmlns:p14="http://schemas.microsoft.com/office/powerpoint/2010/main" val="788577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a:t>
            </a:r>
          </a:p>
        </p:txBody>
      </p:sp>
      <p:sp>
        <p:nvSpPr>
          <p:cNvPr id="4" name="Text Placeholder 3"/>
          <p:cNvSpPr>
            <a:spLocks noGrp="1"/>
          </p:cNvSpPr>
          <p:nvPr>
            <p:ph idx="1"/>
          </p:nvPr>
        </p:nvSpPr>
        <p:spPr/>
        <p:txBody>
          <a:bodyPr/>
          <a:lstStyle/>
          <a:p>
            <a:pPr marL="0" indent="0">
              <a:buNone/>
            </a:pPr>
            <a:r>
              <a:rPr lang="en-US" dirty="0"/>
              <a:t>English service:</a:t>
            </a:r>
          </a:p>
          <a:p>
            <a:pPr marL="285744" indent="-285744"/>
            <a:r>
              <a:rPr lang="en-US" dirty="0"/>
              <a:t>Family-style dining</a:t>
            </a:r>
          </a:p>
          <a:p>
            <a:pPr marL="285744" indent="-285744"/>
            <a:r>
              <a:rPr lang="en-US" dirty="0"/>
              <a:t>Simplest and least expensive</a:t>
            </a:r>
          </a:p>
          <a:p>
            <a:pPr marL="285744" indent="-285744"/>
            <a:r>
              <a:rPr lang="en-US" dirty="0"/>
              <a:t>Bowls and platter on table</a:t>
            </a:r>
          </a:p>
          <a:p>
            <a:pPr marL="285744" indent="-285744"/>
            <a:r>
              <a:rPr lang="en-US" dirty="0"/>
              <a:t>Seated host places food onto plates</a:t>
            </a:r>
          </a:p>
          <a:p>
            <a:pPr marL="285744" indent="-285744"/>
            <a:r>
              <a:rPr lang="en-US" dirty="0"/>
              <a:t>Diners pass dishes around table</a:t>
            </a:r>
          </a:p>
          <a:p>
            <a:pPr marL="285744" indent="-285744"/>
            <a:r>
              <a:rPr lang="en-US" dirty="0"/>
              <a:t>Used in conjunction with American style</a:t>
            </a:r>
          </a:p>
          <a:p>
            <a:endParaRPr lang="en-US" dirty="0"/>
          </a:p>
          <a:p>
            <a:pPr marL="285744" indent="-285744"/>
            <a:endParaRPr lang="en-US" dirty="0"/>
          </a:p>
          <a:p>
            <a:pPr marL="285744" indent="-285744"/>
            <a:endParaRPr lang="en-US"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14547" y="1469570"/>
            <a:ext cx="4084182" cy="2302329"/>
          </a:xfrm>
          <a:prstGeom prst="rect">
            <a:avLst/>
          </a:prstGeom>
        </p:spPr>
      </p:pic>
    </p:spTree>
    <p:extLst>
      <p:ext uri="{BB962C8B-B14F-4D97-AF65-F5344CB8AC3E}">
        <p14:creationId xmlns:p14="http://schemas.microsoft.com/office/powerpoint/2010/main" val="1003589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a:t>
            </a:r>
          </a:p>
        </p:txBody>
      </p:sp>
      <p:sp>
        <p:nvSpPr>
          <p:cNvPr id="4" name="Text Placeholder 3"/>
          <p:cNvSpPr>
            <a:spLocks noGrp="1"/>
          </p:cNvSpPr>
          <p:nvPr>
            <p:ph idx="1"/>
          </p:nvPr>
        </p:nvSpPr>
        <p:spPr/>
        <p:txBody>
          <a:bodyPr/>
          <a:lstStyle/>
          <a:p>
            <a:pPr marL="0" indent="0">
              <a:buNone/>
            </a:pPr>
            <a:r>
              <a:rPr lang="en-US" dirty="0"/>
              <a:t>Russian service:</a:t>
            </a:r>
          </a:p>
          <a:p>
            <a:pPr marL="285744" indent="-285744"/>
            <a:r>
              <a:rPr lang="en-US" dirty="0"/>
              <a:t>Most formal</a:t>
            </a:r>
          </a:p>
          <a:p>
            <a:pPr marL="285744" indent="-285744"/>
            <a:r>
              <a:rPr lang="en-US" dirty="0"/>
              <a:t>Preparation done in kitchen</a:t>
            </a:r>
          </a:p>
          <a:p>
            <a:pPr marL="285744" indent="-285744"/>
            <a:r>
              <a:rPr lang="en-US" dirty="0"/>
              <a:t>Bowls and platters on carts</a:t>
            </a:r>
          </a:p>
          <a:p>
            <a:pPr marL="285744" indent="-285744"/>
            <a:r>
              <a:rPr lang="en-US" dirty="0"/>
              <a:t>Servers serve guests</a:t>
            </a:r>
          </a:p>
          <a:p>
            <a:pPr marL="285744" indent="-285744"/>
            <a:r>
              <a:rPr lang="en-US" dirty="0"/>
              <a:t>Servers—extensive training</a:t>
            </a:r>
          </a:p>
          <a:p>
            <a:endParaRPr lang="en-US" dirty="0"/>
          </a:p>
          <a:p>
            <a:pPr marL="285744" indent="-285744"/>
            <a:endParaRPr lang="en-US" dirty="0"/>
          </a:p>
          <a:p>
            <a:pPr marL="285744" indent="-285744"/>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14547" y="1469571"/>
            <a:ext cx="4084182" cy="2286000"/>
          </a:xfrm>
          <a:prstGeom prst="rect">
            <a:avLst/>
          </a:prstGeom>
        </p:spPr>
      </p:pic>
    </p:spTree>
    <p:extLst>
      <p:ext uri="{BB962C8B-B14F-4D97-AF65-F5344CB8AC3E}">
        <p14:creationId xmlns:p14="http://schemas.microsoft.com/office/powerpoint/2010/main" val="885089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Contemporary Service</a:t>
            </a:r>
          </a:p>
        </p:txBody>
      </p:sp>
      <p:sp>
        <p:nvSpPr>
          <p:cNvPr id="4" name="Text Placeholder 3"/>
          <p:cNvSpPr>
            <a:spLocks noGrp="1"/>
          </p:cNvSpPr>
          <p:nvPr>
            <p:ph idx="1"/>
          </p:nvPr>
        </p:nvSpPr>
        <p:spPr/>
        <p:txBody>
          <a:bodyPr/>
          <a:lstStyle/>
          <a:p>
            <a:pPr marL="0" indent="0">
              <a:buNone/>
            </a:pPr>
            <a:r>
              <a:rPr lang="en-US" dirty="0"/>
              <a:t>Quick-service dining:</a:t>
            </a:r>
          </a:p>
          <a:p>
            <a:pPr marL="285744" indent="-285744"/>
            <a:r>
              <a:rPr lang="en-US" dirty="0"/>
              <a:t>Easy and fast</a:t>
            </a:r>
          </a:p>
          <a:p>
            <a:pPr marL="285744" indent="-285744"/>
            <a:r>
              <a:rPr lang="en-US" dirty="0"/>
              <a:t>No servers</a:t>
            </a:r>
          </a:p>
          <a:p>
            <a:pPr marL="285744" indent="-285744"/>
            <a:r>
              <a:rPr lang="en-US" dirty="0"/>
              <a:t>Guests help themselves </a:t>
            </a:r>
          </a:p>
          <a:p>
            <a:pPr lvl="1"/>
            <a:r>
              <a:rPr lang="en-US" dirty="0"/>
              <a:t>Food bars </a:t>
            </a:r>
          </a:p>
          <a:p>
            <a:pPr lvl="1"/>
            <a:r>
              <a:rPr lang="en-US" dirty="0"/>
              <a:t>Order at counters</a:t>
            </a:r>
          </a:p>
          <a:p>
            <a:pPr marL="285744" indent="-285744"/>
            <a:r>
              <a:rPr lang="en-US" dirty="0"/>
              <a:t>Drive-through </a:t>
            </a:r>
          </a:p>
          <a:p>
            <a:pPr marL="285744" indent="-285744"/>
            <a:r>
              <a:rPr lang="en-US" dirty="0"/>
              <a:t>Buffet</a:t>
            </a:r>
          </a:p>
          <a:p>
            <a:pPr marL="285744" indent="-285744"/>
            <a:r>
              <a:rPr lang="en-US" dirty="0"/>
              <a:t>Carry-out</a:t>
            </a:r>
          </a:p>
          <a:p>
            <a:pPr marL="285744" indent="-285744"/>
            <a:r>
              <a:rPr lang="en-US" dirty="0"/>
              <a:t>Vending</a:t>
            </a:r>
          </a:p>
          <a:p>
            <a:pPr marL="285744" indent="-285744"/>
            <a:r>
              <a:rPr lang="en-US" dirty="0"/>
              <a:t>Cafeteria</a:t>
            </a:r>
          </a:p>
          <a:p>
            <a:endParaRPr lang="en-US" dirty="0"/>
          </a:p>
          <a:p>
            <a:endParaRPr lang="en-US" dirty="0"/>
          </a:p>
          <a:p>
            <a:pPr marL="285744" indent="-285744"/>
            <a:endParaRPr lang="en-US" dirty="0"/>
          </a:p>
          <a:p>
            <a:pPr marL="285744" indent="-285744"/>
            <a:endParaRPr lang="en-US" dirty="0"/>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34285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Contemporary Service</a:t>
            </a:r>
          </a:p>
        </p:txBody>
      </p:sp>
      <p:sp>
        <p:nvSpPr>
          <p:cNvPr id="4" name="Text Placeholder 3"/>
          <p:cNvSpPr>
            <a:spLocks noGrp="1"/>
          </p:cNvSpPr>
          <p:nvPr>
            <p:ph idx="1"/>
          </p:nvPr>
        </p:nvSpPr>
        <p:spPr/>
        <p:txBody>
          <a:bodyPr/>
          <a:lstStyle/>
          <a:p>
            <a:pPr marL="0" indent="0">
              <a:buNone/>
            </a:pPr>
            <a:r>
              <a:rPr lang="en-US" dirty="0"/>
              <a:t>Fast casual:</a:t>
            </a:r>
          </a:p>
          <a:p>
            <a:pPr marL="285744" indent="-285744"/>
            <a:r>
              <a:rPr lang="en-US" dirty="0"/>
              <a:t>Between full and quick service</a:t>
            </a:r>
          </a:p>
          <a:p>
            <a:pPr marL="285744" indent="-285744"/>
            <a:r>
              <a:rPr lang="en-US" dirty="0"/>
              <a:t>Quick-casual or limited-service</a:t>
            </a:r>
          </a:p>
          <a:p>
            <a:pPr marL="285744" indent="-285744"/>
            <a:r>
              <a:rPr lang="en-US" dirty="0"/>
              <a:t>Better-quality food</a:t>
            </a:r>
          </a:p>
          <a:p>
            <a:pPr marL="285744" indent="-285744"/>
            <a:r>
              <a:rPr lang="en-US" dirty="0"/>
              <a:t>More upscale dining area</a:t>
            </a:r>
          </a:p>
          <a:p>
            <a:pPr marL="285744" indent="-285744"/>
            <a:r>
              <a:rPr lang="en-US" dirty="0"/>
              <a:t>Less expensive menu than full-service</a:t>
            </a:r>
          </a:p>
          <a:p>
            <a:endParaRPr lang="en-US" dirty="0"/>
          </a:p>
          <a:p>
            <a:pPr marL="285744" indent="-285744"/>
            <a:endParaRPr lang="en-US" dirty="0"/>
          </a:p>
          <a:p>
            <a:pPr marL="285744" indent="-285744"/>
            <a:endParaRPr lang="en-US" dirty="0"/>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007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4" name="Text Placeholder 3"/>
          <p:cNvSpPr>
            <a:spLocks noGrp="1"/>
          </p:cNvSpPr>
          <p:nvPr>
            <p:ph idx="1"/>
          </p:nvPr>
        </p:nvSpPr>
        <p:spPr>
          <a:xfrm>
            <a:off x="1110343" y="4620988"/>
            <a:ext cx="2808514" cy="1191986"/>
          </a:xfrm>
        </p:spPr>
        <p:txBody>
          <a:bodyPr>
            <a:normAutofit/>
          </a:bodyPr>
          <a:lstStyle/>
          <a:p>
            <a:pPr marL="285744" indent="-285744"/>
            <a:r>
              <a:rPr lang="en-US" dirty="0"/>
              <a:t>Used to butter bread</a:t>
            </a:r>
          </a:p>
          <a:p>
            <a:pPr marL="285744" indent="-285744"/>
            <a:r>
              <a:rPr lang="en-US" dirty="0"/>
              <a:t>Not sharp</a:t>
            </a:r>
          </a:p>
          <a:p>
            <a:endParaRPr lang="en-US" dirty="0"/>
          </a:p>
          <a:p>
            <a:pPr marL="285744" indent="-285744"/>
            <a:endParaRPr lang="en-US" dirty="0"/>
          </a:p>
          <a:p>
            <a:pPr marL="285744" indent="-285744"/>
            <a:endParaRPr lang="en-US" dirty="0"/>
          </a:p>
        </p:txBody>
      </p:sp>
      <p:sp>
        <p:nvSpPr>
          <p:cNvPr id="14" name="Content Placeholder 13"/>
          <p:cNvSpPr>
            <a:spLocks noGrp="1"/>
          </p:cNvSpPr>
          <p:nvPr>
            <p:ph idx="4294967295"/>
          </p:nvPr>
        </p:nvSpPr>
        <p:spPr>
          <a:xfrm>
            <a:off x="8224156" y="4620988"/>
            <a:ext cx="3402724" cy="1191986"/>
          </a:xfrm>
        </p:spPr>
        <p:txBody>
          <a:bodyPr/>
          <a:lstStyle/>
          <a:p>
            <a:pPr marL="285744" indent="-285744"/>
            <a:r>
              <a:rPr lang="en-US" dirty="0"/>
              <a:t>Used for all entrées and main courses</a:t>
            </a:r>
          </a:p>
          <a:p>
            <a:pPr marL="285744" indent="-285744"/>
            <a:r>
              <a:rPr lang="en-US" dirty="0"/>
              <a:t>Not sharp</a:t>
            </a:r>
          </a:p>
          <a:p>
            <a:endParaRPr lang="en-US" dirty="0"/>
          </a:p>
        </p:txBody>
      </p:sp>
      <p:sp>
        <p:nvSpPr>
          <p:cNvPr id="15" name="Content Placeholder 14"/>
          <p:cNvSpPr>
            <a:spLocks noGrp="1"/>
          </p:cNvSpPr>
          <p:nvPr>
            <p:ph idx="4294967295"/>
          </p:nvPr>
        </p:nvSpPr>
        <p:spPr>
          <a:xfrm>
            <a:off x="4718957" y="4620988"/>
            <a:ext cx="3005395" cy="1191986"/>
          </a:xfrm>
        </p:spPr>
        <p:txBody>
          <a:bodyPr/>
          <a:lstStyle/>
          <a:p>
            <a:r>
              <a:rPr lang="en-US" dirty="0"/>
              <a:t>Used only to fillet and </a:t>
            </a:r>
            <a:br>
              <a:rPr lang="en-US" dirty="0"/>
            </a:br>
            <a:r>
              <a:rPr lang="en-US" dirty="0"/>
              <a:t>cut fish</a:t>
            </a:r>
          </a:p>
          <a:p>
            <a:pPr marL="0" indent="0">
              <a:buNone/>
            </a:pPr>
            <a:endParaRPr lang="en-US" dirty="0"/>
          </a:p>
        </p:txBody>
      </p:sp>
      <p:pic>
        <p:nvPicPr>
          <p:cNvPr id="16" name="Picture 15"/>
          <p:cNvPicPr>
            <a:picLocks noChangeAspect="1"/>
          </p:cNvPicPr>
          <p:nvPr/>
        </p:nvPicPr>
        <p:blipFill>
          <a:blip r:embed="rId3"/>
          <a:stretch>
            <a:fillRect/>
          </a:stretch>
        </p:blipFill>
        <p:spPr>
          <a:xfrm>
            <a:off x="996035" y="988895"/>
            <a:ext cx="10630845" cy="3844365"/>
          </a:xfrm>
          <a:prstGeom prst="rect">
            <a:avLst/>
          </a:prstGeom>
        </p:spPr>
      </p:pic>
    </p:spTree>
    <p:extLst>
      <p:ext uri="{BB962C8B-B14F-4D97-AF65-F5344CB8AC3E}">
        <p14:creationId xmlns:p14="http://schemas.microsoft.com/office/powerpoint/2010/main" val="67112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Staff Responsibilities</a:t>
            </a:r>
          </a:p>
        </p:txBody>
      </p:sp>
      <p:sp>
        <p:nvSpPr>
          <p:cNvPr id="4" name="Text Placeholder 3"/>
          <p:cNvSpPr>
            <a:spLocks noGrp="1"/>
          </p:cNvSpPr>
          <p:nvPr>
            <p:ph idx="1"/>
          </p:nvPr>
        </p:nvSpPr>
        <p:spPr/>
        <p:txBody>
          <a:bodyPr/>
          <a:lstStyle/>
          <a:p>
            <a:pPr marL="0" indent="0">
              <a:buNone/>
            </a:pPr>
            <a:r>
              <a:rPr lang="en-US" dirty="0"/>
              <a:t>Modified service structure:</a:t>
            </a:r>
          </a:p>
          <a:p>
            <a:pPr marL="285744" indent="-285744"/>
            <a:r>
              <a:rPr lang="en-US" dirty="0"/>
              <a:t>Floor manager</a:t>
            </a:r>
          </a:p>
          <a:p>
            <a:pPr lvl="1"/>
            <a:r>
              <a:rPr lang="en-US" dirty="0"/>
              <a:t>Oversee front-of-house staff</a:t>
            </a:r>
          </a:p>
          <a:p>
            <a:pPr marL="285744" indent="-285744"/>
            <a:r>
              <a:rPr lang="en-US" dirty="0"/>
              <a:t>Host or hostess</a:t>
            </a:r>
          </a:p>
          <a:p>
            <a:pPr lvl="1"/>
            <a:r>
              <a:rPr lang="en-US" dirty="0"/>
              <a:t>Greeters</a:t>
            </a:r>
          </a:p>
          <a:p>
            <a:pPr lvl="1"/>
            <a:r>
              <a:rPr lang="en-US" dirty="0"/>
              <a:t>Maintain restaurant flow</a:t>
            </a:r>
          </a:p>
          <a:p>
            <a:pPr marL="285744" indent="-285744"/>
            <a:r>
              <a:rPr lang="en-US" dirty="0"/>
              <a:t>Waitstaff</a:t>
            </a:r>
          </a:p>
          <a:p>
            <a:pPr lvl="1"/>
            <a:r>
              <a:rPr lang="en-US" dirty="0"/>
              <a:t>Primary servers</a:t>
            </a:r>
          </a:p>
          <a:p>
            <a:pPr marL="285744" indent="-285744"/>
            <a:r>
              <a:rPr lang="en-US" dirty="0"/>
              <a:t>Buser/dining room attendant/runner</a:t>
            </a:r>
          </a:p>
          <a:p>
            <a:pPr lvl="1"/>
            <a:r>
              <a:rPr lang="en-US" dirty="0"/>
              <a:t>Combined or split</a:t>
            </a:r>
          </a:p>
          <a:p>
            <a:pPr lvl="1"/>
            <a:r>
              <a:rPr lang="en-US" dirty="0"/>
              <a:t>Assist waitstaff—serving and cleaning tables</a:t>
            </a:r>
          </a:p>
        </p:txBody>
      </p:sp>
    </p:spTree>
    <p:extLst>
      <p:ext uri="{BB962C8B-B14F-4D97-AF65-F5344CB8AC3E}">
        <p14:creationId xmlns:p14="http://schemas.microsoft.com/office/powerpoint/2010/main" val="4250759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4" name="Text Placeholder 3"/>
          <p:cNvSpPr>
            <a:spLocks noGrp="1"/>
          </p:cNvSpPr>
          <p:nvPr>
            <p:ph idx="1"/>
          </p:nvPr>
        </p:nvSpPr>
        <p:spPr>
          <a:xfrm>
            <a:off x="1115791" y="4343400"/>
            <a:ext cx="2590800" cy="1310338"/>
          </a:xfrm>
        </p:spPr>
        <p:txBody>
          <a:bodyPr>
            <a:normAutofit/>
          </a:bodyPr>
          <a:lstStyle/>
          <a:p>
            <a:pPr marL="285744" indent="-285744"/>
            <a:r>
              <a:rPr lang="en-US" dirty="0"/>
              <a:t>Used for salads</a:t>
            </a:r>
          </a:p>
          <a:p>
            <a:pPr marL="285744" indent="-285744"/>
            <a:r>
              <a:rPr lang="en-US" dirty="0"/>
              <a:t>Not sharp</a:t>
            </a:r>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4593999" y="4343400"/>
            <a:ext cx="2530929" cy="1436914"/>
          </a:xfrm>
        </p:spPr>
        <p:txBody>
          <a:bodyPr/>
          <a:lstStyle/>
          <a:p>
            <a:pPr marL="285744" indent="-285744"/>
            <a:r>
              <a:rPr lang="en-US" dirty="0"/>
              <a:t>Serrated edge</a:t>
            </a:r>
          </a:p>
          <a:p>
            <a:pPr marL="285744" indent="-285744"/>
            <a:r>
              <a:rPr lang="en-US" dirty="0"/>
              <a:t>Used to cut beef</a:t>
            </a:r>
          </a:p>
          <a:p>
            <a:pPr marL="0" indent="0">
              <a:buNone/>
            </a:pPr>
            <a:endParaRPr lang="en-US" dirty="0"/>
          </a:p>
        </p:txBody>
      </p:sp>
      <p:sp>
        <p:nvSpPr>
          <p:cNvPr id="11" name="Text Placeholder 3"/>
          <p:cNvSpPr txBox="1">
            <a:spLocks/>
          </p:cNvSpPr>
          <p:nvPr/>
        </p:nvSpPr>
        <p:spPr>
          <a:xfrm>
            <a:off x="7288214" y="4465777"/>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2" name="Picture 11"/>
          <p:cNvPicPr>
            <a:picLocks noChangeAspect="1"/>
          </p:cNvPicPr>
          <p:nvPr/>
        </p:nvPicPr>
        <p:blipFill>
          <a:blip r:embed="rId3"/>
          <a:stretch>
            <a:fillRect/>
          </a:stretch>
        </p:blipFill>
        <p:spPr>
          <a:xfrm>
            <a:off x="1023260" y="1335058"/>
            <a:ext cx="6678386" cy="3498202"/>
          </a:xfrm>
          <a:prstGeom prst="rect">
            <a:avLst/>
          </a:prstGeom>
        </p:spPr>
      </p:pic>
    </p:spTree>
    <p:extLst>
      <p:ext uri="{BB962C8B-B14F-4D97-AF65-F5344CB8AC3E}">
        <p14:creationId xmlns:p14="http://schemas.microsoft.com/office/powerpoint/2010/main" val="1880075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Forks</a:t>
            </a:r>
          </a:p>
        </p:txBody>
      </p:sp>
      <p:sp>
        <p:nvSpPr>
          <p:cNvPr id="4" name="Text Placeholder 3"/>
          <p:cNvSpPr>
            <a:spLocks noGrp="1"/>
          </p:cNvSpPr>
          <p:nvPr>
            <p:ph idx="1"/>
          </p:nvPr>
        </p:nvSpPr>
        <p:spPr>
          <a:xfrm>
            <a:off x="1135017" y="4343400"/>
            <a:ext cx="3320985" cy="1752600"/>
          </a:xfrm>
        </p:spPr>
        <p:txBody>
          <a:bodyPr>
            <a:normAutofit/>
          </a:bodyPr>
          <a:lstStyle/>
          <a:p>
            <a:pPr marL="285744" indent="-285744"/>
            <a:r>
              <a:rPr lang="en-US" dirty="0"/>
              <a:t>Three tines</a:t>
            </a:r>
          </a:p>
          <a:p>
            <a:pPr marL="285744" indent="-285744"/>
            <a:r>
              <a:rPr lang="en-US" dirty="0"/>
              <a:t>Eat cakes, tortes, pies, </a:t>
            </a:r>
            <a:br>
              <a:rPr lang="en-US" dirty="0"/>
            </a:br>
            <a:r>
              <a:rPr lang="en-US" dirty="0"/>
              <a:t>and pastries</a:t>
            </a:r>
          </a:p>
          <a:p>
            <a:endParaRPr lang="en-US" dirty="0"/>
          </a:p>
          <a:p>
            <a:pPr marL="285744" indent="-285744"/>
            <a:endParaRPr lang="en-US" dirty="0"/>
          </a:p>
          <a:p>
            <a:pPr marL="285744" indent="-285744"/>
            <a:endParaRPr lang="en-US" dirty="0"/>
          </a:p>
        </p:txBody>
      </p:sp>
      <p:sp>
        <p:nvSpPr>
          <p:cNvPr id="14" name="Content Placeholder 13"/>
          <p:cNvSpPr>
            <a:spLocks noGrp="1"/>
          </p:cNvSpPr>
          <p:nvPr>
            <p:ph idx="4294967295"/>
          </p:nvPr>
        </p:nvSpPr>
        <p:spPr>
          <a:xfrm>
            <a:off x="4716068" y="4343401"/>
            <a:ext cx="3317875" cy="1726124"/>
          </a:xfrm>
        </p:spPr>
        <p:txBody>
          <a:bodyPr/>
          <a:lstStyle/>
          <a:p>
            <a:pPr marL="285744" indent="-285744"/>
            <a:r>
              <a:rPr lang="en-US" dirty="0"/>
              <a:t>Broader tine</a:t>
            </a:r>
          </a:p>
          <a:p>
            <a:pPr marL="285744" indent="-285744"/>
            <a:r>
              <a:rPr lang="en-US" dirty="0"/>
              <a:t>Cut through soft cake or other pastry like a knife</a:t>
            </a:r>
          </a:p>
          <a:p>
            <a:pPr marL="0" indent="0">
              <a:buNone/>
            </a:pPr>
            <a:endParaRPr lang="en-US" dirty="0"/>
          </a:p>
        </p:txBody>
      </p:sp>
      <p:sp>
        <p:nvSpPr>
          <p:cNvPr id="15" name="Content Placeholder 14"/>
          <p:cNvSpPr>
            <a:spLocks noGrp="1"/>
          </p:cNvSpPr>
          <p:nvPr>
            <p:ph idx="4294967295"/>
          </p:nvPr>
        </p:nvSpPr>
        <p:spPr>
          <a:xfrm>
            <a:off x="8160317" y="4343401"/>
            <a:ext cx="2832100" cy="1752600"/>
          </a:xfrm>
        </p:spPr>
        <p:txBody>
          <a:bodyPr/>
          <a:lstStyle/>
          <a:p>
            <a:pPr marL="285744" indent="-285744"/>
            <a:r>
              <a:rPr lang="en-US" dirty="0"/>
              <a:t>Used for all entrées and main courses</a:t>
            </a:r>
          </a:p>
          <a:p>
            <a:pPr marL="285744" indent="-285744"/>
            <a:r>
              <a:rPr lang="en-US" dirty="0"/>
              <a:t>Not sharp </a:t>
            </a:r>
          </a:p>
          <a:p>
            <a:endParaRPr lang="en-US" dirty="0"/>
          </a:p>
        </p:txBody>
      </p:sp>
      <p:sp>
        <p:nvSpPr>
          <p:cNvPr id="10" name="Text Placeholder 3"/>
          <p:cNvSpPr txBox="1">
            <a:spLocks/>
          </p:cNvSpPr>
          <p:nvPr/>
        </p:nvSpPr>
        <p:spPr>
          <a:xfrm>
            <a:off x="4907758" y="4485552"/>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sp>
        <p:nvSpPr>
          <p:cNvPr id="11" name="Text Placeholder 3"/>
          <p:cNvSpPr txBox="1">
            <a:spLocks/>
          </p:cNvSpPr>
          <p:nvPr/>
        </p:nvSpPr>
        <p:spPr>
          <a:xfrm>
            <a:off x="8783639" y="4485553"/>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7" name="Picture 16"/>
          <p:cNvPicPr>
            <a:picLocks noChangeAspect="1"/>
          </p:cNvPicPr>
          <p:nvPr/>
        </p:nvPicPr>
        <p:blipFill>
          <a:blip r:embed="rId3"/>
          <a:stretch>
            <a:fillRect/>
          </a:stretch>
        </p:blipFill>
        <p:spPr>
          <a:xfrm>
            <a:off x="1053372" y="1229181"/>
            <a:ext cx="10561686" cy="3604079"/>
          </a:xfrm>
          <a:prstGeom prst="rect">
            <a:avLst/>
          </a:prstGeom>
        </p:spPr>
      </p:pic>
    </p:spTree>
    <p:extLst>
      <p:ext uri="{BB962C8B-B14F-4D97-AF65-F5344CB8AC3E}">
        <p14:creationId xmlns:p14="http://schemas.microsoft.com/office/powerpoint/2010/main" val="5976125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Forks</a:t>
            </a:r>
          </a:p>
        </p:txBody>
      </p:sp>
      <p:sp>
        <p:nvSpPr>
          <p:cNvPr id="4" name="Text Placeholder 3"/>
          <p:cNvSpPr>
            <a:spLocks noGrp="1"/>
          </p:cNvSpPr>
          <p:nvPr>
            <p:ph idx="1"/>
          </p:nvPr>
        </p:nvSpPr>
        <p:spPr>
          <a:xfrm>
            <a:off x="1184005" y="4669832"/>
            <a:ext cx="2264229" cy="1426167"/>
          </a:xfrm>
        </p:spPr>
        <p:txBody>
          <a:bodyPr>
            <a:normAutofit/>
          </a:bodyPr>
          <a:lstStyle/>
          <a:p>
            <a:pPr marL="285744" indent="-285744"/>
            <a:r>
              <a:rPr lang="en-US" dirty="0"/>
              <a:t>Used for fish</a:t>
            </a:r>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6384471" y="4669832"/>
            <a:ext cx="3962400" cy="1426167"/>
          </a:xfrm>
        </p:spPr>
        <p:txBody>
          <a:bodyPr/>
          <a:lstStyle/>
          <a:p>
            <a:pPr marL="285744" indent="-285744"/>
            <a:r>
              <a:rPr lang="en-US" dirty="0"/>
              <a:t>Small, round fork</a:t>
            </a:r>
          </a:p>
          <a:p>
            <a:pPr marL="285744" indent="-285744"/>
            <a:r>
              <a:rPr lang="en-US" dirty="0"/>
              <a:t>Used for both oysters and clams</a:t>
            </a:r>
          </a:p>
          <a:p>
            <a:pPr marL="0" indent="0">
              <a:buNone/>
            </a:pPr>
            <a:endParaRPr lang="en-US" dirty="0"/>
          </a:p>
        </p:txBody>
      </p:sp>
      <p:pic>
        <p:nvPicPr>
          <p:cNvPr id="11" name="Picture 10"/>
          <p:cNvPicPr>
            <a:picLocks noChangeAspect="1"/>
          </p:cNvPicPr>
          <p:nvPr/>
        </p:nvPicPr>
        <p:blipFill>
          <a:blip r:embed="rId3"/>
          <a:stretch>
            <a:fillRect/>
          </a:stretch>
        </p:blipFill>
        <p:spPr>
          <a:xfrm>
            <a:off x="1118689" y="969008"/>
            <a:ext cx="8591201" cy="3700825"/>
          </a:xfrm>
          <a:prstGeom prst="rect">
            <a:avLst/>
          </a:prstGeom>
        </p:spPr>
      </p:pic>
    </p:spTree>
    <p:extLst>
      <p:ext uri="{BB962C8B-B14F-4D97-AF65-F5344CB8AC3E}">
        <p14:creationId xmlns:p14="http://schemas.microsoft.com/office/powerpoint/2010/main" val="31005534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Forks</a:t>
            </a:r>
          </a:p>
        </p:txBody>
      </p:sp>
      <p:sp>
        <p:nvSpPr>
          <p:cNvPr id="4" name="Text Placeholder 3"/>
          <p:cNvSpPr>
            <a:spLocks noGrp="1"/>
          </p:cNvSpPr>
          <p:nvPr>
            <p:ph idx="1"/>
          </p:nvPr>
        </p:nvSpPr>
        <p:spPr>
          <a:xfrm>
            <a:off x="1197427" y="4611069"/>
            <a:ext cx="3488871" cy="1630223"/>
          </a:xfrm>
        </p:spPr>
        <p:txBody>
          <a:bodyPr>
            <a:normAutofit/>
          </a:bodyPr>
          <a:lstStyle/>
          <a:p>
            <a:pPr marL="285744" indent="-285744"/>
            <a:r>
              <a:rPr lang="en-US" dirty="0"/>
              <a:t>Smaller than dinner fork</a:t>
            </a:r>
          </a:p>
          <a:p>
            <a:pPr marL="285744" indent="-285744"/>
            <a:r>
              <a:rPr lang="en-US" dirty="0"/>
              <a:t>Used for salads, appetizers, desserts, fruit, smoked fish, and other delicate foods</a:t>
            </a:r>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6441769" y="4611069"/>
            <a:ext cx="2556780" cy="1263799"/>
          </a:xfrm>
        </p:spPr>
        <p:txBody>
          <a:bodyPr/>
          <a:lstStyle/>
          <a:p>
            <a:pPr marL="285744" indent="-285744"/>
            <a:r>
              <a:rPr lang="en-US" dirty="0"/>
              <a:t>Small, thin fork</a:t>
            </a:r>
          </a:p>
          <a:p>
            <a:pPr marL="285744" indent="-285744"/>
            <a:r>
              <a:rPr lang="en-US" dirty="0"/>
              <a:t>Used for shellfish</a:t>
            </a:r>
          </a:p>
          <a:p>
            <a:endParaRPr lang="en-US" dirty="0"/>
          </a:p>
        </p:txBody>
      </p:sp>
      <p:sp>
        <p:nvSpPr>
          <p:cNvPr id="11" name="Text Placeholder 3"/>
          <p:cNvSpPr txBox="1">
            <a:spLocks/>
          </p:cNvSpPr>
          <p:nvPr/>
        </p:nvSpPr>
        <p:spPr>
          <a:xfrm>
            <a:off x="7288214" y="4465777"/>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2" name="Picture 11"/>
          <p:cNvPicPr>
            <a:picLocks noChangeAspect="1"/>
          </p:cNvPicPr>
          <p:nvPr/>
        </p:nvPicPr>
        <p:blipFill>
          <a:blip r:embed="rId3"/>
          <a:stretch>
            <a:fillRect/>
          </a:stretch>
        </p:blipFill>
        <p:spPr>
          <a:xfrm>
            <a:off x="1106162" y="1257300"/>
            <a:ext cx="9424489" cy="3720193"/>
          </a:xfrm>
          <a:prstGeom prst="rect">
            <a:avLst/>
          </a:prstGeom>
        </p:spPr>
      </p:pic>
    </p:spTree>
    <p:extLst>
      <p:ext uri="{BB962C8B-B14F-4D97-AF65-F5344CB8AC3E}">
        <p14:creationId xmlns:p14="http://schemas.microsoft.com/office/powerpoint/2010/main" val="2252125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Spoons</a:t>
            </a:r>
          </a:p>
        </p:txBody>
      </p:sp>
      <p:sp>
        <p:nvSpPr>
          <p:cNvPr id="4" name="Text Placeholder 3"/>
          <p:cNvSpPr>
            <a:spLocks noGrp="1"/>
          </p:cNvSpPr>
          <p:nvPr>
            <p:ph idx="1"/>
          </p:nvPr>
        </p:nvSpPr>
        <p:spPr>
          <a:xfrm>
            <a:off x="1100592" y="4327072"/>
            <a:ext cx="3129788" cy="1635580"/>
          </a:xfrm>
        </p:spPr>
        <p:txBody>
          <a:bodyPr>
            <a:normAutofit/>
          </a:bodyPr>
          <a:lstStyle/>
          <a:p>
            <a:pPr marL="285744" indent="-285744"/>
            <a:r>
              <a:rPr lang="en-US" dirty="0"/>
              <a:t>Rounded spoon head</a:t>
            </a:r>
          </a:p>
          <a:p>
            <a:pPr marL="285744" indent="-285744"/>
            <a:r>
              <a:rPr lang="en-US" dirty="0"/>
              <a:t>Used for clear soups or broths</a:t>
            </a:r>
          </a:p>
          <a:p>
            <a:endParaRPr lang="en-US" dirty="0"/>
          </a:p>
          <a:p>
            <a:pPr marL="285744" indent="-285744"/>
            <a:endParaRPr lang="en-US" dirty="0"/>
          </a:p>
          <a:p>
            <a:pPr marL="285744" indent="-285744"/>
            <a:endParaRPr lang="en-US" dirty="0"/>
          </a:p>
        </p:txBody>
      </p:sp>
      <p:sp>
        <p:nvSpPr>
          <p:cNvPr id="14" name="Content Placeholder 13"/>
          <p:cNvSpPr>
            <a:spLocks noGrp="1"/>
          </p:cNvSpPr>
          <p:nvPr>
            <p:ph idx="4294967295"/>
          </p:nvPr>
        </p:nvSpPr>
        <p:spPr>
          <a:xfrm>
            <a:off x="8311582" y="4327072"/>
            <a:ext cx="3270817" cy="1610450"/>
          </a:xfrm>
        </p:spPr>
        <p:txBody>
          <a:bodyPr/>
          <a:lstStyle/>
          <a:p>
            <a:pPr marL="285744" indent="-285744"/>
            <a:r>
              <a:rPr lang="en-US" dirty="0"/>
              <a:t>Smaller than soup or sauce spoon</a:t>
            </a:r>
          </a:p>
          <a:p>
            <a:pPr marL="285744" indent="-285744"/>
            <a:r>
              <a:rPr lang="en-US" dirty="0"/>
              <a:t>Used with coffee, tea, and hot chocolate</a:t>
            </a:r>
          </a:p>
          <a:p>
            <a:pPr marL="285744" indent="-285744"/>
            <a:r>
              <a:rPr lang="en-US" dirty="0"/>
              <a:t>Used for fruit cocktails and ice cream</a:t>
            </a:r>
          </a:p>
          <a:p>
            <a:pPr marL="0" indent="0">
              <a:buNone/>
            </a:pPr>
            <a:endParaRPr lang="en-US" dirty="0"/>
          </a:p>
        </p:txBody>
      </p:sp>
      <p:sp>
        <p:nvSpPr>
          <p:cNvPr id="15" name="Content Placeholder 14"/>
          <p:cNvSpPr>
            <a:spLocks noGrp="1"/>
          </p:cNvSpPr>
          <p:nvPr>
            <p:ph idx="4294967295"/>
          </p:nvPr>
        </p:nvSpPr>
        <p:spPr>
          <a:xfrm>
            <a:off x="4732342" y="4327072"/>
            <a:ext cx="3219672" cy="1415778"/>
          </a:xfrm>
        </p:spPr>
        <p:txBody>
          <a:bodyPr/>
          <a:lstStyle/>
          <a:p>
            <a:pPr marL="285744" indent="-285744"/>
            <a:r>
              <a:rPr lang="en-US" dirty="0"/>
              <a:t>Much smaller than coffee spoon</a:t>
            </a:r>
          </a:p>
          <a:p>
            <a:pPr marL="285744" indent="-285744"/>
            <a:r>
              <a:rPr lang="en-US" dirty="0"/>
              <a:t>Matches small espresso cups</a:t>
            </a:r>
          </a:p>
          <a:p>
            <a:pPr marL="0" indent="0">
              <a:buNone/>
            </a:pPr>
            <a:endParaRPr lang="en-US" dirty="0"/>
          </a:p>
        </p:txBody>
      </p:sp>
      <p:sp>
        <p:nvSpPr>
          <p:cNvPr id="10" name="Text Placeholder 3"/>
          <p:cNvSpPr txBox="1">
            <a:spLocks/>
          </p:cNvSpPr>
          <p:nvPr/>
        </p:nvSpPr>
        <p:spPr>
          <a:xfrm>
            <a:off x="4693018" y="4485551"/>
            <a:ext cx="2674143" cy="14771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sp>
        <p:nvSpPr>
          <p:cNvPr id="11" name="Text Placeholder 3"/>
          <p:cNvSpPr txBox="1">
            <a:spLocks/>
          </p:cNvSpPr>
          <p:nvPr/>
        </p:nvSpPr>
        <p:spPr>
          <a:xfrm>
            <a:off x="8783639" y="4485553"/>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6" name="Picture 15"/>
          <p:cNvPicPr>
            <a:picLocks noChangeAspect="1"/>
          </p:cNvPicPr>
          <p:nvPr/>
        </p:nvPicPr>
        <p:blipFill>
          <a:blip r:embed="rId3"/>
          <a:stretch>
            <a:fillRect/>
          </a:stretch>
        </p:blipFill>
        <p:spPr>
          <a:xfrm>
            <a:off x="980769" y="1012365"/>
            <a:ext cx="10748592" cy="3754104"/>
          </a:xfrm>
          <a:prstGeom prst="rect">
            <a:avLst/>
          </a:prstGeom>
        </p:spPr>
      </p:pic>
    </p:spTree>
    <p:extLst>
      <p:ext uri="{BB962C8B-B14F-4D97-AF65-F5344CB8AC3E}">
        <p14:creationId xmlns:p14="http://schemas.microsoft.com/office/powerpoint/2010/main" val="8283238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Spoons</a:t>
            </a:r>
          </a:p>
        </p:txBody>
      </p:sp>
      <p:sp>
        <p:nvSpPr>
          <p:cNvPr id="4" name="Text Placeholder 3"/>
          <p:cNvSpPr>
            <a:spLocks noGrp="1"/>
          </p:cNvSpPr>
          <p:nvPr>
            <p:ph idx="1"/>
          </p:nvPr>
        </p:nvSpPr>
        <p:spPr>
          <a:xfrm>
            <a:off x="1085855" y="4465776"/>
            <a:ext cx="3257547" cy="1630223"/>
          </a:xfrm>
        </p:spPr>
        <p:txBody>
          <a:bodyPr>
            <a:normAutofit/>
          </a:bodyPr>
          <a:lstStyle/>
          <a:p>
            <a:pPr marL="285744" indent="-285744"/>
            <a:r>
              <a:rPr lang="en-US" dirty="0"/>
              <a:t>Jagged tip</a:t>
            </a:r>
          </a:p>
          <a:p>
            <a:pPr marL="285744" indent="-285744"/>
            <a:r>
              <a:rPr lang="en-US" dirty="0"/>
              <a:t>Used to carve grapefruit</a:t>
            </a:r>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6400800" y="4465776"/>
            <a:ext cx="3414034" cy="1137986"/>
          </a:xfrm>
        </p:spPr>
        <p:txBody>
          <a:bodyPr/>
          <a:lstStyle/>
          <a:p>
            <a:r>
              <a:rPr lang="en-US" dirty="0"/>
              <a:t>Used for dishes served with sauce on side</a:t>
            </a:r>
          </a:p>
          <a:p>
            <a:pPr marL="0" indent="0">
              <a:buNone/>
            </a:pPr>
            <a:endParaRPr lang="en-US" dirty="0"/>
          </a:p>
        </p:txBody>
      </p:sp>
      <p:sp>
        <p:nvSpPr>
          <p:cNvPr id="11" name="Text Placeholder 3"/>
          <p:cNvSpPr txBox="1">
            <a:spLocks/>
          </p:cNvSpPr>
          <p:nvPr/>
        </p:nvSpPr>
        <p:spPr>
          <a:xfrm>
            <a:off x="7288214" y="4465777"/>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2" name="Picture 11"/>
          <p:cNvPicPr>
            <a:picLocks noChangeAspect="1"/>
          </p:cNvPicPr>
          <p:nvPr/>
        </p:nvPicPr>
        <p:blipFill>
          <a:blip r:embed="rId3"/>
          <a:stretch>
            <a:fillRect/>
          </a:stretch>
        </p:blipFill>
        <p:spPr>
          <a:xfrm>
            <a:off x="1004210" y="920479"/>
            <a:ext cx="9560888" cy="3759471"/>
          </a:xfrm>
          <a:prstGeom prst="rect">
            <a:avLst/>
          </a:prstGeom>
        </p:spPr>
      </p:pic>
    </p:spTree>
    <p:extLst>
      <p:ext uri="{BB962C8B-B14F-4D97-AF65-F5344CB8AC3E}">
        <p14:creationId xmlns:p14="http://schemas.microsoft.com/office/powerpoint/2010/main" val="26447783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Spoons</a:t>
            </a:r>
          </a:p>
        </p:txBody>
      </p:sp>
      <p:sp>
        <p:nvSpPr>
          <p:cNvPr id="4" name="Text Placeholder 3"/>
          <p:cNvSpPr>
            <a:spLocks noGrp="1"/>
          </p:cNvSpPr>
          <p:nvPr>
            <p:ph idx="1"/>
          </p:nvPr>
        </p:nvSpPr>
        <p:spPr>
          <a:xfrm>
            <a:off x="1142716" y="4465776"/>
            <a:ext cx="4876800" cy="1630223"/>
          </a:xfrm>
        </p:spPr>
        <p:txBody>
          <a:bodyPr>
            <a:normAutofit/>
          </a:bodyPr>
          <a:lstStyle/>
          <a:p>
            <a:pPr marL="285744" indent="-285744"/>
            <a:r>
              <a:rPr lang="en-US" dirty="0"/>
              <a:t>Oval spoon head</a:t>
            </a:r>
          </a:p>
          <a:p>
            <a:pPr marL="285744" indent="-285744"/>
            <a:r>
              <a:rPr lang="en-US" dirty="0"/>
              <a:t>Used for cream soups and long strands of pasta</a:t>
            </a:r>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6695484" y="4465776"/>
            <a:ext cx="3962400" cy="1203300"/>
          </a:xfrm>
        </p:spPr>
        <p:txBody>
          <a:bodyPr/>
          <a:lstStyle/>
          <a:p>
            <a:pPr marL="285744" indent="-285744"/>
            <a:r>
              <a:rPr lang="en-US" dirty="0"/>
              <a:t>Long handle</a:t>
            </a:r>
          </a:p>
          <a:p>
            <a:pPr marL="285744" indent="-285744"/>
            <a:r>
              <a:rPr lang="en-US" dirty="0"/>
              <a:t>Dip into deep sundae </a:t>
            </a:r>
          </a:p>
          <a:p>
            <a:pPr marL="285744" indent="-285744"/>
            <a:r>
              <a:rPr lang="en-US" dirty="0"/>
              <a:t>Stir large glasses of iced tea</a:t>
            </a:r>
          </a:p>
          <a:p>
            <a:pPr marL="0" indent="0">
              <a:buNone/>
            </a:pPr>
            <a:endParaRPr lang="en-US" dirty="0"/>
          </a:p>
        </p:txBody>
      </p:sp>
      <p:sp>
        <p:nvSpPr>
          <p:cNvPr id="11" name="Text Placeholder 3"/>
          <p:cNvSpPr txBox="1">
            <a:spLocks/>
          </p:cNvSpPr>
          <p:nvPr/>
        </p:nvSpPr>
        <p:spPr>
          <a:xfrm>
            <a:off x="7288214" y="4465777"/>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2" name="Picture 11"/>
          <p:cNvPicPr>
            <a:picLocks noChangeAspect="1"/>
          </p:cNvPicPr>
          <p:nvPr/>
        </p:nvPicPr>
        <p:blipFill>
          <a:blip r:embed="rId3"/>
          <a:stretch>
            <a:fillRect/>
          </a:stretch>
        </p:blipFill>
        <p:spPr>
          <a:xfrm>
            <a:off x="1053455" y="762000"/>
            <a:ext cx="9613142" cy="3943350"/>
          </a:xfrm>
          <a:prstGeom prst="rect">
            <a:avLst/>
          </a:prstGeom>
        </p:spPr>
      </p:pic>
    </p:spTree>
    <p:extLst>
      <p:ext uri="{BB962C8B-B14F-4D97-AF65-F5344CB8AC3E}">
        <p14:creationId xmlns:p14="http://schemas.microsoft.com/office/powerpoint/2010/main" val="3388291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 Setups</a:t>
            </a:r>
          </a:p>
        </p:txBody>
      </p:sp>
      <p:sp>
        <p:nvSpPr>
          <p:cNvPr id="4" name="Text Placeholder 3"/>
          <p:cNvSpPr>
            <a:spLocks noGrp="1"/>
          </p:cNvSpPr>
          <p:nvPr>
            <p:ph idx="1"/>
          </p:nvPr>
        </p:nvSpPr>
        <p:spPr/>
        <p:txBody>
          <a:bodyPr/>
          <a:lstStyle/>
          <a:p>
            <a:pPr marL="285744" indent="-285744"/>
            <a:r>
              <a:rPr lang="en-US" dirty="0"/>
              <a:t>Snail tongs—used to hold a snail shell</a:t>
            </a:r>
          </a:p>
          <a:p>
            <a:pPr marL="285744" indent="-285744"/>
            <a:r>
              <a:rPr lang="en-US" dirty="0"/>
              <a:t>Shell cracker—crack shells of lobsters and crabs</a:t>
            </a:r>
          </a:p>
          <a:p>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874456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 Setups</a:t>
            </a:r>
          </a:p>
        </p:txBody>
      </p:sp>
      <p:sp>
        <p:nvSpPr>
          <p:cNvPr id="4" name="Text Placeholder 3"/>
          <p:cNvSpPr>
            <a:spLocks noGrp="1"/>
          </p:cNvSpPr>
          <p:nvPr>
            <p:ph idx="1"/>
          </p:nvPr>
        </p:nvSpPr>
        <p:spPr/>
        <p:txBody>
          <a:bodyPr/>
          <a:lstStyle/>
          <a:p>
            <a:pPr marL="0" indent="0">
              <a:buNone/>
            </a:pPr>
            <a:r>
              <a:rPr lang="en-US" dirty="0"/>
              <a:t>Drinking glasses:</a:t>
            </a:r>
          </a:p>
          <a:p>
            <a:pPr marL="285744" indent="-285744"/>
            <a:r>
              <a:rPr lang="en-US" dirty="0"/>
              <a:t>Many shapes and sizes</a:t>
            </a:r>
          </a:p>
          <a:p>
            <a:pPr marL="285744" indent="-285744"/>
            <a:r>
              <a:rPr lang="en-US" dirty="0"/>
              <a:t>Glass, plastic, ceramic</a:t>
            </a:r>
          </a:p>
          <a:p>
            <a:pPr marL="285744" indent="-285744"/>
            <a:r>
              <a:rPr lang="en-US" dirty="0"/>
              <a:t>Cold drinks</a:t>
            </a:r>
          </a:p>
          <a:p>
            <a:pPr lvl="1"/>
            <a:r>
              <a:rPr lang="en-US" dirty="0"/>
              <a:t>Soda, water, iced tea</a:t>
            </a:r>
          </a:p>
          <a:p>
            <a:pPr lvl="1"/>
            <a:r>
              <a:rPr lang="en-US" dirty="0"/>
              <a:t>Clear glass</a:t>
            </a:r>
          </a:p>
          <a:p>
            <a:pPr marL="285744" indent="-285744"/>
            <a:r>
              <a:rPr lang="en-US" dirty="0"/>
              <a:t>Hot drinks</a:t>
            </a:r>
          </a:p>
          <a:p>
            <a:pPr lvl="1"/>
            <a:r>
              <a:rPr lang="en-US" dirty="0"/>
              <a:t>Coffee, tea, cocoa</a:t>
            </a:r>
          </a:p>
          <a:p>
            <a:pPr lvl="1"/>
            <a:r>
              <a:rPr lang="en-US" dirty="0"/>
              <a:t>Cups or mugs</a:t>
            </a:r>
          </a:p>
          <a:p>
            <a:pPr lvl="1"/>
            <a:r>
              <a:rPr lang="en-US" dirty="0"/>
              <a:t>Thick glass or ceramic</a:t>
            </a:r>
          </a:p>
          <a:p>
            <a:pPr lvl="1"/>
            <a:r>
              <a:rPr lang="en-US" dirty="0"/>
              <a:t>Drinks stay hot</a:t>
            </a:r>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7468044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Various Types of Drinking Glasses</a:t>
            </a:r>
          </a:p>
        </p:txBody>
      </p:sp>
      <p:pic>
        <p:nvPicPr>
          <p:cNvPr id="4" name="Picture 3"/>
          <p:cNvPicPr>
            <a:picLocks noChangeAspect="1"/>
          </p:cNvPicPr>
          <p:nvPr/>
        </p:nvPicPr>
        <p:blipFill>
          <a:blip r:embed="rId3"/>
          <a:stretch>
            <a:fillRect/>
          </a:stretch>
        </p:blipFill>
        <p:spPr>
          <a:xfrm>
            <a:off x="3397023" y="802689"/>
            <a:ext cx="5397953" cy="5284853"/>
          </a:xfrm>
          <a:prstGeom prst="rect">
            <a:avLst/>
          </a:prstGeom>
        </p:spPr>
      </p:pic>
    </p:spTree>
    <p:extLst>
      <p:ext uri="{BB962C8B-B14F-4D97-AF65-F5344CB8AC3E}">
        <p14:creationId xmlns:p14="http://schemas.microsoft.com/office/powerpoint/2010/main" val="2719125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Tools and Stations</a:t>
            </a:r>
          </a:p>
        </p:txBody>
      </p:sp>
      <p:sp>
        <p:nvSpPr>
          <p:cNvPr id="4" name="Text Placeholder 3"/>
          <p:cNvSpPr>
            <a:spLocks noGrp="1"/>
          </p:cNvSpPr>
          <p:nvPr>
            <p:ph idx="1"/>
          </p:nvPr>
        </p:nvSpPr>
        <p:spPr/>
        <p:txBody>
          <a:bodyPr/>
          <a:lstStyle/>
          <a:p>
            <a:pPr marL="0" indent="0">
              <a:buNone/>
            </a:pPr>
            <a:r>
              <a:rPr lang="en-US" dirty="0"/>
              <a:t>Service tools:</a:t>
            </a:r>
          </a:p>
          <a:p>
            <a:pPr marL="285744" indent="-285744"/>
            <a:r>
              <a:rPr lang="en-US" dirty="0"/>
              <a:t>Corkscrew</a:t>
            </a:r>
          </a:p>
          <a:p>
            <a:pPr marL="285744" indent="-285744"/>
            <a:r>
              <a:rPr lang="en-US" dirty="0"/>
              <a:t>Change</a:t>
            </a:r>
          </a:p>
          <a:p>
            <a:pPr marL="285744" indent="-285744"/>
            <a:r>
              <a:rPr lang="en-US" dirty="0"/>
              <a:t>Pen</a:t>
            </a:r>
          </a:p>
          <a:p>
            <a:pPr marL="285744" indent="-285744"/>
            <a:r>
              <a:rPr lang="en-US" dirty="0"/>
              <a:t>Order pad</a:t>
            </a:r>
          </a:p>
          <a:p>
            <a:pPr marL="285744" indent="-285744"/>
            <a:r>
              <a:rPr lang="en-US" dirty="0"/>
              <a:t>Crumber</a:t>
            </a:r>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6000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Various Types of Drinking Glasses</a:t>
            </a:r>
          </a:p>
        </p:txBody>
      </p:sp>
      <p:pic>
        <p:nvPicPr>
          <p:cNvPr id="5" name="Picture 4"/>
          <p:cNvPicPr>
            <a:picLocks noChangeAspect="1"/>
          </p:cNvPicPr>
          <p:nvPr/>
        </p:nvPicPr>
        <p:blipFill>
          <a:blip r:embed="rId3"/>
          <a:stretch>
            <a:fillRect/>
          </a:stretch>
        </p:blipFill>
        <p:spPr>
          <a:xfrm>
            <a:off x="3752096" y="872599"/>
            <a:ext cx="4687807" cy="5187839"/>
          </a:xfrm>
          <a:prstGeom prst="rect">
            <a:avLst/>
          </a:prstGeom>
        </p:spPr>
      </p:pic>
    </p:spTree>
    <p:extLst>
      <p:ext uri="{BB962C8B-B14F-4D97-AF65-F5344CB8AC3E}">
        <p14:creationId xmlns:p14="http://schemas.microsoft.com/office/powerpoint/2010/main" val="28539331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98205"/>
            <a:ext cx="10972800" cy="487362"/>
          </a:xfrm>
        </p:spPr>
        <p:txBody>
          <a:bodyPr/>
          <a:lstStyle/>
          <a:p>
            <a:r>
              <a:rPr lang="en-US" dirty="0"/>
              <a:t>Types of China/Dinnerware</a:t>
            </a:r>
          </a:p>
        </p:txBody>
      </p:sp>
      <p:sp>
        <p:nvSpPr>
          <p:cNvPr id="4" name="Text Placeholder 3"/>
          <p:cNvSpPr>
            <a:spLocks noGrp="1"/>
          </p:cNvSpPr>
          <p:nvPr>
            <p:ph idx="1"/>
          </p:nvPr>
        </p:nvSpPr>
        <p:spPr>
          <a:xfrm>
            <a:off x="876609" y="3862340"/>
            <a:ext cx="3532104" cy="1610449"/>
          </a:xfrm>
        </p:spPr>
        <p:txBody>
          <a:bodyPr>
            <a:normAutofit/>
          </a:bodyPr>
          <a:lstStyle/>
          <a:p>
            <a:pPr marL="285744" indent="-285744"/>
            <a:r>
              <a:rPr lang="en-US" dirty="0"/>
              <a:t>Used for bread and butter</a:t>
            </a:r>
          </a:p>
          <a:p>
            <a:pPr marL="285744" indent="-285744"/>
            <a:r>
              <a:rPr lang="en-US" dirty="0"/>
              <a:t>Underliner for jams and other condiments that spill easily</a:t>
            </a:r>
          </a:p>
          <a:p>
            <a:endParaRPr lang="en-US" dirty="0"/>
          </a:p>
          <a:p>
            <a:pPr marL="285744" indent="-285744"/>
            <a:endParaRPr lang="en-US" dirty="0"/>
          </a:p>
          <a:p>
            <a:pPr marL="285744" indent="-285744"/>
            <a:endParaRPr lang="en-US" dirty="0"/>
          </a:p>
        </p:txBody>
      </p:sp>
      <p:sp>
        <p:nvSpPr>
          <p:cNvPr id="15" name="Content Placeholder 14"/>
          <p:cNvSpPr>
            <a:spLocks noGrp="1"/>
          </p:cNvSpPr>
          <p:nvPr>
            <p:ph idx="4294967295"/>
          </p:nvPr>
        </p:nvSpPr>
        <p:spPr>
          <a:xfrm>
            <a:off x="4921516" y="3862340"/>
            <a:ext cx="3100230" cy="1845808"/>
          </a:xfrm>
        </p:spPr>
        <p:txBody>
          <a:bodyPr/>
          <a:lstStyle/>
          <a:p>
            <a:pPr marL="285744" indent="-285744"/>
            <a:r>
              <a:rPr lang="en-US" dirty="0"/>
              <a:t>Service plate</a:t>
            </a:r>
          </a:p>
          <a:p>
            <a:pPr marL="285744" indent="-285744"/>
            <a:r>
              <a:rPr lang="en-US" dirty="0"/>
              <a:t>Larger plate</a:t>
            </a:r>
          </a:p>
          <a:p>
            <a:pPr marL="285744" indent="-285744"/>
            <a:r>
              <a:rPr lang="en-US" dirty="0"/>
              <a:t>Used during full-course dinners</a:t>
            </a:r>
          </a:p>
          <a:p>
            <a:pPr marL="285744" indent="-285744"/>
            <a:r>
              <a:rPr lang="en-US" dirty="0"/>
              <a:t>Dress up special events</a:t>
            </a:r>
          </a:p>
          <a:p>
            <a:pPr marL="0" indent="0">
              <a:buNone/>
            </a:pPr>
            <a:endParaRPr lang="en-US" dirty="0"/>
          </a:p>
        </p:txBody>
      </p:sp>
      <p:sp>
        <p:nvSpPr>
          <p:cNvPr id="16" name="Content Placeholder 15"/>
          <p:cNvSpPr>
            <a:spLocks noGrp="1"/>
          </p:cNvSpPr>
          <p:nvPr>
            <p:ph idx="4294967295"/>
          </p:nvPr>
        </p:nvSpPr>
        <p:spPr>
          <a:xfrm>
            <a:off x="8719458" y="3862340"/>
            <a:ext cx="2988132" cy="1666150"/>
          </a:xfrm>
        </p:spPr>
        <p:txBody>
          <a:bodyPr/>
          <a:lstStyle/>
          <a:p>
            <a:pPr marL="285744" indent="-285744"/>
            <a:r>
              <a:rPr lang="en-US" dirty="0"/>
              <a:t>Ten to twelve inches across</a:t>
            </a:r>
          </a:p>
          <a:p>
            <a:pPr marL="285744" indent="-285744"/>
            <a:r>
              <a:rPr lang="en-US" dirty="0"/>
              <a:t>Used for all kinds of entrées and main courses</a:t>
            </a:r>
          </a:p>
          <a:p>
            <a:pPr marL="285744" indent="-285744"/>
            <a:r>
              <a:rPr lang="en-US" dirty="0"/>
              <a:t>Underliner for smaller plates and bowls</a:t>
            </a:r>
          </a:p>
          <a:p>
            <a:endParaRPr lang="en-US" dirty="0"/>
          </a:p>
        </p:txBody>
      </p:sp>
      <p:pic>
        <p:nvPicPr>
          <p:cNvPr id="19" name="Picture 18"/>
          <p:cNvPicPr>
            <a:picLocks noChangeAspect="1"/>
          </p:cNvPicPr>
          <p:nvPr/>
        </p:nvPicPr>
        <p:blipFill>
          <a:blip r:embed="rId3"/>
          <a:stretch>
            <a:fillRect/>
          </a:stretch>
        </p:blipFill>
        <p:spPr>
          <a:xfrm>
            <a:off x="827622" y="1265873"/>
            <a:ext cx="11266404" cy="2754658"/>
          </a:xfrm>
          <a:prstGeom prst="rect">
            <a:avLst/>
          </a:prstGeom>
        </p:spPr>
      </p:pic>
    </p:spTree>
    <p:extLst>
      <p:ext uri="{BB962C8B-B14F-4D97-AF65-F5344CB8AC3E}">
        <p14:creationId xmlns:p14="http://schemas.microsoft.com/office/powerpoint/2010/main" val="2371513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China/Dinnerware</a:t>
            </a:r>
          </a:p>
        </p:txBody>
      </p:sp>
      <p:sp>
        <p:nvSpPr>
          <p:cNvPr id="4" name="Text Placeholder 3"/>
          <p:cNvSpPr>
            <a:spLocks noGrp="1"/>
          </p:cNvSpPr>
          <p:nvPr>
            <p:ph idx="1"/>
          </p:nvPr>
        </p:nvSpPr>
        <p:spPr>
          <a:xfrm>
            <a:off x="1094804" y="4114800"/>
            <a:ext cx="3880757" cy="1981200"/>
          </a:xfrm>
        </p:spPr>
        <p:txBody>
          <a:bodyPr>
            <a:normAutofit/>
          </a:bodyPr>
          <a:lstStyle/>
          <a:p>
            <a:pPr marL="285744" indent="-285744"/>
            <a:r>
              <a:rPr lang="en-US" dirty="0"/>
              <a:t>Much smaller than dinner plates</a:t>
            </a:r>
          </a:p>
          <a:p>
            <a:pPr marL="285744" indent="-285744"/>
            <a:r>
              <a:rPr lang="en-US" dirty="0"/>
              <a:t>Seven or eight inches across</a:t>
            </a:r>
          </a:p>
          <a:p>
            <a:pPr marL="285744" indent="-285744"/>
            <a:r>
              <a:rPr lang="en-US" dirty="0"/>
              <a:t>Used for desserts, salads, and appetizers</a:t>
            </a:r>
          </a:p>
          <a:p>
            <a:pPr marL="285744" indent="-285744"/>
            <a:r>
              <a:rPr lang="en-US" dirty="0"/>
              <a:t>Underliner for gravy, sauceboats, sundae glasses</a:t>
            </a:r>
          </a:p>
          <a:p>
            <a:pPr marL="285744" indent="-285744"/>
            <a:endParaRPr lang="en-US" dirty="0"/>
          </a:p>
          <a:p>
            <a:endParaRPr lang="en-US" dirty="0"/>
          </a:p>
          <a:p>
            <a:pPr marL="285744" indent="-285744"/>
            <a:endParaRPr lang="en-US" dirty="0"/>
          </a:p>
          <a:p>
            <a:pPr marL="285744" indent="-285744"/>
            <a:endParaRPr lang="en-US" dirty="0"/>
          </a:p>
        </p:txBody>
      </p:sp>
      <p:sp>
        <p:nvSpPr>
          <p:cNvPr id="10" name="Content Placeholder 9"/>
          <p:cNvSpPr>
            <a:spLocks noGrp="1"/>
          </p:cNvSpPr>
          <p:nvPr>
            <p:ph idx="4294967295"/>
          </p:nvPr>
        </p:nvSpPr>
        <p:spPr>
          <a:xfrm>
            <a:off x="6096000" y="4114800"/>
            <a:ext cx="3962400" cy="1062037"/>
          </a:xfrm>
        </p:spPr>
        <p:txBody>
          <a:bodyPr/>
          <a:lstStyle/>
          <a:p>
            <a:pPr marL="285744" indent="-285744"/>
            <a:r>
              <a:rPr lang="en-US" dirty="0"/>
              <a:t>Very small, shallow bowl</a:t>
            </a:r>
          </a:p>
          <a:p>
            <a:pPr marL="285744" indent="-285744"/>
            <a:r>
              <a:rPr lang="en-US" dirty="0"/>
              <a:t>Used for relishes or dipping sauces</a:t>
            </a:r>
          </a:p>
          <a:p>
            <a:endParaRPr lang="en-US" dirty="0"/>
          </a:p>
        </p:txBody>
      </p:sp>
      <p:sp>
        <p:nvSpPr>
          <p:cNvPr id="11" name="Text Placeholder 3"/>
          <p:cNvSpPr txBox="1">
            <a:spLocks/>
          </p:cNvSpPr>
          <p:nvPr/>
        </p:nvSpPr>
        <p:spPr>
          <a:xfrm>
            <a:off x="3239294" y="4305956"/>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4" name="Picture 13"/>
          <p:cNvPicPr>
            <a:picLocks noChangeAspect="1"/>
          </p:cNvPicPr>
          <p:nvPr/>
        </p:nvPicPr>
        <p:blipFill>
          <a:blip r:embed="rId3"/>
          <a:stretch>
            <a:fillRect/>
          </a:stretch>
        </p:blipFill>
        <p:spPr>
          <a:xfrm>
            <a:off x="1013159" y="1045021"/>
            <a:ext cx="7699946" cy="3243036"/>
          </a:xfrm>
          <a:prstGeom prst="rect">
            <a:avLst/>
          </a:prstGeom>
        </p:spPr>
      </p:pic>
    </p:spTree>
    <p:extLst>
      <p:ext uri="{BB962C8B-B14F-4D97-AF65-F5344CB8AC3E}">
        <p14:creationId xmlns:p14="http://schemas.microsoft.com/office/powerpoint/2010/main" val="2601018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China/Dinnerware</a:t>
            </a:r>
          </a:p>
        </p:txBody>
      </p:sp>
      <p:sp>
        <p:nvSpPr>
          <p:cNvPr id="4" name="Text Placeholder 3"/>
          <p:cNvSpPr>
            <a:spLocks noGrp="1"/>
          </p:cNvSpPr>
          <p:nvPr>
            <p:ph idx="1"/>
          </p:nvPr>
        </p:nvSpPr>
        <p:spPr>
          <a:xfrm>
            <a:off x="1074951" y="4098471"/>
            <a:ext cx="3358243" cy="1997528"/>
          </a:xfrm>
        </p:spPr>
        <p:txBody>
          <a:bodyPr>
            <a:normAutofit/>
          </a:bodyPr>
          <a:lstStyle/>
          <a:p>
            <a:pPr marL="285744" indent="-285744"/>
            <a:r>
              <a:rPr lang="en-US" dirty="0"/>
              <a:t>Flat, round edge</a:t>
            </a:r>
          </a:p>
          <a:p>
            <a:pPr marL="285744" indent="-285744"/>
            <a:r>
              <a:rPr lang="en-US" dirty="0"/>
              <a:t>Dip in center</a:t>
            </a:r>
          </a:p>
          <a:p>
            <a:pPr marL="285744" indent="-285744"/>
            <a:r>
              <a:rPr lang="en-US" dirty="0"/>
              <a:t>Holds soup, pasta, stew, and shellfish</a:t>
            </a:r>
          </a:p>
          <a:p>
            <a:pPr marL="285744" indent="-285744"/>
            <a:endParaRPr lang="en-US" dirty="0"/>
          </a:p>
          <a:p>
            <a:endParaRPr lang="en-US" dirty="0"/>
          </a:p>
          <a:p>
            <a:pPr marL="285744" indent="-285744"/>
            <a:endParaRPr lang="en-US" dirty="0"/>
          </a:p>
          <a:p>
            <a:pPr marL="285744" indent="-285744"/>
            <a:endParaRPr lang="en-US" dirty="0"/>
          </a:p>
        </p:txBody>
      </p:sp>
      <p:sp>
        <p:nvSpPr>
          <p:cNvPr id="8" name="Content Placeholder 7"/>
          <p:cNvSpPr>
            <a:spLocks noGrp="1"/>
          </p:cNvSpPr>
          <p:nvPr>
            <p:ph idx="4294967295"/>
          </p:nvPr>
        </p:nvSpPr>
        <p:spPr>
          <a:xfrm>
            <a:off x="4746183" y="4098470"/>
            <a:ext cx="2939143" cy="1666195"/>
          </a:xfrm>
        </p:spPr>
        <p:txBody>
          <a:bodyPr/>
          <a:lstStyle/>
          <a:p>
            <a:pPr marL="285744" indent="-285744"/>
            <a:r>
              <a:rPr lang="en-US" dirty="0"/>
              <a:t>Small and deep</a:t>
            </a:r>
          </a:p>
          <a:p>
            <a:pPr marL="285744" indent="-285744"/>
            <a:r>
              <a:rPr lang="en-US" dirty="0"/>
              <a:t>No flat edge</a:t>
            </a:r>
          </a:p>
          <a:p>
            <a:pPr marL="285744" indent="-285744"/>
            <a:r>
              <a:rPr lang="en-US" dirty="0"/>
              <a:t>Used only for soup</a:t>
            </a:r>
          </a:p>
          <a:p>
            <a:pPr marL="285744" indent="-285744"/>
            <a:r>
              <a:rPr lang="en-US" dirty="0"/>
              <a:t>Serve with underliners</a:t>
            </a:r>
          </a:p>
          <a:p>
            <a:endParaRPr lang="en-US" dirty="0"/>
          </a:p>
        </p:txBody>
      </p:sp>
      <p:sp>
        <p:nvSpPr>
          <p:cNvPr id="11" name="Text Placeholder 3"/>
          <p:cNvSpPr txBox="1">
            <a:spLocks/>
          </p:cNvSpPr>
          <p:nvPr/>
        </p:nvSpPr>
        <p:spPr>
          <a:xfrm>
            <a:off x="3239294" y="4305956"/>
            <a:ext cx="2379663" cy="11879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pic>
        <p:nvPicPr>
          <p:cNvPr id="13" name="Picture 12"/>
          <p:cNvPicPr>
            <a:picLocks noChangeAspect="1"/>
          </p:cNvPicPr>
          <p:nvPr/>
        </p:nvPicPr>
        <p:blipFill>
          <a:blip r:embed="rId3"/>
          <a:stretch>
            <a:fillRect/>
          </a:stretch>
        </p:blipFill>
        <p:spPr>
          <a:xfrm>
            <a:off x="1012370" y="1011174"/>
            <a:ext cx="6912429" cy="3334944"/>
          </a:xfrm>
          <a:prstGeom prst="rect">
            <a:avLst/>
          </a:prstGeom>
        </p:spPr>
      </p:pic>
    </p:spTree>
    <p:extLst>
      <p:ext uri="{BB962C8B-B14F-4D97-AF65-F5344CB8AC3E}">
        <p14:creationId xmlns:p14="http://schemas.microsoft.com/office/powerpoint/2010/main" val="33780287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Service Setups</a:t>
            </a:r>
          </a:p>
        </p:txBody>
      </p:sp>
      <p:sp>
        <p:nvSpPr>
          <p:cNvPr id="4" name="Text Placeholder 3"/>
          <p:cNvSpPr>
            <a:spLocks noGrp="1"/>
          </p:cNvSpPr>
          <p:nvPr>
            <p:ph idx="1"/>
          </p:nvPr>
        </p:nvSpPr>
        <p:spPr/>
        <p:txBody>
          <a:bodyPr/>
          <a:lstStyle/>
          <a:p>
            <a:pPr marL="285744" indent="-285744"/>
            <a:r>
              <a:rPr lang="en-US" dirty="0"/>
              <a:t>Tureen</a:t>
            </a:r>
          </a:p>
          <a:p>
            <a:pPr lvl="1"/>
            <a:r>
              <a:rPr lang="en-US" dirty="0"/>
              <a:t>Large covered bowl</a:t>
            </a:r>
          </a:p>
          <a:p>
            <a:pPr lvl="1"/>
            <a:r>
              <a:rPr lang="en-US" dirty="0"/>
              <a:t>Serve soup for up to eight people</a:t>
            </a:r>
          </a:p>
          <a:p>
            <a:pPr marL="285744" indent="-285744"/>
            <a:r>
              <a:rPr lang="en-US" dirty="0"/>
              <a:t>Snail plate</a:t>
            </a:r>
          </a:p>
          <a:p>
            <a:pPr lvl="1"/>
            <a:r>
              <a:rPr lang="en-US" dirty="0"/>
              <a:t>Six or twelve indentions for holding snails</a:t>
            </a:r>
          </a:p>
          <a:p>
            <a:pPr marL="285744" indent="-285744"/>
            <a:r>
              <a:rPr lang="en-US" dirty="0"/>
              <a:t>Gravy boat</a:t>
            </a:r>
          </a:p>
          <a:p>
            <a:pPr lvl="1"/>
            <a:r>
              <a:rPr lang="en-US" dirty="0"/>
              <a:t>Special lip or spout</a:t>
            </a:r>
          </a:p>
          <a:p>
            <a:pPr lvl="1"/>
            <a:r>
              <a:rPr lang="en-US" dirty="0"/>
              <a:t>Prevent spilling when pouring gravy or sauce</a:t>
            </a:r>
          </a:p>
          <a:p>
            <a:pPr marL="285744" indent="-285744"/>
            <a:r>
              <a:rPr lang="en-US" dirty="0"/>
              <a:t>Finger bowl</a:t>
            </a:r>
          </a:p>
          <a:p>
            <a:pPr lvl="1"/>
            <a:r>
              <a:rPr lang="en-US" dirty="0"/>
              <a:t>Small bowl filled with water and citrus fruit slice</a:t>
            </a:r>
          </a:p>
          <a:p>
            <a:pPr lvl="1"/>
            <a:r>
              <a:rPr lang="en-US" dirty="0"/>
              <a:t>Clean finger after eating</a:t>
            </a:r>
          </a:p>
          <a:p>
            <a:pPr lvl="1"/>
            <a:r>
              <a:rPr lang="en-US" dirty="0"/>
              <a:t>Shellfish and ribs</a:t>
            </a:r>
          </a:p>
          <a:p>
            <a:endParaRPr lang="en-US" dirty="0"/>
          </a:p>
          <a:p>
            <a:endParaRPr lang="en-US" dirty="0"/>
          </a:p>
          <a:p>
            <a:pPr marL="285744" indent="-285744"/>
            <a:endParaRPr lang="en-US" dirty="0"/>
          </a:p>
          <a:p>
            <a:pPr marL="285744" indent="-285744"/>
            <a:endParaRPr lang="en-US" dirty="0"/>
          </a:p>
        </p:txBody>
      </p:sp>
      <p:pic>
        <p:nvPicPr>
          <p:cNvPr id="11" name="Picture 10"/>
          <p:cNvPicPr>
            <a:picLocks noChangeAspect="1"/>
          </p:cNvPicPr>
          <p:nvPr/>
        </p:nvPicPr>
        <p:blipFill>
          <a:blip r:embed="rId3"/>
          <a:stretch>
            <a:fillRect/>
          </a:stretch>
        </p:blipFill>
        <p:spPr>
          <a:xfrm>
            <a:off x="5874659" y="1061365"/>
            <a:ext cx="5871029" cy="4551033"/>
          </a:xfrm>
          <a:prstGeom prst="rect">
            <a:avLst/>
          </a:prstGeom>
        </p:spPr>
      </p:pic>
    </p:spTree>
    <p:extLst>
      <p:ext uri="{BB962C8B-B14F-4D97-AF65-F5344CB8AC3E}">
        <p14:creationId xmlns:p14="http://schemas.microsoft.com/office/powerpoint/2010/main" val="2922286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Coffee, Tea, and Cocoa</a:t>
            </a:r>
          </a:p>
        </p:txBody>
      </p:sp>
      <p:sp>
        <p:nvSpPr>
          <p:cNvPr id="4" name="Text Placeholder 3"/>
          <p:cNvSpPr>
            <a:spLocks noGrp="1"/>
          </p:cNvSpPr>
          <p:nvPr>
            <p:ph idx="1"/>
          </p:nvPr>
        </p:nvSpPr>
        <p:spPr/>
        <p:txBody>
          <a:bodyPr/>
          <a:lstStyle/>
          <a:p>
            <a:pPr marL="0" indent="0">
              <a:buNone/>
            </a:pPr>
            <a:r>
              <a:rPr lang="en-US" dirty="0"/>
              <a:t>Coffee:</a:t>
            </a:r>
          </a:p>
          <a:p>
            <a:pPr marL="285744" indent="-285744"/>
            <a:r>
              <a:rPr lang="en-US" dirty="0"/>
              <a:t>Ground coffee beans</a:t>
            </a:r>
          </a:p>
          <a:p>
            <a:pPr marL="285744" indent="-285744"/>
            <a:r>
              <a:rPr lang="en-US" dirty="0"/>
              <a:t>Berries of tropical shrub</a:t>
            </a:r>
          </a:p>
          <a:p>
            <a:pPr marL="285744" indent="-285744"/>
            <a:r>
              <a:rPr lang="en-US" dirty="0"/>
              <a:t>Roasted to develop flavor</a:t>
            </a:r>
          </a:p>
          <a:p>
            <a:pPr marL="285744" indent="-285744"/>
            <a:r>
              <a:rPr lang="en-US" dirty="0"/>
              <a:t>Light, medium, dark</a:t>
            </a:r>
          </a:p>
          <a:p>
            <a:pPr marL="285744" indent="-285744"/>
            <a:r>
              <a:rPr lang="en-US" dirty="0"/>
              <a:t>Americans—medium roast</a:t>
            </a:r>
          </a:p>
          <a:p>
            <a:pPr marL="285744" indent="-285744"/>
            <a:r>
              <a:rPr lang="en-US" dirty="0"/>
              <a:t>Europeans—dark roast</a:t>
            </a:r>
          </a:p>
          <a:p>
            <a:pPr marL="285744" indent="-285744"/>
            <a:r>
              <a:rPr lang="en-US" dirty="0"/>
              <a:t>Flavored coffees</a:t>
            </a:r>
          </a:p>
          <a:p>
            <a:endParaRPr lang="en-US" dirty="0"/>
          </a:p>
          <a:p>
            <a:endParaRPr lang="en-US" dirty="0"/>
          </a:p>
          <a:p>
            <a:pPr marL="285744" indent="-285744"/>
            <a:endParaRPr lang="en-US" dirty="0"/>
          </a:p>
          <a:p>
            <a:pPr marL="285744" indent="-285744"/>
            <a:endParaRPr lang="en-US" dirty="0"/>
          </a:p>
        </p:txBody>
      </p:sp>
      <p:pic>
        <p:nvPicPr>
          <p:cNvPr id="6" name="Picture Placeholder 5"/>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87385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Coffee, Tea, and Cocoa</a:t>
            </a:r>
          </a:p>
        </p:txBody>
      </p:sp>
      <p:sp>
        <p:nvSpPr>
          <p:cNvPr id="4" name="Text Placeholder 3"/>
          <p:cNvSpPr>
            <a:spLocks noGrp="1"/>
          </p:cNvSpPr>
          <p:nvPr>
            <p:ph idx="1"/>
          </p:nvPr>
        </p:nvSpPr>
        <p:spPr/>
        <p:txBody>
          <a:bodyPr/>
          <a:lstStyle/>
          <a:p>
            <a:pPr marL="0" indent="0">
              <a:buNone/>
            </a:pPr>
            <a:r>
              <a:rPr lang="en-US" dirty="0"/>
              <a:t>Tea:</a:t>
            </a:r>
          </a:p>
          <a:p>
            <a:pPr marL="285744" indent="-285744"/>
            <a:r>
              <a:rPr lang="en-US" dirty="0"/>
              <a:t>Leaves of certain plants</a:t>
            </a:r>
          </a:p>
          <a:p>
            <a:pPr marL="285744" indent="-285744"/>
            <a:r>
              <a:rPr lang="en-US" dirty="0"/>
              <a:t>Less expensive than coffee</a:t>
            </a:r>
          </a:p>
          <a:p>
            <a:pPr marL="285744" indent="-285744"/>
            <a:r>
              <a:rPr lang="en-US" dirty="0"/>
              <a:t>Half the caffeine of coffee</a:t>
            </a:r>
          </a:p>
          <a:p>
            <a:pPr marL="285744" indent="-285744"/>
            <a:r>
              <a:rPr lang="en-US" dirty="0"/>
              <a:t>Black tea—fermented leaves</a:t>
            </a:r>
          </a:p>
          <a:p>
            <a:pPr marL="285744" indent="-285744"/>
            <a:r>
              <a:rPr lang="en-US" dirty="0"/>
              <a:t>Green tea—leaves not fermented</a:t>
            </a:r>
          </a:p>
          <a:p>
            <a:pPr marL="285744" indent="-285744"/>
            <a:r>
              <a:rPr lang="en-US" dirty="0"/>
              <a:t>Oolong tea—partially fermented</a:t>
            </a:r>
          </a:p>
          <a:p>
            <a:pPr marL="285744" indent="-285744"/>
            <a:r>
              <a:rPr lang="en-US" dirty="0"/>
              <a:t>Herbal tea</a:t>
            </a:r>
          </a:p>
          <a:p>
            <a:pPr lvl="1"/>
            <a:r>
              <a:rPr lang="en-US" dirty="0"/>
              <a:t>Different fruits and herbs</a:t>
            </a:r>
          </a:p>
          <a:p>
            <a:pPr lvl="1"/>
            <a:r>
              <a:rPr lang="en-US" dirty="0"/>
              <a:t>Caffeine-free</a:t>
            </a:r>
          </a:p>
          <a:p>
            <a:endParaRPr lang="en-US" dirty="0"/>
          </a:p>
          <a:p>
            <a:endParaRPr lang="en-US" dirty="0"/>
          </a:p>
          <a:p>
            <a:pPr marL="285744" indent="-285744"/>
            <a:endParaRPr lang="en-US" dirty="0"/>
          </a:p>
          <a:p>
            <a:pPr marL="285744" indent="-285744"/>
            <a:endParaRPr lang="en-US" dirty="0"/>
          </a:p>
        </p:txBody>
      </p:sp>
      <p:pic>
        <p:nvPicPr>
          <p:cNvPr id="8" name="Picture Placeholder 7"/>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49604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Coffee, Tea, and Cocoa</a:t>
            </a:r>
          </a:p>
        </p:txBody>
      </p:sp>
      <p:sp>
        <p:nvSpPr>
          <p:cNvPr id="4" name="Text Placeholder 3"/>
          <p:cNvSpPr>
            <a:spLocks noGrp="1"/>
          </p:cNvSpPr>
          <p:nvPr>
            <p:ph idx="1"/>
          </p:nvPr>
        </p:nvSpPr>
        <p:spPr/>
        <p:txBody>
          <a:bodyPr/>
          <a:lstStyle/>
          <a:p>
            <a:pPr marL="285744" indent="-285744"/>
            <a:r>
              <a:rPr lang="en-US" dirty="0"/>
              <a:t>Hot cocoa</a:t>
            </a:r>
          </a:p>
          <a:p>
            <a:pPr lvl="1"/>
            <a:r>
              <a:rPr lang="en-US" dirty="0"/>
              <a:t>Cocoa powder or shaved chocolate and sugar</a:t>
            </a:r>
          </a:p>
          <a:p>
            <a:pPr lvl="1"/>
            <a:r>
              <a:rPr lang="en-US" dirty="0"/>
              <a:t>Stirred into heated milk or water</a:t>
            </a:r>
          </a:p>
          <a:p>
            <a:pPr lvl="1"/>
            <a:r>
              <a:rPr lang="en-US" dirty="0"/>
              <a:t>Lower in fat</a:t>
            </a:r>
          </a:p>
          <a:p>
            <a:pPr lvl="1"/>
            <a:r>
              <a:rPr lang="en-US" dirty="0"/>
              <a:t>Instant form—dry mix of cocoa powder, sugar, and dry milk</a:t>
            </a:r>
          </a:p>
          <a:p>
            <a:pPr marL="285744" indent="-285744"/>
            <a:r>
              <a:rPr lang="en-US" dirty="0"/>
              <a:t>Hot chocolate</a:t>
            </a:r>
          </a:p>
          <a:p>
            <a:pPr lvl="1"/>
            <a:r>
              <a:rPr lang="en-US" dirty="0"/>
              <a:t>Made from chocolate bars</a:t>
            </a:r>
          </a:p>
          <a:p>
            <a:pPr marL="285744" indent="-285744"/>
            <a:r>
              <a:rPr lang="en-US" dirty="0"/>
              <a:t>Topped with marshmallows or whipped cream</a:t>
            </a:r>
          </a:p>
          <a:p>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758724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Coffee, Tea, and Cocoa</a:t>
            </a:r>
          </a:p>
        </p:txBody>
      </p:sp>
      <p:sp>
        <p:nvSpPr>
          <p:cNvPr id="4" name="Text Placeholder 3"/>
          <p:cNvSpPr>
            <a:spLocks noGrp="1"/>
          </p:cNvSpPr>
          <p:nvPr>
            <p:ph idx="1"/>
          </p:nvPr>
        </p:nvSpPr>
        <p:spPr/>
        <p:txBody>
          <a:bodyPr/>
          <a:lstStyle/>
          <a:p>
            <a:pPr marL="285744" indent="-285744"/>
            <a:r>
              <a:rPr lang="en-US" dirty="0"/>
              <a:t>Serve hot beverages hot</a:t>
            </a:r>
          </a:p>
          <a:p>
            <a:pPr marL="285744" indent="-285744"/>
            <a:r>
              <a:rPr lang="en-US" dirty="0"/>
              <a:t>Hold brewed coffee for an hour or less</a:t>
            </a:r>
          </a:p>
          <a:p>
            <a:pPr marL="285744" indent="-285744"/>
            <a:r>
              <a:rPr lang="en-US" dirty="0"/>
              <a:t>Clean coffee urns regularly</a:t>
            </a:r>
          </a:p>
          <a:p>
            <a:pPr marL="285744" indent="-285744"/>
            <a:r>
              <a:rPr lang="en-US" dirty="0"/>
              <a:t>Offer decaffeinated options</a:t>
            </a:r>
          </a:p>
          <a:p>
            <a:endParaRPr lang="en-US" dirty="0"/>
          </a:p>
          <a:p>
            <a:endParaRPr lang="en-US" dirty="0"/>
          </a:p>
          <a:p>
            <a:pPr marL="285744" indent="-285744"/>
            <a:endParaRPr lang="en-US" dirty="0"/>
          </a:p>
          <a:p>
            <a:pPr marL="285744" indent="-285744"/>
            <a:endParaRPr lang="en-US" dirty="0"/>
          </a:p>
        </p:txBody>
      </p:sp>
    </p:spTree>
    <p:extLst>
      <p:ext uri="{BB962C8B-B14F-4D97-AF65-F5344CB8AC3E}">
        <p14:creationId xmlns:p14="http://schemas.microsoft.com/office/powerpoint/2010/main" val="24381517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Hot Tea with Tea Leaves</a:t>
            </a:r>
          </a:p>
        </p:txBody>
      </p:sp>
      <p:sp>
        <p:nvSpPr>
          <p:cNvPr id="4" name="Text Placeholder 3"/>
          <p:cNvSpPr>
            <a:spLocks noGrp="1"/>
          </p:cNvSpPr>
          <p:nvPr>
            <p:ph idx="1"/>
          </p:nvPr>
        </p:nvSpPr>
        <p:spPr/>
        <p:txBody>
          <a:bodyPr/>
          <a:lstStyle/>
          <a:p>
            <a:pPr>
              <a:buAutoNum type="arabicPeriod"/>
            </a:pPr>
            <a:r>
              <a:rPr lang="en-US" dirty="0"/>
              <a:t>Put tea leaves in preheated, empty pot</a:t>
            </a:r>
          </a:p>
          <a:p>
            <a:pPr lvl="1"/>
            <a:r>
              <a:rPr lang="en-US" dirty="0"/>
              <a:t>Use one tsp of tea or bag for 6 oz of water</a:t>
            </a:r>
          </a:p>
          <a:p>
            <a:pPr marL="0" indent="0">
              <a:buNone/>
            </a:pPr>
            <a:r>
              <a:rPr lang="en-US" dirty="0">
                <a:solidFill>
                  <a:schemeClr val="accent6">
                    <a:lumMod val="75000"/>
                  </a:schemeClr>
                </a:solidFill>
              </a:rPr>
              <a:t>2.   </a:t>
            </a:r>
            <a:r>
              <a:rPr lang="en-US" dirty="0"/>
              <a:t>Pour boiling water into pot</a:t>
            </a:r>
          </a:p>
          <a:p>
            <a:pPr marL="0" indent="0">
              <a:buNone/>
            </a:pPr>
            <a:r>
              <a:rPr lang="en-US" dirty="0">
                <a:solidFill>
                  <a:schemeClr val="accent6">
                    <a:lumMod val="75000"/>
                  </a:schemeClr>
                </a:solidFill>
              </a:rPr>
              <a:t>3.   </a:t>
            </a:r>
            <a:r>
              <a:rPr lang="en-US" dirty="0"/>
              <a:t>Let tea steep for 3 minutes</a:t>
            </a:r>
          </a:p>
          <a:p>
            <a:pPr marL="0" indent="0">
              <a:buNone/>
            </a:pPr>
            <a:r>
              <a:rPr lang="en-US" dirty="0">
                <a:solidFill>
                  <a:schemeClr val="accent6">
                    <a:lumMod val="75000"/>
                  </a:schemeClr>
                </a:solidFill>
              </a:rPr>
              <a:t>4.   </a:t>
            </a:r>
            <a:r>
              <a:rPr lang="en-US" dirty="0"/>
              <a:t>Serve immediately</a:t>
            </a:r>
          </a:p>
          <a:p>
            <a:endParaRPr lang="en-US" dirty="0"/>
          </a:p>
          <a:p>
            <a:pPr marL="285744" indent="-285744"/>
            <a:endParaRPr lang="en-US" dirty="0"/>
          </a:p>
          <a:p>
            <a:pPr marL="285744" indent="-285744"/>
            <a:endParaRPr lang="en-US" dirty="0"/>
          </a:p>
        </p:txBody>
      </p:sp>
      <p:pic>
        <p:nvPicPr>
          <p:cNvPr id="13" name="Picture Placeholder 12"/>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7518400" y="1498495"/>
            <a:ext cx="4063999" cy="1733803"/>
          </a:xfrm>
          <a:prstGeom prst="rect">
            <a:avLst/>
          </a:prstGeom>
        </p:spPr>
      </p:pic>
    </p:spTree>
    <p:extLst>
      <p:ext uri="{BB962C8B-B14F-4D97-AF65-F5344CB8AC3E}">
        <p14:creationId xmlns:p14="http://schemas.microsoft.com/office/powerpoint/2010/main" val="918837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Tools and Stations</a:t>
            </a:r>
          </a:p>
        </p:txBody>
      </p:sp>
      <p:sp>
        <p:nvSpPr>
          <p:cNvPr id="4" name="Text Placeholder 3"/>
          <p:cNvSpPr>
            <a:spLocks noGrp="1"/>
          </p:cNvSpPr>
          <p:nvPr>
            <p:ph idx="1"/>
          </p:nvPr>
        </p:nvSpPr>
        <p:spPr/>
        <p:txBody>
          <a:bodyPr/>
          <a:lstStyle/>
          <a:p>
            <a:pPr marL="0" indent="0">
              <a:buNone/>
            </a:pPr>
            <a:r>
              <a:rPr lang="en-US" dirty="0"/>
              <a:t>Service station:</a:t>
            </a:r>
          </a:p>
          <a:p>
            <a:pPr marL="285744" indent="-285744"/>
            <a:r>
              <a:rPr lang="en-US" dirty="0"/>
              <a:t>Frequently used items close by</a:t>
            </a:r>
          </a:p>
          <a:p>
            <a:pPr lvl="1">
              <a:buFont typeface="Arial" panose="020B0604020202020204" pitchFamily="34" charset="0"/>
              <a:buChar char="•"/>
            </a:pPr>
            <a:r>
              <a:rPr lang="en-US" dirty="0"/>
              <a:t>Napkins</a:t>
            </a:r>
          </a:p>
          <a:p>
            <a:pPr lvl="1">
              <a:buFont typeface="Arial" panose="020B0604020202020204" pitchFamily="34" charset="0"/>
              <a:buChar char="•"/>
            </a:pPr>
            <a:r>
              <a:rPr lang="en-US" dirty="0"/>
              <a:t>Silverware</a:t>
            </a:r>
          </a:p>
          <a:p>
            <a:pPr lvl="1">
              <a:buFont typeface="Arial" panose="020B0604020202020204" pitchFamily="34" charset="0"/>
              <a:buChar char="•"/>
            </a:pPr>
            <a:r>
              <a:rPr lang="en-US" dirty="0"/>
              <a:t>Cups and saucers</a:t>
            </a:r>
          </a:p>
          <a:p>
            <a:pPr lvl="1">
              <a:buFont typeface="Arial" panose="020B0604020202020204" pitchFamily="34" charset="0"/>
              <a:buChar char="•"/>
            </a:pPr>
            <a:r>
              <a:rPr lang="en-US" dirty="0"/>
              <a:t>Condiments</a:t>
            </a:r>
          </a:p>
          <a:p>
            <a:pPr lvl="1">
              <a:buFont typeface="Arial" panose="020B0604020202020204" pitchFamily="34" charset="0"/>
              <a:buChar char="•"/>
            </a:pPr>
            <a:r>
              <a:rPr lang="en-US" dirty="0"/>
              <a:t>Menus</a:t>
            </a:r>
          </a:p>
          <a:p>
            <a:pPr lvl="1">
              <a:buFont typeface="Arial" panose="020B0604020202020204" pitchFamily="34" charset="0"/>
              <a:buChar char="•"/>
            </a:pPr>
            <a:r>
              <a:rPr lang="en-US" dirty="0"/>
              <a:t>Water glasses</a:t>
            </a:r>
          </a:p>
        </p:txBody>
      </p:sp>
    </p:spTree>
    <p:extLst>
      <p:ext uri="{BB962C8B-B14F-4D97-AF65-F5344CB8AC3E}">
        <p14:creationId xmlns:p14="http://schemas.microsoft.com/office/powerpoint/2010/main" val="2402297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of Hot Beverages</a:t>
            </a:r>
          </a:p>
        </p:txBody>
      </p:sp>
      <p:sp>
        <p:nvSpPr>
          <p:cNvPr id="4" name="Text Placeholder 3"/>
          <p:cNvSpPr>
            <a:spLocks noGrp="1"/>
          </p:cNvSpPr>
          <p:nvPr>
            <p:ph idx="1"/>
          </p:nvPr>
        </p:nvSpPr>
        <p:spPr/>
        <p:txBody>
          <a:bodyPr/>
          <a:lstStyle/>
          <a:p>
            <a:pPr marL="285744" indent="-285744"/>
            <a:r>
              <a:rPr lang="en-US" dirty="0"/>
              <a:t>Serve beverages quickly and correctly</a:t>
            </a:r>
          </a:p>
          <a:p>
            <a:pPr marL="285744" indent="-285744"/>
            <a:r>
              <a:rPr lang="en-US" dirty="0"/>
              <a:t>Dispense table-side or in cups (⅔ full)</a:t>
            </a:r>
          </a:p>
          <a:p>
            <a:pPr marL="285744" indent="-285744"/>
            <a:r>
              <a:rPr lang="en-US" dirty="0"/>
              <a:t>Cup and saucer</a:t>
            </a:r>
          </a:p>
          <a:p>
            <a:pPr lvl="1"/>
            <a:r>
              <a:rPr lang="en-US" dirty="0"/>
              <a:t>Serve on the right</a:t>
            </a:r>
          </a:p>
          <a:p>
            <a:pPr lvl="1"/>
            <a:r>
              <a:rPr lang="en-US" dirty="0"/>
              <a:t>In front of guest</a:t>
            </a:r>
          </a:p>
          <a:p>
            <a:pPr lvl="1"/>
            <a:r>
              <a:rPr lang="en-US" dirty="0"/>
              <a:t>Handle—four o’clock</a:t>
            </a:r>
          </a:p>
          <a:p>
            <a:pPr marL="285744" indent="-285744"/>
            <a:r>
              <a:rPr lang="en-US" dirty="0"/>
              <a:t>Teaspoons—place on right of guest</a:t>
            </a:r>
          </a:p>
          <a:p>
            <a:pPr marL="285744" indent="-285744"/>
            <a:r>
              <a:rPr lang="en-US" dirty="0"/>
              <a:t>Hot water—serve with tea</a:t>
            </a:r>
          </a:p>
          <a:p>
            <a:pPr marL="285744" indent="-285744"/>
            <a:r>
              <a:rPr lang="en-US" dirty="0"/>
              <a:t>Sweeteners and milk or cream</a:t>
            </a:r>
          </a:p>
          <a:p>
            <a:pPr lvl="1"/>
            <a:r>
              <a:rPr lang="en-US" dirty="0"/>
              <a:t>Place on table </a:t>
            </a:r>
          </a:p>
          <a:p>
            <a:pPr lvl="1"/>
            <a:r>
              <a:rPr lang="en-US" dirty="0"/>
              <a:t>Handles facing right</a:t>
            </a:r>
          </a:p>
          <a:p>
            <a:pPr marL="285744" indent="-285744"/>
            <a:r>
              <a:rPr lang="en-US" dirty="0"/>
              <a:t>Small dish to collect used items</a:t>
            </a:r>
          </a:p>
          <a:p>
            <a:pPr marL="285744" indent="-285744"/>
            <a:endParaRPr lang="en-US" dirty="0"/>
          </a:p>
          <a:p>
            <a:pPr marL="285744" indent="-285744"/>
            <a:endParaRPr lang="en-US" dirty="0"/>
          </a:p>
        </p:txBody>
      </p:sp>
      <p:pic>
        <p:nvPicPr>
          <p:cNvPr id="6" name="Picture Placeholder 5"/>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8000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of Hot Beverages</a:t>
            </a:r>
          </a:p>
        </p:txBody>
      </p:sp>
      <p:sp>
        <p:nvSpPr>
          <p:cNvPr id="4" name="Text Placeholder 3"/>
          <p:cNvSpPr>
            <a:spLocks noGrp="1"/>
          </p:cNvSpPr>
          <p:nvPr>
            <p:ph idx="1"/>
          </p:nvPr>
        </p:nvSpPr>
        <p:spPr/>
        <p:txBody>
          <a:bodyPr/>
          <a:lstStyle/>
          <a:p>
            <a:pPr marL="285744" indent="-285744"/>
            <a:r>
              <a:rPr lang="en-US" dirty="0"/>
              <a:t>Check for refills</a:t>
            </a:r>
          </a:p>
          <a:p>
            <a:pPr marL="285744" indent="-285744"/>
            <a:r>
              <a:rPr lang="en-US" dirty="0"/>
              <a:t>Refer to restaurant policy</a:t>
            </a:r>
          </a:p>
          <a:p>
            <a:pPr lvl="1"/>
            <a:r>
              <a:rPr lang="en-US" dirty="0"/>
              <a:t>New cup and saucer</a:t>
            </a:r>
          </a:p>
          <a:p>
            <a:pPr lvl="1"/>
            <a:r>
              <a:rPr lang="en-US" dirty="0"/>
              <a:t>Refill at table</a:t>
            </a:r>
          </a:p>
          <a:p>
            <a:pPr marL="285744" indent="-285744"/>
            <a:r>
              <a:rPr lang="en-US" dirty="0"/>
              <a:t>Check milk, cream, sweeteners available</a:t>
            </a:r>
          </a:p>
          <a:p>
            <a:pPr lvl="1"/>
            <a:r>
              <a:rPr lang="en-US" dirty="0"/>
              <a:t>Refill if necessary</a:t>
            </a:r>
          </a:p>
          <a:p>
            <a:pPr marL="285744" indent="-285744"/>
            <a:endParaRPr lang="en-US" dirty="0"/>
          </a:p>
          <a:p>
            <a:pPr marL="285744" indent="-285744"/>
            <a:endParaRPr lang="en-US" dirty="0"/>
          </a:p>
        </p:txBody>
      </p:sp>
    </p:spTree>
    <p:extLst>
      <p:ext uri="{BB962C8B-B14F-4D97-AF65-F5344CB8AC3E}">
        <p14:creationId xmlns:p14="http://schemas.microsoft.com/office/powerpoint/2010/main" val="24347972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Beverages</a:t>
            </a:r>
          </a:p>
        </p:txBody>
      </p:sp>
      <p:sp>
        <p:nvSpPr>
          <p:cNvPr id="4" name="Text Placeholder 3"/>
          <p:cNvSpPr>
            <a:spLocks noGrp="1"/>
          </p:cNvSpPr>
          <p:nvPr>
            <p:ph idx="1"/>
          </p:nvPr>
        </p:nvSpPr>
        <p:spPr/>
        <p:txBody>
          <a:bodyPr/>
          <a:lstStyle/>
          <a:p>
            <a:pPr marL="285744" indent="-285744"/>
            <a:r>
              <a:rPr lang="en-US" dirty="0"/>
              <a:t>Traditional options</a:t>
            </a:r>
          </a:p>
          <a:p>
            <a:pPr marL="285744" indent="-285744"/>
            <a:r>
              <a:rPr lang="en-US" dirty="0"/>
              <a:t>Iced tea—sweet and unsweetened</a:t>
            </a:r>
          </a:p>
          <a:p>
            <a:pPr marL="285744" indent="-285744"/>
            <a:r>
              <a:rPr lang="en-US" dirty="0"/>
              <a:t>Soft drinks</a:t>
            </a:r>
          </a:p>
          <a:p>
            <a:pPr marL="285744" indent="-285744"/>
            <a:r>
              <a:rPr lang="en-US" dirty="0"/>
              <a:t>Bottled water</a:t>
            </a:r>
          </a:p>
          <a:p>
            <a:pPr marL="285744" indent="-285744"/>
            <a:r>
              <a:rPr lang="en-US" dirty="0"/>
              <a:t>Nonalcoholic drinks</a:t>
            </a:r>
          </a:p>
          <a:p>
            <a:pPr marL="285744" indent="-285744"/>
            <a:endParaRPr lang="en-US" dirty="0"/>
          </a:p>
        </p:txBody>
      </p:sp>
    </p:spTree>
    <p:extLst>
      <p:ext uri="{BB962C8B-B14F-4D97-AF65-F5344CB8AC3E}">
        <p14:creationId xmlns:p14="http://schemas.microsoft.com/office/powerpoint/2010/main" val="1572037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Beverages</a:t>
            </a:r>
          </a:p>
        </p:txBody>
      </p:sp>
      <p:sp>
        <p:nvSpPr>
          <p:cNvPr id="4" name="Text Placeholder 3"/>
          <p:cNvSpPr>
            <a:spLocks noGrp="1"/>
          </p:cNvSpPr>
          <p:nvPr>
            <p:ph idx="1"/>
          </p:nvPr>
        </p:nvSpPr>
        <p:spPr/>
        <p:txBody>
          <a:bodyPr/>
          <a:lstStyle/>
          <a:p>
            <a:pPr marL="0" indent="0">
              <a:buNone/>
            </a:pPr>
            <a:r>
              <a:rPr lang="en-US" dirty="0"/>
              <a:t>Iced tea:</a:t>
            </a:r>
          </a:p>
          <a:p>
            <a:pPr marL="285744" indent="-285744"/>
            <a:r>
              <a:rPr lang="en-US" dirty="0"/>
              <a:t>Brew large portion of hot tea</a:t>
            </a:r>
          </a:p>
          <a:p>
            <a:pPr marL="285744" indent="-285744"/>
            <a:r>
              <a:rPr lang="en-US" dirty="0"/>
              <a:t>Add sugar or sugar syrup</a:t>
            </a:r>
          </a:p>
          <a:p>
            <a:pPr marL="285744" indent="-285744"/>
            <a:r>
              <a:rPr lang="en-US" dirty="0"/>
              <a:t>Thoroughly mix</a:t>
            </a:r>
          </a:p>
          <a:p>
            <a:pPr marL="285744" indent="-285744"/>
            <a:r>
              <a:rPr lang="en-US" dirty="0"/>
              <a:t>Add ice</a:t>
            </a:r>
          </a:p>
          <a:p>
            <a:pPr marL="285744" indent="-285744"/>
            <a:endParaRPr lang="en-US" dirty="0"/>
          </a:p>
        </p:txBody>
      </p:sp>
    </p:spTree>
    <p:extLst>
      <p:ext uri="{BB962C8B-B14F-4D97-AF65-F5344CB8AC3E}">
        <p14:creationId xmlns:p14="http://schemas.microsoft.com/office/powerpoint/2010/main" val="9756590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Beverages</a:t>
            </a:r>
          </a:p>
        </p:txBody>
      </p:sp>
      <p:sp>
        <p:nvSpPr>
          <p:cNvPr id="4" name="Text Placeholder 3"/>
          <p:cNvSpPr>
            <a:spLocks noGrp="1"/>
          </p:cNvSpPr>
          <p:nvPr>
            <p:ph idx="1"/>
          </p:nvPr>
        </p:nvSpPr>
        <p:spPr/>
        <p:txBody>
          <a:bodyPr/>
          <a:lstStyle/>
          <a:p>
            <a:pPr marL="0" indent="0">
              <a:buNone/>
            </a:pPr>
            <a:r>
              <a:rPr lang="en-US" dirty="0"/>
              <a:t>Soft drinks:</a:t>
            </a:r>
          </a:p>
          <a:p>
            <a:pPr marL="285744" indent="-285744"/>
            <a:r>
              <a:rPr lang="en-US" dirty="0"/>
              <a:t>Soda or fountain drinks</a:t>
            </a:r>
          </a:p>
          <a:p>
            <a:pPr marL="285744" indent="-285744"/>
            <a:r>
              <a:rPr lang="en-US" dirty="0"/>
              <a:t>Syrup and carbonated water</a:t>
            </a:r>
          </a:p>
          <a:p>
            <a:pPr marL="285744" indent="-285744"/>
            <a:r>
              <a:rPr lang="en-US" dirty="0"/>
              <a:t>Contract soda company</a:t>
            </a:r>
          </a:p>
          <a:p>
            <a:pPr marL="285744" indent="-285744"/>
            <a:r>
              <a:rPr lang="en-US" dirty="0"/>
              <a:t>Serve half filled with ice</a:t>
            </a:r>
          </a:p>
          <a:p>
            <a:pPr lvl="1"/>
            <a:r>
              <a:rPr lang="en-US" dirty="0"/>
              <a:t>Proper temperature</a:t>
            </a:r>
          </a:p>
          <a:p>
            <a:pPr lvl="1"/>
            <a:r>
              <a:rPr lang="en-US" dirty="0"/>
              <a:t>Does not dilute quickly</a:t>
            </a:r>
          </a:p>
          <a:p>
            <a:pPr lvl="1"/>
            <a:r>
              <a:rPr lang="en-US" dirty="0"/>
              <a:t>Decreases refills</a:t>
            </a:r>
          </a:p>
          <a:p>
            <a:pPr marL="285744" indent="-285744"/>
            <a:endParaRPr lang="en-US" dirty="0"/>
          </a:p>
        </p:txBody>
      </p:sp>
    </p:spTree>
    <p:extLst>
      <p:ext uri="{BB962C8B-B14F-4D97-AF65-F5344CB8AC3E}">
        <p14:creationId xmlns:p14="http://schemas.microsoft.com/office/powerpoint/2010/main" val="2225101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Beverages</a:t>
            </a:r>
          </a:p>
        </p:txBody>
      </p:sp>
      <p:sp>
        <p:nvSpPr>
          <p:cNvPr id="4" name="Text Placeholder 3"/>
          <p:cNvSpPr>
            <a:spLocks noGrp="1"/>
          </p:cNvSpPr>
          <p:nvPr>
            <p:ph idx="1"/>
          </p:nvPr>
        </p:nvSpPr>
        <p:spPr/>
        <p:txBody>
          <a:bodyPr/>
          <a:lstStyle/>
          <a:p>
            <a:pPr marL="285744" indent="-285744"/>
            <a:r>
              <a:rPr lang="en-US" dirty="0"/>
              <a:t>Water provided at table</a:t>
            </a:r>
          </a:p>
          <a:p>
            <a:pPr marL="285744" indent="-285744"/>
            <a:r>
              <a:rPr lang="en-US" dirty="0"/>
              <a:t>Bottled water</a:t>
            </a:r>
          </a:p>
          <a:p>
            <a:pPr lvl="1"/>
            <a:r>
              <a:rPr lang="en-US" dirty="0"/>
              <a:t>Flat </a:t>
            </a:r>
          </a:p>
          <a:p>
            <a:pPr lvl="1"/>
            <a:r>
              <a:rPr lang="en-US" dirty="0"/>
              <a:t>Sparkling</a:t>
            </a:r>
          </a:p>
          <a:p>
            <a:pPr lvl="1"/>
            <a:r>
              <a:rPr lang="en-US" dirty="0"/>
              <a:t>Upcharge—premium product</a:t>
            </a:r>
          </a:p>
          <a:p>
            <a:pPr lvl="1"/>
            <a:r>
              <a:rPr lang="en-US" dirty="0"/>
              <a:t>Bottle disposal—recycle</a:t>
            </a:r>
          </a:p>
          <a:p>
            <a:pPr marL="285744" indent="-285744"/>
            <a:endParaRPr lang="en-US" dirty="0"/>
          </a:p>
        </p:txBody>
      </p:sp>
    </p:spTree>
    <p:extLst>
      <p:ext uri="{BB962C8B-B14F-4D97-AF65-F5344CB8AC3E}">
        <p14:creationId xmlns:p14="http://schemas.microsoft.com/office/powerpoint/2010/main" val="1126688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Beverages</a:t>
            </a:r>
          </a:p>
        </p:txBody>
      </p:sp>
      <p:sp>
        <p:nvSpPr>
          <p:cNvPr id="4" name="Text Placeholder 3"/>
          <p:cNvSpPr>
            <a:spLocks noGrp="1"/>
          </p:cNvSpPr>
          <p:nvPr>
            <p:ph idx="1"/>
          </p:nvPr>
        </p:nvSpPr>
        <p:spPr/>
        <p:txBody>
          <a:bodyPr/>
          <a:lstStyle/>
          <a:p>
            <a:pPr marL="0" indent="0">
              <a:buNone/>
            </a:pPr>
            <a:r>
              <a:rPr lang="en-US" dirty="0"/>
              <a:t>Nonalcoholic drinks:</a:t>
            </a:r>
          </a:p>
          <a:p>
            <a:pPr marL="285744" indent="-285744"/>
            <a:r>
              <a:rPr lang="en-US" dirty="0"/>
              <a:t>Lemonade</a:t>
            </a:r>
          </a:p>
          <a:p>
            <a:pPr marL="285744" indent="-285744"/>
            <a:r>
              <a:rPr lang="en-US" dirty="0"/>
              <a:t>Fresh fruits and vegetables</a:t>
            </a:r>
          </a:p>
          <a:p>
            <a:pPr marL="285744" indent="-285744"/>
            <a:r>
              <a:rPr lang="en-US" dirty="0"/>
              <a:t>Less sugar than soda</a:t>
            </a:r>
          </a:p>
          <a:p>
            <a:pPr marL="285744" indent="-285744"/>
            <a:r>
              <a:rPr lang="en-US" dirty="0"/>
              <a:t>Seasonal opportunities</a:t>
            </a:r>
          </a:p>
          <a:p>
            <a:pPr marL="285744" indent="-285744"/>
            <a:r>
              <a:rPr lang="en-US" dirty="0"/>
              <a:t>Signature drink</a:t>
            </a:r>
          </a:p>
          <a:p>
            <a:pPr marL="285744" indent="-285744"/>
            <a:r>
              <a:rPr lang="en-US" dirty="0"/>
              <a:t>Use recipes</a:t>
            </a:r>
          </a:p>
          <a:p>
            <a:pPr lvl="1"/>
            <a:r>
              <a:rPr lang="en-US" dirty="0"/>
              <a:t>Consistency</a:t>
            </a:r>
          </a:p>
          <a:p>
            <a:pPr lvl="1"/>
            <a:r>
              <a:rPr lang="en-US" dirty="0"/>
              <a:t>Guest satisfaction</a:t>
            </a:r>
          </a:p>
          <a:p>
            <a:pPr marL="285744" indent="-285744"/>
            <a:endParaRPr lang="en-US" dirty="0"/>
          </a:p>
        </p:txBody>
      </p:sp>
    </p:spTree>
    <p:extLst>
      <p:ext uri="{BB962C8B-B14F-4D97-AF65-F5344CB8AC3E}">
        <p14:creationId xmlns:p14="http://schemas.microsoft.com/office/powerpoint/2010/main" val="7452090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Beverage Service</a:t>
            </a:r>
          </a:p>
        </p:txBody>
      </p:sp>
      <p:sp>
        <p:nvSpPr>
          <p:cNvPr id="4" name="Text Placeholder 3"/>
          <p:cNvSpPr>
            <a:spLocks noGrp="1"/>
          </p:cNvSpPr>
          <p:nvPr>
            <p:ph idx="1"/>
          </p:nvPr>
        </p:nvSpPr>
        <p:spPr/>
        <p:txBody>
          <a:bodyPr/>
          <a:lstStyle/>
          <a:p>
            <a:pPr marL="285744" indent="-285744"/>
            <a:r>
              <a:rPr lang="en-US" dirty="0"/>
              <a:t>Serve quickly and correctly</a:t>
            </a:r>
          </a:p>
          <a:p>
            <a:pPr marL="285744" indent="-285744"/>
            <a:r>
              <a:rPr lang="en-US" dirty="0"/>
              <a:t>Dispense at server’s area</a:t>
            </a:r>
          </a:p>
          <a:p>
            <a:pPr marL="285744" indent="-285744"/>
            <a:r>
              <a:rPr lang="en-US" dirty="0"/>
              <a:t>Coaster or napkin—placed on right</a:t>
            </a:r>
          </a:p>
          <a:p>
            <a:pPr marL="285744" indent="-285744"/>
            <a:r>
              <a:rPr lang="en-US" dirty="0"/>
              <a:t>Drink placed on coaster or napkin</a:t>
            </a:r>
          </a:p>
          <a:p>
            <a:pPr marL="285744" indent="-285744"/>
            <a:r>
              <a:rPr lang="en-US" dirty="0"/>
              <a:t>Teaspoon, iced tea spoon, or straw</a:t>
            </a:r>
          </a:p>
          <a:p>
            <a:pPr marL="285744" indent="-285744"/>
            <a:r>
              <a:rPr lang="en-US" dirty="0"/>
              <a:t>Appropriate sweeteners</a:t>
            </a:r>
          </a:p>
          <a:p>
            <a:pPr marL="285744" indent="-285744"/>
            <a:r>
              <a:rPr lang="en-US" dirty="0"/>
              <a:t>Small dish to collect waste</a:t>
            </a:r>
          </a:p>
          <a:p>
            <a:pPr marL="285744" indent="-285744"/>
            <a:r>
              <a:rPr lang="en-US" dirty="0"/>
              <a:t>Check for refills</a:t>
            </a:r>
          </a:p>
          <a:p>
            <a:pPr marL="285744" indent="-285744"/>
            <a:r>
              <a:rPr lang="en-US" dirty="0"/>
              <a:t>Refer to restaurant policy</a:t>
            </a:r>
          </a:p>
          <a:p>
            <a:pPr lvl="1"/>
            <a:r>
              <a:rPr lang="en-US" dirty="0"/>
              <a:t>New glass</a:t>
            </a:r>
          </a:p>
          <a:p>
            <a:pPr lvl="1"/>
            <a:r>
              <a:rPr lang="en-US" dirty="0"/>
              <a:t>Refill at table</a:t>
            </a:r>
          </a:p>
          <a:p>
            <a:pPr marL="285744" indent="-285744"/>
            <a:r>
              <a:rPr lang="en-US" dirty="0"/>
              <a:t>Refill sweeteners if necessary</a:t>
            </a:r>
          </a:p>
          <a:p>
            <a:pPr marL="285744" indent="-285744"/>
            <a:endParaRPr lang="en-US" dirty="0"/>
          </a:p>
          <a:p>
            <a:endParaRPr lang="en-US" dirty="0"/>
          </a:p>
          <a:p>
            <a:endParaRPr lang="en-US" dirty="0"/>
          </a:p>
          <a:p>
            <a:pPr marL="285744" indent="-285744"/>
            <a:endParaRPr lang="en-US" dirty="0"/>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396711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Payments</a:t>
            </a:r>
          </a:p>
        </p:txBody>
      </p:sp>
      <p:sp>
        <p:nvSpPr>
          <p:cNvPr id="4" name="Text Placeholder 3"/>
          <p:cNvSpPr>
            <a:spLocks noGrp="1"/>
          </p:cNvSpPr>
          <p:nvPr>
            <p:ph idx="1"/>
          </p:nvPr>
        </p:nvSpPr>
        <p:spPr/>
        <p:txBody>
          <a:bodyPr/>
          <a:lstStyle/>
          <a:p>
            <a:pPr marL="285744" indent="-285744"/>
            <a:r>
              <a:rPr lang="en-US" dirty="0"/>
              <a:t>Vital function</a:t>
            </a:r>
          </a:p>
          <a:p>
            <a:pPr marL="285744" indent="-285744"/>
            <a:r>
              <a:rPr lang="en-US" dirty="0"/>
              <a:t>Accept and process with thanks and tact</a:t>
            </a:r>
          </a:p>
          <a:p>
            <a:pPr marL="285744" indent="-285744"/>
            <a:r>
              <a:rPr lang="en-US" dirty="0"/>
              <a:t>One-time guest vs. repeat guest</a:t>
            </a:r>
          </a:p>
          <a:p>
            <a:pPr marL="285744" indent="-285744"/>
            <a:endParaRPr lang="en-US" dirty="0"/>
          </a:p>
        </p:txBody>
      </p:sp>
    </p:spTree>
    <p:extLst>
      <p:ext uri="{BB962C8B-B14F-4D97-AF65-F5344CB8AC3E}">
        <p14:creationId xmlns:p14="http://schemas.microsoft.com/office/powerpoint/2010/main" val="12095993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Payments</a:t>
            </a:r>
          </a:p>
        </p:txBody>
      </p:sp>
      <p:sp>
        <p:nvSpPr>
          <p:cNvPr id="4" name="Text Placeholder 3"/>
          <p:cNvSpPr>
            <a:spLocks noGrp="1"/>
          </p:cNvSpPr>
          <p:nvPr>
            <p:ph idx="1"/>
          </p:nvPr>
        </p:nvSpPr>
        <p:spPr/>
        <p:txBody>
          <a:bodyPr/>
          <a:lstStyle/>
          <a:p>
            <a:pPr marL="0" indent="0">
              <a:buNone/>
            </a:pPr>
            <a:r>
              <a:rPr lang="en-US" dirty="0"/>
              <a:t>Cash payment:</a:t>
            </a:r>
          </a:p>
          <a:p>
            <a:pPr marL="285744" indent="-285744"/>
            <a:r>
              <a:rPr lang="en-US" dirty="0"/>
              <a:t>Cashier accepts payment from guest</a:t>
            </a:r>
          </a:p>
          <a:p>
            <a:pPr marL="285744" indent="-285744"/>
            <a:r>
              <a:rPr lang="en-US" dirty="0"/>
              <a:t>Restates total </a:t>
            </a:r>
          </a:p>
          <a:p>
            <a:pPr marL="285744" indent="-285744"/>
            <a:r>
              <a:rPr lang="en-US" dirty="0"/>
              <a:t>Counts out change</a:t>
            </a:r>
          </a:p>
          <a:p>
            <a:pPr marL="0" indent="0">
              <a:buNone/>
            </a:pPr>
            <a:endParaRPr lang="en-US" dirty="0"/>
          </a:p>
          <a:p>
            <a:pPr marL="0" indent="0">
              <a:buNone/>
            </a:pPr>
            <a:r>
              <a:rPr lang="en-US" dirty="0"/>
              <a:t>Credit card payment:</a:t>
            </a:r>
          </a:p>
          <a:p>
            <a:pPr marL="285744" indent="-285744"/>
            <a:r>
              <a:rPr lang="en-US" dirty="0"/>
              <a:t>Credit card machines</a:t>
            </a:r>
          </a:p>
          <a:p>
            <a:pPr marL="285744" indent="-285744"/>
            <a:r>
              <a:rPr lang="en-US" dirty="0"/>
              <a:t>Swipe through machine</a:t>
            </a:r>
          </a:p>
          <a:p>
            <a:pPr marL="285744" indent="-285744"/>
            <a:r>
              <a:rPr lang="en-US" dirty="0"/>
              <a:t>Obtain authorization from databank</a:t>
            </a:r>
          </a:p>
          <a:p>
            <a:pPr marL="285744" indent="-285744"/>
            <a:r>
              <a:rPr lang="en-US" dirty="0"/>
              <a:t>Displays authorization response</a:t>
            </a:r>
          </a:p>
          <a:p>
            <a:pPr marL="285744" indent="-285744"/>
            <a:endParaRPr lang="en-US" dirty="0"/>
          </a:p>
        </p:txBody>
      </p:sp>
    </p:spTree>
    <p:extLst>
      <p:ext uri="{BB962C8B-B14F-4D97-AF65-F5344CB8AC3E}">
        <p14:creationId xmlns:p14="http://schemas.microsoft.com/office/powerpoint/2010/main" val="2418332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Tools and Stations</a:t>
            </a:r>
          </a:p>
        </p:txBody>
      </p:sp>
      <p:sp>
        <p:nvSpPr>
          <p:cNvPr id="4" name="Text Placeholder 3"/>
          <p:cNvSpPr>
            <a:spLocks noGrp="1"/>
          </p:cNvSpPr>
          <p:nvPr>
            <p:ph idx="1"/>
          </p:nvPr>
        </p:nvSpPr>
        <p:spPr/>
        <p:txBody>
          <a:bodyPr/>
          <a:lstStyle/>
          <a:p>
            <a:pPr marL="0" indent="0">
              <a:buNone/>
            </a:pPr>
            <a:r>
              <a:rPr lang="en-US" dirty="0"/>
              <a:t>Serving utensils:</a:t>
            </a:r>
          </a:p>
          <a:p>
            <a:pPr marL="285744" indent="-285744"/>
            <a:r>
              <a:rPr lang="en-US" dirty="0"/>
              <a:t>Serve food to guests</a:t>
            </a:r>
          </a:p>
          <a:p>
            <a:pPr marL="285744" indent="-285744"/>
            <a:r>
              <a:rPr lang="en-US" dirty="0"/>
              <a:t>Large serving spoons</a:t>
            </a:r>
          </a:p>
          <a:p>
            <a:pPr lvl="1"/>
            <a:r>
              <a:rPr lang="en-US" dirty="0"/>
              <a:t>Casseroles and vegetables</a:t>
            </a:r>
          </a:p>
          <a:p>
            <a:pPr marL="285744" indent="-285744"/>
            <a:r>
              <a:rPr lang="en-US" dirty="0"/>
              <a:t>Pastry tongs</a:t>
            </a:r>
          </a:p>
          <a:p>
            <a:pPr lvl="1"/>
            <a:r>
              <a:rPr lang="en-US" dirty="0"/>
              <a:t>Individual pastries</a:t>
            </a:r>
          </a:p>
          <a:p>
            <a:pPr marL="285744" indent="-285744"/>
            <a:r>
              <a:rPr lang="en-US" dirty="0"/>
              <a:t>Cake and pie servers</a:t>
            </a:r>
          </a:p>
        </p:txBody>
      </p:sp>
      <p:pic>
        <p:nvPicPr>
          <p:cNvPr id="8" name="Picture Placeholder 7"/>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670036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Payments</a:t>
            </a:r>
          </a:p>
        </p:txBody>
      </p:sp>
      <p:sp>
        <p:nvSpPr>
          <p:cNvPr id="4" name="Text Placeholder 3"/>
          <p:cNvSpPr>
            <a:spLocks noGrp="1"/>
          </p:cNvSpPr>
          <p:nvPr>
            <p:ph idx="1"/>
          </p:nvPr>
        </p:nvSpPr>
        <p:spPr/>
        <p:txBody>
          <a:bodyPr/>
          <a:lstStyle/>
          <a:p>
            <a:pPr marL="0" indent="0">
              <a:buNone/>
            </a:pPr>
            <a:r>
              <a:rPr lang="en-US" dirty="0"/>
              <a:t>Credit card transactions—cashier:</a:t>
            </a:r>
          </a:p>
          <a:p>
            <a:pPr marL="285744" indent="-285744"/>
            <a:r>
              <a:rPr lang="en-US" dirty="0"/>
              <a:t>Ask for additional ID</a:t>
            </a:r>
          </a:p>
          <a:p>
            <a:pPr lvl="1"/>
            <a:r>
              <a:rPr lang="en-US" dirty="0"/>
              <a:t>Ensures card belongs to guest</a:t>
            </a:r>
          </a:p>
          <a:p>
            <a:pPr marL="285744" indent="-285744"/>
            <a:r>
              <a:rPr lang="en-US" dirty="0"/>
              <a:t>Process card</a:t>
            </a:r>
          </a:p>
          <a:p>
            <a:pPr marL="285744" indent="-285744"/>
            <a:r>
              <a:rPr lang="en-US" dirty="0"/>
              <a:t>Return card to guest</a:t>
            </a:r>
          </a:p>
          <a:p>
            <a:pPr marL="285744" indent="-285744"/>
            <a:r>
              <a:rPr lang="en-US" dirty="0"/>
              <a:t>Give copy of receipt</a:t>
            </a:r>
          </a:p>
          <a:p>
            <a:pPr marL="285744" indent="-285744"/>
            <a:r>
              <a:rPr lang="en-US" dirty="0"/>
              <a:t>Compare signatures</a:t>
            </a:r>
          </a:p>
          <a:p>
            <a:pPr marL="285744" indent="-285744"/>
            <a:r>
              <a:rPr lang="en-US" dirty="0"/>
              <a:t>Guest finalizes total</a:t>
            </a:r>
          </a:p>
          <a:p>
            <a:pPr marL="285744" indent="-285744"/>
            <a:endParaRPr lang="en-US" dirty="0"/>
          </a:p>
        </p:txBody>
      </p:sp>
    </p:spTree>
    <p:extLst>
      <p:ext uri="{BB962C8B-B14F-4D97-AF65-F5344CB8AC3E}">
        <p14:creationId xmlns:p14="http://schemas.microsoft.com/office/powerpoint/2010/main" val="563860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Payments</a:t>
            </a:r>
          </a:p>
        </p:txBody>
      </p:sp>
      <p:sp>
        <p:nvSpPr>
          <p:cNvPr id="4" name="Text Placeholder 3"/>
          <p:cNvSpPr>
            <a:spLocks noGrp="1"/>
          </p:cNvSpPr>
          <p:nvPr>
            <p:ph idx="1"/>
          </p:nvPr>
        </p:nvSpPr>
        <p:spPr/>
        <p:txBody>
          <a:bodyPr/>
          <a:lstStyle/>
          <a:p>
            <a:pPr marL="0" indent="0">
              <a:buNone/>
            </a:pPr>
            <a:r>
              <a:rPr lang="en-US" dirty="0"/>
              <a:t>Credit card transactions—table service:</a:t>
            </a:r>
          </a:p>
          <a:p>
            <a:pPr>
              <a:buAutoNum type="arabicPeriod"/>
            </a:pPr>
            <a:r>
              <a:rPr lang="en-US" dirty="0"/>
              <a:t>Present check at table</a:t>
            </a:r>
          </a:p>
          <a:p>
            <a:pPr>
              <a:buAutoNum type="arabicPeriod"/>
            </a:pPr>
            <a:r>
              <a:rPr lang="en-US" dirty="0"/>
              <a:t>Collect payment</a:t>
            </a:r>
          </a:p>
          <a:p>
            <a:pPr>
              <a:buAutoNum type="arabicPeriod"/>
            </a:pPr>
            <a:r>
              <a:rPr lang="en-US" dirty="0"/>
              <a:t>Process payment</a:t>
            </a:r>
          </a:p>
          <a:p>
            <a:pPr>
              <a:buAutoNum type="arabicPeriod"/>
            </a:pPr>
            <a:r>
              <a:rPr lang="en-US" dirty="0"/>
              <a:t>Return change or credit card receipt and credit card</a:t>
            </a:r>
          </a:p>
          <a:p>
            <a:pPr marL="800080" lvl="1" indent="-342891">
              <a:buFont typeface="Arial" panose="020B0604020202020204" pitchFamily="34" charset="0"/>
              <a:buChar char="•"/>
            </a:pPr>
            <a:r>
              <a:rPr lang="en-US" dirty="0"/>
              <a:t>Make change away from table</a:t>
            </a:r>
          </a:p>
          <a:p>
            <a:pPr marL="800080" lvl="1" indent="-342891">
              <a:buFont typeface="Arial" panose="020B0604020202020204" pitchFamily="34" charset="0"/>
              <a:buChar char="•"/>
            </a:pPr>
            <a:r>
              <a:rPr lang="en-US" dirty="0"/>
              <a:t>Do not count out to guest or repeat totals</a:t>
            </a:r>
          </a:p>
          <a:p>
            <a:pPr marL="800080" lvl="1" indent="-342891">
              <a:buFont typeface="Arial" panose="020B0604020202020204" pitchFamily="34" charset="0"/>
              <a:buChar char="•"/>
            </a:pPr>
            <a:r>
              <a:rPr lang="en-US" dirty="0"/>
              <a:t>Bring credit card and receipt together</a:t>
            </a:r>
          </a:p>
          <a:p>
            <a:pPr marL="800080" lvl="1" indent="-342891">
              <a:buFont typeface="Arial" panose="020B0604020202020204" pitchFamily="34" charset="0"/>
              <a:buChar char="•"/>
            </a:pPr>
            <a:r>
              <a:rPr lang="en-US" dirty="0"/>
              <a:t>Explain which copy customers should take</a:t>
            </a:r>
          </a:p>
          <a:p>
            <a:pPr marL="800080" lvl="1" indent="-342891">
              <a:buFont typeface="Arial" panose="020B0604020202020204" pitchFamily="34" charset="0"/>
              <a:buChar char="•"/>
            </a:pPr>
            <a:r>
              <a:rPr lang="en-US" dirty="0"/>
              <a:t>Collect signed receipt after guest leaves</a:t>
            </a:r>
          </a:p>
          <a:p>
            <a:pPr marL="342900" indent="-342900">
              <a:buFont typeface="+mj-lt"/>
              <a:buAutoNum type="arabicPeriod" startAt="5"/>
            </a:pPr>
            <a:r>
              <a:rPr lang="en-US" dirty="0"/>
              <a:t>Thank guests</a:t>
            </a:r>
          </a:p>
        </p:txBody>
      </p:sp>
    </p:spTree>
    <p:extLst>
      <p:ext uri="{BB962C8B-B14F-4D97-AF65-F5344CB8AC3E}">
        <p14:creationId xmlns:p14="http://schemas.microsoft.com/office/powerpoint/2010/main" val="3159332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Payments</a:t>
            </a:r>
          </a:p>
        </p:txBody>
      </p:sp>
      <p:sp>
        <p:nvSpPr>
          <p:cNvPr id="4" name="Text Placeholder 3"/>
          <p:cNvSpPr>
            <a:spLocks noGrp="1"/>
          </p:cNvSpPr>
          <p:nvPr>
            <p:ph idx="1"/>
          </p:nvPr>
        </p:nvSpPr>
        <p:spPr/>
        <p:txBody>
          <a:bodyPr/>
          <a:lstStyle/>
          <a:p>
            <a:pPr marL="285744" indent="-285744"/>
            <a:r>
              <a:rPr lang="en-US" dirty="0"/>
              <a:t>Handheld POS systems</a:t>
            </a:r>
          </a:p>
          <a:p>
            <a:pPr lvl="1">
              <a:buFont typeface="Arial" panose="020B0604020202020204" pitchFamily="34" charset="0"/>
              <a:buChar char="•"/>
            </a:pPr>
            <a:r>
              <a:rPr lang="en-US" dirty="0"/>
              <a:t>Transactions processed table-side</a:t>
            </a:r>
          </a:p>
          <a:p>
            <a:pPr lvl="1">
              <a:buFont typeface="Arial" panose="020B0604020202020204" pitchFamily="34" charset="0"/>
              <a:buChar char="•"/>
            </a:pPr>
            <a:r>
              <a:rPr lang="en-US" dirty="0"/>
              <a:t>Refer to restaurant’s procedures</a:t>
            </a:r>
          </a:p>
          <a:p>
            <a:pPr marL="285744" indent="-285744"/>
            <a:r>
              <a:rPr lang="en-US" dirty="0"/>
              <a:t>Gratuity—tip</a:t>
            </a:r>
          </a:p>
          <a:p>
            <a:pPr lvl="1">
              <a:buFont typeface="Arial" panose="020B0604020202020204" pitchFamily="34" charset="0"/>
              <a:buChar char="•"/>
            </a:pPr>
            <a:r>
              <a:rPr lang="en-US" dirty="0"/>
              <a:t>Legible</a:t>
            </a:r>
          </a:p>
          <a:p>
            <a:pPr lvl="1">
              <a:buFont typeface="Arial" panose="020B0604020202020204" pitchFamily="34" charset="0"/>
              <a:buChar char="•"/>
            </a:pPr>
            <a:r>
              <a:rPr lang="en-US" dirty="0"/>
              <a:t>Total bill accurate</a:t>
            </a:r>
          </a:p>
          <a:p>
            <a:pPr lvl="1">
              <a:buFont typeface="Arial" panose="020B0604020202020204" pitchFamily="34" charset="0"/>
              <a:buChar char="•"/>
            </a:pPr>
            <a:r>
              <a:rPr lang="en-US" dirty="0"/>
              <a:t>Gratuity payment</a:t>
            </a:r>
          </a:p>
          <a:p>
            <a:pPr lvl="1">
              <a:buFont typeface="Arial" panose="020B0604020202020204" pitchFamily="34" charset="0"/>
              <a:buChar char="•"/>
            </a:pPr>
            <a:r>
              <a:rPr lang="en-US" dirty="0"/>
              <a:t>End of night</a:t>
            </a:r>
          </a:p>
          <a:p>
            <a:pPr lvl="1">
              <a:buFont typeface="Arial" panose="020B0604020202020204" pitchFamily="34" charset="0"/>
              <a:buChar char="•"/>
            </a:pPr>
            <a:r>
              <a:rPr lang="en-US" dirty="0"/>
              <a:t>Part of waitstaff check</a:t>
            </a:r>
          </a:p>
        </p:txBody>
      </p:sp>
    </p:spTree>
    <p:extLst>
      <p:ext uri="{BB962C8B-B14F-4D97-AF65-F5344CB8AC3E}">
        <p14:creationId xmlns:p14="http://schemas.microsoft.com/office/powerpoint/2010/main" val="336118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Tools and Stations</a:t>
            </a:r>
          </a:p>
        </p:txBody>
      </p:sp>
      <p:sp>
        <p:nvSpPr>
          <p:cNvPr id="4" name="Text Placeholder 3"/>
          <p:cNvSpPr>
            <a:spLocks noGrp="1"/>
          </p:cNvSpPr>
          <p:nvPr>
            <p:ph idx="1"/>
          </p:nvPr>
        </p:nvSpPr>
        <p:spPr/>
        <p:txBody>
          <a:bodyPr/>
          <a:lstStyle/>
          <a:p>
            <a:pPr marL="0" indent="0">
              <a:buNone/>
            </a:pPr>
            <a:r>
              <a:rPr lang="en-US" dirty="0"/>
              <a:t>Point-of-sale (POS):</a:t>
            </a:r>
          </a:p>
          <a:p>
            <a:pPr marL="285744" indent="-285744"/>
            <a:r>
              <a:rPr lang="en-US" dirty="0"/>
              <a:t>Orders taken by waitstaff</a:t>
            </a:r>
          </a:p>
          <a:p>
            <a:pPr marL="285744" indent="-285744"/>
            <a:r>
              <a:rPr lang="en-US" dirty="0"/>
              <a:t>Punched into POS for production</a:t>
            </a:r>
          </a:p>
          <a:p>
            <a:pPr marL="285744" indent="-285744"/>
            <a:r>
              <a:rPr lang="en-US" dirty="0"/>
              <a:t>Proper training</a:t>
            </a:r>
          </a:p>
        </p:txBody>
      </p:sp>
      <p:pic>
        <p:nvPicPr>
          <p:cNvPr id="8" name="Picture Placeholder 7"/>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p:pic>
      <p:sp>
        <p:nvSpPr>
          <p:cNvPr id="5" name="TextBox 4"/>
          <p:cNvSpPr txBox="1"/>
          <p:nvPr/>
        </p:nvSpPr>
        <p:spPr>
          <a:xfrm>
            <a:off x="8507412" y="4126468"/>
            <a:ext cx="2085976" cy="1200329"/>
          </a:xfrm>
          <a:prstGeom prst="rect">
            <a:avLst/>
          </a:prstGeom>
          <a:noFill/>
        </p:spPr>
        <p:txBody>
          <a:bodyPr wrap="square" rtlCol="0">
            <a:spAutoFit/>
          </a:bodyPr>
          <a:lstStyle/>
          <a:p>
            <a:r>
              <a:rPr lang="en-US" dirty="0"/>
              <a:t>Please crop out half of me – so you don’t see jeans and pony tail</a:t>
            </a:r>
          </a:p>
        </p:txBody>
      </p:sp>
    </p:spTree>
    <p:extLst>
      <p:ext uri="{BB962C8B-B14F-4D97-AF65-F5344CB8AC3E}">
        <p14:creationId xmlns:p14="http://schemas.microsoft.com/office/powerpoint/2010/main" val="3453860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Reservations and Requests</a:t>
            </a:r>
          </a:p>
        </p:txBody>
      </p:sp>
      <p:sp>
        <p:nvSpPr>
          <p:cNvPr id="4" name="Text Placeholder 3"/>
          <p:cNvSpPr>
            <a:spLocks noGrp="1"/>
          </p:cNvSpPr>
          <p:nvPr>
            <p:ph idx="1"/>
          </p:nvPr>
        </p:nvSpPr>
        <p:spPr/>
        <p:txBody>
          <a:bodyPr/>
          <a:lstStyle/>
          <a:p>
            <a:pPr marL="285744" indent="-285744"/>
            <a:r>
              <a:rPr lang="en-US" dirty="0"/>
              <a:t>Accurate system </a:t>
            </a:r>
          </a:p>
          <a:p>
            <a:pPr marL="285744" indent="-285744"/>
            <a:r>
              <a:rPr lang="en-US" dirty="0"/>
              <a:t>Record reservations</a:t>
            </a:r>
          </a:p>
          <a:p>
            <a:pPr marL="285744" indent="-285744"/>
            <a:r>
              <a:rPr lang="en-US" dirty="0"/>
              <a:t>Special requests</a:t>
            </a:r>
          </a:p>
          <a:p>
            <a:pPr marL="285744" indent="-285744"/>
            <a:r>
              <a:rPr lang="en-US" dirty="0"/>
              <a:t>Implement at right time</a:t>
            </a:r>
          </a:p>
          <a:p>
            <a:pPr marL="285744" indent="-285744"/>
            <a:endParaRPr lang="en-US" dirty="0"/>
          </a:p>
        </p:txBody>
      </p:sp>
    </p:spTree>
    <p:extLst>
      <p:ext uri="{BB962C8B-B14F-4D97-AF65-F5344CB8AC3E}">
        <p14:creationId xmlns:p14="http://schemas.microsoft.com/office/powerpoint/2010/main" val="338330634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247FF6-DF7F-4D4A-B0BB-48B6AD84B7BC}">
  <ds:schemaRefs>
    <ds:schemaRef ds:uri="http://schemas.microsoft.com/sharepoint/v3/contenttype/forms"/>
  </ds:schemaRefs>
</ds:datastoreItem>
</file>

<file path=customXml/itemProps2.xml><?xml version="1.0" encoding="utf-8"?>
<ds:datastoreItem xmlns:ds="http://schemas.openxmlformats.org/officeDocument/2006/customXml" ds:itemID="{20C200C4-4015-4830-908C-E093C6527B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387B4B-54AD-46A1-9127-5E3081ACCB5A}">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docProps/app.xml><?xml version="1.0" encoding="utf-8"?>
<Properties xmlns="http://schemas.openxmlformats.org/officeDocument/2006/extended-properties" xmlns:vt="http://schemas.openxmlformats.org/officeDocument/2006/docPropsVTypes">
  <Template/>
  <TotalTime>1020</TotalTime>
  <Words>9160</Words>
  <Application>Microsoft Office PowerPoint</Application>
  <PresentationFormat>Widescreen</PresentationFormat>
  <Paragraphs>913</Paragraphs>
  <Slides>72</Slides>
  <Notes>71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Courier New</vt:lpstr>
      <vt:lpstr>Helvetica Neue Medium</vt:lpstr>
      <vt:lpstr>Wingdings</vt:lpstr>
      <vt:lpstr>1_Office Theme</vt:lpstr>
      <vt:lpstr>PowerPoint Presentation</vt:lpstr>
      <vt:lpstr>Service Staff Responsibilities</vt:lpstr>
      <vt:lpstr>Service Staff Responsibilities</vt:lpstr>
      <vt:lpstr>Service Staff Responsibilities</vt:lpstr>
      <vt:lpstr>Service Tools and Stations</vt:lpstr>
      <vt:lpstr>Service Tools and Stations</vt:lpstr>
      <vt:lpstr>Service Tools and Stations</vt:lpstr>
      <vt:lpstr>Service Tools and Stations</vt:lpstr>
      <vt:lpstr>Reservations and Requests</vt:lpstr>
      <vt:lpstr>Reservations and Requests</vt:lpstr>
      <vt:lpstr>Reservations and Requests</vt:lpstr>
      <vt:lpstr>Reservations and Requests</vt:lpstr>
      <vt:lpstr>Greeting Guests and Taking Orders</vt:lpstr>
      <vt:lpstr>Greeting Guests and Taking Orders</vt:lpstr>
      <vt:lpstr>Taking a Table-Side Order</vt:lpstr>
      <vt:lpstr>Suggestive Selling</vt:lpstr>
      <vt:lpstr>Suggestive Selling</vt:lpstr>
      <vt:lpstr>Suggestive Selling</vt:lpstr>
      <vt:lpstr>Suggestive Selling</vt:lpstr>
      <vt:lpstr>Alcohol Service</vt:lpstr>
      <vt:lpstr>Alcohol Service</vt:lpstr>
      <vt:lpstr>Alcohol Service</vt:lpstr>
      <vt:lpstr>Alcohol Service</vt:lpstr>
      <vt:lpstr>Alcohol Service</vt:lpstr>
      <vt:lpstr>Alcohol Service</vt:lpstr>
      <vt:lpstr>Alcohol Service</vt:lpstr>
      <vt:lpstr>Alcohol Service</vt:lpstr>
      <vt:lpstr>Alcohol Service</vt:lpstr>
      <vt:lpstr>Alcohol Service</vt:lpstr>
      <vt:lpstr>Filing Alcohol-Related Reports</vt:lpstr>
      <vt:lpstr>Filing Alcohol-Related Reports</vt:lpstr>
      <vt:lpstr>Traditional Service</vt:lpstr>
      <vt:lpstr>Traditional Service</vt:lpstr>
      <vt:lpstr>Traditional Service</vt:lpstr>
      <vt:lpstr>Traditional Service</vt:lpstr>
      <vt:lpstr>Traditional Service</vt:lpstr>
      <vt:lpstr>Contemporary Service</vt:lpstr>
      <vt:lpstr>Contemporary Service</vt:lpstr>
      <vt:lpstr>Types of Knives</vt:lpstr>
      <vt:lpstr>Types of Knives</vt:lpstr>
      <vt:lpstr>Types of Forks</vt:lpstr>
      <vt:lpstr>Types of Forks</vt:lpstr>
      <vt:lpstr>Types of Forks</vt:lpstr>
      <vt:lpstr>Types of Spoons</vt:lpstr>
      <vt:lpstr>Types of Spoons</vt:lpstr>
      <vt:lpstr>Types of Spoons</vt:lpstr>
      <vt:lpstr>Traditional Service Setups</vt:lpstr>
      <vt:lpstr>Traditional Service Setups</vt:lpstr>
      <vt:lpstr>Various Types of Drinking Glasses</vt:lpstr>
      <vt:lpstr>Various Types of Drinking Glasses</vt:lpstr>
      <vt:lpstr>Types of China/Dinnerware</vt:lpstr>
      <vt:lpstr>Types of China/Dinnerware</vt:lpstr>
      <vt:lpstr>Types of China/Dinnerware</vt:lpstr>
      <vt:lpstr>Traditional Service Setups</vt:lpstr>
      <vt:lpstr>Coffee, Tea, and Cocoa</vt:lpstr>
      <vt:lpstr>Coffee, Tea, and Cocoa</vt:lpstr>
      <vt:lpstr>Coffee, Tea, and Cocoa</vt:lpstr>
      <vt:lpstr>Coffee, Tea, and Cocoa</vt:lpstr>
      <vt:lpstr>Making Hot Tea with Tea Leaves</vt:lpstr>
      <vt:lpstr>Service of Hot Beverages</vt:lpstr>
      <vt:lpstr>Service of Hot Beverages</vt:lpstr>
      <vt:lpstr>Cold Beverages</vt:lpstr>
      <vt:lpstr>Cold Beverages</vt:lpstr>
      <vt:lpstr>Cold Beverages</vt:lpstr>
      <vt:lpstr>Cold Beverages</vt:lpstr>
      <vt:lpstr>Cold Beverages</vt:lpstr>
      <vt:lpstr>Cold Beverage Service</vt:lpstr>
      <vt:lpstr>Processing Payments</vt:lpstr>
      <vt:lpstr>Processing Payments</vt:lpstr>
      <vt:lpstr>Processing Payments</vt:lpstr>
      <vt:lpstr>Processing Payments</vt:lpstr>
      <vt:lpstr>Processing Payments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21 Front-of-House Basics</dc:title>
  <dc:creator>Sarah Leszka</dc:creator>
  <cp:lastModifiedBy>Courtney Hamm</cp:lastModifiedBy>
  <cp:revision>192</cp:revision>
  <dcterms:created xsi:type="dcterms:W3CDTF">2017-04-05T14:41:49Z</dcterms:created>
  <dcterms:modified xsi:type="dcterms:W3CDTF">2025-07-30T18:02:15Z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900.000000000000</vt:lpwstr>
  </property>
  <property fmtid="{D5CDD505-2E9C-101B-9397-08002B2CF9AE}" pid="3" name="ContentTypeId">
    <vt:lpwstr>0x010100A7FDCF3104A07244BF459662B7AA6C88</vt:lpwstr>
  </property>
  <property fmtid="{D5CDD505-2E9C-101B-9397-08002B2CF9AE}" pid="4" name="MediaServiceImageTags">
    <vt:lpwstr/>
  </property>
</Properties>
</file>