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33"/>
  </p:notesMasterIdLst>
  <p:sldIdLst>
    <p:sldId id="285" r:id="rId4"/>
    <p:sldId id="28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5E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CFB1B8-DE36-4718-B43A-35D34B6D0868}" v="1" dt="2025-07-30T17:23:23.2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79" autoAdjust="0"/>
    <p:restoredTop sz="85109" autoAdjust="0"/>
  </p:normalViewPr>
  <p:slideViewPr>
    <p:cSldViewPr snapToGrid="0">
      <p:cViewPr varScale="1">
        <p:scale>
          <a:sx n="55" d="100"/>
          <a:sy n="55" d="100"/>
        </p:scale>
        <p:origin x="10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CBEE09-5243-4A08-97B2-0E96FBE700ED}" type="datetimeFigureOut">
              <a:rPr lang="en-US" smtClean="0"/>
              <a:t>7/30/2025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F6D0A9-38CA-4E94-B9E5-41950B702831}" type="slidenum">
              <a:rPr lang="en-US" smtClean="0"/>
              <a:t>‹#›</a:t>
            </a:fld>
            <a:endParaRPr lang="en-US" dirty="0"/>
          </a:p>
        </p:txBody>
      </p:sp>
    </p:spTree>
    <p:extLst>
      <p:ext uri="{BB962C8B-B14F-4D97-AF65-F5344CB8AC3E}">
        <p14:creationId xmlns:p14="http://schemas.microsoft.com/office/powerpoint/2010/main" val="1320489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1</a:t>
            </a:fld>
            <a:endParaRPr lang="en-US" dirty="0"/>
          </a:p>
        </p:txBody>
      </p:sp>
    </p:spTree>
    <p:extLst>
      <p:ext uri="{BB962C8B-B14F-4D97-AF65-F5344CB8AC3E}">
        <p14:creationId xmlns:p14="http://schemas.microsoft.com/office/powerpoint/2010/main" val="885166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Baking soda (sodium bicarbonate) is a chemical leavener that releases carbon dioxide gas when mixed with a liquid and an acid. For example, baking soda will leaven a batter when mixed with an acid such as lemon juice, yogurt, or buttermilk. Other, less reliable reactants are honey, molasses, cocoa, and chocolate. Because heat is not necessary for the leavening process to occur, bake the item right away to prevent the gases from escaping and leavening the item too soon.</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10</a:t>
            </a:fld>
            <a:endParaRPr lang="en-US" dirty="0"/>
          </a:p>
        </p:txBody>
      </p:sp>
    </p:spTree>
    <p:extLst>
      <p:ext uri="{BB962C8B-B14F-4D97-AF65-F5344CB8AC3E}">
        <p14:creationId xmlns:p14="http://schemas.microsoft.com/office/powerpoint/2010/main" val="1902619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Introducing air into the batter is another way to leaven a baked item. The air expands during baking and leavens the product. Pastry chefs use two methods to introduce air into batter: creaming and foaming. In the </a:t>
            </a:r>
            <a:r>
              <a:rPr lang="en-US" sz="1200" b="1" i="0" u="none" strike="noStrike" kern="1200" baseline="0" dirty="0">
                <a:solidFill>
                  <a:schemeClr val="tx1"/>
                </a:solidFill>
                <a:latin typeface="+mn-lt"/>
                <a:ea typeface="+mn-ea"/>
                <a:cs typeface="+mn-cs"/>
              </a:rPr>
              <a:t>creaming method</a:t>
            </a:r>
            <a:r>
              <a:rPr lang="en-US" sz="1200" b="0" i="0" u="none" strike="noStrike" kern="1200" baseline="0" dirty="0">
                <a:solidFill>
                  <a:schemeClr val="tx1"/>
                </a:solidFill>
                <a:latin typeface="+mn-lt"/>
                <a:ea typeface="+mn-ea"/>
                <a:cs typeface="+mn-cs"/>
              </a:rPr>
              <a:t>, beat the fat and sugar together. Use the creaming method most often in cake and cookie making. In the </a:t>
            </a:r>
            <a:r>
              <a:rPr lang="en-US" sz="1200" b="1" i="0" u="none" strike="noStrike" kern="1200" baseline="0" dirty="0">
                <a:solidFill>
                  <a:schemeClr val="tx1"/>
                </a:solidFill>
                <a:latin typeface="+mn-lt"/>
                <a:ea typeface="+mn-ea"/>
                <a:cs typeface="+mn-cs"/>
              </a:rPr>
              <a:t>foaming method</a:t>
            </a:r>
            <a:r>
              <a:rPr lang="en-US" sz="1200" b="0" i="0" u="none" strike="noStrike" kern="1200" baseline="0" dirty="0">
                <a:solidFill>
                  <a:schemeClr val="tx1"/>
                </a:solidFill>
                <a:latin typeface="+mn-lt"/>
                <a:ea typeface="+mn-ea"/>
                <a:cs typeface="+mn-cs"/>
              </a:rPr>
              <a:t>, beat eggs, with or without sugar. Use whole-egg foams in sponge cakes, and egg-white foams in angel food cakes, meringues, and soufflés. Steam plays a role in all baked goods. When water is converted to steam, the volume increases. Steam is used as a leavener in</a:t>
            </a:r>
          </a:p>
          <a:p>
            <a:r>
              <a:rPr lang="en-US" sz="1200" b="0" i="0" u="none" strike="noStrike" kern="1200" baseline="0" dirty="0">
                <a:solidFill>
                  <a:schemeClr val="tx1"/>
                </a:solidFill>
                <a:latin typeface="+mn-lt"/>
                <a:ea typeface="+mn-ea"/>
                <a:cs typeface="+mn-cs"/>
              </a:rPr>
              <a:t>cream puffs and pie crusts.</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11</a:t>
            </a:fld>
            <a:endParaRPr lang="en-US" dirty="0"/>
          </a:p>
        </p:txBody>
      </p:sp>
    </p:spTree>
    <p:extLst>
      <p:ext uri="{BB962C8B-B14F-4D97-AF65-F5344CB8AC3E}">
        <p14:creationId xmlns:p14="http://schemas.microsoft.com/office/powerpoint/2010/main" val="2243991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organic leavener, yeast is a microscopic fungus used often in baking. It comes in two forms: fresh or dry. When yeast is mixed with carbohydrates (such as sugar and flour) and liquid it </a:t>
            </a:r>
            <a:r>
              <a:rPr lang="en-US" sz="1200" b="1" i="0" u="none" strike="noStrike" kern="1200" baseline="0" dirty="0">
                <a:solidFill>
                  <a:schemeClr val="tx1"/>
                </a:solidFill>
                <a:latin typeface="+mn-lt"/>
                <a:ea typeface="+mn-ea"/>
                <a:cs typeface="+mn-cs"/>
              </a:rPr>
              <a:t>ferments</a:t>
            </a:r>
            <a:r>
              <a:rPr lang="en-US" sz="1200" b="0" i="0" u="none" strike="noStrike" kern="1200" baseline="0" dirty="0">
                <a:solidFill>
                  <a:schemeClr val="tx1"/>
                </a:solidFill>
                <a:latin typeface="+mn-lt"/>
                <a:ea typeface="+mn-ea"/>
                <a:cs typeface="+mn-cs"/>
              </a:rPr>
              <a:t>, or produces carbon dioxide gas and alcohol. Yeast works in much the same way that the chemical leaveners do, by releasing carbon dioxide gas, causing the bread dough to rise.</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12</a:t>
            </a:fld>
            <a:endParaRPr lang="en-US" dirty="0"/>
          </a:p>
        </p:txBody>
      </p:sp>
    </p:spTree>
    <p:extLst>
      <p:ext uri="{BB962C8B-B14F-4D97-AF65-F5344CB8AC3E}">
        <p14:creationId xmlns:p14="http://schemas.microsoft.com/office/powerpoint/2010/main" val="2367557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Thickeners</a:t>
            </a:r>
            <a:r>
              <a:rPr lang="en-US" sz="1200" b="0" i="0" u="none" strike="noStrike" kern="1200" baseline="0" dirty="0">
                <a:solidFill>
                  <a:schemeClr val="tx1"/>
                </a:solidFill>
                <a:latin typeface="+mn-lt"/>
                <a:ea typeface="+mn-ea"/>
                <a:cs typeface="+mn-cs"/>
              </a:rPr>
              <a:t> include gelatin, flour, arrowroot (a powdered starch made from a tropical root), cornstarch, and eggs. Thickeners, combined with the stirring</a:t>
            </a:r>
          </a:p>
          <a:p>
            <a:r>
              <a:rPr lang="en-US" sz="1200" b="0" i="0" u="none" strike="noStrike" kern="1200" baseline="0" dirty="0">
                <a:solidFill>
                  <a:schemeClr val="tx1"/>
                </a:solidFill>
                <a:latin typeface="+mn-lt"/>
                <a:ea typeface="+mn-ea"/>
                <a:cs typeface="+mn-cs"/>
              </a:rPr>
              <a:t>process, determine the consistency of the finished product. For example, custard cooked over direct heat and stirred constantly will result in a sauce. The same custard recipe can be cooked (without stirring) by placing it in a bain-marie and then gently cooking it by surrounding the pan with simmering water. Then, it will set into a firm custard that can be sliced.</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13</a:t>
            </a:fld>
            <a:endParaRPr lang="en-US" dirty="0"/>
          </a:p>
        </p:txBody>
      </p:sp>
    </p:spTree>
    <p:extLst>
      <p:ext uri="{BB962C8B-B14F-4D97-AF65-F5344CB8AC3E}">
        <p14:creationId xmlns:p14="http://schemas.microsoft.com/office/powerpoint/2010/main" val="1872827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Flavorings</a:t>
            </a:r>
            <a:r>
              <a:rPr lang="en-US" sz="1200" b="0" i="0" u="none" strike="noStrike" kern="1200" baseline="0" dirty="0">
                <a:solidFill>
                  <a:schemeClr val="tx1"/>
                </a:solidFill>
                <a:latin typeface="+mn-lt"/>
                <a:ea typeface="+mn-ea"/>
                <a:cs typeface="+mn-cs"/>
              </a:rPr>
              <a:t>, such as cocoa, spices, salt, nuts, and extracts, affect a baked item’s taste and color. Cocoa is the basis of all chocolate desserts and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is absolutely vital to any dessert menu. Spices used most often in baking are cinnamon, nutmeg, mace, cloves, ginger, caraway, cardamom,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allspice, anise, and poppy seed.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Salt plays an important role in baking. In addition to enhancing flavor, it improves the texture of breads and controls how yeast ferments in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bread doughs. </a:t>
            </a:r>
            <a:r>
              <a:rPr lang="en-US" sz="1200" b="1" i="0" u="none" strike="noStrike" kern="1200" baseline="0" dirty="0">
                <a:solidFill>
                  <a:schemeClr val="tx1"/>
                </a:solidFill>
                <a:latin typeface="+mn-lt"/>
                <a:ea typeface="+mn-ea"/>
                <a:cs typeface="+mn-cs"/>
              </a:rPr>
              <a:t>Extracts</a:t>
            </a:r>
            <a:r>
              <a:rPr lang="en-US" sz="1200" b="0" i="0" u="none" strike="noStrike" kern="1200" baseline="0" dirty="0">
                <a:solidFill>
                  <a:schemeClr val="tx1"/>
                </a:solidFill>
                <a:latin typeface="+mn-lt"/>
                <a:ea typeface="+mn-ea"/>
                <a:cs typeface="+mn-cs"/>
              </a:rPr>
              <a:t> are flavorful oils (some are alcohol based) taken from such food items as vanilla bean, lemon, and almond. A few drops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of extract will greatly enhance the flavor of baked goods. Flavorings need to be measured accurately so that the flavor of the spice or extract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will not overwhelm the flavor of the finished baked product.</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14</a:t>
            </a:fld>
            <a:endParaRPr lang="en-US" dirty="0"/>
          </a:p>
        </p:txBody>
      </p:sp>
    </p:spTree>
    <p:extLst>
      <p:ext uri="{BB962C8B-B14F-4D97-AF65-F5344CB8AC3E}">
        <p14:creationId xmlns:p14="http://schemas.microsoft.com/office/powerpoint/2010/main" val="810131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Liquids</a:t>
            </a:r>
            <a:r>
              <a:rPr lang="en-US" sz="1200" b="0" i="0" u="none" strike="noStrike" kern="1200" baseline="0" dirty="0">
                <a:solidFill>
                  <a:schemeClr val="tx1"/>
                </a:solidFill>
                <a:latin typeface="+mn-lt"/>
                <a:ea typeface="+mn-ea"/>
                <a:cs typeface="+mn-cs"/>
              </a:rPr>
              <a:t> are one of the most important elements used in baking. The liquid used in baking can be water, milk, cream, molasses, honey, vegetable oils, or butter. Liquid is used in baking to provide moisture to the product and to allow the gluten to properly develop. Water is the most basic and common form of liquid used in baking. Often, milk products such as whole milk, buttermilk, cream, or dried milk are used. Milk provides the baked product with flavor, nutritional value, and texture. Honey, molasses, eggs, oil, and butter also act as liquids in baking by contributing moisture to the baked item, as well as a unique taste and texture.</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15</a:t>
            </a:fld>
            <a:endParaRPr lang="en-US" dirty="0"/>
          </a:p>
        </p:txBody>
      </p:sp>
    </p:spTree>
    <p:extLst>
      <p:ext uri="{BB962C8B-B14F-4D97-AF65-F5344CB8AC3E}">
        <p14:creationId xmlns:p14="http://schemas.microsoft.com/office/powerpoint/2010/main" val="3055069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Standardized recipes for bakery products are called formulas, and they are set up a bit differently than those for other food items. Proportions for each</a:t>
            </a:r>
          </a:p>
          <a:p>
            <a:r>
              <a:rPr lang="en-US" sz="1200" b="0" i="0" u="none" strike="noStrike" kern="1200" baseline="0" dirty="0">
                <a:solidFill>
                  <a:schemeClr val="tx1"/>
                </a:solidFill>
                <a:latin typeface="+mn-lt"/>
                <a:ea typeface="+mn-ea"/>
                <a:cs typeface="+mn-cs"/>
              </a:rPr>
              <a:t>ingredient are given in the form of percentages. A percentage indicates a part of a whole. For example, a pizza with four pieces is divided into quarters.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Each slice is 25 percent of the pizza. Two slices, half the pizza, is 50 percent, and three slices is 75 percent. The whole pizza is 100 percent.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baking, flour always has a proportion of 100 percent, and the percentages of all other ingredients are calculated in relation to the flour. These are known</a:t>
            </a:r>
          </a:p>
          <a:p>
            <a:r>
              <a:rPr lang="en-US" sz="1200" b="0" i="0" u="none" strike="noStrike" kern="1200" baseline="0" dirty="0">
                <a:solidFill>
                  <a:schemeClr val="tx1"/>
                </a:solidFill>
                <a:latin typeface="+mn-lt"/>
                <a:ea typeface="+mn-ea"/>
                <a:cs typeface="+mn-cs"/>
              </a:rPr>
              <a:t>as baker’s percentages. In this way, pastry chefs can convert recipes to give larger or smaller yields. They simply change ingredient amounts while keeping</a:t>
            </a:r>
          </a:p>
          <a:p>
            <a:r>
              <a:rPr lang="en-US" sz="1200" b="0" i="0" u="none" strike="noStrike" kern="1200" baseline="0" dirty="0">
                <a:solidFill>
                  <a:schemeClr val="tx1"/>
                </a:solidFill>
                <a:latin typeface="+mn-lt"/>
                <a:ea typeface="+mn-ea"/>
                <a:cs typeface="+mn-cs"/>
              </a:rPr>
              <a:t>proportions and percentages the same. The formula for baker’s percentages is expressed like this: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(Weight of ingredient ÷ Weight of flour) × 100 Percent = Percent of ingredient</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16</a:t>
            </a:fld>
            <a:endParaRPr lang="en-US" dirty="0"/>
          </a:p>
        </p:txBody>
      </p:sp>
    </p:spTree>
    <p:extLst>
      <p:ext uri="{BB962C8B-B14F-4D97-AF65-F5344CB8AC3E}">
        <p14:creationId xmlns:p14="http://schemas.microsoft.com/office/powerpoint/2010/main" val="2694355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table shows a formula for soft rolls using baker’s percentages. Although the example does not include directions, usually the formula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also shows the various directions given in a bakeshop recipe, such as mixing, yeast fermentation time, scaling, and baking temperature.</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17</a:t>
            </a:fld>
            <a:endParaRPr lang="en-US" dirty="0"/>
          </a:p>
        </p:txBody>
      </p:sp>
    </p:spTree>
    <p:extLst>
      <p:ext uri="{BB962C8B-B14F-4D97-AF65-F5344CB8AC3E}">
        <p14:creationId xmlns:p14="http://schemas.microsoft.com/office/powerpoint/2010/main" val="2246201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Not every baking recipe will produce enough product for every situation. In baking, it is necessary to convert recipes to yield different amounts.</a:t>
            </a:r>
          </a:p>
          <a:p>
            <a:r>
              <a:rPr lang="en-US" sz="1200" b="0" i="0" u="none" strike="noStrike" kern="1200" baseline="0" dirty="0">
                <a:solidFill>
                  <a:schemeClr val="tx1"/>
                </a:solidFill>
                <a:latin typeface="+mn-lt"/>
                <a:ea typeface="+mn-ea"/>
                <a:cs typeface="+mn-cs"/>
              </a:rPr>
              <a:t>Understanding baker’s percentages makes it easy to calculate the weight of any ingredient or to convert a formula to a new yield. A yield is how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much of something is produced.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calculate the weight of a particular ingredient, change the ingredient percentage to decimal form. Then, multiply the weight of the flour by this</a:t>
            </a:r>
          </a:p>
          <a:p>
            <a:r>
              <a:rPr lang="en-US" sz="1200" b="0" i="0" u="none" strike="noStrike" kern="1200" baseline="0" dirty="0">
                <a:solidFill>
                  <a:schemeClr val="tx1"/>
                </a:solidFill>
                <a:latin typeface="+mn-lt"/>
                <a:ea typeface="+mn-ea"/>
                <a:cs typeface="+mn-cs"/>
              </a:rPr>
              <a:t>decimal to get the weight of the ingredient. For example, if a formula calls for 20 percent sugar and the pastry chef is using 10 pounds of flour, how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much sugar does the chef need by weight?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20 percent = 0.20</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10 pounds flour × 0.20 = 2 pounds sugar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Use the weight of the flour and remaining ingredient percentages to calculate the weights of the other ingredients. Check recipes carefully to see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whether ingredients are to be scaled (or measured) before or after sifting. Sifting is very important in baking. Dry ingredients must be sifted before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they are mixed into the dough or batter.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See Essential Skills: Sifting: Why It Matters, on page 405.</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18</a:t>
            </a:fld>
            <a:endParaRPr lang="en-US" dirty="0"/>
          </a:p>
        </p:txBody>
      </p:sp>
    </p:spTree>
    <p:extLst>
      <p:ext uri="{BB962C8B-B14F-4D97-AF65-F5344CB8AC3E}">
        <p14:creationId xmlns:p14="http://schemas.microsoft.com/office/powerpoint/2010/main" val="256370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cookie is a sweet baked food made from flour and sugar that is usually small, flat, and round. Many pastry chefs mix the fat and sugar together to</a:t>
            </a:r>
          </a:p>
          <a:p>
            <a:r>
              <a:rPr lang="en-US" sz="1200" b="0" i="0" u="none" strike="noStrike" kern="1200" baseline="0" dirty="0">
                <a:solidFill>
                  <a:schemeClr val="tx1"/>
                </a:solidFill>
                <a:latin typeface="+mn-lt"/>
                <a:ea typeface="+mn-ea"/>
                <a:cs typeface="+mn-cs"/>
              </a:rPr>
              <a:t>achieve a creamy texture. This “creaming” of the dough determines how far a cookie will spread in the pan during baking. Many cookies require a lot</a:t>
            </a:r>
          </a:p>
          <a:p>
            <a:r>
              <a:rPr lang="en-US" sz="1200" b="0" i="0" u="none" strike="noStrike" kern="1200" baseline="0" dirty="0">
                <a:solidFill>
                  <a:schemeClr val="tx1"/>
                </a:solidFill>
                <a:latin typeface="+mn-lt"/>
                <a:ea typeface="+mn-ea"/>
                <a:cs typeface="+mn-cs"/>
              </a:rPr>
              <a:t>of shaping by hand during preparation. Consistency in shape and size will allow the cookies to bake evenly and look the same when they are</a:t>
            </a:r>
          </a:p>
          <a:p>
            <a:r>
              <a:rPr lang="en-US" sz="1200" b="0" i="0" u="none" strike="noStrike" kern="1200" baseline="0" dirty="0">
                <a:solidFill>
                  <a:schemeClr val="tx1"/>
                </a:solidFill>
                <a:latin typeface="+mn-lt"/>
                <a:ea typeface="+mn-ea"/>
                <a:cs typeface="+mn-cs"/>
              </a:rPr>
              <a:t>finished baking.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Cookies should be decorative and appetizing. Due to their high sugar content, cookies are best when they are baked in convection ovens. In a convection</a:t>
            </a:r>
          </a:p>
          <a:p>
            <a:r>
              <a:rPr lang="en-US" sz="1200" b="0" i="0" u="none" strike="noStrike" kern="1200" baseline="0" dirty="0">
                <a:solidFill>
                  <a:schemeClr val="tx1"/>
                </a:solidFill>
                <a:latin typeface="+mn-lt"/>
                <a:ea typeface="+mn-ea"/>
                <a:cs typeface="+mn-cs"/>
              </a:rPr>
              <a:t>oven, the air is pulled in by the fan, and then gently pushed out through the holes. This creates a gentler environment for baked goods that tend to burn</a:t>
            </a:r>
          </a:p>
          <a:p>
            <a:r>
              <a:rPr lang="en-US" sz="1200" b="0" i="0" u="none" strike="noStrike" kern="1200" baseline="0" dirty="0">
                <a:solidFill>
                  <a:schemeClr val="tx1"/>
                </a:solidFill>
                <a:latin typeface="+mn-lt"/>
                <a:ea typeface="+mn-ea"/>
                <a:cs typeface="+mn-cs"/>
              </a:rPr>
              <a:t>quickly because of their high sugar content.</a:t>
            </a:r>
            <a:endParaRPr lang="en-US" dirty="0"/>
          </a:p>
          <a:p>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19</a:t>
            </a:fld>
            <a:endParaRPr lang="en-US" dirty="0"/>
          </a:p>
        </p:txBody>
      </p:sp>
    </p:spTree>
    <p:extLst>
      <p:ext uri="{BB962C8B-B14F-4D97-AF65-F5344CB8AC3E}">
        <p14:creationId xmlns:p14="http://schemas.microsoft.com/office/powerpoint/2010/main" val="4148615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Nearly all bakery products are prepared using a common list of ingredients that fall into eight categories:</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Strengtheners, such as flour and eggs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Fats/shortenings, such as butter and oils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Sweeteners, such as sugars and syrups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Chemical, organic, and physical leaveners, such as baking powder, baking soda, yeast, and steam</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Thickeners, such as cornstarch, flour, and eggs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Flavorings, such as extracts and spices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Liquids, such as water, milk, cream, eggs, honey, molasses, and butter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Additives, such as food coloring</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2</a:t>
            </a:fld>
            <a:endParaRPr lang="en-US" dirty="0"/>
          </a:p>
        </p:txBody>
      </p:sp>
    </p:spTree>
    <p:extLst>
      <p:ext uri="{BB962C8B-B14F-4D97-AF65-F5344CB8AC3E}">
        <p14:creationId xmlns:p14="http://schemas.microsoft.com/office/powerpoint/2010/main" val="1130308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Bagged cookies (also known as piped cookies): </a:t>
            </a:r>
            <a:r>
              <a:rPr lang="en-US" sz="1200" b="0" i="0" u="none" strike="noStrike" kern="1200" baseline="0" dirty="0">
                <a:solidFill>
                  <a:schemeClr val="tx1"/>
                </a:solidFill>
                <a:latin typeface="+mn-lt"/>
                <a:ea typeface="+mn-ea"/>
                <a:cs typeface="+mn-cs"/>
              </a:rPr>
              <a:t>Make bagged cookies by forcing soft dough through a pastry bag.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Varieties include ladyfingers, macarons, and tea cookies.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Dropped cookies: </a:t>
            </a:r>
            <a:r>
              <a:rPr lang="en-US" sz="1200" b="0" i="0" u="none" strike="noStrike" kern="1200" baseline="0" dirty="0">
                <a:solidFill>
                  <a:schemeClr val="tx1"/>
                </a:solidFill>
                <a:latin typeface="+mn-lt"/>
                <a:ea typeface="+mn-ea"/>
                <a:cs typeface="+mn-cs"/>
              </a:rPr>
              <a:t>Make dropped cookies, such as chocolate chip cookies and oatmeal cookies, from a soft dough and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drop them from a spoon or scoop onto the cookie sheet.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Molded cookies: </a:t>
            </a:r>
            <a:r>
              <a:rPr lang="en-US" sz="1200" b="0" i="0" u="none" strike="noStrike" kern="1200" baseline="0" dirty="0">
                <a:solidFill>
                  <a:schemeClr val="tx1"/>
                </a:solidFill>
                <a:latin typeface="+mn-lt"/>
                <a:ea typeface="+mn-ea"/>
                <a:cs typeface="+mn-cs"/>
              </a:rPr>
              <a:t>Mold stiff dough by hand into any shape to make molded cookies. Peanut butter cookies are an example.</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20</a:t>
            </a:fld>
            <a:endParaRPr lang="en-US" dirty="0"/>
          </a:p>
        </p:txBody>
      </p:sp>
    </p:spTree>
    <p:extLst>
      <p:ext uri="{BB962C8B-B14F-4D97-AF65-F5344CB8AC3E}">
        <p14:creationId xmlns:p14="http://schemas.microsoft.com/office/powerpoint/2010/main" val="4054909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Bar cookies: </a:t>
            </a:r>
            <a:r>
              <a:rPr lang="en-US" sz="1200" b="0" i="0" u="none" strike="noStrike" kern="1200" baseline="0" dirty="0">
                <a:solidFill>
                  <a:schemeClr val="tx1"/>
                </a:solidFill>
                <a:latin typeface="+mn-lt"/>
                <a:ea typeface="+mn-ea"/>
                <a:cs typeface="+mn-cs"/>
              </a:rPr>
              <a:t>Make bar cookies by baking three or four bars of dough the length of the baking pan,</a:t>
            </a:r>
          </a:p>
          <a:p>
            <a:r>
              <a:rPr lang="en-US" sz="1200" b="0" i="0" u="none" strike="noStrike" kern="1200" baseline="0" dirty="0">
                <a:solidFill>
                  <a:schemeClr val="tx1"/>
                </a:solidFill>
                <a:latin typeface="+mn-lt"/>
                <a:ea typeface="+mn-ea"/>
                <a:cs typeface="+mn-cs"/>
              </a:rPr>
              <a:t>and then slicing them into small bars. One variety is biscotti.</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Icebox cookies: </a:t>
            </a:r>
            <a:r>
              <a:rPr lang="en-US" sz="1200" b="0" i="0" u="none" strike="noStrike" kern="1200" baseline="0" dirty="0">
                <a:solidFill>
                  <a:schemeClr val="tx1"/>
                </a:solidFill>
                <a:latin typeface="+mn-lt"/>
                <a:ea typeface="+mn-ea"/>
                <a:cs typeface="+mn-cs"/>
              </a:rPr>
              <a:t>Make icebox cookies by rolling dough into a log, chilling it, and then slicing it just before</a:t>
            </a:r>
          </a:p>
          <a:p>
            <a:r>
              <a:rPr lang="en-US" sz="1200" b="0" i="0" u="none" strike="noStrike" kern="1200" baseline="0" dirty="0">
                <a:solidFill>
                  <a:schemeClr val="tx1"/>
                </a:solidFill>
                <a:latin typeface="+mn-lt"/>
                <a:ea typeface="+mn-ea"/>
                <a:cs typeface="+mn-cs"/>
              </a:rPr>
              <a:t>baking. Butterscotch icebox cookies and chocolate icebox cookies are examples.</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21</a:t>
            </a:fld>
            <a:endParaRPr lang="en-US" dirty="0"/>
          </a:p>
        </p:txBody>
      </p:sp>
    </p:spTree>
    <p:extLst>
      <p:ext uri="{BB962C8B-B14F-4D97-AF65-F5344CB8AC3E}">
        <p14:creationId xmlns:p14="http://schemas.microsoft.com/office/powerpoint/2010/main" val="220058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Rolled cookies: </a:t>
            </a:r>
            <a:r>
              <a:rPr lang="en-US" sz="1200" b="0" i="0" u="none" strike="noStrike" kern="1200" baseline="0" dirty="0">
                <a:solidFill>
                  <a:schemeClr val="tx1"/>
                </a:solidFill>
                <a:latin typeface="+mn-lt"/>
                <a:ea typeface="+mn-ea"/>
                <a:cs typeface="+mn-cs"/>
              </a:rPr>
              <a:t>Rolled cookies are made more often at home than in commercial kitchens because they</a:t>
            </a:r>
          </a:p>
          <a:p>
            <a:r>
              <a:rPr lang="en-US" sz="1200" b="0" i="0" u="none" strike="noStrike" kern="1200" baseline="0" dirty="0">
                <a:solidFill>
                  <a:schemeClr val="tx1"/>
                </a:solidFill>
                <a:latin typeface="+mn-lt"/>
                <a:ea typeface="+mn-ea"/>
                <a:cs typeface="+mn-cs"/>
              </a:rPr>
              <a:t>take a lot of work. Cut these cookies from a stiff dough that has been rolled out on a baking bench.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Varieties include decorated sugar cookies and shortbread.</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Sheet cookies: </a:t>
            </a:r>
            <a:r>
              <a:rPr lang="en-US" sz="1200" b="0" i="0" u="none" strike="noStrike" kern="1200" baseline="0" dirty="0">
                <a:solidFill>
                  <a:schemeClr val="tx1"/>
                </a:solidFill>
                <a:latin typeface="+mn-lt"/>
                <a:ea typeface="+mn-ea"/>
                <a:cs typeface="+mn-cs"/>
              </a:rPr>
              <a:t>Pour the batter into the entire baking pan and then slice it into individual squares or</a:t>
            </a:r>
          </a:p>
          <a:p>
            <a:r>
              <a:rPr lang="en-US" sz="1200" b="0" i="0" u="none" strike="noStrike" kern="1200" baseline="0" dirty="0">
                <a:solidFill>
                  <a:schemeClr val="tx1"/>
                </a:solidFill>
                <a:latin typeface="+mn-lt"/>
                <a:ea typeface="+mn-ea"/>
                <a:cs typeface="+mn-cs"/>
              </a:rPr>
              <a:t>rectangles after baking. Brownies are usually made this way. Other types of sheet cookies include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butterscotch brownies or blondies.</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22</a:t>
            </a:fld>
            <a:endParaRPr lang="en-US" dirty="0"/>
          </a:p>
        </p:txBody>
      </p:sp>
    </p:spTree>
    <p:extLst>
      <p:ext uri="{BB962C8B-B14F-4D97-AF65-F5344CB8AC3E}">
        <p14:creationId xmlns:p14="http://schemas.microsoft.com/office/powerpoint/2010/main" val="4125674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Quick breads generally refer to any baked good not leavened by yeast or eggs. Typical leaveners used in quick breads are chemical leaveners, such as</a:t>
            </a:r>
          </a:p>
          <a:p>
            <a:r>
              <a:rPr lang="en-US" sz="1200" b="0" i="0" u="none" strike="noStrike" kern="1200" baseline="0" dirty="0">
                <a:solidFill>
                  <a:schemeClr val="tx1"/>
                </a:solidFill>
                <a:latin typeface="+mn-lt"/>
                <a:ea typeface="+mn-ea"/>
                <a:cs typeface="+mn-cs"/>
              </a:rPr>
              <a:t>baking powder or baking soda. The quick chemical reaction of these leaveners allows the bread to be baked immediately.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Quick breads are staples in the American diet. Some examples of quick breads include biscuits, muffins, scones, banana bread, soda bread, and even</a:t>
            </a:r>
          </a:p>
          <a:p>
            <a:r>
              <a:rPr lang="en-US" sz="1200" b="0" i="0" u="none" strike="noStrike" kern="1200" baseline="0" dirty="0">
                <a:solidFill>
                  <a:schemeClr val="tx1"/>
                </a:solidFill>
                <a:latin typeface="+mn-lt"/>
                <a:ea typeface="+mn-ea"/>
                <a:cs typeface="+mn-cs"/>
              </a:rPr>
              <a:t>pancakes and waffles. In the morning, you are likely to see a bigger selection of quick breads in the form of scones and muffins. Later in the day and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into the evening, you are likely to see a wider variety of breads or cakes instead.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 are primarily three methods for mixing quick breads.</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23</a:t>
            </a:fld>
            <a:endParaRPr lang="en-US" dirty="0"/>
          </a:p>
        </p:txBody>
      </p:sp>
    </p:spTree>
    <p:extLst>
      <p:ext uri="{BB962C8B-B14F-4D97-AF65-F5344CB8AC3E}">
        <p14:creationId xmlns:p14="http://schemas.microsoft.com/office/powerpoint/2010/main" val="1768579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creaming method uses solid fat, which is creamed with sugar for three to four minutes before adding the liquids and dry ingredients.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It is important to add ingredients gradually to avoid curdling.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Creaming method (fat is creamed with sugar):</a:t>
            </a:r>
          </a:p>
          <a:p>
            <a:r>
              <a:rPr lang="en-US" sz="1200" b="0" i="0" u="none" strike="noStrike" kern="1200" baseline="0" dirty="0">
                <a:solidFill>
                  <a:schemeClr val="tx1"/>
                </a:solidFill>
                <a:latin typeface="+mn-lt"/>
                <a:ea typeface="+mn-ea"/>
                <a:cs typeface="+mn-cs"/>
              </a:rPr>
              <a:t>• This mixing method is best done with the aid of an electric mixer and a paddle attachment.</a:t>
            </a:r>
          </a:p>
          <a:p>
            <a:r>
              <a:rPr lang="en-US" sz="1200" b="0" i="0" u="none" strike="noStrike" kern="1200" baseline="0" dirty="0">
                <a:solidFill>
                  <a:schemeClr val="tx1"/>
                </a:solidFill>
                <a:latin typeface="+mn-lt"/>
                <a:ea typeface="+mn-ea"/>
                <a:cs typeface="+mn-cs"/>
              </a:rPr>
              <a:t>• The fat is a solid fat and is always mixed with sugar until creamy.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Chocolate chip or raisin spice muffins are examples of quick breads made using the creaming method.</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24</a:t>
            </a:fld>
            <a:endParaRPr lang="en-US" dirty="0"/>
          </a:p>
        </p:txBody>
      </p:sp>
    </p:spTree>
    <p:extLst>
      <p:ext uri="{BB962C8B-B14F-4D97-AF65-F5344CB8AC3E}">
        <p14:creationId xmlns:p14="http://schemas.microsoft.com/office/powerpoint/2010/main" val="2822488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muffin method uses liquid or melted fat, which is mixed with the liquids and added to the dry ingredients.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Muffin method (liquid/melted fat is used):</a:t>
            </a:r>
          </a:p>
          <a:p>
            <a:r>
              <a:rPr lang="en-US" sz="1200" b="0" i="0" u="none" strike="noStrike" kern="1200" baseline="0" dirty="0">
                <a:solidFill>
                  <a:schemeClr val="tx1"/>
                </a:solidFill>
                <a:latin typeface="+mn-lt"/>
                <a:ea typeface="+mn-ea"/>
                <a:cs typeface="+mn-cs"/>
              </a:rPr>
              <a:t>• This mixing method may be done by hand or done with a paddle attachment for larger-volume recipes.</a:t>
            </a:r>
          </a:p>
          <a:p>
            <a:r>
              <a:rPr lang="en-US" sz="1200" b="0" i="0" u="none" strike="noStrike" kern="1200" baseline="0" dirty="0">
                <a:solidFill>
                  <a:schemeClr val="tx1"/>
                </a:solidFill>
                <a:latin typeface="+mn-lt"/>
                <a:ea typeface="+mn-ea"/>
                <a:cs typeface="+mn-cs"/>
              </a:rPr>
              <a:t>• The fat is always a liquid/melted fat.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Cornbread and blueberry muffins are examples of quick breads made using the muffin method. Pancakes are also mixed this way.</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25</a:t>
            </a:fld>
            <a:endParaRPr lang="en-US" dirty="0"/>
          </a:p>
        </p:txBody>
      </p:sp>
    </p:spTree>
    <p:extLst>
      <p:ext uri="{BB962C8B-B14F-4D97-AF65-F5344CB8AC3E}">
        <p14:creationId xmlns:p14="http://schemas.microsoft.com/office/powerpoint/2010/main" val="3198198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biscuit method uses solid fat, which is “cut” into the flour to resemble pea-sized pieces, before the liquids are added.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Biscuit method (solid fat is “cut” into flour by hand):</a:t>
            </a:r>
          </a:p>
          <a:p>
            <a:r>
              <a:rPr lang="en-US" sz="1200" b="0" i="0" u="none" strike="noStrike" kern="1200" baseline="0" dirty="0">
                <a:solidFill>
                  <a:schemeClr val="tx1"/>
                </a:solidFill>
                <a:latin typeface="+mn-lt"/>
                <a:ea typeface="+mn-ea"/>
                <a:cs typeface="+mn-cs"/>
              </a:rPr>
              <a:t>• This mixing method is best done by hand.</a:t>
            </a:r>
          </a:p>
          <a:p>
            <a:r>
              <a:rPr lang="en-US" sz="1200" b="0" i="0" u="none" strike="noStrike" kern="1200" baseline="0" dirty="0">
                <a:solidFill>
                  <a:schemeClr val="tx1"/>
                </a:solidFill>
                <a:latin typeface="+mn-lt"/>
                <a:ea typeface="+mn-ea"/>
                <a:cs typeface="+mn-cs"/>
              </a:rPr>
              <a:t>• The fat is always a solid fat and is mixed into flour into pea-sized pieces. It is often recommended that all ingredients are very cold for this method.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Buttermilk biscuits, cornbread biscuits, and scones are examples of quick breads made using the biscuit method.</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26</a:t>
            </a:fld>
            <a:endParaRPr lang="en-US" dirty="0"/>
          </a:p>
        </p:txBody>
      </p:sp>
    </p:spTree>
    <p:extLst>
      <p:ext uri="{BB962C8B-B14F-4D97-AF65-F5344CB8AC3E}">
        <p14:creationId xmlns:p14="http://schemas.microsoft.com/office/powerpoint/2010/main" val="2771466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Cream the fat and sugar together for three to four minutes.</a:t>
            </a:r>
          </a:p>
          <a:p>
            <a:pPr marL="228600" indent="-228600">
              <a:buFont typeface="+mj-lt"/>
              <a:buAutoNum type="arabicPeriod"/>
            </a:pPr>
            <a:r>
              <a:rPr lang="en-US" sz="1200" b="0" i="0" u="none" strike="noStrike" kern="1200" baseline="0" dirty="0">
                <a:solidFill>
                  <a:schemeClr val="tx1"/>
                </a:solidFill>
                <a:latin typeface="+mn-lt"/>
                <a:ea typeface="+mn-ea"/>
                <a:cs typeface="+mn-cs"/>
              </a:rPr>
              <a:t>Combine eggs with liquids.</a:t>
            </a:r>
          </a:p>
          <a:p>
            <a:pPr marL="228600" indent="-228600">
              <a:buFont typeface="+mj-lt"/>
              <a:buAutoNum type="arabicPeriod"/>
            </a:pPr>
            <a:r>
              <a:rPr lang="en-US" sz="1200" b="0" i="0" u="none" strike="noStrike" kern="1200" baseline="0" dirty="0">
                <a:solidFill>
                  <a:schemeClr val="tx1"/>
                </a:solidFill>
                <a:latin typeface="+mn-lt"/>
                <a:ea typeface="+mn-ea"/>
                <a:cs typeface="+mn-cs"/>
              </a:rPr>
              <a:t>Add combined liquids to creamed fat and blend thoroughly; scrape sides.</a:t>
            </a:r>
          </a:p>
          <a:p>
            <a:pPr marL="228600" indent="-228600">
              <a:buFont typeface="+mj-lt"/>
              <a:buAutoNum type="arabicPeriod"/>
            </a:pPr>
            <a:r>
              <a:rPr lang="en-US" sz="1200" b="0" i="0" u="none" strike="noStrike" kern="1200" baseline="0" dirty="0">
                <a:solidFill>
                  <a:schemeClr val="tx1"/>
                </a:solidFill>
                <a:latin typeface="+mn-lt"/>
                <a:ea typeface="+mn-ea"/>
                <a:cs typeface="+mn-cs"/>
              </a:rPr>
              <a:t>Add sifted dry ingredients to fat and liquid mixture; mix just until incorporated. </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27</a:t>
            </a:fld>
            <a:endParaRPr lang="en-US" dirty="0"/>
          </a:p>
        </p:txBody>
      </p:sp>
    </p:spTree>
    <p:extLst>
      <p:ext uri="{BB962C8B-B14F-4D97-AF65-F5344CB8AC3E}">
        <p14:creationId xmlns:p14="http://schemas.microsoft.com/office/powerpoint/2010/main" val="3443262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Mix dry ingredients for 30 seconds.</a:t>
            </a:r>
          </a:p>
          <a:p>
            <a:pPr marL="228600" indent="-228600">
              <a:buFont typeface="+mj-lt"/>
              <a:buAutoNum type="arabicPeriod"/>
            </a:pPr>
            <a:r>
              <a:rPr lang="en-US" sz="1200" b="0" i="0" u="none" strike="noStrike" kern="1200" baseline="0" dirty="0">
                <a:solidFill>
                  <a:schemeClr val="tx1"/>
                </a:solidFill>
                <a:latin typeface="+mn-lt"/>
                <a:ea typeface="+mn-ea"/>
                <a:cs typeface="+mn-cs"/>
              </a:rPr>
              <a:t>Combine all liquids, including melted fat.</a:t>
            </a:r>
          </a:p>
          <a:p>
            <a:pPr marL="228600" indent="-228600">
              <a:buFont typeface="+mj-lt"/>
              <a:buAutoNum type="arabicPeriod"/>
            </a:pPr>
            <a:r>
              <a:rPr lang="en-US" sz="1200" b="0" i="0" u="none" strike="noStrike" kern="1200" baseline="0" dirty="0">
                <a:solidFill>
                  <a:schemeClr val="tx1"/>
                </a:solidFill>
                <a:latin typeface="+mn-lt"/>
                <a:ea typeface="+mn-ea"/>
                <a:cs typeface="+mn-cs"/>
              </a:rPr>
              <a:t>Add liquids to dry ingredients; mix just until incorporated.</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28</a:t>
            </a:fld>
            <a:endParaRPr lang="en-US" dirty="0"/>
          </a:p>
        </p:txBody>
      </p:sp>
    </p:spTree>
    <p:extLst>
      <p:ext uri="{BB962C8B-B14F-4D97-AF65-F5344CB8AC3E}">
        <p14:creationId xmlns:p14="http://schemas.microsoft.com/office/powerpoint/2010/main" val="31315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Sift dry ingredients into a bowl.</a:t>
            </a:r>
          </a:p>
          <a:p>
            <a:pPr marL="228600" indent="-228600">
              <a:buFont typeface="+mj-lt"/>
              <a:buAutoNum type="arabicPeriod"/>
            </a:pPr>
            <a:r>
              <a:rPr lang="en-US" sz="1200" b="0" i="0" u="none" strike="noStrike" kern="1200" baseline="0" dirty="0">
                <a:solidFill>
                  <a:schemeClr val="tx1"/>
                </a:solidFill>
                <a:latin typeface="+mn-lt"/>
                <a:ea typeface="+mn-ea"/>
                <a:cs typeface="+mn-cs"/>
              </a:rPr>
              <a:t>Cut solid fat into the flour until it resembles coarse/mealy pea-sized pieces.</a:t>
            </a:r>
          </a:p>
          <a:p>
            <a:pPr marL="228600" indent="-228600">
              <a:buFont typeface="+mj-lt"/>
              <a:buAutoNum type="arabicPeriod"/>
            </a:pPr>
            <a:r>
              <a:rPr lang="en-US" sz="1200" b="0" i="0" u="none" strike="noStrike" kern="1200" baseline="0" dirty="0">
                <a:solidFill>
                  <a:schemeClr val="tx1"/>
                </a:solidFill>
                <a:latin typeface="+mn-lt"/>
                <a:ea typeface="+mn-ea"/>
                <a:cs typeface="+mn-cs"/>
              </a:rPr>
              <a:t>Combine liquids and add them to dry ingredients; mix just until incorporated.</a:t>
            </a:r>
          </a:p>
          <a:p>
            <a:pPr marL="228600" indent="-228600">
              <a:buFont typeface="+mj-lt"/>
              <a:buAutoNum type="arabicPeriod"/>
            </a:pPr>
            <a:r>
              <a:rPr lang="en-US" sz="1200" b="0" i="0" u="none" strike="noStrike" kern="1200" baseline="0" dirty="0">
                <a:solidFill>
                  <a:schemeClr val="tx1"/>
                </a:solidFill>
                <a:latin typeface="+mn-lt"/>
                <a:ea typeface="+mn-ea"/>
                <a:cs typeface="+mn-cs"/>
              </a:rPr>
              <a:t>Shape kneaded dough into a round ball; fold in half and rotate 90 degrees.</a:t>
            </a:r>
          </a:p>
          <a:p>
            <a:pPr marL="228600" indent="-228600">
              <a:buFont typeface="+mj-lt"/>
              <a:buAutoNum type="arabicPeriod"/>
            </a:pPr>
            <a:r>
              <a:rPr lang="en-US" sz="1200" b="0" i="0" u="none" strike="noStrike" kern="1200" baseline="0" dirty="0">
                <a:solidFill>
                  <a:schemeClr val="tx1"/>
                </a:solidFill>
                <a:latin typeface="+mn-lt"/>
                <a:ea typeface="+mn-ea"/>
                <a:cs typeface="+mn-cs"/>
              </a:rPr>
              <a:t>Repeat kneading process three to four times. Do not overmix.</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29</a:t>
            </a:fld>
            <a:endParaRPr lang="en-US" dirty="0"/>
          </a:p>
        </p:txBody>
      </p:sp>
    </p:spTree>
    <p:extLst>
      <p:ext uri="{BB962C8B-B14F-4D97-AF65-F5344CB8AC3E}">
        <p14:creationId xmlns:p14="http://schemas.microsoft.com/office/powerpoint/2010/main" val="3217035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baking, </a:t>
            </a:r>
            <a:r>
              <a:rPr lang="en-US" sz="1200" b="1" i="0" u="none" strike="noStrike" kern="1200" baseline="0" dirty="0">
                <a:solidFill>
                  <a:schemeClr val="tx1"/>
                </a:solidFill>
                <a:latin typeface="+mn-lt"/>
                <a:ea typeface="+mn-ea"/>
                <a:cs typeface="+mn-cs"/>
              </a:rPr>
              <a:t>strengtheners</a:t>
            </a:r>
            <a:r>
              <a:rPr lang="en-US" sz="1200" b="0" i="0" u="none" strike="noStrike" kern="1200" baseline="0" dirty="0">
                <a:solidFill>
                  <a:schemeClr val="tx1"/>
                </a:solidFill>
                <a:latin typeface="+mn-lt"/>
                <a:ea typeface="+mn-ea"/>
                <a:cs typeface="+mn-cs"/>
              </a:rPr>
              <a:t> provide stability and ensure that the baked item does not collapse once it is removed from the oven. Flour is a main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strengthener used in baking. There are six popular types of wheat flour, as described in Table 19.1. To check the gluten content of a particular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flour, look at the nutrition label: the higher the protein content, the higher the gluten content. </a:t>
            </a:r>
            <a:r>
              <a:rPr lang="en-US" sz="1200" b="1" i="0" u="none" strike="noStrike" kern="1200" baseline="0" dirty="0">
                <a:solidFill>
                  <a:schemeClr val="tx1"/>
                </a:solidFill>
                <a:latin typeface="+mn-lt"/>
                <a:ea typeface="+mn-ea"/>
                <a:cs typeface="+mn-cs"/>
              </a:rPr>
              <a:t>Gluten</a:t>
            </a:r>
            <a:r>
              <a:rPr lang="en-US" sz="1200" b="0" i="0" u="none" strike="noStrike" kern="1200" baseline="0" dirty="0">
                <a:solidFill>
                  <a:schemeClr val="tx1"/>
                </a:solidFill>
                <a:latin typeface="+mn-lt"/>
                <a:ea typeface="+mn-ea"/>
                <a:cs typeface="+mn-cs"/>
              </a:rPr>
              <a:t> (gloo-ten) is a protein found in flour.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 more bakers mix, work, and knead yeast doughs, the more the gluten becomes elastic and stretchy. When baked, it helps provide the firm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structure and light, even texture needed in bread production.</a:t>
            </a:r>
          </a:p>
        </p:txBody>
      </p:sp>
      <p:sp>
        <p:nvSpPr>
          <p:cNvPr id="4" name="Slide Number Placeholder 3"/>
          <p:cNvSpPr>
            <a:spLocks noGrp="1"/>
          </p:cNvSpPr>
          <p:nvPr>
            <p:ph type="sldNum" sz="quarter" idx="10"/>
          </p:nvPr>
        </p:nvSpPr>
        <p:spPr/>
        <p:txBody>
          <a:bodyPr/>
          <a:lstStyle/>
          <a:p>
            <a:fld id="{CFF6D0A9-38CA-4E94-B9E5-41950B702831}" type="slidenum">
              <a:rPr lang="en-US" smtClean="0"/>
              <a:t>3</a:t>
            </a:fld>
            <a:endParaRPr lang="en-US" dirty="0"/>
          </a:p>
        </p:txBody>
      </p:sp>
    </p:spTree>
    <p:extLst>
      <p:ext uri="{BB962C8B-B14F-4D97-AF65-F5344CB8AC3E}">
        <p14:creationId xmlns:p14="http://schemas.microsoft.com/office/powerpoint/2010/main" val="2296190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All-purpose flour: </a:t>
            </a:r>
            <a:r>
              <a:rPr lang="en-US" sz="1200" b="0" i="0" u="none" strike="noStrike" kern="1200" baseline="0" dirty="0">
                <a:solidFill>
                  <a:schemeClr val="tx1"/>
                </a:solidFill>
                <a:latin typeface="+mn-lt"/>
                <a:ea typeface="+mn-ea"/>
                <a:cs typeface="+mn-cs"/>
              </a:rPr>
              <a:t>This flour falls between pastry and bread flour. It is good to use in cookies, biscuits, and general production work.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Gluten content is 10%–12%.</a:t>
            </a:r>
          </a:p>
          <a:p>
            <a:endParaRPr lang="en-US" dirty="0"/>
          </a:p>
          <a:p>
            <a:r>
              <a:rPr lang="en-US" b="1" dirty="0"/>
              <a:t>Bread</a:t>
            </a:r>
            <a:r>
              <a:rPr lang="en-US" b="1" baseline="0" dirty="0"/>
              <a:t> flour: </a:t>
            </a:r>
            <a:r>
              <a:rPr lang="en-US" sz="1200" b="0" i="0" u="none" strike="noStrike" kern="1200" baseline="0" dirty="0">
                <a:solidFill>
                  <a:schemeClr val="tx1"/>
                </a:solidFill>
                <a:latin typeface="+mn-lt"/>
                <a:ea typeface="+mn-ea"/>
                <a:cs typeface="+mn-cs"/>
              </a:rPr>
              <a:t>As its name suggests, this is a strong flour that is used for making breads, hard rolls, and any product that needs high gluten for a strong</a:t>
            </a:r>
          </a:p>
          <a:p>
            <a:r>
              <a:rPr lang="en-US" sz="1200" b="0" i="0" u="none" strike="noStrike" kern="1200" baseline="0" dirty="0">
                <a:solidFill>
                  <a:schemeClr val="tx1"/>
                </a:solidFill>
                <a:latin typeface="+mn-lt"/>
                <a:ea typeface="+mn-ea"/>
                <a:cs typeface="+mn-cs"/>
              </a:rPr>
              <a:t>texture. Gluten content is 12.5%–13.5%.</a:t>
            </a:r>
            <a:endParaRPr lang="en-US" baseline="0" dirty="0"/>
          </a:p>
          <a:p>
            <a:endParaRPr lang="en-US" baseline="0" dirty="0"/>
          </a:p>
          <a:p>
            <a:r>
              <a:rPr lang="en-US" b="1" baseline="0" dirty="0"/>
              <a:t>Cake flour: </a:t>
            </a:r>
            <a:r>
              <a:rPr lang="en-US" sz="1200" b="0" i="0" u="none" strike="noStrike" kern="1200" baseline="0" dirty="0">
                <a:solidFill>
                  <a:schemeClr val="tx1"/>
                </a:solidFill>
                <a:latin typeface="+mn-lt"/>
                <a:ea typeface="+mn-ea"/>
                <a:cs typeface="+mn-cs"/>
              </a:rPr>
              <a:t>This flour has a low gluten content, a very soft, smooth texture, and a pure white color. Use cake flour for cakes and other delicate baked</a:t>
            </a:r>
          </a:p>
          <a:p>
            <a:r>
              <a:rPr lang="en-US" sz="1200" b="0" i="0" u="none" strike="noStrike" kern="1200" baseline="0" dirty="0">
                <a:solidFill>
                  <a:schemeClr val="tx1"/>
                </a:solidFill>
                <a:latin typeface="+mn-lt"/>
                <a:ea typeface="+mn-ea"/>
                <a:cs typeface="+mn-cs"/>
              </a:rPr>
              <a:t>goods. Gluten content is 7%–9%.</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4</a:t>
            </a:fld>
            <a:endParaRPr lang="en-US" dirty="0"/>
          </a:p>
        </p:txBody>
      </p:sp>
    </p:spTree>
    <p:extLst>
      <p:ext uri="{BB962C8B-B14F-4D97-AF65-F5344CB8AC3E}">
        <p14:creationId xmlns:p14="http://schemas.microsoft.com/office/powerpoint/2010/main" val="3786515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Durum flour: </a:t>
            </a:r>
            <a:r>
              <a:rPr lang="en-US" sz="1200" b="0" i="0" u="none" strike="noStrike" kern="1200" baseline="0" dirty="0">
                <a:solidFill>
                  <a:schemeClr val="tx1"/>
                </a:solidFill>
                <a:latin typeface="+mn-lt"/>
                <a:ea typeface="+mn-ea"/>
                <a:cs typeface="+mn-cs"/>
              </a:rPr>
              <a:t>This is a hard wheat flour used to make breads; its gluten content is a little higher than that of typical bread flour. Gluten content is about 13.5%–14%.</a:t>
            </a:r>
          </a:p>
          <a:p>
            <a:endParaRPr lang="en-US" b="1" dirty="0"/>
          </a:p>
          <a:p>
            <a:r>
              <a:rPr lang="en-US" b="1" dirty="0"/>
              <a:t>Pastry</a:t>
            </a:r>
            <a:r>
              <a:rPr lang="en-US" b="1" baseline="0" dirty="0"/>
              <a:t> flour: </a:t>
            </a:r>
            <a:r>
              <a:rPr lang="en-US" sz="1200" b="0" i="0" u="none" strike="noStrike" kern="1200" baseline="0" dirty="0">
                <a:solidFill>
                  <a:schemeClr val="tx1"/>
                </a:solidFill>
                <a:latin typeface="+mn-lt"/>
                <a:ea typeface="+mn-ea"/>
                <a:cs typeface="+mn-cs"/>
              </a:rPr>
              <a:t>This flour is not as strong as bread flour and not as delicate as cake flour. Use pastry flour for baking cookies, pie pastry, and some sweet</a:t>
            </a:r>
          </a:p>
          <a:p>
            <a:r>
              <a:rPr lang="en-US" sz="1200" b="0" i="0" u="none" strike="noStrike" kern="1200" baseline="0" dirty="0">
                <a:solidFill>
                  <a:schemeClr val="tx1"/>
                </a:solidFill>
                <a:latin typeface="+mn-lt"/>
                <a:ea typeface="+mn-ea"/>
                <a:cs typeface="+mn-cs"/>
              </a:rPr>
              <a:t>yeast doughs, biscuits, and muffins. It feels like cake flour, but has the creamy color of bread flour. Gluten content is 9%–10%.</a:t>
            </a:r>
            <a:endParaRPr lang="en-US" baseline="0" dirty="0"/>
          </a:p>
          <a:p>
            <a:endParaRPr lang="en-US" b="1" baseline="0" dirty="0"/>
          </a:p>
          <a:p>
            <a:r>
              <a:rPr lang="en-US" b="1" baseline="0" dirty="0"/>
              <a:t>Semolina flour: </a:t>
            </a:r>
            <a:r>
              <a:rPr lang="en-US" sz="1200" b="0" i="0" u="none" strike="noStrike" kern="1200" baseline="0" dirty="0">
                <a:solidFill>
                  <a:schemeClr val="tx1"/>
                </a:solidFill>
                <a:latin typeface="+mn-lt"/>
                <a:ea typeface="+mn-ea"/>
                <a:cs typeface="+mn-cs"/>
              </a:rPr>
              <a:t>This is a type of durum flour, but it is more coarsely ground than the flour used to make most breads. It has a fine texture with a high</a:t>
            </a:r>
          </a:p>
          <a:p>
            <a:r>
              <a:rPr lang="en-US" sz="1200" b="0" i="0" u="none" strike="noStrike" kern="1200" baseline="0" dirty="0">
                <a:solidFill>
                  <a:schemeClr val="tx1"/>
                </a:solidFill>
                <a:latin typeface="+mn-lt"/>
                <a:ea typeface="+mn-ea"/>
                <a:cs typeface="+mn-cs"/>
              </a:rPr>
              <a:t>gluten content and is primarily used to make pastas and certain Italian pastries. Gluten content is 13.5% or more.</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5</a:t>
            </a:fld>
            <a:endParaRPr lang="en-US" dirty="0"/>
          </a:p>
        </p:txBody>
      </p:sp>
    </p:spTree>
    <p:extLst>
      <p:ext uri="{BB962C8B-B14F-4D97-AF65-F5344CB8AC3E}">
        <p14:creationId xmlns:p14="http://schemas.microsoft.com/office/powerpoint/2010/main" val="2019894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Fats/Shortenings </a:t>
            </a:r>
            <a:r>
              <a:rPr lang="en-US" sz="1200" b="0" i="0" u="none" strike="noStrike" kern="1200" baseline="0" dirty="0">
                <a:solidFill>
                  <a:schemeClr val="tx1"/>
                </a:solidFill>
                <a:latin typeface="+mn-lt"/>
                <a:ea typeface="+mn-ea"/>
                <a:cs typeface="+mn-cs"/>
              </a:rPr>
              <a:t>make baked goods moist, add flavor, and keep baked items fresh longer. Any fat, such as oil or butter, acts as a shortening in baking.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 more thoroughly mixed, the more the fat will affect the item’s overall texture. Fats that are rubbed, cut, or rolled into doughs tend to separate the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dough into layers, creating a flaky texture. When the fat is thoroughly creamed together with the other ingredients, the resulting texture of the baked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item will be smooth, soft, and more cake-like.</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6</a:t>
            </a:fld>
            <a:endParaRPr lang="en-US" dirty="0"/>
          </a:p>
        </p:txBody>
      </p:sp>
    </p:spTree>
    <p:extLst>
      <p:ext uri="{BB962C8B-B14F-4D97-AF65-F5344CB8AC3E}">
        <p14:creationId xmlns:p14="http://schemas.microsoft.com/office/powerpoint/2010/main" val="1604822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Sweeteners</a:t>
            </a:r>
            <a:r>
              <a:rPr lang="en-US" sz="1200" b="0" i="0" u="none" strike="noStrike" kern="1200" baseline="0" dirty="0">
                <a:solidFill>
                  <a:schemeClr val="tx1"/>
                </a:solidFill>
                <a:latin typeface="+mn-lt"/>
                <a:ea typeface="+mn-ea"/>
                <a:cs typeface="+mn-cs"/>
              </a:rPr>
              <a:t> include refined sugars, sugar syrups, molasses, brown sugar, corn syrup, honey, and malt syrup (usually used in yeast breads). Sweeteners add</a:t>
            </a:r>
          </a:p>
          <a:p>
            <a:r>
              <a:rPr lang="en-US" sz="1200" b="0" i="0" u="none" strike="noStrike" kern="1200" baseline="0" dirty="0">
                <a:solidFill>
                  <a:schemeClr val="tx1"/>
                </a:solidFill>
                <a:latin typeface="+mn-lt"/>
                <a:ea typeface="+mn-ea"/>
                <a:cs typeface="+mn-cs"/>
              </a:rPr>
              <a:t>flavor and color to baked goods. They also help the shortening blend with other ingredients and make the product soft and tender. When a product containing refined sugars is baked, the heat causes the sugar to turn a light brown color. This process is called </a:t>
            </a:r>
            <a:r>
              <a:rPr lang="en-US" sz="1200" b="1" i="0" u="none" strike="noStrike" kern="1200" baseline="0" dirty="0">
                <a:solidFill>
                  <a:schemeClr val="tx1"/>
                </a:solidFill>
                <a:latin typeface="+mn-lt"/>
                <a:ea typeface="+mn-ea"/>
                <a:cs typeface="+mn-cs"/>
              </a:rPr>
              <a:t>caramelization</a:t>
            </a:r>
            <a:r>
              <a:rPr lang="en-US" sz="1200" b="0" i="0" u="none" strike="noStrike" kern="1200" baseline="0" dirty="0">
                <a:solidFill>
                  <a:schemeClr val="tx1"/>
                </a:solidFill>
                <a:latin typeface="+mn-lt"/>
                <a:ea typeface="+mn-ea"/>
                <a:cs typeface="+mn-cs"/>
              </a:rPr>
              <a:t> and occurs whenever sugar is used as an ingredient in baked items. Artificial sweeteners and sugar substitutes used in baking do not create caramelization, so they will produce baked goods that are lighter in color.</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7</a:t>
            </a:fld>
            <a:endParaRPr lang="en-US" dirty="0"/>
          </a:p>
        </p:txBody>
      </p:sp>
    </p:spTree>
    <p:extLst>
      <p:ext uri="{BB962C8B-B14F-4D97-AF65-F5344CB8AC3E}">
        <p14:creationId xmlns:p14="http://schemas.microsoft.com/office/powerpoint/2010/main" val="2736032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Leaveners</a:t>
            </a:r>
            <a:r>
              <a:rPr lang="en-US" sz="1200" b="0" i="0" u="none" strike="noStrike" kern="1200" baseline="0" dirty="0">
                <a:solidFill>
                  <a:schemeClr val="tx1"/>
                </a:solidFill>
                <a:latin typeface="+mn-lt"/>
                <a:ea typeface="+mn-ea"/>
                <a:cs typeface="+mn-cs"/>
              </a:rPr>
              <a:t> are necessary in baking because they allow the dough or batter to rise. It is important to measure all leavening agents very carefully.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Even small changes can produce major defects in baked products. Leaveners fall into three categories: chemical, organic, and physical.</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8</a:t>
            </a:fld>
            <a:endParaRPr lang="en-US" dirty="0"/>
          </a:p>
        </p:txBody>
      </p:sp>
    </p:spTree>
    <p:extLst>
      <p:ext uri="{BB962C8B-B14F-4D97-AF65-F5344CB8AC3E}">
        <p14:creationId xmlns:p14="http://schemas.microsoft.com/office/powerpoint/2010/main" val="3063635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Chemical leaveners </a:t>
            </a:r>
            <a:r>
              <a:rPr lang="en-US" sz="1200" b="0" i="0" u="none" strike="noStrike" kern="1200" baseline="0" dirty="0">
                <a:solidFill>
                  <a:schemeClr val="tx1"/>
                </a:solidFill>
                <a:latin typeface="+mn-lt"/>
                <a:ea typeface="+mn-ea"/>
                <a:cs typeface="+mn-cs"/>
              </a:rPr>
              <a:t>react with other ingredients to produce carbon dioxide gas, which helps batter to rise as it is heated. Baking powder is a very versatile chemical leavener. It is a mixture of baking soda and an acid with an inactive material, like starch. Because there is acid in the baking powder, the pastry chef does not need to add any acid to the batter for leavening to take place. Leavening occurs when liquid and heat are added.</a:t>
            </a:r>
            <a:endParaRPr lang="en-US" dirty="0"/>
          </a:p>
        </p:txBody>
      </p:sp>
      <p:sp>
        <p:nvSpPr>
          <p:cNvPr id="4" name="Slide Number Placeholder 3"/>
          <p:cNvSpPr>
            <a:spLocks noGrp="1"/>
          </p:cNvSpPr>
          <p:nvPr>
            <p:ph type="sldNum" sz="quarter" idx="10"/>
          </p:nvPr>
        </p:nvSpPr>
        <p:spPr/>
        <p:txBody>
          <a:bodyPr/>
          <a:lstStyle/>
          <a:p>
            <a:fld id="{CFF6D0A9-38CA-4E94-B9E5-41950B702831}" type="slidenum">
              <a:rPr lang="en-US" smtClean="0"/>
              <a:t>9</a:t>
            </a:fld>
            <a:endParaRPr lang="en-US" dirty="0"/>
          </a:p>
        </p:txBody>
      </p:sp>
    </p:spTree>
    <p:extLst>
      <p:ext uri="{BB962C8B-B14F-4D97-AF65-F5344CB8AC3E}">
        <p14:creationId xmlns:p14="http://schemas.microsoft.com/office/powerpoint/2010/main" val="1134271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descr="WelcomeIndustry_GettyImages-470224758.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17800" y="304800"/>
            <a:ext cx="655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060756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304800"/>
            <a:ext cx="782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050132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51200" y="304800"/>
            <a:ext cx="59944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179812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2800" y="304800"/>
            <a:ext cx="6112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593907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053192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0535" y="2108200"/>
            <a:ext cx="7789333"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096778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31535" y="304800"/>
            <a:ext cx="7128933"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756182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1" y="304800"/>
            <a:ext cx="5875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818275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1" y="304800"/>
            <a:ext cx="689186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335844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1" y="304800"/>
            <a:ext cx="4758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341153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180" y="2108200"/>
            <a:ext cx="58674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9581" y="304800"/>
            <a:ext cx="4749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55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54400" y="304800"/>
            <a:ext cx="5486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808336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0" y="3048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588271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1601" y="304800"/>
            <a:ext cx="6790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16138"/>
            <a:ext cx="7823200" cy="38957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572265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98133" y="304800"/>
            <a:ext cx="79586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905494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p:txBody>
          <a:bodyPr/>
          <a:lstStyle>
            <a:lvl1pPr>
              <a:defRPr/>
            </a:lvl1pPr>
          </a:lstStyle>
          <a:p>
            <a:fld id="{99763A38-A80B-4CEC-B5D8-6135A13B14FD}" type="slidenum">
              <a:rPr lang="en-US" altLang="en-US"/>
              <a:pPr/>
              <a:t>‹#›</a:t>
            </a:fld>
            <a:endParaRPr lang="en-US" altLang="en-US" dirty="0"/>
          </a:p>
        </p:txBody>
      </p:sp>
    </p:spTree>
    <p:extLst>
      <p:ext uri="{BB962C8B-B14F-4D97-AF65-F5344CB8AC3E}">
        <p14:creationId xmlns:p14="http://schemas.microsoft.com/office/powerpoint/2010/main" val="285079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p:nvPr userDrawn="1"/>
        </p:nvSpPr>
        <p:spPr>
          <a:xfrm>
            <a:off x="7315200" y="1295400"/>
            <a:ext cx="4470400" cy="2667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2362200"/>
          </a:xfrm>
          <a:ln w="12700">
            <a:solidFill>
              <a:schemeClr val="bg1"/>
            </a:solidFill>
          </a:ln>
          <a:effectLst/>
        </p:spPr>
        <p:txBody>
          <a:bodyPr/>
          <a:lstStyle/>
          <a:p>
            <a:pPr lvl="0"/>
            <a:endParaRPr lang="en-US" noProof="0" dirty="0"/>
          </a:p>
        </p:txBody>
      </p:sp>
      <p:sp>
        <p:nvSpPr>
          <p:cNvPr id="11" name="Slide Number Placeholder 5"/>
          <p:cNvSpPr>
            <a:spLocks noGrp="1"/>
          </p:cNvSpPr>
          <p:nvPr>
            <p:ph type="sldNum" sz="quarter" idx="12"/>
          </p:nvPr>
        </p:nvSpPr>
        <p:spPr/>
        <p:txBody>
          <a:bodyPr/>
          <a:lstStyle>
            <a:lvl1pPr>
              <a:defRPr/>
            </a:lvl1pPr>
          </a:lstStyle>
          <a:p>
            <a:fld id="{8EE6DF30-7D69-458A-83CF-736CAE9C5DF5}" type="slidenum">
              <a:rPr lang="en-US" altLang="en-US"/>
              <a:pPr/>
              <a:t>‹#›</a:t>
            </a:fld>
            <a:endParaRPr lang="en-US" altLang="en-US" dirty="0"/>
          </a:p>
        </p:txBody>
      </p:sp>
    </p:spTree>
    <p:extLst>
      <p:ext uri="{BB962C8B-B14F-4D97-AF65-F5344CB8AC3E}">
        <p14:creationId xmlns:p14="http://schemas.microsoft.com/office/powerpoint/2010/main" val="2784054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2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p:nvPr userDrawn="1"/>
        </p:nvSpPr>
        <p:spPr>
          <a:xfrm>
            <a:off x="7315200" y="1295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7315200" y="3581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1828800"/>
          </a:xfrm>
          <a:ln w="12700">
            <a:solidFill>
              <a:schemeClr val="bg1"/>
            </a:solidFill>
          </a:ln>
          <a:effectLst/>
        </p:spPr>
        <p:txBody>
          <a:bodyPr/>
          <a:lstStyle/>
          <a:p>
            <a:pPr lvl="0"/>
            <a:endParaRPr lang="en-US" noProof="0" dirty="0"/>
          </a:p>
        </p:txBody>
      </p:sp>
      <p:sp>
        <p:nvSpPr>
          <p:cNvPr id="15" name="Picture Placeholder 4"/>
          <p:cNvSpPr>
            <a:spLocks noGrp="1"/>
          </p:cNvSpPr>
          <p:nvPr>
            <p:ph type="pic" sz="quarter" idx="13"/>
          </p:nvPr>
        </p:nvSpPr>
        <p:spPr>
          <a:xfrm>
            <a:off x="7518400" y="3733800"/>
            <a:ext cx="4064000" cy="1828800"/>
          </a:xfrm>
          <a:ln w="12700">
            <a:solidFill>
              <a:schemeClr val="bg1"/>
            </a:solidFill>
          </a:ln>
          <a:effectLst/>
        </p:spPr>
        <p:txBody>
          <a:bodyPr/>
          <a:lstStyle/>
          <a:p>
            <a:pPr lvl="0"/>
            <a:endParaRPr lang="en-US" noProof="0" dirty="0"/>
          </a:p>
        </p:txBody>
      </p:sp>
      <p:sp>
        <p:nvSpPr>
          <p:cNvPr id="12" name="Slide Number Placeholder 5"/>
          <p:cNvSpPr>
            <a:spLocks noGrp="1"/>
          </p:cNvSpPr>
          <p:nvPr>
            <p:ph type="sldNum" sz="quarter" idx="14"/>
          </p:nvPr>
        </p:nvSpPr>
        <p:spPr/>
        <p:txBody>
          <a:bodyPr/>
          <a:lstStyle>
            <a:lvl1pPr>
              <a:defRPr/>
            </a:lvl1pPr>
          </a:lstStyle>
          <a:p>
            <a:fld id="{645F085B-0397-4273-B6F0-86110A9EB539}" type="slidenum">
              <a:rPr lang="en-US" altLang="en-US"/>
              <a:pPr/>
              <a:t>‹#›</a:t>
            </a:fld>
            <a:endParaRPr lang="en-US" altLang="en-US" dirty="0"/>
          </a:p>
        </p:txBody>
      </p:sp>
    </p:spTree>
    <p:extLst>
      <p:ext uri="{BB962C8B-B14F-4D97-AF65-F5344CB8AC3E}">
        <p14:creationId xmlns:p14="http://schemas.microsoft.com/office/powerpoint/2010/main" val="2580172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3_picture">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7315200" y="9906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p:nvPr userDrawn="1"/>
        </p:nvSpPr>
        <p:spPr>
          <a:xfrm>
            <a:off x="7315200" y="27432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3" name="Rectangle 12"/>
          <p:cNvSpPr/>
          <p:nvPr userDrawn="1"/>
        </p:nvSpPr>
        <p:spPr>
          <a:xfrm>
            <a:off x="7315200" y="44958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143000"/>
            <a:ext cx="3556000" cy="1371600"/>
          </a:xfrm>
          <a:ln w="12700">
            <a:solidFill>
              <a:schemeClr val="bg1"/>
            </a:solidFill>
          </a:ln>
          <a:effectLst/>
        </p:spPr>
        <p:txBody>
          <a:bodyPr/>
          <a:lstStyle/>
          <a:p>
            <a:pPr lvl="0"/>
            <a:endParaRPr lang="en-US" noProof="0" dirty="0"/>
          </a:p>
        </p:txBody>
      </p:sp>
      <p:sp>
        <p:nvSpPr>
          <p:cNvPr id="24" name="Picture Placeholder 4"/>
          <p:cNvSpPr>
            <a:spLocks noGrp="1"/>
          </p:cNvSpPr>
          <p:nvPr>
            <p:ph type="pic" sz="quarter" idx="13"/>
          </p:nvPr>
        </p:nvSpPr>
        <p:spPr>
          <a:xfrm>
            <a:off x="7518400" y="2895600"/>
            <a:ext cx="3556000" cy="1371600"/>
          </a:xfrm>
          <a:ln w="12700">
            <a:solidFill>
              <a:schemeClr val="bg1"/>
            </a:solidFill>
          </a:ln>
          <a:effectLst/>
        </p:spPr>
        <p:txBody>
          <a:bodyPr/>
          <a:lstStyle/>
          <a:p>
            <a:pPr lvl="0"/>
            <a:endParaRPr lang="en-US" noProof="0" dirty="0"/>
          </a:p>
        </p:txBody>
      </p:sp>
      <p:sp>
        <p:nvSpPr>
          <p:cNvPr id="26" name="Picture Placeholder 4"/>
          <p:cNvSpPr>
            <a:spLocks noGrp="1"/>
          </p:cNvSpPr>
          <p:nvPr>
            <p:ph type="pic" sz="quarter" idx="14"/>
          </p:nvPr>
        </p:nvSpPr>
        <p:spPr>
          <a:xfrm>
            <a:off x="7518400" y="4648200"/>
            <a:ext cx="3556000" cy="1371600"/>
          </a:xfrm>
          <a:ln w="12700">
            <a:solidFill>
              <a:schemeClr val="bg1"/>
            </a:solidFill>
          </a:ln>
          <a:effectLst/>
        </p:spPr>
        <p:txBody>
          <a:bodyPr/>
          <a:lstStyle/>
          <a:p>
            <a:pPr lvl="0"/>
            <a:endParaRPr lang="en-US" noProof="0" dirty="0"/>
          </a:p>
        </p:txBody>
      </p:sp>
      <p:sp>
        <p:nvSpPr>
          <p:cNvPr id="14" name="Slide Number Placeholder 5"/>
          <p:cNvSpPr>
            <a:spLocks noGrp="1"/>
          </p:cNvSpPr>
          <p:nvPr>
            <p:ph type="sldNum" sz="quarter" idx="15"/>
          </p:nvPr>
        </p:nvSpPr>
        <p:spPr/>
        <p:txBody>
          <a:bodyPr/>
          <a:lstStyle>
            <a:lvl1pPr>
              <a:defRPr/>
            </a:lvl1pPr>
          </a:lstStyle>
          <a:p>
            <a:fld id="{C933179F-74A8-4627-A11D-F0849FE11AFF}" type="slidenum">
              <a:rPr lang="en-US" altLang="en-US"/>
              <a:pPr/>
              <a:t>‹#›</a:t>
            </a:fld>
            <a:endParaRPr lang="en-US" altLang="en-US" dirty="0"/>
          </a:p>
        </p:txBody>
      </p:sp>
    </p:spTree>
    <p:extLst>
      <p:ext uri="{BB962C8B-B14F-4D97-AF65-F5344CB8AC3E}">
        <p14:creationId xmlns:p14="http://schemas.microsoft.com/office/powerpoint/2010/main" val="3738519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Column_picture_text">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6096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p:nvPr userDrawn="1"/>
        </p:nvSpPr>
        <p:spPr>
          <a:xfrm>
            <a:off x="49784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9624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556000" cy="1371600"/>
          </a:xfrm>
          <a:ln w="12700">
            <a:solidFill>
              <a:schemeClr val="bg1"/>
            </a:solidFill>
          </a:ln>
          <a:effectLst/>
        </p:spPr>
        <p:txBody>
          <a:bodyPr/>
          <a:lstStyle/>
          <a:p>
            <a:pPr lvl="0"/>
            <a:endParaRPr lang="en-US" noProof="0" dirty="0"/>
          </a:p>
        </p:txBody>
      </p:sp>
      <p:sp>
        <p:nvSpPr>
          <p:cNvPr id="23" name="Content Placeholder 2"/>
          <p:cNvSpPr>
            <a:spLocks noGrp="1"/>
          </p:cNvSpPr>
          <p:nvPr>
            <p:ph idx="13"/>
          </p:nvPr>
        </p:nvSpPr>
        <p:spPr>
          <a:xfrm>
            <a:off x="4978400" y="2824482"/>
            <a:ext cx="39624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Picture Placeholder 4"/>
          <p:cNvSpPr>
            <a:spLocks noGrp="1"/>
          </p:cNvSpPr>
          <p:nvPr>
            <p:ph type="pic" sz="quarter" idx="14"/>
          </p:nvPr>
        </p:nvSpPr>
        <p:spPr>
          <a:xfrm>
            <a:off x="5181600" y="1148081"/>
            <a:ext cx="3556000" cy="1371600"/>
          </a:xfrm>
          <a:ln w="12700">
            <a:solidFill>
              <a:schemeClr val="bg1"/>
            </a:solidFill>
          </a:ln>
          <a:effectLst/>
        </p:spPr>
        <p:txBody>
          <a:bodyPr/>
          <a:lstStyle/>
          <a:p>
            <a:pPr lvl="0"/>
            <a:endParaRPr lang="en-US" noProof="0" dirty="0"/>
          </a:p>
        </p:txBody>
      </p:sp>
      <p:sp>
        <p:nvSpPr>
          <p:cNvPr id="13" name="Slide Number Placeholder 5"/>
          <p:cNvSpPr>
            <a:spLocks noGrp="1"/>
          </p:cNvSpPr>
          <p:nvPr>
            <p:ph type="sldNum" sz="quarter" idx="15"/>
          </p:nvPr>
        </p:nvSpPr>
        <p:spPr/>
        <p:txBody>
          <a:bodyPr/>
          <a:lstStyle>
            <a:lvl1pPr>
              <a:defRPr/>
            </a:lvl1pPr>
          </a:lstStyle>
          <a:p>
            <a:fld id="{AD333716-0A72-4091-964F-068B7A4A6353}" type="slidenum">
              <a:rPr lang="en-US" altLang="en-US"/>
              <a:pPr/>
              <a:t>‹#›</a:t>
            </a:fld>
            <a:endParaRPr lang="en-US" altLang="en-US" dirty="0"/>
          </a:p>
        </p:txBody>
      </p:sp>
    </p:spTree>
    <p:extLst>
      <p:ext uri="{BB962C8B-B14F-4D97-AF65-F5344CB8AC3E}">
        <p14:creationId xmlns:p14="http://schemas.microsoft.com/office/powerpoint/2010/main" val="1470478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Column_picture_text">
    <p:spTree>
      <p:nvGrpSpPr>
        <p:cNvPr id="1" name=""/>
        <p:cNvGrpSpPr/>
        <p:nvPr/>
      </p:nvGrpSpPr>
      <p:grpSpPr>
        <a:xfrm>
          <a:off x="0" y="0"/>
          <a:ext cx="0" cy="0"/>
          <a:chOff x="0" y="0"/>
          <a:chExt cx="0" cy="0"/>
        </a:xfrm>
      </p:grpSpPr>
      <p:cxnSp>
        <p:nvCxnSpPr>
          <p:cNvPr id="9" name="Straight Connector 8"/>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3" name="Rectangle 12"/>
          <p:cNvSpPr/>
          <p:nvPr userDrawn="1"/>
        </p:nvSpPr>
        <p:spPr>
          <a:xfrm>
            <a:off x="6096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4" name="Rectangle 13"/>
          <p:cNvSpPr/>
          <p:nvPr userDrawn="1"/>
        </p:nvSpPr>
        <p:spPr>
          <a:xfrm>
            <a:off x="4470400" y="990600"/>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5" name="Rectangle 14"/>
          <p:cNvSpPr/>
          <p:nvPr userDrawn="1"/>
        </p:nvSpPr>
        <p:spPr>
          <a:xfrm>
            <a:off x="83312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5560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149600" cy="1371600"/>
          </a:xfrm>
          <a:ln w="12700">
            <a:solidFill>
              <a:schemeClr val="bg1"/>
            </a:solidFill>
          </a:ln>
          <a:effectLst/>
        </p:spPr>
        <p:txBody>
          <a:bodyPr/>
          <a:lstStyle/>
          <a:p>
            <a:pPr lvl="0"/>
            <a:endParaRPr lang="en-US" noProof="0" dirty="0"/>
          </a:p>
        </p:txBody>
      </p:sp>
      <p:sp>
        <p:nvSpPr>
          <p:cNvPr id="17" name="Picture Placeholder 4"/>
          <p:cNvSpPr>
            <a:spLocks noGrp="1"/>
          </p:cNvSpPr>
          <p:nvPr>
            <p:ph type="pic" sz="quarter" idx="14"/>
          </p:nvPr>
        </p:nvSpPr>
        <p:spPr>
          <a:xfrm>
            <a:off x="4673600" y="1143000"/>
            <a:ext cx="3149600" cy="1371600"/>
          </a:xfrm>
          <a:ln w="12700">
            <a:solidFill>
              <a:schemeClr val="bg1"/>
            </a:solidFill>
          </a:ln>
          <a:effectLst/>
        </p:spPr>
        <p:txBody>
          <a:bodyPr/>
          <a:lstStyle/>
          <a:p>
            <a:pPr lvl="0"/>
            <a:endParaRPr lang="en-US" noProof="0" dirty="0"/>
          </a:p>
        </p:txBody>
      </p:sp>
      <p:sp>
        <p:nvSpPr>
          <p:cNvPr id="20" name="Picture Placeholder 4"/>
          <p:cNvSpPr>
            <a:spLocks noGrp="1"/>
          </p:cNvSpPr>
          <p:nvPr>
            <p:ph type="pic" sz="quarter" idx="16"/>
          </p:nvPr>
        </p:nvSpPr>
        <p:spPr>
          <a:xfrm>
            <a:off x="8534400" y="1148080"/>
            <a:ext cx="3149600" cy="1371600"/>
          </a:xfrm>
          <a:ln w="12700">
            <a:solidFill>
              <a:schemeClr val="bg1"/>
            </a:solidFill>
          </a:ln>
          <a:effectLst/>
        </p:spPr>
        <p:txBody>
          <a:bodyPr/>
          <a:lstStyle/>
          <a:p>
            <a:pPr lvl="0"/>
            <a:endParaRPr lang="en-US" noProof="0" dirty="0"/>
          </a:p>
        </p:txBody>
      </p:sp>
      <p:sp>
        <p:nvSpPr>
          <p:cNvPr id="21" name="Content Placeholder 2"/>
          <p:cNvSpPr>
            <a:spLocks noGrp="1"/>
          </p:cNvSpPr>
          <p:nvPr>
            <p:ph idx="17"/>
          </p:nvPr>
        </p:nvSpPr>
        <p:spPr>
          <a:xfrm>
            <a:off x="4470400" y="2824483"/>
            <a:ext cx="3556000" cy="3271519"/>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p:cNvSpPr>
            <a:spLocks noGrp="1"/>
          </p:cNvSpPr>
          <p:nvPr>
            <p:ph idx="18"/>
          </p:nvPr>
        </p:nvSpPr>
        <p:spPr>
          <a:xfrm>
            <a:off x="8331200" y="2819403"/>
            <a:ext cx="3556000" cy="3276599"/>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Slide Number Placeholder 5"/>
          <p:cNvSpPr>
            <a:spLocks noGrp="1"/>
          </p:cNvSpPr>
          <p:nvPr>
            <p:ph type="sldNum" sz="quarter" idx="19"/>
          </p:nvPr>
        </p:nvSpPr>
        <p:spPr/>
        <p:txBody>
          <a:bodyPr/>
          <a:lstStyle>
            <a:lvl1pPr>
              <a:defRPr/>
            </a:lvl1pPr>
          </a:lstStyle>
          <a:p>
            <a:fld id="{0C13B933-19F7-4F55-BCD2-7F0BD8FC6CCB}" type="slidenum">
              <a:rPr lang="en-US" altLang="en-US"/>
              <a:pPr/>
              <a:t>‹#›</a:t>
            </a:fld>
            <a:endParaRPr lang="en-US" altLang="en-US" dirty="0"/>
          </a:p>
        </p:txBody>
      </p:sp>
    </p:spTree>
    <p:extLst>
      <p:ext uri="{BB962C8B-B14F-4D97-AF65-F5344CB8AC3E}">
        <p14:creationId xmlns:p14="http://schemas.microsoft.com/office/powerpoint/2010/main" val="720468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large image">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lvl1pPr>
              <a:defRPr/>
            </a:lvl1pPr>
          </a:lstStyle>
          <a:p>
            <a:r>
              <a:rPr lang="en-US" dirty="0"/>
              <a:t>Click to edit Master title style</a:t>
            </a:r>
          </a:p>
        </p:txBody>
      </p:sp>
      <p:sp>
        <p:nvSpPr>
          <p:cNvPr id="8" name="Picture Placeholder 7"/>
          <p:cNvSpPr>
            <a:spLocks noGrp="1"/>
          </p:cNvSpPr>
          <p:nvPr>
            <p:ph type="pic" sz="quarter" idx="11"/>
          </p:nvPr>
        </p:nvSpPr>
        <p:spPr>
          <a:xfrm>
            <a:off x="609600" y="1295400"/>
            <a:ext cx="10972800" cy="4800600"/>
          </a:xfrm>
        </p:spPr>
        <p:txBody>
          <a:bodyPr/>
          <a:lstStyle/>
          <a:p>
            <a:pPr lvl="0"/>
            <a:endParaRPr lang="en-US" noProof="0" dirty="0"/>
          </a:p>
        </p:txBody>
      </p:sp>
      <p:sp>
        <p:nvSpPr>
          <p:cNvPr id="9" name="Slide Number Placeholder 5"/>
          <p:cNvSpPr>
            <a:spLocks noGrp="1"/>
          </p:cNvSpPr>
          <p:nvPr>
            <p:ph type="sldNum" sz="quarter" idx="12"/>
          </p:nvPr>
        </p:nvSpPr>
        <p:spPr/>
        <p:txBody>
          <a:bodyPr/>
          <a:lstStyle>
            <a:lvl1pPr>
              <a:defRPr/>
            </a:lvl1pPr>
          </a:lstStyle>
          <a:p>
            <a:fld id="{9DDD9727-3246-4F65-918A-E206F33306F7}" type="slidenum">
              <a:rPr lang="en-US" altLang="en-US"/>
              <a:pPr/>
              <a:t>‹#›</a:t>
            </a:fld>
            <a:endParaRPr lang="en-US" altLang="en-US" dirty="0"/>
          </a:p>
        </p:txBody>
      </p:sp>
    </p:spTree>
    <p:extLst>
      <p:ext uri="{BB962C8B-B14F-4D97-AF65-F5344CB8AC3E}">
        <p14:creationId xmlns:p14="http://schemas.microsoft.com/office/powerpoint/2010/main" val="322962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1600" y="304800"/>
            <a:ext cx="6908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730072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609600" y="2362203"/>
            <a:ext cx="10972800"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09600" y="1524003"/>
            <a:ext cx="10972800" cy="761999"/>
          </a:xfrm>
        </p:spPr>
        <p:txBody>
          <a:bodyPr>
            <a:normAutofit/>
          </a:bodyPr>
          <a:lstStyle>
            <a:lvl1pPr marL="1588" indent="-1588">
              <a:buNone/>
              <a:defRPr sz="2000"/>
            </a:lvl1pPr>
          </a:lstStyle>
          <a:p>
            <a:pPr lvl="0"/>
            <a:endParaRPr lang="en-US" dirty="0"/>
          </a:p>
        </p:txBody>
      </p:sp>
      <p:sp>
        <p:nvSpPr>
          <p:cNvPr id="5" name="Slide Number Placeholder 5"/>
          <p:cNvSpPr>
            <a:spLocks noGrp="1"/>
          </p:cNvSpPr>
          <p:nvPr>
            <p:ph type="sldNum" sz="quarter" idx="14"/>
          </p:nvPr>
        </p:nvSpPr>
        <p:spPr/>
        <p:txBody>
          <a:bodyPr/>
          <a:lstStyle>
            <a:lvl1pPr>
              <a:defRPr/>
            </a:lvl1pPr>
          </a:lstStyle>
          <a:p>
            <a:fld id="{F707D1EA-091B-4459-883F-BDA9C5447CBC}" type="slidenum">
              <a:rPr lang="en-US" altLang="en-US"/>
              <a:pPr/>
              <a:t>‹#›</a:t>
            </a:fld>
            <a:endParaRPr lang="en-US" altLang="en-US" dirty="0"/>
          </a:p>
        </p:txBody>
      </p:sp>
    </p:spTree>
    <p:extLst>
      <p:ext uri="{BB962C8B-B14F-4D97-AF65-F5344CB8AC3E}">
        <p14:creationId xmlns:p14="http://schemas.microsoft.com/office/powerpoint/2010/main" val="2401600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705D25D8-C512-4127-877E-87C73187F111}" type="slidenum">
              <a:rPr lang="en-US" altLang="en-US"/>
              <a:pPr/>
              <a:t>‹#›</a:t>
            </a:fld>
            <a:endParaRPr lang="en-US" altLang="en-US" dirty="0"/>
          </a:p>
        </p:txBody>
      </p:sp>
    </p:spTree>
    <p:extLst>
      <p:ext uri="{BB962C8B-B14F-4D97-AF65-F5344CB8AC3E}">
        <p14:creationId xmlns:p14="http://schemas.microsoft.com/office/powerpoint/2010/main" val="1200714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2625CBB2-DD9A-4495-89C3-C0E8EA4247BD}" type="slidenum">
              <a:rPr lang="en-US" altLang="en-US"/>
              <a:pPr/>
              <a:t>‹#›</a:t>
            </a:fld>
            <a:endParaRPr lang="en-US" altLang="en-US" dirty="0"/>
          </a:p>
        </p:txBody>
      </p:sp>
    </p:spTree>
    <p:extLst>
      <p:ext uri="{BB962C8B-B14F-4D97-AF65-F5344CB8AC3E}">
        <p14:creationId xmlns:p14="http://schemas.microsoft.com/office/powerpoint/2010/main" val="1365059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3AED30BC-6CD3-4FE3-9345-A6F4FBD5B8DA}" type="slidenum">
              <a:rPr lang="en-US" altLang="en-US"/>
              <a:pPr/>
              <a:t>‹#›</a:t>
            </a:fld>
            <a:endParaRPr lang="en-US" altLang="en-US" dirty="0"/>
          </a:p>
        </p:txBody>
      </p:sp>
    </p:spTree>
    <p:extLst>
      <p:ext uri="{BB962C8B-B14F-4D97-AF65-F5344CB8AC3E}">
        <p14:creationId xmlns:p14="http://schemas.microsoft.com/office/powerpoint/2010/main" val="35425796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B1E61FA5-323D-4F2F-8DDE-E873905C46E2}" type="slidenum">
              <a:rPr lang="en-US" altLang="en-US"/>
              <a:pPr/>
              <a:t>‹#›</a:t>
            </a:fld>
            <a:endParaRPr lang="en-US" altLang="en-US" dirty="0"/>
          </a:p>
        </p:txBody>
      </p:sp>
    </p:spTree>
    <p:extLst>
      <p:ext uri="{BB962C8B-B14F-4D97-AF65-F5344CB8AC3E}">
        <p14:creationId xmlns:p14="http://schemas.microsoft.com/office/powerpoint/2010/main" val="914550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3C64B580-BBF7-4614-9859-A33E3D8C5916}" type="slidenum">
              <a:rPr lang="en-US" altLang="en-US"/>
              <a:pPr/>
              <a:t>‹#›</a:t>
            </a:fld>
            <a:endParaRPr lang="en-US" altLang="en-US" dirty="0"/>
          </a:p>
        </p:txBody>
      </p:sp>
    </p:spTree>
    <p:extLst>
      <p:ext uri="{BB962C8B-B14F-4D97-AF65-F5344CB8AC3E}">
        <p14:creationId xmlns:p14="http://schemas.microsoft.com/office/powerpoint/2010/main" val="3845040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8868" y="304800"/>
            <a:ext cx="5774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407820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46401" y="304800"/>
            <a:ext cx="6079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230659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36800" y="304800"/>
            <a:ext cx="768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158950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87135" y="304800"/>
            <a:ext cx="641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464792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2800" y="304800"/>
            <a:ext cx="5892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74501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16138"/>
            <a:ext cx="7823200" cy="38973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0800" y="304800"/>
            <a:ext cx="4588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017526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4873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2954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4EC1B4"/>
                </a:solidFill>
                <a:latin typeface="Helvetica Neue Medium" charset="0"/>
              </a:defRPr>
            </a:lvl1pPr>
          </a:lstStyle>
          <a:p>
            <a:fld id="{6D1AC4C5-1EFA-48E3-870C-3E6568969547}" type="slidenum">
              <a:rPr lang="en-US" altLang="en-US"/>
              <a:pPr/>
              <a:t>‹#›</a:t>
            </a:fld>
            <a:endParaRPr lang="en-US" altLang="en-US" dirty="0"/>
          </a:p>
        </p:txBody>
      </p:sp>
    </p:spTree>
    <p:extLst>
      <p:ext uri="{BB962C8B-B14F-4D97-AF65-F5344CB8AC3E}">
        <p14:creationId xmlns:p14="http://schemas.microsoft.com/office/powerpoint/2010/main" val="576728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p:txStyles>
    <p:titleStyle>
      <a:lvl1pPr algn="l" rtl="0" eaLnBrk="0" fontAlgn="base" hangingPunct="0">
        <a:lnSpc>
          <a:spcPct val="50000"/>
        </a:lnSpc>
        <a:spcBef>
          <a:spcPct val="0"/>
        </a:spcBef>
        <a:spcAft>
          <a:spcPct val="0"/>
        </a:spcAft>
        <a:defRPr sz="1600" kern="1200" cap="all">
          <a:solidFill>
            <a:srgbClr val="EA5E2F"/>
          </a:solidFill>
          <a:latin typeface="Helvetica Neue Medium"/>
          <a:ea typeface="ヒラギノ角ゴ Pro W3" charset="0"/>
          <a:cs typeface="Arial" pitchFamily="34" charset="0"/>
        </a:defRPr>
      </a:lvl1pPr>
      <a:lvl2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2pPr>
      <a:lvl3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3pPr>
      <a:lvl4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4pPr>
      <a:lvl5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5pPr>
      <a:lvl6pPr marL="457189" algn="ctr" rtl="0" fontAlgn="base">
        <a:spcBef>
          <a:spcPct val="0"/>
        </a:spcBef>
        <a:spcAft>
          <a:spcPct val="0"/>
        </a:spcAft>
        <a:defRPr sz="4000" b="1">
          <a:solidFill>
            <a:srgbClr val="FF6600"/>
          </a:solidFill>
          <a:latin typeface="Arial" charset="0"/>
          <a:cs typeface="Arial" charset="0"/>
        </a:defRPr>
      </a:lvl6pPr>
      <a:lvl7pPr marL="914377" algn="ctr" rtl="0" fontAlgn="base">
        <a:spcBef>
          <a:spcPct val="0"/>
        </a:spcBef>
        <a:spcAft>
          <a:spcPct val="0"/>
        </a:spcAft>
        <a:defRPr sz="4000" b="1">
          <a:solidFill>
            <a:srgbClr val="FF6600"/>
          </a:solidFill>
          <a:latin typeface="Arial" charset="0"/>
          <a:cs typeface="Arial" charset="0"/>
        </a:defRPr>
      </a:lvl7pPr>
      <a:lvl8pPr marL="1371566" algn="ctr" rtl="0" fontAlgn="base">
        <a:spcBef>
          <a:spcPct val="0"/>
        </a:spcBef>
        <a:spcAft>
          <a:spcPct val="0"/>
        </a:spcAft>
        <a:defRPr sz="4000" b="1">
          <a:solidFill>
            <a:srgbClr val="FF6600"/>
          </a:solidFill>
          <a:latin typeface="Arial" charset="0"/>
          <a:cs typeface="Arial" charset="0"/>
        </a:defRPr>
      </a:lvl8pPr>
      <a:lvl9pPr marL="1828754" algn="ctr" rtl="0" fontAlgn="base">
        <a:spcBef>
          <a:spcPct val="0"/>
        </a:spcBef>
        <a:spcAft>
          <a:spcPct val="0"/>
        </a:spcAft>
        <a:defRPr sz="4000" b="1">
          <a:solidFill>
            <a:srgbClr val="FF6600"/>
          </a:solidFill>
          <a:latin typeface="Arial" charset="0"/>
          <a:cs typeface="Arial" charset="0"/>
        </a:defRPr>
      </a:lvl9pPr>
    </p:titleStyle>
    <p:bodyStyle>
      <a:lvl1pPr marL="342891" indent="-342891" algn="l" rtl="0" eaLnBrk="0" fontAlgn="base" hangingPunct="0">
        <a:spcBef>
          <a:spcPct val="20000"/>
        </a:spcBef>
        <a:spcAft>
          <a:spcPct val="0"/>
        </a:spcAft>
        <a:buClr>
          <a:srgbClr val="EA5E2F"/>
        </a:buClr>
        <a:buFont typeface="Arial" panose="020B0604020202020204" pitchFamily="34" charset="0"/>
        <a:buChar char="•"/>
        <a:defRPr kern="1200">
          <a:solidFill>
            <a:schemeClr val="tx1"/>
          </a:solidFill>
          <a:latin typeface="Arial" pitchFamily="34" charset="0"/>
          <a:ea typeface="ヒラギノ角ゴ Pro W3" charset="0"/>
          <a:cs typeface="Arial" pitchFamily="34" charset="0"/>
        </a:defRPr>
      </a:lvl1pPr>
      <a:lvl2pPr marL="742932" indent="-285744" algn="l" rtl="0" eaLnBrk="0" fontAlgn="base" hangingPunct="0">
        <a:spcBef>
          <a:spcPct val="20000"/>
        </a:spcBef>
        <a:spcAft>
          <a:spcPct val="0"/>
        </a:spcAft>
        <a:buClr>
          <a:srgbClr val="EA5E2F"/>
        </a:buClr>
        <a:buFont typeface="Courier New" panose="02070309020205020404" pitchFamily="49" charset="0"/>
        <a:buChar char="o"/>
        <a:defRPr sz="1600" kern="1200">
          <a:solidFill>
            <a:schemeClr val="tx1"/>
          </a:solidFill>
          <a:latin typeface="Arial" pitchFamily="34" charset="0"/>
          <a:ea typeface="Arial" charset="0"/>
          <a:cs typeface="Arial" pitchFamily="34" charset="0"/>
        </a:defRPr>
      </a:lvl2pPr>
      <a:lvl3pPr marL="1142971" indent="-228594" algn="l" rtl="0" eaLnBrk="0" fontAlgn="base" hangingPunct="0">
        <a:spcBef>
          <a:spcPct val="20000"/>
        </a:spcBef>
        <a:spcAft>
          <a:spcPct val="0"/>
        </a:spcAft>
        <a:buClr>
          <a:srgbClr val="EA5E2F"/>
        </a:buClr>
        <a:buFont typeface="Wingdings" panose="05000000000000000000" pitchFamily="2" charset="2"/>
        <a:buChar char="§"/>
        <a:defRPr sz="1400" kern="1200">
          <a:solidFill>
            <a:schemeClr val="tx1"/>
          </a:solidFill>
          <a:latin typeface="Arial" pitchFamily="34" charset="0"/>
          <a:ea typeface="Arial" charset="0"/>
          <a:cs typeface="Arial" pitchFamily="34" charset="0"/>
        </a:defRPr>
      </a:lvl3pPr>
      <a:lvl4pPr marL="1600160" indent="-228594" algn="l" rtl="0" eaLnBrk="0" fontAlgn="base" hangingPunct="0">
        <a:spcBef>
          <a:spcPct val="20000"/>
        </a:spcBef>
        <a:spcAft>
          <a:spcPct val="0"/>
        </a:spcAft>
        <a:buClr>
          <a:srgbClr val="EA5E2F"/>
        </a:buClr>
        <a:buFont typeface="Arial" panose="020B0604020202020204" pitchFamily="34" charset="0"/>
        <a:buChar char="–"/>
        <a:defRPr sz="1200" kern="1200">
          <a:solidFill>
            <a:srgbClr val="EA5E2F"/>
          </a:solidFill>
          <a:latin typeface="Arial" pitchFamily="34" charset="0"/>
          <a:ea typeface="Arial" charset="0"/>
          <a:cs typeface="Arial" pitchFamily="34" charset="0"/>
        </a:defRPr>
      </a:lvl4pPr>
      <a:lvl5pPr marL="2057349" indent="-228594" algn="l" rtl="0" eaLnBrk="0" fontAlgn="base" hangingPunct="0">
        <a:spcBef>
          <a:spcPct val="20000"/>
        </a:spcBef>
        <a:spcAft>
          <a:spcPct val="0"/>
        </a:spcAft>
        <a:buClr>
          <a:srgbClr val="EA5E2F"/>
        </a:buClr>
        <a:buFont typeface="Arial" panose="020B0604020202020204" pitchFamily="34" charset="0"/>
        <a:buChar char="»"/>
        <a:defRPr sz="1000" kern="1200">
          <a:solidFill>
            <a:srgbClr val="EA5E2F"/>
          </a:solidFill>
          <a:latin typeface="Arial" pitchFamily="34" charset="0"/>
          <a:ea typeface="Arial" charset="0"/>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56.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28.xml"/><Relationship Id="rId5" Type="http://schemas.openxmlformats.org/officeDocument/2006/relationships/image" Target="../media/image59.tiff"/><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61.tiff"/></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63.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28.xml"/><Relationship Id="rId5" Type="http://schemas.openxmlformats.org/officeDocument/2006/relationships/image" Target="../media/image69.jpe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72.jpeg"/><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26.xml"/><Relationship Id="rId5" Type="http://schemas.openxmlformats.org/officeDocument/2006/relationships/image" Target="../media/image75.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51.jpeg"/><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477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Leaveners</a:t>
            </a:r>
          </a:p>
        </p:txBody>
      </p:sp>
      <p:sp>
        <p:nvSpPr>
          <p:cNvPr id="4" name="Text Placeholder 3"/>
          <p:cNvSpPr>
            <a:spLocks noGrp="1"/>
          </p:cNvSpPr>
          <p:nvPr>
            <p:ph idx="1"/>
          </p:nvPr>
        </p:nvSpPr>
        <p:spPr/>
        <p:txBody>
          <a:bodyPr/>
          <a:lstStyle/>
          <a:p>
            <a:pPr marL="0" indent="0">
              <a:buNone/>
            </a:pPr>
            <a:r>
              <a:rPr lang="en-US" dirty="0"/>
              <a:t>Baking soda:</a:t>
            </a:r>
          </a:p>
          <a:p>
            <a:pPr marL="285744" indent="-285744"/>
            <a:r>
              <a:rPr lang="en-US" dirty="0"/>
              <a:t>Chemical leavener</a:t>
            </a:r>
          </a:p>
          <a:p>
            <a:pPr marL="285744" indent="-285744"/>
            <a:r>
              <a:rPr lang="en-US" dirty="0"/>
              <a:t>Sodium bicarbonate</a:t>
            </a:r>
          </a:p>
          <a:p>
            <a:pPr marL="285744" indent="-285744"/>
            <a:r>
              <a:rPr lang="en-US" dirty="0"/>
              <a:t>Produces carbon dioxide gas—liquid and acid</a:t>
            </a:r>
          </a:p>
          <a:p>
            <a:pPr marL="285744" indent="-285744"/>
            <a:r>
              <a:rPr lang="en-US" dirty="0"/>
              <a:t>Batter rises—heat not necessary</a:t>
            </a:r>
          </a:p>
          <a:p>
            <a:pPr marL="285744" indent="-285744"/>
            <a:r>
              <a:rPr lang="en-US" dirty="0"/>
              <a:t>Bake immediately</a:t>
            </a:r>
          </a:p>
          <a:p>
            <a:pPr marL="285744" indent="-285744"/>
            <a:endParaRPr lang="en-US" dirty="0"/>
          </a:p>
          <a:p>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949162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Leaveners</a:t>
            </a:r>
          </a:p>
        </p:txBody>
      </p:sp>
      <p:sp>
        <p:nvSpPr>
          <p:cNvPr id="4" name="Text Placeholder 3"/>
          <p:cNvSpPr>
            <a:spLocks noGrp="1"/>
          </p:cNvSpPr>
          <p:nvPr>
            <p:ph idx="1"/>
          </p:nvPr>
        </p:nvSpPr>
        <p:spPr/>
        <p:txBody>
          <a:bodyPr/>
          <a:lstStyle/>
          <a:p>
            <a:pPr marL="0" indent="0">
              <a:buNone/>
            </a:pPr>
            <a:r>
              <a:rPr lang="en-US" dirty="0"/>
              <a:t>Physical leavener:</a:t>
            </a:r>
          </a:p>
          <a:p>
            <a:pPr marL="285744" indent="-285744"/>
            <a:r>
              <a:rPr lang="en-US" dirty="0"/>
              <a:t>Introduce air into batter</a:t>
            </a:r>
          </a:p>
          <a:p>
            <a:pPr marL="285744" indent="-285744"/>
            <a:r>
              <a:rPr lang="en-US" dirty="0"/>
              <a:t>Air expands during baking</a:t>
            </a:r>
          </a:p>
          <a:p>
            <a:pPr marL="285744" indent="-285744"/>
            <a:r>
              <a:rPr lang="en-US" dirty="0"/>
              <a:t>Creaming method</a:t>
            </a:r>
          </a:p>
          <a:p>
            <a:pPr lvl="1"/>
            <a:r>
              <a:rPr lang="en-US" dirty="0"/>
              <a:t>Fat and sugar</a:t>
            </a:r>
          </a:p>
          <a:p>
            <a:pPr lvl="1"/>
            <a:r>
              <a:rPr lang="en-US" dirty="0"/>
              <a:t>Cakes and cookies</a:t>
            </a:r>
          </a:p>
          <a:p>
            <a:pPr marL="285744" indent="-285744"/>
            <a:r>
              <a:rPr lang="en-US" dirty="0"/>
              <a:t>Foaming method</a:t>
            </a:r>
          </a:p>
          <a:p>
            <a:pPr lvl="1"/>
            <a:r>
              <a:rPr lang="en-US" dirty="0"/>
              <a:t>Eggs with or without sugar</a:t>
            </a:r>
          </a:p>
          <a:p>
            <a:pPr marL="285744" indent="-285744"/>
            <a:r>
              <a:rPr lang="en-US" dirty="0"/>
              <a:t>Whole egg foams—sponge cakes</a:t>
            </a:r>
          </a:p>
          <a:p>
            <a:pPr marL="285744" indent="-285744"/>
            <a:r>
              <a:rPr lang="en-US" dirty="0"/>
              <a:t>Egg-white foams—angle food cake, meringue, soufflé</a:t>
            </a:r>
          </a:p>
          <a:p>
            <a:pPr marL="285744" indent="-285744"/>
            <a:r>
              <a:rPr lang="en-US" dirty="0"/>
              <a:t>Steam—cream puffs and pie crusts</a:t>
            </a:r>
          </a:p>
          <a:p>
            <a:pPr marL="285744" indent="-285744"/>
            <a:endParaRPr lang="en-US" dirty="0"/>
          </a:p>
          <a:p>
            <a:endParaRPr lang="en-US" dirty="0"/>
          </a:p>
        </p:txBody>
      </p:sp>
      <p:pic>
        <p:nvPicPr>
          <p:cNvPr id="9" name="Picture Placeholder 8"/>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335978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Leaveners</a:t>
            </a:r>
          </a:p>
        </p:txBody>
      </p:sp>
      <p:sp>
        <p:nvSpPr>
          <p:cNvPr id="4" name="Text Placeholder 3"/>
          <p:cNvSpPr>
            <a:spLocks noGrp="1"/>
          </p:cNvSpPr>
          <p:nvPr>
            <p:ph idx="1"/>
          </p:nvPr>
        </p:nvSpPr>
        <p:spPr/>
        <p:txBody>
          <a:bodyPr/>
          <a:lstStyle/>
          <a:p>
            <a:pPr marL="0" indent="0">
              <a:buNone/>
            </a:pPr>
            <a:r>
              <a:rPr lang="en-US" dirty="0"/>
              <a:t>Yeast:</a:t>
            </a:r>
          </a:p>
          <a:p>
            <a:pPr marL="285744" indent="-285744"/>
            <a:r>
              <a:rPr lang="en-US" dirty="0"/>
              <a:t>Organic leavener</a:t>
            </a:r>
          </a:p>
          <a:p>
            <a:pPr marL="285744" indent="-285744"/>
            <a:r>
              <a:rPr lang="en-US" dirty="0"/>
              <a:t>Microscopic fungus</a:t>
            </a:r>
          </a:p>
          <a:p>
            <a:pPr marL="285744" indent="-285744"/>
            <a:r>
              <a:rPr lang="en-US" dirty="0"/>
              <a:t>Fresh or dry</a:t>
            </a:r>
          </a:p>
          <a:p>
            <a:pPr marL="285744" indent="-285744"/>
            <a:r>
              <a:rPr lang="en-US" dirty="0"/>
              <a:t>Ferment—yeast and carbohydrates</a:t>
            </a:r>
          </a:p>
          <a:p>
            <a:pPr marL="285744" indent="-285744"/>
            <a:r>
              <a:rPr lang="en-US" dirty="0"/>
              <a:t>Release carbon dioxide gas—dough rises</a:t>
            </a:r>
          </a:p>
          <a:p>
            <a:pPr marL="285744" indent="-285744"/>
            <a:endParaRPr lang="en-US" dirty="0"/>
          </a:p>
          <a:p>
            <a:endParaRPr lang="en-US" dirty="0"/>
          </a:p>
        </p:txBody>
      </p:sp>
      <p:pic>
        <p:nvPicPr>
          <p:cNvPr id="9" name="Picture Placeholder 8"/>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pic>
        <p:nvPicPr>
          <p:cNvPr id="11" name="Picture Placeholder 10"/>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316"/>
          <a:stretch/>
        </p:blipFill>
        <p:spPr/>
      </p:pic>
    </p:spTree>
    <p:extLst>
      <p:ext uri="{BB962C8B-B14F-4D97-AF65-F5344CB8AC3E}">
        <p14:creationId xmlns:p14="http://schemas.microsoft.com/office/powerpoint/2010/main" val="3849939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Baker’s Ingredients</a:t>
            </a:r>
          </a:p>
        </p:txBody>
      </p:sp>
      <p:sp>
        <p:nvSpPr>
          <p:cNvPr id="4" name="Text Placeholder 3"/>
          <p:cNvSpPr>
            <a:spLocks noGrp="1"/>
          </p:cNvSpPr>
          <p:nvPr>
            <p:ph idx="1"/>
          </p:nvPr>
        </p:nvSpPr>
        <p:spPr/>
        <p:txBody>
          <a:bodyPr/>
          <a:lstStyle/>
          <a:p>
            <a:pPr marL="0" indent="0">
              <a:buNone/>
            </a:pPr>
            <a:r>
              <a:rPr lang="en-US" dirty="0"/>
              <a:t>Thickeners:</a:t>
            </a:r>
          </a:p>
          <a:p>
            <a:pPr marL="285744" indent="-285744"/>
            <a:r>
              <a:rPr lang="en-US" dirty="0"/>
              <a:t>Gelatin, flour, arrowroot, cornstarch, eggs</a:t>
            </a:r>
          </a:p>
          <a:p>
            <a:pPr marL="285744" indent="-285744"/>
            <a:r>
              <a:rPr lang="en-US" dirty="0"/>
              <a:t>Determine consistency of finished product</a:t>
            </a:r>
          </a:p>
          <a:p>
            <a:pPr marL="285744" indent="-285744"/>
            <a:endParaRPr lang="en-US" dirty="0"/>
          </a:p>
          <a:p>
            <a:pPr marL="285744" indent="-285744"/>
            <a:endParaRPr lang="en-US" dirty="0"/>
          </a:p>
          <a:p>
            <a:endParaRPr lang="en-US" dirty="0"/>
          </a:p>
        </p:txBody>
      </p:sp>
    </p:spTree>
    <p:extLst>
      <p:ext uri="{BB962C8B-B14F-4D97-AF65-F5344CB8AC3E}">
        <p14:creationId xmlns:p14="http://schemas.microsoft.com/office/powerpoint/2010/main" val="4203147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Baker’s Ingredients</a:t>
            </a:r>
          </a:p>
        </p:txBody>
      </p:sp>
      <p:sp>
        <p:nvSpPr>
          <p:cNvPr id="4" name="Text Placeholder 3"/>
          <p:cNvSpPr>
            <a:spLocks noGrp="1"/>
          </p:cNvSpPr>
          <p:nvPr>
            <p:ph idx="1"/>
          </p:nvPr>
        </p:nvSpPr>
        <p:spPr/>
        <p:txBody>
          <a:bodyPr/>
          <a:lstStyle/>
          <a:p>
            <a:pPr marL="0" indent="0">
              <a:buNone/>
            </a:pPr>
            <a:r>
              <a:rPr lang="en-US" dirty="0"/>
              <a:t>Flavorings:</a:t>
            </a:r>
          </a:p>
          <a:p>
            <a:pPr marL="285744" indent="-285744"/>
            <a:r>
              <a:rPr lang="en-US" dirty="0"/>
              <a:t>Cocoa, spices, salt, nuts, extracts</a:t>
            </a:r>
          </a:p>
          <a:p>
            <a:pPr marL="285744" indent="-285744"/>
            <a:r>
              <a:rPr lang="en-US" dirty="0"/>
              <a:t>Taste and color</a:t>
            </a:r>
          </a:p>
          <a:p>
            <a:pPr marL="285744" indent="-285744"/>
            <a:r>
              <a:rPr lang="en-US" dirty="0"/>
              <a:t>Spices—cinnamon, nutmeg, mace, gloves, ginger, caraway, cardamom, allspice, anise, poppy seed</a:t>
            </a:r>
          </a:p>
          <a:p>
            <a:pPr marL="285744" indent="-285744"/>
            <a:r>
              <a:rPr lang="en-US" dirty="0"/>
              <a:t>Salt </a:t>
            </a:r>
          </a:p>
          <a:p>
            <a:pPr lvl="1"/>
            <a:r>
              <a:rPr lang="en-US" dirty="0"/>
              <a:t>Enhances flavor</a:t>
            </a:r>
          </a:p>
          <a:p>
            <a:pPr lvl="1"/>
            <a:r>
              <a:rPr lang="en-US" dirty="0"/>
              <a:t>Improves texture</a:t>
            </a:r>
          </a:p>
          <a:p>
            <a:pPr lvl="1"/>
            <a:r>
              <a:rPr lang="en-US" dirty="0"/>
              <a:t>Controls yeast fermentation</a:t>
            </a:r>
          </a:p>
          <a:p>
            <a:pPr marL="285744" indent="-285744"/>
            <a:r>
              <a:rPr lang="en-US" dirty="0"/>
              <a:t>Extracts</a:t>
            </a:r>
          </a:p>
          <a:p>
            <a:pPr lvl="1"/>
            <a:r>
              <a:rPr lang="en-US" dirty="0"/>
              <a:t>Flavorful oils</a:t>
            </a:r>
          </a:p>
          <a:p>
            <a:pPr lvl="1"/>
            <a:r>
              <a:rPr lang="en-US" dirty="0"/>
              <a:t>Vanilla bean, lemon, almond</a:t>
            </a:r>
          </a:p>
          <a:p>
            <a:pPr lvl="1"/>
            <a:r>
              <a:rPr lang="en-US" dirty="0"/>
              <a:t>Measure accurately</a:t>
            </a:r>
          </a:p>
          <a:p>
            <a:pPr marL="285744" indent="-285744"/>
            <a:endParaRPr lang="en-US" dirty="0"/>
          </a:p>
          <a:p>
            <a:endParaRPr lang="en-US" dirty="0"/>
          </a:p>
        </p:txBody>
      </p:sp>
    </p:spTree>
    <p:extLst>
      <p:ext uri="{BB962C8B-B14F-4D97-AF65-F5344CB8AC3E}">
        <p14:creationId xmlns:p14="http://schemas.microsoft.com/office/powerpoint/2010/main" val="4147628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Baker’s Ingredients</a:t>
            </a:r>
          </a:p>
        </p:txBody>
      </p:sp>
      <p:sp>
        <p:nvSpPr>
          <p:cNvPr id="4" name="Text Placeholder 3"/>
          <p:cNvSpPr>
            <a:spLocks noGrp="1"/>
          </p:cNvSpPr>
          <p:nvPr>
            <p:ph idx="1"/>
          </p:nvPr>
        </p:nvSpPr>
        <p:spPr/>
        <p:txBody>
          <a:bodyPr/>
          <a:lstStyle/>
          <a:p>
            <a:pPr marL="0" indent="0">
              <a:buNone/>
            </a:pPr>
            <a:r>
              <a:rPr lang="en-US" dirty="0"/>
              <a:t>Liquids:</a:t>
            </a:r>
          </a:p>
          <a:p>
            <a:pPr marL="285744" indent="-285744"/>
            <a:r>
              <a:rPr lang="en-US" dirty="0"/>
              <a:t>Water, milk, cream, molasses, honey, vegetable oils, butter</a:t>
            </a:r>
          </a:p>
          <a:p>
            <a:pPr marL="285744" indent="-285744"/>
            <a:r>
              <a:rPr lang="en-US" dirty="0"/>
              <a:t>Provides moisture</a:t>
            </a:r>
          </a:p>
          <a:p>
            <a:pPr marL="285744" indent="-285744"/>
            <a:r>
              <a:rPr lang="en-US" dirty="0"/>
              <a:t>Gluten develops properly</a:t>
            </a:r>
          </a:p>
          <a:p>
            <a:pPr marL="285744" indent="-285744"/>
            <a:r>
              <a:rPr lang="en-US" dirty="0"/>
              <a:t>Water—common and basic</a:t>
            </a:r>
          </a:p>
          <a:p>
            <a:pPr marL="285744" indent="-285744"/>
            <a:r>
              <a:rPr lang="en-US" dirty="0"/>
              <a:t>Milk—flavor, nutritional value, texture</a:t>
            </a:r>
          </a:p>
          <a:p>
            <a:pPr marL="285744" indent="-285744"/>
            <a:endParaRPr lang="en-US" dirty="0"/>
          </a:p>
          <a:p>
            <a:endParaRPr lang="en-US" dirty="0"/>
          </a:p>
        </p:txBody>
      </p:sp>
    </p:spTree>
    <p:extLst>
      <p:ext uri="{BB962C8B-B14F-4D97-AF65-F5344CB8AC3E}">
        <p14:creationId xmlns:p14="http://schemas.microsoft.com/office/powerpoint/2010/main" val="4254275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Baker’s Percentages</a:t>
            </a:r>
          </a:p>
        </p:txBody>
      </p:sp>
      <p:sp>
        <p:nvSpPr>
          <p:cNvPr id="4" name="Text Placeholder 3"/>
          <p:cNvSpPr>
            <a:spLocks noGrp="1"/>
          </p:cNvSpPr>
          <p:nvPr>
            <p:ph idx="1"/>
          </p:nvPr>
        </p:nvSpPr>
        <p:spPr/>
        <p:txBody>
          <a:bodyPr/>
          <a:lstStyle/>
          <a:p>
            <a:pPr marL="285744" indent="-285744"/>
            <a:r>
              <a:rPr lang="en-US" dirty="0"/>
              <a:t>Formulas—standardized recipes for bakery products</a:t>
            </a:r>
          </a:p>
          <a:p>
            <a:pPr marL="285744" indent="-285744"/>
            <a:r>
              <a:rPr lang="en-US" dirty="0"/>
              <a:t>Proportions—form of percentages</a:t>
            </a:r>
          </a:p>
          <a:p>
            <a:pPr marL="285744" indent="-285744"/>
            <a:r>
              <a:rPr lang="en-US" dirty="0"/>
              <a:t>Flour—proportion of 100%</a:t>
            </a:r>
          </a:p>
          <a:p>
            <a:pPr marL="285744" indent="-285744"/>
            <a:r>
              <a:rPr lang="en-US" dirty="0"/>
              <a:t>Baker’s percentages—other ingredients calculated in relation to flour</a:t>
            </a:r>
          </a:p>
          <a:p>
            <a:pPr marL="285744" indent="-285744"/>
            <a:r>
              <a:rPr lang="en-US" dirty="0"/>
              <a:t>(Weight of ingredient ÷ Weight of flour) × 100 Percent = Percent of ingredient</a:t>
            </a:r>
          </a:p>
          <a:p>
            <a:endParaRPr lang="en-US" dirty="0"/>
          </a:p>
          <a:p>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4019981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Formula for Soft Yeast Dinner Rolls Using Baker’s Percentages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64796552"/>
              </p:ext>
            </p:extLst>
          </p:nvPr>
        </p:nvGraphicFramePr>
        <p:xfrm>
          <a:off x="1763915" y="956128"/>
          <a:ext cx="8664174" cy="4450080"/>
        </p:xfrm>
        <a:graphic>
          <a:graphicData uri="http://schemas.openxmlformats.org/drawingml/2006/table">
            <a:tbl>
              <a:tblPr firstRow="1" bandRow="1">
                <a:tableStyleId>{5C22544A-7EE6-4342-B048-85BDC9FD1C3A}</a:tableStyleId>
              </a:tblPr>
              <a:tblGrid>
                <a:gridCol w="4332087">
                  <a:extLst>
                    <a:ext uri="{9D8B030D-6E8A-4147-A177-3AD203B41FA5}">
                      <a16:colId xmlns:a16="http://schemas.microsoft.com/office/drawing/2014/main" val="2073433366"/>
                    </a:ext>
                  </a:extLst>
                </a:gridCol>
                <a:gridCol w="4332087">
                  <a:extLst>
                    <a:ext uri="{9D8B030D-6E8A-4147-A177-3AD203B41FA5}">
                      <a16:colId xmlns:a16="http://schemas.microsoft.com/office/drawing/2014/main" val="669619875"/>
                    </a:ext>
                  </a:extLst>
                </a:gridCol>
              </a:tblGrid>
              <a:tr h="370840">
                <a:tc>
                  <a:txBody>
                    <a:bodyPr/>
                    <a:lstStyle/>
                    <a:p>
                      <a:r>
                        <a:rPr lang="en-US" sz="1300" dirty="0"/>
                        <a:t>Ingredient</a:t>
                      </a:r>
                    </a:p>
                  </a:txBody>
                  <a:tcPr>
                    <a:solidFill>
                      <a:srgbClr val="EA5E2F"/>
                    </a:solidFill>
                  </a:tcPr>
                </a:tc>
                <a:tc>
                  <a:txBody>
                    <a:bodyPr/>
                    <a:lstStyle/>
                    <a:p>
                      <a:r>
                        <a:rPr lang="en-US" sz="1300" dirty="0"/>
                        <a:t>Baker’s Percentages</a:t>
                      </a:r>
                    </a:p>
                  </a:txBody>
                  <a:tcPr>
                    <a:solidFill>
                      <a:srgbClr val="EA5E2F"/>
                    </a:solidFill>
                  </a:tcPr>
                </a:tc>
                <a:extLst>
                  <a:ext uri="{0D108BD9-81ED-4DB2-BD59-A6C34878D82A}">
                    <a16:rowId xmlns:a16="http://schemas.microsoft.com/office/drawing/2014/main" val="618701230"/>
                  </a:ext>
                </a:extLst>
              </a:tr>
              <a:tr h="370840">
                <a:tc>
                  <a:txBody>
                    <a:bodyPr/>
                    <a:lstStyle/>
                    <a:p>
                      <a:r>
                        <a:rPr lang="en-US" sz="1300" dirty="0"/>
                        <a:t>Active dry yeast, 2 ounces</a:t>
                      </a:r>
                    </a:p>
                  </a:txBody>
                  <a:tcPr/>
                </a:tc>
                <a:tc>
                  <a:txBody>
                    <a:bodyPr/>
                    <a:lstStyle/>
                    <a:p>
                      <a:r>
                        <a:rPr lang="en-US" sz="1300" dirty="0"/>
                        <a:t>4.5%</a:t>
                      </a:r>
                    </a:p>
                  </a:txBody>
                  <a:tcPr/>
                </a:tc>
                <a:extLst>
                  <a:ext uri="{0D108BD9-81ED-4DB2-BD59-A6C34878D82A}">
                    <a16:rowId xmlns:a16="http://schemas.microsoft.com/office/drawing/2014/main" val="2730224825"/>
                  </a:ext>
                </a:extLst>
              </a:tr>
              <a:tr h="370840">
                <a:tc>
                  <a:txBody>
                    <a:bodyPr/>
                    <a:lstStyle/>
                    <a:p>
                      <a:r>
                        <a:rPr lang="en-US" sz="1300" dirty="0"/>
                        <a:t>Water (temperature controlled), 1 pound 8 ounces</a:t>
                      </a:r>
                    </a:p>
                  </a:txBody>
                  <a:tcPr/>
                </a:tc>
                <a:tc>
                  <a:txBody>
                    <a:bodyPr/>
                    <a:lstStyle/>
                    <a:p>
                      <a:r>
                        <a:rPr lang="en-US" sz="1300" dirty="0"/>
                        <a:t>54.5%</a:t>
                      </a:r>
                    </a:p>
                  </a:txBody>
                  <a:tcPr/>
                </a:tc>
                <a:extLst>
                  <a:ext uri="{0D108BD9-81ED-4DB2-BD59-A6C34878D82A}">
                    <a16:rowId xmlns:a16="http://schemas.microsoft.com/office/drawing/2014/main" val="306808508"/>
                  </a:ext>
                </a:extLst>
              </a:tr>
              <a:tr h="370840">
                <a:tc>
                  <a:txBody>
                    <a:bodyPr/>
                    <a:lstStyle/>
                    <a:p>
                      <a:r>
                        <a:rPr lang="en-US" sz="1300" dirty="0"/>
                        <a:t>Bread flour,</a:t>
                      </a:r>
                      <a:r>
                        <a:rPr lang="en-US" sz="1300" baseline="0" dirty="0"/>
                        <a:t> 2 pounds 12 ounces</a:t>
                      </a:r>
                      <a:endParaRPr lang="en-US" sz="1300" dirty="0"/>
                    </a:p>
                  </a:txBody>
                  <a:tcPr/>
                </a:tc>
                <a:tc>
                  <a:txBody>
                    <a:bodyPr/>
                    <a:lstStyle/>
                    <a:p>
                      <a:r>
                        <a:rPr lang="en-US" sz="1300" dirty="0"/>
                        <a:t>100%</a:t>
                      </a:r>
                    </a:p>
                  </a:txBody>
                  <a:tcPr/>
                </a:tc>
                <a:extLst>
                  <a:ext uri="{0D108BD9-81ED-4DB2-BD59-A6C34878D82A}">
                    <a16:rowId xmlns:a16="http://schemas.microsoft.com/office/drawing/2014/main" val="3814776438"/>
                  </a:ext>
                </a:extLst>
              </a:tr>
              <a:tr h="370840">
                <a:tc>
                  <a:txBody>
                    <a:bodyPr/>
                    <a:lstStyle/>
                    <a:p>
                      <a:r>
                        <a:rPr lang="en-US" sz="1300" dirty="0"/>
                        <a:t>Salt, 1 ounce</a:t>
                      </a:r>
                    </a:p>
                  </a:txBody>
                  <a:tcPr/>
                </a:tc>
                <a:tc>
                  <a:txBody>
                    <a:bodyPr/>
                    <a:lstStyle/>
                    <a:p>
                      <a:r>
                        <a:rPr lang="en-US" sz="1300" dirty="0"/>
                        <a:t>2.3%</a:t>
                      </a:r>
                    </a:p>
                  </a:txBody>
                  <a:tcPr/>
                </a:tc>
                <a:extLst>
                  <a:ext uri="{0D108BD9-81ED-4DB2-BD59-A6C34878D82A}">
                    <a16:rowId xmlns:a16="http://schemas.microsoft.com/office/drawing/2014/main" val="1761243041"/>
                  </a:ext>
                </a:extLst>
              </a:tr>
              <a:tr h="370840">
                <a:tc>
                  <a:txBody>
                    <a:bodyPr/>
                    <a:lstStyle/>
                    <a:p>
                      <a:r>
                        <a:rPr lang="en-US" sz="1300" dirty="0"/>
                        <a:t>Granulated sugar, 4</a:t>
                      </a:r>
                      <a:r>
                        <a:rPr lang="en-US" sz="1300" baseline="0" dirty="0"/>
                        <a:t> ounces</a:t>
                      </a:r>
                      <a:endParaRPr lang="en-US" sz="1300" dirty="0"/>
                    </a:p>
                  </a:txBody>
                  <a:tcPr/>
                </a:tc>
                <a:tc>
                  <a:txBody>
                    <a:bodyPr/>
                    <a:lstStyle/>
                    <a:p>
                      <a:r>
                        <a:rPr lang="en-US" sz="1300" dirty="0"/>
                        <a:t>9%</a:t>
                      </a:r>
                    </a:p>
                  </a:txBody>
                  <a:tcPr/>
                </a:tc>
                <a:extLst>
                  <a:ext uri="{0D108BD9-81ED-4DB2-BD59-A6C34878D82A}">
                    <a16:rowId xmlns:a16="http://schemas.microsoft.com/office/drawing/2014/main" val="916407036"/>
                  </a:ext>
                </a:extLst>
              </a:tr>
              <a:tr h="370840">
                <a:tc>
                  <a:txBody>
                    <a:bodyPr/>
                    <a:lstStyle/>
                    <a:p>
                      <a:r>
                        <a:rPr lang="en-US" sz="1300" dirty="0"/>
                        <a:t>Nonfat</a:t>
                      </a:r>
                      <a:r>
                        <a:rPr lang="en-US" sz="1300" baseline="0" dirty="0"/>
                        <a:t> dry milk powder, 2 ounces</a:t>
                      </a:r>
                      <a:endParaRPr lang="en-US" sz="1300" dirty="0"/>
                    </a:p>
                  </a:txBody>
                  <a:tcPr/>
                </a:tc>
                <a:tc>
                  <a:txBody>
                    <a:bodyPr/>
                    <a:lstStyle/>
                    <a:p>
                      <a:r>
                        <a:rPr lang="en-US" sz="1300" dirty="0"/>
                        <a:t>4.5%</a:t>
                      </a:r>
                    </a:p>
                  </a:txBody>
                  <a:tcPr/>
                </a:tc>
                <a:extLst>
                  <a:ext uri="{0D108BD9-81ED-4DB2-BD59-A6C34878D82A}">
                    <a16:rowId xmlns:a16="http://schemas.microsoft.com/office/drawing/2014/main" val="4247027603"/>
                  </a:ext>
                </a:extLst>
              </a:tr>
              <a:tr h="370840">
                <a:tc>
                  <a:txBody>
                    <a:bodyPr/>
                    <a:lstStyle/>
                    <a:p>
                      <a:r>
                        <a:rPr lang="en-US" sz="1300" dirty="0"/>
                        <a:t>Shortening, 2 ounces</a:t>
                      </a:r>
                    </a:p>
                  </a:txBody>
                  <a:tcPr/>
                </a:tc>
                <a:tc>
                  <a:txBody>
                    <a:bodyPr/>
                    <a:lstStyle/>
                    <a:p>
                      <a:r>
                        <a:rPr lang="en-US" sz="1300" dirty="0"/>
                        <a:t>4.5%</a:t>
                      </a:r>
                    </a:p>
                  </a:txBody>
                  <a:tcPr/>
                </a:tc>
                <a:extLst>
                  <a:ext uri="{0D108BD9-81ED-4DB2-BD59-A6C34878D82A}">
                    <a16:rowId xmlns:a16="http://schemas.microsoft.com/office/drawing/2014/main" val="2118949290"/>
                  </a:ext>
                </a:extLst>
              </a:tr>
              <a:tr h="370840">
                <a:tc>
                  <a:txBody>
                    <a:bodyPr/>
                    <a:lstStyle/>
                    <a:p>
                      <a:r>
                        <a:rPr lang="en-US" sz="1300" dirty="0"/>
                        <a:t>Unsalted</a:t>
                      </a:r>
                      <a:r>
                        <a:rPr lang="en-US" sz="1300" baseline="0" dirty="0"/>
                        <a:t> butter, softened, 2 ounces</a:t>
                      </a:r>
                      <a:endParaRPr lang="en-US" sz="1300" dirty="0"/>
                    </a:p>
                  </a:txBody>
                  <a:tcPr/>
                </a:tc>
                <a:tc>
                  <a:txBody>
                    <a:bodyPr/>
                    <a:lstStyle/>
                    <a:p>
                      <a:r>
                        <a:rPr lang="en-US" sz="1300" dirty="0"/>
                        <a:t>4.5%</a:t>
                      </a:r>
                    </a:p>
                  </a:txBody>
                  <a:tcPr/>
                </a:tc>
                <a:extLst>
                  <a:ext uri="{0D108BD9-81ED-4DB2-BD59-A6C34878D82A}">
                    <a16:rowId xmlns:a16="http://schemas.microsoft.com/office/drawing/2014/main" val="2437625049"/>
                  </a:ext>
                </a:extLst>
              </a:tr>
              <a:tr h="370840">
                <a:tc>
                  <a:txBody>
                    <a:bodyPr/>
                    <a:lstStyle/>
                    <a:p>
                      <a:r>
                        <a:rPr lang="en-US" sz="1300" dirty="0"/>
                        <a:t>Eggs, 3.2 ounces</a:t>
                      </a:r>
                      <a:r>
                        <a:rPr lang="en-US" sz="1300" baseline="0" dirty="0"/>
                        <a:t> (2 eggs)</a:t>
                      </a:r>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7.3%</a:t>
                      </a:r>
                    </a:p>
                  </a:txBody>
                  <a:tcPr/>
                </a:tc>
                <a:extLst>
                  <a:ext uri="{0D108BD9-81ED-4DB2-BD59-A6C34878D82A}">
                    <a16:rowId xmlns:a16="http://schemas.microsoft.com/office/drawing/2014/main" val="137833820"/>
                  </a:ext>
                </a:extLst>
              </a:tr>
              <a:tr h="370840">
                <a:tc gridSpan="2">
                  <a:txBody>
                    <a:bodyPr/>
                    <a:lstStyle/>
                    <a:p>
                      <a:r>
                        <a:rPr lang="en-US" sz="1300" dirty="0"/>
                        <a:t>Egg wash, as needed</a:t>
                      </a:r>
                    </a:p>
                  </a:txBody>
                  <a:tcPr/>
                </a:tc>
                <a:tc hMerge="1">
                  <a:txBody>
                    <a:bodyPr/>
                    <a:lstStyle/>
                    <a:p>
                      <a:endParaRPr lang="en-US" dirty="0"/>
                    </a:p>
                  </a:txBody>
                  <a:tcPr/>
                </a:tc>
                <a:extLst>
                  <a:ext uri="{0D108BD9-81ED-4DB2-BD59-A6C34878D82A}">
                    <a16:rowId xmlns:a16="http://schemas.microsoft.com/office/drawing/2014/main" val="3191794928"/>
                  </a:ext>
                </a:extLst>
              </a:tr>
              <a:tr h="370840">
                <a:tc gridSpan="2">
                  <a:txBody>
                    <a:bodyPr/>
                    <a:lstStyle/>
                    <a:p>
                      <a:r>
                        <a:rPr lang="en-US" sz="1300" dirty="0"/>
                        <a:t>Total dough weight: 5 pounds 4 ounces</a:t>
                      </a:r>
                    </a:p>
                  </a:txBody>
                  <a:tcPr/>
                </a:tc>
                <a:tc hMerge="1">
                  <a:txBody>
                    <a:bodyPr/>
                    <a:lstStyle/>
                    <a:p>
                      <a:endParaRPr lang="en-US" dirty="0"/>
                    </a:p>
                  </a:txBody>
                  <a:tcPr/>
                </a:tc>
                <a:extLst>
                  <a:ext uri="{0D108BD9-81ED-4DB2-BD59-A6C34878D82A}">
                    <a16:rowId xmlns:a16="http://schemas.microsoft.com/office/drawing/2014/main" val="731336216"/>
                  </a:ext>
                </a:extLst>
              </a:tr>
            </a:tbl>
          </a:graphicData>
        </a:graphic>
      </p:graphicFrame>
    </p:spTree>
    <p:extLst>
      <p:ext uri="{BB962C8B-B14F-4D97-AF65-F5344CB8AC3E}">
        <p14:creationId xmlns:p14="http://schemas.microsoft.com/office/powerpoint/2010/main" val="2827251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Converting Baking Yields</a:t>
            </a:r>
          </a:p>
        </p:txBody>
      </p:sp>
      <p:sp>
        <p:nvSpPr>
          <p:cNvPr id="4" name="Text Placeholder 3"/>
          <p:cNvSpPr>
            <a:spLocks noGrp="1"/>
          </p:cNvSpPr>
          <p:nvPr>
            <p:ph idx="1"/>
          </p:nvPr>
        </p:nvSpPr>
        <p:spPr/>
        <p:txBody>
          <a:bodyPr/>
          <a:lstStyle/>
          <a:p>
            <a:pPr marL="285744" indent="-285744"/>
            <a:r>
              <a:rPr lang="en-US" dirty="0"/>
              <a:t>Calculate weight of ingredient</a:t>
            </a:r>
          </a:p>
          <a:p>
            <a:pPr marL="285744" indent="-285744"/>
            <a:r>
              <a:rPr lang="en-US" dirty="0"/>
              <a:t>Change ingredient percentage to decimal</a:t>
            </a:r>
          </a:p>
          <a:p>
            <a:pPr marL="285744" indent="-285744"/>
            <a:r>
              <a:rPr lang="en-US" dirty="0"/>
              <a:t>Multiply by weight of flour</a:t>
            </a:r>
          </a:p>
          <a:p>
            <a:pPr marL="285744" indent="-285744"/>
            <a:r>
              <a:rPr lang="en-US" dirty="0"/>
              <a:t>Sift dry ingredients before mixing</a:t>
            </a:r>
          </a:p>
          <a:p>
            <a:endParaRPr lang="en-US" dirty="0"/>
          </a:p>
          <a:p>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1362991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Cookies</a:t>
            </a:r>
          </a:p>
        </p:txBody>
      </p:sp>
      <p:sp>
        <p:nvSpPr>
          <p:cNvPr id="4" name="Text Placeholder 3"/>
          <p:cNvSpPr>
            <a:spLocks noGrp="1"/>
          </p:cNvSpPr>
          <p:nvPr>
            <p:ph idx="1"/>
          </p:nvPr>
        </p:nvSpPr>
        <p:spPr/>
        <p:txBody>
          <a:bodyPr/>
          <a:lstStyle/>
          <a:p>
            <a:pPr marL="285744" indent="-285744"/>
            <a:r>
              <a:rPr lang="en-US" dirty="0"/>
              <a:t>Sweet baked food</a:t>
            </a:r>
          </a:p>
          <a:p>
            <a:pPr marL="285744" indent="-285744"/>
            <a:r>
              <a:rPr lang="en-US" dirty="0"/>
              <a:t>Flour and sugar</a:t>
            </a:r>
          </a:p>
          <a:p>
            <a:pPr marL="285744" indent="-285744"/>
            <a:r>
              <a:rPr lang="en-US" dirty="0"/>
              <a:t>Small, flat, and round</a:t>
            </a:r>
          </a:p>
          <a:p>
            <a:pPr marL="285744" indent="-285744"/>
            <a:r>
              <a:rPr lang="en-US" dirty="0"/>
              <a:t>Creaming—how far cookie spreads during baking</a:t>
            </a:r>
          </a:p>
          <a:p>
            <a:pPr marL="285744" indent="-285744"/>
            <a:r>
              <a:rPr lang="en-US" dirty="0"/>
              <a:t>Consistency and shape</a:t>
            </a:r>
          </a:p>
          <a:p>
            <a:pPr lvl="1"/>
            <a:r>
              <a:rPr lang="en-US" dirty="0"/>
              <a:t>Bake evenly </a:t>
            </a:r>
          </a:p>
          <a:p>
            <a:pPr lvl="1"/>
            <a:r>
              <a:rPr lang="en-US" dirty="0"/>
              <a:t>Similar look</a:t>
            </a:r>
          </a:p>
          <a:p>
            <a:pPr marL="285744" indent="-285744"/>
            <a:r>
              <a:rPr lang="en-US" dirty="0"/>
              <a:t>Decorative and appetizing</a:t>
            </a:r>
          </a:p>
          <a:p>
            <a:pPr marL="285744" indent="-285744"/>
            <a:r>
              <a:rPr lang="en-US" dirty="0"/>
              <a:t>Convection oven—gentler environment</a:t>
            </a:r>
          </a:p>
          <a:p>
            <a:endParaRPr lang="en-US" dirty="0"/>
          </a:p>
          <a:p>
            <a:endParaRPr lang="en-US" dirty="0"/>
          </a:p>
          <a:p>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1663779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Baker’s Ingredients</a:t>
            </a:r>
          </a:p>
        </p:txBody>
      </p:sp>
      <p:sp>
        <p:nvSpPr>
          <p:cNvPr id="3" name="Content Placeholder 2"/>
          <p:cNvSpPr>
            <a:spLocks noGrp="1"/>
          </p:cNvSpPr>
          <p:nvPr>
            <p:ph idx="1"/>
          </p:nvPr>
        </p:nvSpPr>
        <p:spPr/>
        <p:txBody>
          <a:bodyPr/>
          <a:lstStyle/>
          <a:p>
            <a:pPr marL="285744" indent="-285744"/>
            <a:r>
              <a:rPr lang="en-US" dirty="0"/>
              <a:t>Fats/shortenings—butter and oils</a:t>
            </a:r>
          </a:p>
          <a:p>
            <a:pPr marL="285744" indent="-285744"/>
            <a:r>
              <a:rPr lang="en-US" dirty="0"/>
              <a:t>Sweeteners—sugars and syrups</a:t>
            </a:r>
          </a:p>
          <a:p>
            <a:pPr marL="285744" indent="-285744"/>
            <a:r>
              <a:rPr lang="en-US" dirty="0"/>
              <a:t>Chemical, organic, and physical leaveners—baking powder, baking soda, yeast, steam</a:t>
            </a:r>
          </a:p>
          <a:p>
            <a:pPr marL="285744" indent="-285744"/>
            <a:r>
              <a:rPr lang="en-US" dirty="0"/>
              <a:t>Thickeners—cornstarch, flour, eggs</a:t>
            </a:r>
          </a:p>
          <a:p>
            <a:pPr marL="285744" indent="-285744"/>
            <a:r>
              <a:rPr lang="en-US" dirty="0"/>
              <a:t>Flavorings—extracts and spices</a:t>
            </a:r>
          </a:p>
          <a:p>
            <a:pPr marL="285744" indent="-285744"/>
            <a:r>
              <a:rPr lang="en-US" dirty="0"/>
              <a:t>Liquids—water, milk, cream, eggs, honey, molasses, butter</a:t>
            </a:r>
          </a:p>
          <a:p>
            <a:pPr marL="285744" indent="-285744"/>
            <a:r>
              <a:rPr lang="en-US" dirty="0"/>
              <a:t>Additives—food coloring</a:t>
            </a:r>
          </a:p>
        </p:txBody>
      </p:sp>
      <p:pic>
        <p:nvPicPr>
          <p:cNvPr id="9" name="Picture Placeholder 8"/>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
        <p:nvSpPr>
          <p:cNvPr id="5" name="Slide Number Placeholder 4"/>
          <p:cNvSpPr>
            <a:spLocks noGrp="1"/>
          </p:cNvSpPr>
          <p:nvPr>
            <p:ph type="sldNum" sz="quarter" idx="12"/>
          </p:nvPr>
        </p:nvSpPr>
        <p:spPr/>
        <p:txBody>
          <a:bodyPr/>
          <a:lstStyle/>
          <a:p>
            <a:fld id="{8EE6DF30-7D69-458A-83CF-736CAE9C5DF5}" type="slidenum">
              <a:rPr lang="en-US" altLang="en-US" smtClean="0"/>
              <a:pPr/>
              <a:t>2</a:t>
            </a:fld>
            <a:endParaRPr lang="en-US" altLang="en-US" dirty="0"/>
          </a:p>
        </p:txBody>
      </p:sp>
    </p:spTree>
    <p:extLst>
      <p:ext uri="{BB962C8B-B14F-4D97-AF65-F5344CB8AC3E}">
        <p14:creationId xmlns:p14="http://schemas.microsoft.com/office/powerpoint/2010/main" val="324320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Cookies</a:t>
            </a:r>
          </a:p>
        </p:txBody>
      </p:sp>
      <p:sp>
        <p:nvSpPr>
          <p:cNvPr id="4" name="Text Placeholder 3"/>
          <p:cNvSpPr>
            <a:spLocks noGrp="1"/>
          </p:cNvSpPr>
          <p:nvPr>
            <p:ph idx="1"/>
          </p:nvPr>
        </p:nvSpPr>
        <p:spPr/>
        <p:txBody>
          <a:bodyPr/>
          <a:lstStyle/>
          <a:p>
            <a:pPr marL="285744" indent="-285744"/>
            <a:r>
              <a:rPr lang="en-US" dirty="0"/>
              <a:t>Force soft dough through pastry bag</a:t>
            </a:r>
          </a:p>
          <a:p>
            <a:pPr marL="285744" indent="-285744"/>
            <a:r>
              <a:rPr lang="en-US" dirty="0"/>
              <a:t>Ladyfingers, macarons, tea cookies</a:t>
            </a:r>
          </a:p>
          <a:p>
            <a:endParaRPr lang="en-US" dirty="0"/>
          </a:p>
          <a:p>
            <a:endParaRPr lang="en-US" dirty="0"/>
          </a:p>
          <a:p>
            <a:endParaRPr lang="en-US" dirty="0"/>
          </a:p>
          <a:p>
            <a:pPr marL="285744" indent="-285744"/>
            <a:endParaRPr lang="en-US" dirty="0"/>
          </a:p>
          <a:p>
            <a:endParaRPr lang="en-US" dirty="0"/>
          </a:p>
        </p:txBody>
      </p:sp>
      <p:pic>
        <p:nvPicPr>
          <p:cNvPr id="19" name="Picture Placeholder 18"/>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27401" r="-27401"/>
          <a:stretch/>
        </p:blipFill>
        <p:spPr>
          <a:solidFill>
            <a:schemeClr val="bg1"/>
          </a:solidFill>
        </p:spPr>
      </p:pic>
      <p:pic>
        <p:nvPicPr>
          <p:cNvPr id="21" name="Picture Placeholder 20"/>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6448" r="-7492"/>
          <a:stretch/>
        </p:blipFill>
        <p:spPr>
          <a:solidFill>
            <a:schemeClr val="bg1"/>
          </a:solidFill>
        </p:spPr>
      </p:pic>
      <p:pic>
        <p:nvPicPr>
          <p:cNvPr id="23" name="Picture Placeholder 22"/>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20260" r="-20260"/>
          <a:stretch/>
        </p:blipFill>
        <p:spPr>
          <a:solidFill>
            <a:schemeClr val="bg1"/>
          </a:solidFill>
        </p:spPr>
      </p:pic>
      <p:sp>
        <p:nvSpPr>
          <p:cNvPr id="16" name="Content Placeholder 15"/>
          <p:cNvSpPr>
            <a:spLocks noGrp="1"/>
          </p:cNvSpPr>
          <p:nvPr>
            <p:ph idx="17"/>
          </p:nvPr>
        </p:nvSpPr>
        <p:spPr/>
        <p:txBody>
          <a:bodyPr/>
          <a:lstStyle/>
          <a:p>
            <a:pPr marL="285744" indent="-285744"/>
            <a:r>
              <a:rPr lang="en-US" dirty="0"/>
              <a:t>Soft dough</a:t>
            </a:r>
          </a:p>
          <a:p>
            <a:pPr marL="285744" indent="-285744"/>
            <a:r>
              <a:rPr lang="en-US" dirty="0"/>
              <a:t>Dropped from spoon or scoop</a:t>
            </a:r>
          </a:p>
          <a:p>
            <a:pPr marL="285744" indent="-285744"/>
            <a:r>
              <a:rPr lang="en-US" dirty="0"/>
              <a:t>Chocolate chip or oatmeal raisin</a:t>
            </a:r>
          </a:p>
          <a:p>
            <a:pPr marL="0" indent="0">
              <a:buNone/>
            </a:pPr>
            <a:endParaRPr lang="en-US" dirty="0"/>
          </a:p>
        </p:txBody>
      </p:sp>
      <p:sp>
        <p:nvSpPr>
          <p:cNvPr id="17" name="Content Placeholder 16"/>
          <p:cNvSpPr>
            <a:spLocks noGrp="1"/>
          </p:cNvSpPr>
          <p:nvPr>
            <p:ph idx="18"/>
          </p:nvPr>
        </p:nvSpPr>
        <p:spPr/>
        <p:txBody>
          <a:bodyPr/>
          <a:lstStyle/>
          <a:p>
            <a:pPr marL="285744" indent="-285744"/>
            <a:r>
              <a:rPr lang="en-US" dirty="0"/>
              <a:t>Mold stiff dough by hand</a:t>
            </a:r>
          </a:p>
          <a:p>
            <a:pPr marL="285744" indent="-285744"/>
            <a:r>
              <a:rPr lang="en-US" dirty="0"/>
              <a:t>Peanut butter cookies</a:t>
            </a:r>
          </a:p>
          <a:p>
            <a:pPr marL="0" indent="0">
              <a:buNone/>
            </a:pPr>
            <a:endParaRPr lang="en-US" dirty="0"/>
          </a:p>
        </p:txBody>
      </p:sp>
      <p:sp>
        <p:nvSpPr>
          <p:cNvPr id="7" name="TextBox 6"/>
          <p:cNvSpPr txBox="1"/>
          <p:nvPr/>
        </p:nvSpPr>
        <p:spPr>
          <a:xfrm>
            <a:off x="1506583" y="661328"/>
            <a:ext cx="1630511" cy="369332"/>
          </a:xfrm>
          <a:prstGeom prst="rect">
            <a:avLst/>
          </a:prstGeom>
          <a:noFill/>
        </p:spPr>
        <p:txBody>
          <a:bodyPr wrap="none" rtlCol="0">
            <a:spAutoFit/>
          </a:bodyPr>
          <a:lstStyle/>
          <a:p>
            <a:r>
              <a:rPr lang="en-US" dirty="0"/>
              <a:t>Bagged cookies</a:t>
            </a:r>
          </a:p>
        </p:txBody>
      </p:sp>
      <p:sp>
        <p:nvSpPr>
          <p:cNvPr id="8" name="TextBox 7"/>
          <p:cNvSpPr txBox="1"/>
          <p:nvPr/>
        </p:nvSpPr>
        <p:spPr>
          <a:xfrm>
            <a:off x="5367807" y="666232"/>
            <a:ext cx="1761251" cy="369332"/>
          </a:xfrm>
          <a:prstGeom prst="rect">
            <a:avLst/>
          </a:prstGeom>
          <a:noFill/>
        </p:spPr>
        <p:txBody>
          <a:bodyPr wrap="none" rtlCol="0">
            <a:spAutoFit/>
          </a:bodyPr>
          <a:lstStyle/>
          <a:p>
            <a:r>
              <a:rPr lang="en-US" dirty="0"/>
              <a:t>Dropped cookies</a:t>
            </a:r>
          </a:p>
        </p:txBody>
      </p:sp>
      <p:sp>
        <p:nvSpPr>
          <p:cNvPr id="9" name="TextBox 8"/>
          <p:cNvSpPr txBox="1"/>
          <p:nvPr/>
        </p:nvSpPr>
        <p:spPr>
          <a:xfrm>
            <a:off x="9330844" y="628888"/>
            <a:ext cx="1670394" cy="369332"/>
          </a:xfrm>
          <a:prstGeom prst="rect">
            <a:avLst/>
          </a:prstGeom>
          <a:noFill/>
        </p:spPr>
        <p:txBody>
          <a:bodyPr wrap="none" rtlCol="0">
            <a:spAutoFit/>
          </a:bodyPr>
          <a:lstStyle/>
          <a:p>
            <a:r>
              <a:rPr lang="en-US" dirty="0"/>
              <a:t>Molded cookies</a:t>
            </a:r>
          </a:p>
        </p:txBody>
      </p:sp>
      <p:sp>
        <p:nvSpPr>
          <p:cNvPr id="10" name="Text Placeholder 3"/>
          <p:cNvSpPr txBox="1">
            <a:spLocks/>
          </p:cNvSpPr>
          <p:nvPr/>
        </p:nvSpPr>
        <p:spPr>
          <a:xfrm>
            <a:off x="4559071" y="2841539"/>
            <a:ext cx="3572192" cy="16540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endParaRPr lang="en-US" dirty="0"/>
          </a:p>
          <a:p>
            <a:endParaRPr lang="en-US" dirty="0"/>
          </a:p>
          <a:p>
            <a:pPr marL="285744" indent="-285744">
              <a:buFont typeface="Arial" panose="020B0604020202020204" pitchFamily="34" charset="0"/>
              <a:buChar char="•"/>
            </a:pPr>
            <a:endParaRPr lang="en-US" dirty="0"/>
          </a:p>
          <a:p>
            <a:endParaRPr lang="en-US" dirty="0"/>
          </a:p>
        </p:txBody>
      </p:sp>
      <p:sp>
        <p:nvSpPr>
          <p:cNvPr id="11" name="Text Placeholder 3"/>
          <p:cNvSpPr txBox="1">
            <a:spLocks/>
          </p:cNvSpPr>
          <p:nvPr/>
        </p:nvSpPr>
        <p:spPr>
          <a:xfrm>
            <a:off x="8402409" y="3028833"/>
            <a:ext cx="3563171" cy="16540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endParaRPr lang="en-US" dirty="0"/>
          </a:p>
          <a:p>
            <a:endParaRPr lang="en-US" dirty="0"/>
          </a:p>
          <a:p>
            <a:pPr marL="285744" indent="-285744">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578806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Cookies</a:t>
            </a:r>
          </a:p>
        </p:txBody>
      </p:sp>
      <p:sp>
        <p:nvSpPr>
          <p:cNvPr id="4" name="Text Placeholder 3"/>
          <p:cNvSpPr>
            <a:spLocks noGrp="1"/>
          </p:cNvSpPr>
          <p:nvPr>
            <p:ph idx="1"/>
          </p:nvPr>
        </p:nvSpPr>
        <p:spPr/>
        <p:txBody>
          <a:bodyPr/>
          <a:lstStyle/>
          <a:p>
            <a:pPr marL="285744" indent="-285744"/>
            <a:r>
              <a:rPr lang="en-US" dirty="0"/>
              <a:t>Three or four bars of dough</a:t>
            </a:r>
          </a:p>
          <a:p>
            <a:pPr marL="285744" indent="-285744"/>
            <a:r>
              <a:rPr lang="en-US" dirty="0"/>
              <a:t>Length of baking pan</a:t>
            </a:r>
          </a:p>
          <a:p>
            <a:pPr marL="285744" indent="-285744"/>
            <a:r>
              <a:rPr lang="en-US" dirty="0"/>
              <a:t>Slice into small bars</a:t>
            </a:r>
          </a:p>
          <a:p>
            <a:pPr marL="285744" indent="-285744"/>
            <a:r>
              <a:rPr lang="en-US" dirty="0"/>
              <a:t>Biscotti</a:t>
            </a:r>
          </a:p>
          <a:p>
            <a:endParaRPr lang="en-US" dirty="0"/>
          </a:p>
          <a:p>
            <a:endParaRPr lang="en-US" dirty="0"/>
          </a:p>
          <a:p>
            <a:endParaRPr lang="en-US" dirty="0"/>
          </a:p>
          <a:p>
            <a:pPr marL="285744" indent="-285744"/>
            <a:endParaRPr lang="en-US" dirty="0"/>
          </a:p>
          <a:p>
            <a:endParaRPr lang="en-US" dirty="0"/>
          </a:p>
        </p:txBody>
      </p:sp>
      <p:pic>
        <p:nvPicPr>
          <p:cNvPr id="10" name="Picture Placeholder 9"/>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2095" r="-12095"/>
          <a:stretch/>
        </p:blipFill>
        <p:spPr>
          <a:solidFill>
            <a:schemeClr val="bg1"/>
          </a:solidFill>
        </p:spPr>
      </p:pic>
      <p:sp>
        <p:nvSpPr>
          <p:cNvPr id="5" name="Content Placeholder 4"/>
          <p:cNvSpPr>
            <a:spLocks noGrp="1"/>
          </p:cNvSpPr>
          <p:nvPr>
            <p:ph idx="13"/>
          </p:nvPr>
        </p:nvSpPr>
        <p:spPr/>
        <p:txBody>
          <a:bodyPr/>
          <a:lstStyle/>
          <a:p>
            <a:pPr marL="285744" indent="-285744"/>
            <a:r>
              <a:rPr lang="en-US" dirty="0"/>
              <a:t>Roll dough into log</a:t>
            </a:r>
          </a:p>
          <a:p>
            <a:pPr marL="285744" indent="-285744"/>
            <a:r>
              <a:rPr lang="en-US" dirty="0"/>
              <a:t>Chill and slice before baking</a:t>
            </a:r>
          </a:p>
          <a:p>
            <a:pPr marL="285744" indent="-285744"/>
            <a:r>
              <a:rPr lang="en-US" dirty="0"/>
              <a:t>Butterscotch icebox and chocolate icebox</a:t>
            </a:r>
          </a:p>
          <a:p>
            <a:endParaRPr lang="en-US" dirty="0"/>
          </a:p>
        </p:txBody>
      </p:sp>
      <p:pic>
        <p:nvPicPr>
          <p:cNvPr id="16" name="Picture Placeholder 15"/>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10195" r="-10195"/>
          <a:stretch/>
        </p:blipFill>
        <p:spPr>
          <a:solidFill>
            <a:schemeClr val="bg1"/>
          </a:solidFill>
        </p:spPr>
      </p:pic>
      <p:sp>
        <p:nvSpPr>
          <p:cNvPr id="7" name="TextBox 6"/>
          <p:cNvSpPr txBox="1"/>
          <p:nvPr/>
        </p:nvSpPr>
        <p:spPr>
          <a:xfrm>
            <a:off x="1751282" y="626349"/>
            <a:ext cx="1255215" cy="369332"/>
          </a:xfrm>
          <a:prstGeom prst="rect">
            <a:avLst/>
          </a:prstGeom>
          <a:noFill/>
        </p:spPr>
        <p:txBody>
          <a:bodyPr wrap="none" rtlCol="0">
            <a:spAutoFit/>
          </a:bodyPr>
          <a:lstStyle/>
          <a:p>
            <a:r>
              <a:rPr lang="en-US" dirty="0"/>
              <a:t>Bar cookies</a:t>
            </a:r>
          </a:p>
        </p:txBody>
      </p:sp>
      <p:sp>
        <p:nvSpPr>
          <p:cNvPr id="9" name="TextBox 8"/>
          <p:cNvSpPr txBox="1"/>
          <p:nvPr/>
        </p:nvSpPr>
        <p:spPr>
          <a:xfrm>
            <a:off x="6185189" y="658613"/>
            <a:ext cx="1549014" cy="369332"/>
          </a:xfrm>
          <a:prstGeom prst="rect">
            <a:avLst/>
          </a:prstGeom>
          <a:noFill/>
        </p:spPr>
        <p:txBody>
          <a:bodyPr wrap="none" rtlCol="0">
            <a:spAutoFit/>
          </a:bodyPr>
          <a:lstStyle/>
          <a:p>
            <a:r>
              <a:rPr lang="en-US" dirty="0"/>
              <a:t>Icebox cookies</a:t>
            </a:r>
          </a:p>
        </p:txBody>
      </p:sp>
      <p:sp>
        <p:nvSpPr>
          <p:cNvPr id="11" name="Text Placeholder 3"/>
          <p:cNvSpPr txBox="1">
            <a:spLocks/>
          </p:cNvSpPr>
          <p:nvPr/>
        </p:nvSpPr>
        <p:spPr>
          <a:xfrm>
            <a:off x="8402409" y="3028833"/>
            <a:ext cx="3563171" cy="16540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endParaRPr lang="en-US" dirty="0"/>
          </a:p>
          <a:p>
            <a:endParaRPr lang="en-US" dirty="0"/>
          </a:p>
          <a:p>
            <a:pPr marL="285744" indent="-285744">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046297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Cookies</a:t>
            </a:r>
          </a:p>
        </p:txBody>
      </p:sp>
      <p:sp>
        <p:nvSpPr>
          <p:cNvPr id="4" name="Text Placeholder 3"/>
          <p:cNvSpPr>
            <a:spLocks noGrp="1"/>
          </p:cNvSpPr>
          <p:nvPr>
            <p:ph idx="1"/>
          </p:nvPr>
        </p:nvSpPr>
        <p:spPr/>
        <p:txBody>
          <a:bodyPr/>
          <a:lstStyle/>
          <a:p>
            <a:pPr marL="285744" indent="-285744"/>
            <a:r>
              <a:rPr lang="en-US" dirty="0"/>
              <a:t>Cut from stiff dough</a:t>
            </a:r>
          </a:p>
          <a:p>
            <a:pPr marL="285744" indent="-285744"/>
            <a:r>
              <a:rPr lang="en-US" dirty="0"/>
              <a:t>Rolled out on baking bench</a:t>
            </a:r>
          </a:p>
          <a:p>
            <a:pPr marL="285744" indent="-285744"/>
            <a:r>
              <a:rPr lang="en-US" dirty="0"/>
              <a:t>Decorated sugar cookies and shortbread</a:t>
            </a:r>
          </a:p>
          <a:p>
            <a:endParaRPr lang="en-US" dirty="0"/>
          </a:p>
          <a:p>
            <a:endParaRPr lang="en-US" dirty="0"/>
          </a:p>
          <a:p>
            <a:endParaRPr lang="en-US" dirty="0"/>
          </a:p>
          <a:p>
            <a:pPr marL="285744" indent="-285744"/>
            <a:endParaRPr lang="en-US" dirty="0"/>
          </a:p>
          <a:p>
            <a:endParaRPr lang="en-US" dirty="0"/>
          </a:p>
        </p:txBody>
      </p:sp>
      <p:pic>
        <p:nvPicPr>
          <p:cNvPr id="10" name="Picture Placeholder 9"/>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84174" r="-84174"/>
          <a:stretch/>
        </p:blipFill>
        <p:spPr>
          <a:solidFill>
            <a:schemeClr val="bg1"/>
          </a:solidFill>
        </p:spPr>
      </p:pic>
      <p:sp>
        <p:nvSpPr>
          <p:cNvPr id="5" name="Content Placeholder 4"/>
          <p:cNvSpPr>
            <a:spLocks noGrp="1"/>
          </p:cNvSpPr>
          <p:nvPr>
            <p:ph idx="13"/>
          </p:nvPr>
        </p:nvSpPr>
        <p:spPr/>
        <p:txBody>
          <a:bodyPr/>
          <a:lstStyle/>
          <a:p>
            <a:pPr marL="285744" indent="-285744"/>
            <a:r>
              <a:rPr lang="en-US" dirty="0"/>
              <a:t>Pour batter into baking pan</a:t>
            </a:r>
          </a:p>
          <a:p>
            <a:pPr marL="285744" indent="-285744"/>
            <a:r>
              <a:rPr lang="en-US" dirty="0"/>
              <a:t>Slice individual squares or rectangles</a:t>
            </a:r>
          </a:p>
          <a:p>
            <a:pPr marL="285744" indent="-285744"/>
            <a:r>
              <a:rPr lang="en-US" dirty="0"/>
              <a:t>Brownies, butterscotch brownies, or blondies</a:t>
            </a:r>
          </a:p>
          <a:p>
            <a:pPr marL="0" indent="0">
              <a:buNone/>
            </a:pPr>
            <a:endParaRPr lang="en-US" dirty="0"/>
          </a:p>
        </p:txBody>
      </p:sp>
      <p:pic>
        <p:nvPicPr>
          <p:cNvPr id="8" name="Picture Placeholder 7"/>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28803" r="-28803"/>
          <a:stretch/>
        </p:blipFill>
        <p:spPr>
          <a:solidFill>
            <a:schemeClr val="bg1"/>
          </a:solidFill>
        </p:spPr>
      </p:pic>
      <p:sp>
        <p:nvSpPr>
          <p:cNvPr id="7" name="TextBox 6"/>
          <p:cNvSpPr txBox="1"/>
          <p:nvPr/>
        </p:nvSpPr>
        <p:spPr>
          <a:xfrm>
            <a:off x="1582523" y="658613"/>
            <a:ext cx="1524713" cy="369332"/>
          </a:xfrm>
          <a:prstGeom prst="rect">
            <a:avLst/>
          </a:prstGeom>
          <a:noFill/>
        </p:spPr>
        <p:txBody>
          <a:bodyPr wrap="none" rtlCol="0">
            <a:spAutoFit/>
          </a:bodyPr>
          <a:lstStyle/>
          <a:p>
            <a:r>
              <a:rPr lang="en-US" dirty="0"/>
              <a:t>Rolled cookies</a:t>
            </a:r>
          </a:p>
        </p:txBody>
      </p:sp>
      <p:sp>
        <p:nvSpPr>
          <p:cNvPr id="9" name="TextBox 8"/>
          <p:cNvSpPr txBox="1"/>
          <p:nvPr/>
        </p:nvSpPr>
        <p:spPr>
          <a:xfrm>
            <a:off x="6222829" y="577333"/>
            <a:ext cx="1473673" cy="369332"/>
          </a:xfrm>
          <a:prstGeom prst="rect">
            <a:avLst/>
          </a:prstGeom>
          <a:noFill/>
        </p:spPr>
        <p:txBody>
          <a:bodyPr wrap="none" rtlCol="0">
            <a:spAutoFit/>
          </a:bodyPr>
          <a:lstStyle/>
          <a:p>
            <a:r>
              <a:rPr lang="en-US" dirty="0"/>
              <a:t>Sheet cookies</a:t>
            </a:r>
          </a:p>
        </p:txBody>
      </p:sp>
      <p:sp>
        <p:nvSpPr>
          <p:cNvPr id="11" name="Text Placeholder 3"/>
          <p:cNvSpPr txBox="1">
            <a:spLocks/>
          </p:cNvSpPr>
          <p:nvPr/>
        </p:nvSpPr>
        <p:spPr>
          <a:xfrm>
            <a:off x="8402409" y="3028833"/>
            <a:ext cx="3563171" cy="16540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endParaRPr lang="en-US" dirty="0"/>
          </a:p>
          <a:p>
            <a:endParaRPr lang="en-US" dirty="0"/>
          </a:p>
          <a:p>
            <a:pPr marL="285744" indent="-285744">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998377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Breads</a:t>
            </a:r>
          </a:p>
        </p:txBody>
      </p:sp>
      <p:sp>
        <p:nvSpPr>
          <p:cNvPr id="4" name="Text Placeholder 3"/>
          <p:cNvSpPr>
            <a:spLocks noGrp="1"/>
          </p:cNvSpPr>
          <p:nvPr>
            <p:ph idx="1"/>
          </p:nvPr>
        </p:nvSpPr>
        <p:spPr/>
        <p:txBody>
          <a:bodyPr/>
          <a:lstStyle/>
          <a:p>
            <a:pPr marL="285744" indent="-285744"/>
            <a:r>
              <a:rPr lang="en-US" dirty="0"/>
              <a:t>Any baked good not leavened by yeast or eggs</a:t>
            </a:r>
          </a:p>
          <a:p>
            <a:pPr marL="285744" indent="-285744"/>
            <a:r>
              <a:rPr lang="en-US" dirty="0"/>
              <a:t>Chemical leaveners</a:t>
            </a:r>
          </a:p>
          <a:p>
            <a:pPr marL="285744" indent="-285744"/>
            <a:r>
              <a:rPr lang="en-US" dirty="0"/>
              <a:t>Biscuits, muffins, scones, banana bread, soda bread, pancakes and waffles</a:t>
            </a:r>
          </a:p>
          <a:p>
            <a:pPr marL="285744" indent="-285744"/>
            <a:r>
              <a:rPr lang="en-US" dirty="0"/>
              <a:t>Three methods for mixing quick breads</a:t>
            </a:r>
          </a:p>
          <a:p>
            <a:pPr lvl="1"/>
            <a:r>
              <a:rPr lang="en-US" dirty="0"/>
              <a:t>Creaming method</a:t>
            </a:r>
          </a:p>
          <a:p>
            <a:pPr lvl="1"/>
            <a:r>
              <a:rPr lang="en-US" dirty="0"/>
              <a:t>Muffin method</a:t>
            </a:r>
          </a:p>
          <a:p>
            <a:pPr lvl="1"/>
            <a:r>
              <a:rPr lang="en-US" dirty="0"/>
              <a:t>Biscuit method</a:t>
            </a:r>
          </a:p>
          <a:p>
            <a:endParaRPr lang="en-US" dirty="0"/>
          </a:p>
          <a:p>
            <a:endParaRPr lang="en-US" dirty="0"/>
          </a:p>
          <a:p>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1405917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Three Methods of Preparing Quick Breads</a:t>
            </a:r>
          </a:p>
        </p:txBody>
      </p:sp>
      <p:sp>
        <p:nvSpPr>
          <p:cNvPr id="4" name="Text Placeholder 3"/>
          <p:cNvSpPr>
            <a:spLocks noGrp="1"/>
          </p:cNvSpPr>
          <p:nvPr>
            <p:ph idx="1"/>
          </p:nvPr>
        </p:nvSpPr>
        <p:spPr/>
        <p:txBody>
          <a:bodyPr/>
          <a:lstStyle/>
          <a:p>
            <a:pPr marL="0" indent="0">
              <a:buNone/>
            </a:pPr>
            <a:r>
              <a:rPr lang="en-US" dirty="0"/>
              <a:t>Creaming method:</a:t>
            </a:r>
          </a:p>
          <a:p>
            <a:pPr marL="285744" indent="-285744"/>
            <a:r>
              <a:rPr lang="en-US" dirty="0"/>
              <a:t>Fat creamed with sugar</a:t>
            </a:r>
          </a:p>
          <a:p>
            <a:pPr marL="285744" indent="-285744"/>
            <a:r>
              <a:rPr lang="en-US" dirty="0"/>
              <a:t>Electric mixer with paddle attachment</a:t>
            </a:r>
          </a:p>
          <a:p>
            <a:pPr marL="285744" indent="-285744"/>
            <a:r>
              <a:rPr lang="en-US" dirty="0"/>
              <a:t>Mix until creamy</a:t>
            </a:r>
          </a:p>
          <a:p>
            <a:pPr marL="285744" indent="-285744"/>
            <a:r>
              <a:rPr lang="en-US" dirty="0"/>
              <a:t>Add dry ingredients gradually</a:t>
            </a:r>
          </a:p>
          <a:p>
            <a:pPr marL="285744" indent="-285744"/>
            <a:r>
              <a:rPr lang="en-US" dirty="0"/>
              <a:t>Chocolate chip or raisin spice muffins</a:t>
            </a:r>
          </a:p>
          <a:p>
            <a:endParaRPr lang="en-US" dirty="0"/>
          </a:p>
          <a:p>
            <a:endParaRPr lang="en-US" dirty="0"/>
          </a:p>
          <a:p>
            <a:endParaRPr lang="en-US" dirty="0"/>
          </a:p>
          <a:p>
            <a:endParaRPr lang="en-US" dirty="0"/>
          </a:p>
          <a:p>
            <a:pPr marL="285744" indent="-285744"/>
            <a:endParaRPr lang="en-US" dirty="0"/>
          </a:p>
          <a:p>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87724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Three Methods of Preparing Quick Breads</a:t>
            </a:r>
          </a:p>
        </p:txBody>
      </p:sp>
      <p:sp>
        <p:nvSpPr>
          <p:cNvPr id="4" name="Text Placeholder 3"/>
          <p:cNvSpPr>
            <a:spLocks noGrp="1"/>
          </p:cNvSpPr>
          <p:nvPr>
            <p:ph idx="1"/>
          </p:nvPr>
        </p:nvSpPr>
        <p:spPr/>
        <p:txBody>
          <a:bodyPr/>
          <a:lstStyle/>
          <a:p>
            <a:pPr marL="0" indent="0">
              <a:buNone/>
            </a:pPr>
            <a:r>
              <a:rPr lang="en-US" dirty="0"/>
              <a:t>Muffin method:</a:t>
            </a:r>
          </a:p>
          <a:p>
            <a:pPr marL="285744" indent="-285744"/>
            <a:r>
              <a:rPr lang="en-US" dirty="0"/>
              <a:t>Liquid/melted fat and dry ingredients</a:t>
            </a:r>
          </a:p>
          <a:p>
            <a:pPr marL="285744" indent="-285744"/>
            <a:r>
              <a:rPr lang="en-US" dirty="0"/>
              <a:t>Mix by hand or use paddle attachment</a:t>
            </a:r>
          </a:p>
          <a:p>
            <a:pPr marL="285744" indent="-285744"/>
            <a:r>
              <a:rPr lang="en-US" dirty="0"/>
              <a:t>Cornbread and blueberry muffins; pancakes</a:t>
            </a:r>
          </a:p>
          <a:p>
            <a:endParaRPr lang="en-US" dirty="0"/>
          </a:p>
          <a:p>
            <a:endParaRPr lang="en-US" dirty="0"/>
          </a:p>
          <a:p>
            <a:endParaRPr lang="en-US" dirty="0"/>
          </a:p>
          <a:p>
            <a:endParaRPr lang="en-US" dirty="0"/>
          </a:p>
          <a:p>
            <a:pPr marL="285744" indent="-285744"/>
            <a:endParaRPr lang="en-US" dirty="0"/>
          </a:p>
          <a:p>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364666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Three Methods of Preparing Quick Breads</a:t>
            </a:r>
          </a:p>
        </p:txBody>
      </p:sp>
      <p:sp>
        <p:nvSpPr>
          <p:cNvPr id="4" name="Text Placeholder 3"/>
          <p:cNvSpPr>
            <a:spLocks noGrp="1"/>
          </p:cNvSpPr>
          <p:nvPr>
            <p:ph idx="1"/>
          </p:nvPr>
        </p:nvSpPr>
        <p:spPr/>
        <p:txBody>
          <a:bodyPr/>
          <a:lstStyle/>
          <a:p>
            <a:pPr marL="0" indent="0">
              <a:buNone/>
            </a:pPr>
            <a:r>
              <a:rPr lang="en-US" dirty="0"/>
              <a:t>Biscuit method:</a:t>
            </a:r>
          </a:p>
          <a:p>
            <a:pPr marL="285744" indent="-285744"/>
            <a:r>
              <a:rPr lang="en-US" dirty="0"/>
              <a:t>Solid fat “cut” into flour by hand</a:t>
            </a:r>
          </a:p>
          <a:p>
            <a:pPr marL="285744" indent="-285744"/>
            <a:r>
              <a:rPr lang="en-US" dirty="0"/>
              <a:t>Pea-size pieces</a:t>
            </a:r>
          </a:p>
          <a:p>
            <a:pPr marL="285744" indent="-285744"/>
            <a:r>
              <a:rPr lang="en-US" dirty="0"/>
              <a:t>Use very cold ingredients</a:t>
            </a:r>
          </a:p>
          <a:p>
            <a:pPr marL="285744" indent="-285744"/>
            <a:r>
              <a:rPr lang="en-US" dirty="0"/>
              <a:t>Buttermilk biscuits, cornbread biscuits</a:t>
            </a:r>
          </a:p>
          <a:p>
            <a:endParaRPr lang="en-US" dirty="0"/>
          </a:p>
          <a:p>
            <a:endParaRPr lang="en-US" dirty="0"/>
          </a:p>
          <a:p>
            <a:endParaRPr lang="en-US" dirty="0"/>
          </a:p>
          <a:p>
            <a:endParaRPr lang="en-US" dirty="0"/>
          </a:p>
          <a:p>
            <a:pPr marL="285744" indent="-285744"/>
            <a:endParaRPr lang="en-US" dirty="0"/>
          </a:p>
          <a:p>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203802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Creaming Method for Quick Breads</a:t>
            </a:r>
          </a:p>
        </p:txBody>
      </p:sp>
      <p:sp>
        <p:nvSpPr>
          <p:cNvPr id="4" name="Text Placeholder 3"/>
          <p:cNvSpPr>
            <a:spLocks noGrp="1"/>
          </p:cNvSpPr>
          <p:nvPr>
            <p:ph idx="1"/>
          </p:nvPr>
        </p:nvSpPr>
        <p:spPr/>
        <p:txBody>
          <a:bodyPr>
            <a:normAutofit/>
          </a:bodyPr>
          <a:lstStyle/>
          <a:p>
            <a:pPr>
              <a:buFont typeface="Arial" panose="020B0604020202020204" pitchFamily="34" charset="0"/>
              <a:buAutoNum type="arabicPeriod"/>
            </a:pPr>
            <a:r>
              <a:rPr lang="en-US" dirty="0"/>
              <a:t>Cream fat and sugar</a:t>
            </a:r>
          </a:p>
          <a:p>
            <a:pPr lvl="1"/>
            <a:r>
              <a:rPr lang="en-US" dirty="0"/>
              <a:t>Three to four minutes</a:t>
            </a:r>
          </a:p>
          <a:p>
            <a:pPr marL="342900" indent="-342900">
              <a:buFont typeface="+mj-lt"/>
              <a:buAutoNum type="arabicPeriod" startAt="2"/>
            </a:pPr>
            <a:r>
              <a:rPr lang="en-US" dirty="0"/>
              <a:t>Add eggs with liquids</a:t>
            </a:r>
          </a:p>
          <a:p>
            <a:endParaRPr lang="en-US" dirty="0"/>
          </a:p>
          <a:p>
            <a:pPr marL="285744" indent="-285744"/>
            <a:endParaRPr lang="en-US" dirty="0"/>
          </a:p>
          <a:p>
            <a:endParaRPr lang="en-US" dirty="0"/>
          </a:p>
        </p:txBody>
      </p:sp>
      <p:pic>
        <p:nvPicPr>
          <p:cNvPr id="18" name="Picture Placeholder 1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pic>
        <p:nvPicPr>
          <p:cNvPr id="16" name="Picture Placeholder 15"/>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a:stretch>
            <a:fillRect/>
          </a:stretch>
        </p:blipFill>
        <p:spPr/>
      </p:pic>
      <p:pic>
        <p:nvPicPr>
          <p:cNvPr id="14" name="Picture Placeholder 13"/>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a:stretch>
            <a:fillRect/>
          </a:stretch>
        </p:blipFill>
        <p:spPr/>
      </p:pic>
      <p:sp>
        <p:nvSpPr>
          <p:cNvPr id="11" name="Content Placeholder 10"/>
          <p:cNvSpPr>
            <a:spLocks noGrp="1"/>
          </p:cNvSpPr>
          <p:nvPr>
            <p:ph idx="17"/>
          </p:nvPr>
        </p:nvSpPr>
        <p:spPr/>
        <p:txBody>
          <a:bodyPr/>
          <a:lstStyle/>
          <a:p>
            <a:pPr>
              <a:buAutoNum type="arabicPeriod" startAt="3"/>
            </a:pPr>
            <a:r>
              <a:rPr lang="en-US" dirty="0"/>
              <a:t>Add combined liquids</a:t>
            </a:r>
          </a:p>
          <a:p>
            <a:pPr lvl="1"/>
            <a:r>
              <a:rPr lang="en-US" dirty="0"/>
              <a:t>Blend thoroughly</a:t>
            </a:r>
          </a:p>
          <a:p>
            <a:pPr lvl="1"/>
            <a:r>
              <a:rPr lang="en-US" dirty="0"/>
              <a:t>Scrape sides</a:t>
            </a:r>
          </a:p>
          <a:p>
            <a:pPr marL="0" indent="0">
              <a:buNone/>
            </a:pPr>
            <a:endParaRPr lang="en-US" dirty="0"/>
          </a:p>
        </p:txBody>
      </p:sp>
      <p:sp>
        <p:nvSpPr>
          <p:cNvPr id="12" name="Content Placeholder 11"/>
          <p:cNvSpPr>
            <a:spLocks noGrp="1"/>
          </p:cNvSpPr>
          <p:nvPr>
            <p:ph idx="18"/>
          </p:nvPr>
        </p:nvSpPr>
        <p:spPr/>
        <p:txBody>
          <a:bodyPr/>
          <a:lstStyle/>
          <a:p>
            <a:pPr>
              <a:buAutoNum type="arabicPeriod" startAt="4"/>
            </a:pPr>
            <a:r>
              <a:rPr lang="en-US" dirty="0"/>
              <a:t>Add sifted dry ingredients</a:t>
            </a:r>
          </a:p>
          <a:p>
            <a:pPr lvl="1"/>
            <a:r>
              <a:rPr lang="en-US" dirty="0"/>
              <a:t>Mix until just incorporated</a:t>
            </a:r>
          </a:p>
          <a:p>
            <a:pPr marL="0" indent="0">
              <a:buNone/>
            </a:pPr>
            <a:endParaRPr lang="en-US" dirty="0"/>
          </a:p>
        </p:txBody>
      </p:sp>
      <p:sp>
        <p:nvSpPr>
          <p:cNvPr id="7" name="Text Placeholder 3"/>
          <p:cNvSpPr txBox="1">
            <a:spLocks/>
          </p:cNvSpPr>
          <p:nvPr/>
        </p:nvSpPr>
        <p:spPr>
          <a:xfrm>
            <a:off x="1131526" y="3740334"/>
            <a:ext cx="2547847" cy="18195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endParaRPr lang="en-US" dirty="0"/>
          </a:p>
          <a:p>
            <a:endParaRPr lang="en-US" dirty="0"/>
          </a:p>
          <a:p>
            <a:pPr marL="285744" indent="-285744">
              <a:buFont typeface="Arial" panose="020B0604020202020204" pitchFamily="34" charset="0"/>
              <a:buChar char="•"/>
            </a:pPr>
            <a:endParaRPr lang="en-US" dirty="0"/>
          </a:p>
          <a:p>
            <a:endParaRPr lang="en-US" dirty="0"/>
          </a:p>
        </p:txBody>
      </p:sp>
      <p:sp>
        <p:nvSpPr>
          <p:cNvPr id="8" name="Text Placeholder 3"/>
          <p:cNvSpPr txBox="1">
            <a:spLocks/>
          </p:cNvSpPr>
          <p:nvPr/>
        </p:nvSpPr>
        <p:spPr>
          <a:xfrm>
            <a:off x="7989526" y="3782946"/>
            <a:ext cx="2547847" cy="18195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endParaRPr lang="en-US" dirty="0"/>
          </a:p>
          <a:p>
            <a:pPr marL="285744" indent="-285744">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529621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Muffin Method for Quick Breads</a:t>
            </a:r>
          </a:p>
        </p:txBody>
      </p:sp>
      <p:sp>
        <p:nvSpPr>
          <p:cNvPr id="4" name="Text Placeholder 3"/>
          <p:cNvSpPr>
            <a:spLocks noGrp="1"/>
          </p:cNvSpPr>
          <p:nvPr>
            <p:ph idx="1"/>
          </p:nvPr>
        </p:nvSpPr>
        <p:spPr/>
        <p:txBody>
          <a:bodyPr>
            <a:normAutofit/>
          </a:bodyPr>
          <a:lstStyle/>
          <a:p>
            <a:pPr>
              <a:buFont typeface="+mj-lt"/>
              <a:buAutoNum type="arabicPeriod"/>
            </a:pPr>
            <a:r>
              <a:rPr lang="en-US" dirty="0"/>
              <a:t>Mix dry ingredients—30 seconds</a:t>
            </a:r>
          </a:p>
          <a:p>
            <a:endParaRPr lang="en-US" dirty="0"/>
          </a:p>
          <a:p>
            <a:endParaRPr lang="en-US" dirty="0"/>
          </a:p>
          <a:p>
            <a:pPr marL="285744" indent="-285744"/>
            <a:endParaRPr lang="en-US" dirty="0"/>
          </a:p>
          <a:p>
            <a:endParaRPr lang="en-US" dirty="0"/>
          </a:p>
        </p:txBody>
      </p:sp>
      <p:pic>
        <p:nvPicPr>
          <p:cNvPr id="23" name="Picture Placeholder 22"/>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pic>
        <p:nvPicPr>
          <p:cNvPr id="19" name="Picture Placeholder 18"/>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a:stretch>
            <a:fillRect/>
          </a:stretch>
        </p:blipFill>
        <p:spPr/>
      </p:pic>
      <p:pic>
        <p:nvPicPr>
          <p:cNvPr id="21" name="Picture Placeholder 20"/>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a:stretch>
            <a:fillRect/>
          </a:stretch>
        </p:blipFill>
        <p:spPr/>
      </p:pic>
      <p:sp>
        <p:nvSpPr>
          <p:cNvPr id="16" name="Content Placeholder 15"/>
          <p:cNvSpPr>
            <a:spLocks noGrp="1"/>
          </p:cNvSpPr>
          <p:nvPr>
            <p:ph idx="17"/>
          </p:nvPr>
        </p:nvSpPr>
        <p:spPr/>
        <p:txBody>
          <a:bodyPr/>
          <a:lstStyle/>
          <a:p>
            <a:pPr marL="342900" indent="-342900">
              <a:buFont typeface="+mj-lt"/>
              <a:buAutoNum type="arabicPeriod" startAt="2"/>
            </a:pPr>
            <a:r>
              <a:rPr lang="en-US" dirty="0"/>
              <a:t>Combine all liquids</a:t>
            </a:r>
          </a:p>
          <a:p>
            <a:endParaRPr lang="en-US" dirty="0"/>
          </a:p>
        </p:txBody>
      </p:sp>
      <p:sp>
        <p:nvSpPr>
          <p:cNvPr id="17" name="Content Placeholder 16"/>
          <p:cNvSpPr>
            <a:spLocks noGrp="1"/>
          </p:cNvSpPr>
          <p:nvPr>
            <p:ph idx="18"/>
          </p:nvPr>
        </p:nvSpPr>
        <p:spPr/>
        <p:txBody>
          <a:bodyPr/>
          <a:lstStyle/>
          <a:p>
            <a:pPr marL="342900" indent="-342900">
              <a:buFont typeface="+mj-lt"/>
              <a:buAutoNum type="arabicPeriod" startAt="3"/>
            </a:pPr>
            <a:r>
              <a:rPr lang="en-US" dirty="0"/>
              <a:t>Add liquids to dry ingredients</a:t>
            </a:r>
          </a:p>
          <a:p>
            <a:pPr lvl="1"/>
            <a:r>
              <a:rPr lang="en-US" dirty="0"/>
              <a:t>Mix until just incorporated</a:t>
            </a:r>
          </a:p>
          <a:p>
            <a:endParaRPr lang="en-US" dirty="0"/>
          </a:p>
        </p:txBody>
      </p:sp>
      <p:sp>
        <p:nvSpPr>
          <p:cNvPr id="7" name="Text Placeholder 3"/>
          <p:cNvSpPr txBox="1">
            <a:spLocks/>
          </p:cNvSpPr>
          <p:nvPr/>
        </p:nvSpPr>
        <p:spPr>
          <a:xfrm>
            <a:off x="1131526" y="3740334"/>
            <a:ext cx="2547847" cy="18195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endParaRPr lang="en-US" dirty="0"/>
          </a:p>
          <a:p>
            <a:endParaRPr lang="en-US" dirty="0"/>
          </a:p>
          <a:p>
            <a:pPr marL="285744" indent="-285744">
              <a:buFont typeface="Arial" panose="020B0604020202020204" pitchFamily="34" charset="0"/>
              <a:buChar char="•"/>
            </a:pPr>
            <a:endParaRPr lang="en-US" dirty="0"/>
          </a:p>
          <a:p>
            <a:endParaRPr lang="en-US" dirty="0"/>
          </a:p>
        </p:txBody>
      </p:sp>
      <p:sp>
        <p:nvSpPr>
          <p:cNvPr id="8" name="Text Placeholder 3"/>
          <p:cNvSpPr txBox="1">
            <a:spLocks/>
          </p:cNvSpPr>
          <p:nvPr/>
        </p:nvSpPr>
        <p:spPr>
          <a:xfrm>
            <a:off x="7989526" y="3782946"/>
            <a:ext cx="2547847" cy="18195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pPr marL="285744" indent="-285744">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46944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Biscuit Method for Quick Breads</a:t>
            </a:r>
          </a:p>
        </p:txBody>
      </p:sp>
      <p:sp>
        <p:nvSpPr>
          <p:cNvPr id="4" name="Text Placeholder 3"/>
          <p:cNvSpPr>
            <a:spLocks noGrp="1"/>
          </p:cNvSpPr>
          <p:nvPr>
            <p:ph idx="1"/>
          </p:nvPr>
        </p:nvSpPr>
        <p:spPr/>
        <p:txBody>
          <a:bodyPr/>
          <a:lstStyle/>
          <a:p>
            <a:pPr>
              <a:buAutoNum type="arabicPeriod"/>
            </a:pPr>
            <a:r>
              <a:rPr lang="en-US" dirty="0"/>
              <a:t>Sift dry ingredients</a:t>
            </a:r>
          </a:p>
          <a:p>
            <a:pPr>
              <a:buAutoNum type="arabicPeriod"/>
            </a:pPr>
            <a:r>
              <a:rPr lang="en-US" dirty="0"/>
              <a:t>Cut solid fat into flour</a:t>
            </a:r>
          </a:p>
          <a:p>
            <a:pPr lvl="1"/>
            <a:r>
              <a:rPr lang="en-US" dirty="0"/>
              <a:t>Pea-size pieces</a:t>
            </a:r>
          </a:p>
          <a:p>
            <a:pPr>
              <a:buAutoNum type="arabicPeriod" startAt="3"/>
            </a:pPr>
            <a:r>
              <a:rPr lang="en-US" dirty="0"/>
              <a:t>Combine liquids and add to dry ingredients</a:t>
            </a:r>
          </a:p>
          <a:p>
            <a:pPr lvl="1"/>
            <a:r>
              <a:rPr lang="en-US" dirty="0"/>
              <a:t>Mix until just incorporated</a:t>
            </a:r>
          </a:p>
          <a:p>
            <a:pPr>
              <a:buAutoNum type="arabicPeriod" startAt="4"/>
            </a:pPr>
            <a:r>
              <a:rPr lang="en-US" dirty="0"/>
              <a:t>Shape kneaded dough into round ball</a:t>
            </a:r>
          </a:p>
          <a:p>
            <a:pPr lvl="1"/>
            <a:r>
              <a:rPr lang="en-US" dirty="0"/>
              <a:t>Fold in half and rotate 90 degrees</a:t>
            </a:r>
          </a:p>
          <a:p>
            <a:pPr>
              <a:buAutoNum type="arabicPeriod" startAt="5"/>
            </a:pPr>
            <a:r>
              <a:rPr lang="en-US" dirty="0"/>
              <a:t>Repeat kneading process three to four times</a:t>
            </a:r>
          </a:p>
          <a:p>
            <a:pPr lvl="1"/>
            <a:r>
              <a:rPr lang="en-US" dirty="0"/>
              <a:t>Do not overmix</a:t>
            </a:r>
          </a:p>
          <a:p>
            <a:pPr>
              <a:buAutoNum type="arabicPeriod"/>
            </a:pPr>
            <a:endParaRPr lang="en-US" dirty="0"/>
          </a:p>
          <a:p>
            <a:endParaRPr lang="en-US" dirty="0"/>
          </a:p>
          <a:p>
            <a:endParaRPr lang="en-US" dirty="0"/>
          </a:p>
          <a:p>
            <a:endParaRPr lang="en-US" dirty="0"/>
          </a:p>
          <a:p>
            <a:endParaRPr lang="en-US" dirty="0"/>
          </a:p>
          <a:p>
            <a:pPr marL="285744" indent="-285744"/>
            <a:endParaRPr lang="en-US" dirty="0"/>
          </a:p>
          <a:p>
            <a:endParaRPr lang="en-US" dirty="0"/>
          </a:p>
        </p:txBody>
      </p:sp>
      <p:pic>
        <p:nvPicPr>
          <p:cNvPr id="17" name="Picture Placeholder 1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pic>
        <p:nvPicPr>
          <p:cNvPr id="15" name="Picture Placeholder 14"/>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a:fillRect/>
          </a:stretch>
        </p:blipFill>
        <p:spPr/>
      </p:pic>
      <p:pic>
        <p:nvPicPr>
          <p:cNvPr id="13" name="Picture Placeholder 12"/>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38665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Baker’s Ingredients</a:t>
            </a:r>
          </a:p>
        </p:txBody>
      </p:sp>
      <p:sp>
        <p:nvSpPr>
          <p:cNvPr id="4" name="Text Placeholder 3"/>
          <p:cNvSpPr>
            <a:spLocks noGrp="1"/>
          </p:cNvSpPr>
          <p:nvPr>
            <p:ph idx="1"/>
          </p:nvPr>
        </p:nvSpPr>
        <p:spPr/>
        <p:txBody>
          <a:bodyPr/>
          <a:lstStyle/>
          <a:p>
            <a:pPr marL="0" indent="0">
              <a:buNone/>
            </a:pPr>
            <a:r>
              <a:rPr lang="en-US" dirty="0"/>
              <a:t>Strengtheners:</a:t>
            </a:r>
          </a:p>
          <a:p>
            <a:pPr marL="285744" indent="-285744"/>
            <a:r>
              <a:rPr lang="en-US" dirty="0"/>
              <a:t>Stability</a:t>
            </a:r>
          </a:p>
          <a:p>
            <a:pPr marL="285744" indent="-285744"/>
            <a:r>
              <a:rPr lang="en-US" dirty="0"/>
              <a:t>Main strengthener used</a:t>
            </a:r>
          </a:p>
          <a:p>
            <a:pPr marL="285744" indent="-285744"/>
            <a:r>
              <a:rPr lang="en-US" dirty="0"/>
              <a:t>Check gluten content—nutrition label</a:t>
            </a:r>
          </a:p>
          <a:p>
            <a:pPr marL="285744" indent="-285744"/>
            <a:r>
              <a:rPr lang="en-US" dirty="0"/>
              <a:t>Higher protein = higher gluten</a:t>
            </a:r>
          </a:p>
          <a:p>
            <a:pPr marL="285744" indent="-285744"/>
            <a:r>
              <a:rPr lang="en-US" dirty="0"/>
              <a:t>Gluten—protein in flour</a:t>
            </a:r>
          </a:p>
          <a:p>
            <a:pPr marL="285744" indent="-285744"/>
            <a:r>
              <a:rPr lang="en-US" dirty="0"/>
              <a:t>Too much mixing, working, kneading = elastic and stretchy</a:t>
            </a:r>
          </a:p>
        </p:txBody>
      </p:sp>
    </p:spTree>
    <p:extLst>
      <p:ext uri="{BB962C8B-B14F-4D97-AF65-F5344CB8AC3E}">
        <p14:creationId xmlns:p14="http://schemas.microsoft.com/office/powerpoint/2010/main" val="1514848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Wheat Flour</a:t>
            </a:r>
          </a:p>
        </p:txBody>
      </p:sp>
      <p:sp>
        <p:nvSpPr>
          <p:cNvPr id="4" name="Text Placeholder 3"/>
          <p:cNvSpPr>
            <a:spLocks noGrp="1"/>
          </p:cNvSpPr>
          <p:nvPr>
            <p:ph idx="1"/>
          </p:nvPr>
        </p:nvSpPr>
        <p:spPr/>
        <p:txBody>
          <a:bodyPr>
            <a:normAutofit/>
          </a:bodyPr>
          <a:lstStyle/>
          <a:p>
            <a:pPr marL="285744" indent="-285744"/>
            <a:r>
              <a:rPr lang="en-US" dirty="0"/>
              <a:t>Between pastry and bread flour</a:t>
            </a:r>
          </a:p>
          <a:p>
            <a:pPr marL="285744" indent="-285744"/>
            <a:r>
              <a:rPr lang="en-US" dirty="0"/>
              <a:t>Cookies, biscuits, general production work</a:t>
            </a:r>
          </a:p>
          <a:p>
            <a:pPr marL="285744" indent="-285744"/>
            <a:r>
              <a:rPr lang="en-US" dirty="0"/>
              <a:t>Gluten content 10%–12%</a:t>
            </a:r>
          </a:p>
        </p:txBody>
      </p:sp>
      <p:pic>
        <p:nvPicPr>
          <p:cNvPr id="19" name="Picture Placeholder 18"/>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pic>
        <p:nvPicPr>
          <p:cNvPr id="21" name="Picture Placeholder 20"/>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a:stretch/>
        </p:blipFill>
        <p:spPr/>
      </p:pic>
      <p:pic>
        <p:nvPicPr>
          <p:cNvPr id="23" name="Picture Placeholder 22"/>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a:stretch/>
        </p:blipFill>
        <p:spPr>
          <a:xfrm>
            <a:off x="8534400" y="1163356"/>
            <a:ext cx="3149600" cy="1371600"/>
          </a:xfrm>
        </p:spPr>
      </p:pic>
      <p:sp>
        <p:nvSpPr>
          <p:cNvPr id="16" name="Content Placeholder 15"/>
          <p:cNvSpPr>
            <a:spLocks noGrp="1"/>
          </p:cNvSpPr>
          <p:nvPr>
            <p:ph idx="17"/>
          </p:nvPr>
        </p:nvSpPr>
        <p:spPr/>
        <p:txBody>
          <a:bodyPr/>
          <a:lstStyle/>
          <a:p>
            <a:pPr marL="285744" indent="-285744"/>
            <a:r>
              <a:rPr lang="en-US" dirty="0"/>
              <a:t>Strong flour</a:t>
            </a:r>
          </a:p>
          <a:p>
            <a:pPr marL="285744" indent="-285744"/>
            <a:r>
              <a:rPr lang="en-US" dirty="0"/>
              <a:t>Bread, hard rolls</a:t>
            </a:r>
          </a:p>
          <a:p>
            <a:pPr marL="285744" indent="-285744"/>
            <a:r>
              <a:rPr lang="en-US" dirty="0"/>
              <a:t>Gluten content 12.5%–13.5%</a:t>
            </a:r>
          </a:p>
          <a:p>
            <a:endParaRPr lang="en-US" dirty="0"/>
          </a:p>
        </p:txBody>
      </p:sp>
      <p:sp>
        <p:nvSpPr>
          <p:cNvPr id="17" name="Content Placeholder 16"/>
          <p:cNvSpPr>
            <a:spLocks noGrp="1"/>
          </p:cNvSpPr>
          <p:nvPr>
            <p:ph idx="18"/>
          </p:nvPr>
        </p:nvSpPr>
        <p:spPr/>
        <p:txBody>
          <a:bodyPr/>
          <a:lstStyle/>
          <a:p>
            <a:pPr marL="285744" indent="-285744"/>
            <a:r>
              <a:rPr lang="en-US" dirty="0"/>
              <a:t>Soft, smooth texture</a:t>
            </a:r>
          </a:p>
          <a:p>
            <a:pPr marL="285744" indent="-285744"/>
            <a:r>
              <a:rPr lang="en-US" dirty="0"/>
              <a:t>Pure white color</a:t>
            </a:r>
          </a:p>
          <a:p>
            <a:pPr marL="285744" indent="-285744"/>
            <a:r>
              <a:rPr lang="en-US" dirty="0"/>
              <a:t>Cake and delicate baked goods</a:t>
            </a:r>
          </a:p>
          <a:p>
            <a:pPr marL="285744" indent="-285744"/>
            <a:r>
              <a:rPr lang="en-US" dirty="0"/>
              <a:t>Gluten content 7%–9%</a:t>
            </a:r>
          </a:p>
          <a:p>
            <a:endParaRPr lang="en-US" dirty="0"/>
          </a:p>
        </p:txBody>
      </p:sp>
      <p:sp>
        <p:nvSpPr>
          <p:cNvPr id="5" name="TextBox 4"/>
          <p:cNvSpPr txBox="1"/>
          <p:nvPr/>
        </p:nvSpPr>
        <p:spPr>
          <a:xfrm>
            <a:off x="1257994" y="635147"/>
            <a:ext cx="1766830" cy="369332"/>
          </a:xfrm>
          <a:prstGeom prst="rect">
            <a:avLst/>
          </a:prstGeom>
          <a:noFill/>
        </p:spPr>
        <p:txBody>
          <a:bodyPr wrap="none" rtlCol="0">
            <a:spAutoFit/>
          </a:bodyPr>
          <a:lstStyle/>
          <a:p>
            <a:r>
              <a:rPr lang="en-US" dirty="0"/>
              <a:t>All-purpose flour</a:t>
            </a:r>
          </a:p>
        </p:txBody>
      </p:sp>
      <p:sp>
        <p:nvSpPr>
          <p:cNvPr id="6" name="TextBox 5"/>
          <p:cNvSpPr txBox="1"/>
          <p:nvPr/>
        </p:nvSpPr>
        <p:spPr>
          <a:xfrm>
            <a:off x="5596946" y="644189"/>
            <a:ext cx="1234825" cy="369332"/>
          </a:xfrm>
          <a:prstGeom prst="rect">
            <a:avLst/>
          </a:prstGeom>
          <a:noFill/>
        </p:spPr>
        <p:txBody>
          <a:bodyPr wrap="none" rtlCol="0">
            <a:spAutoFit/>
          </a:bodyPr>
          <a:lstStyle/>
          <a:p>
            <a:r>
              <a:rPr lang="en-US" dirty="0"/>
              <a:t>Bread flour</a:t>
            </a:r>
          </a:p>
        </p:txBody>
      </p:sp>
      <p:sp>
        <p:nvSpPr>
          <p:cNvPr id="7" name="TextBox 6"/>
          <p:cNvSpPr txBox="1"/>
          <p:nvPr/>
        </p:nvSpPr>
        <p:spPr>
          <a:xfrm>
            <a:off x="9543693" y="644189"/>
            <a:ext cx="1131079" cy="369332"/>
          </a:xfrm>
          <a:prstGeom prst="rect">
            <a:avLst/>
          </a:prstGeom>
          <a:noFill/>
        </p:spPr>
        <p:txBody>
          <a:bodyPr wrap="none" rtlCol="0">
            <a:spAutoFit/>
          </a:bodyPr>
          <a:lstStyle/>
          <a:p>
            <a:r>
              <a:rPr lang="en-US" dirty="0"/>
              <a:t>Cake flour</a:t>
            </a:r>
          </a:p>
        </p:txBody>
      </p:sp>
      <p:sp>
        <p:nvSpPr>
          <p:cNvPr id="11" name="Text Placeholder 3"/>
          <p:cNvSpPr txBox="1">
            <a:spLocks/>
          </p:cNvSpPr>
          <p:nvPr/>
        </p:nvSpPr>
        <p:spPr>
          <a:xfrm>
            <a:off x="4414129" y="3030583"/>
            <a:ext cx="3209699" cy="18020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p:txBody>
      </p:sp>
      <p:sp>
        <p:nvSpPr>
          <p:cNvPr id="12" name="Text Placeholder 3"/>
          <p:cNvSpPr txBox="1">
            <a:spLocks/>
          </p:cNvSpPr>
          <p:nvPr/>
        </p:nvSpPr>
        <p:spPr>
          <a:xfrm>
            <a:off x="8366133" y="2947851"/>
            <a:ext cx="3209699" cy="18020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p:txBody>
      </p:sp>
    </p:spTree>
    <p:extLst>
      <p:ext uri="{BB962C8B-B14F-4D97-AF65-F5344CB8AC3E}">
        <p14:creationId xmlns:p14="http://schemas.microsoft.com/office/powerpoint/2010/main" val="193786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Wheat Flour</a:t>
            </a:r>
          </a:p>
        </p:txBody>
      </p:sp>
      <p:sp>
        <p:nvSpPr>
          <p:cNvPr id="4" name="Text Placeholder 3"/>
          <p:cNvSpPr>
            <a:spLocks noGrp="1"/>
          </p:cNvSpPr>
          <p:nvPr>
            <p:ph idx="1"/>
          </p:nvPr>
        </p:nvSpPr>
        <p:spPr/>
        <p:txBody>
          <a:bodyPr>
            <a:normAutofit/>
          </a:bodyPr>
          <a:lstStyle/>
          <a:p>
            <a:pPr marL="285744" indent="-285744"/>
            <a:r>
              <a:rPr lang="en-US" dirty="0"/>
              <a:t>Hard wheat flour</a:t>
            </a:r>
          </a:p>
          <a:p>
            <a:pPr marL="285744" indent="-285744"/>
            <a:r>
              <a:rPr lang="en-US" dirty="0"/>
              <a:t>Breads</a:t>
            </a:r>
          </a:p>
          <a:p>
            <a:pPr marL="285744" indent="-285744"/>
            <a:r>
              <a:rPr lang="en-US" dirty="0"/>
              <a:t>Gluten content 13.5%–14% </a:t>
            </a:r>
          </a:p>
        </p:txBody>
      </p:sp>
      <p:pic>
        <p:nvPicPr>
          <p:cNvPr id="19" name="Picture Placeholder 18"/>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pic>
        <p:nvPicPr>
          <p:cNvPr id="21" name="Picture Placeholder 20"/>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a:stretch/>
        </p:blipFill>
        <p:spPr/>
      </p:pic>
      <p:pic>
        <p:nvPicPr>
          <p:cNvPr id="23" name="Picture Placeholder 22"/>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a:stretch/>
        </p:blipFill>
        <p:spPr/>
      </p:pic>
      <p:sp>
        <p:nvSpPr>
          <p:cNvPr id="16" name="Content Placeholder 15"/>
          <p:cNvSpPr>
            <a:spLocks noGrp="1"/>
          </p:cNvSpPr>
          <p:nvPr>
            <p:ph idx="17"/>
          </p:nvPr>
        </p:nvSpPr>
        <p:spPr/>
        <p:txBody>
          <a:bodyPr/>
          <a:lstStyle/>
          <a:p>
            <a:pPr marL="285744" indent="-285744"/>
            <a:r>
              <a:rPr lang="en-US" dirty="0"/>
              <a:t>Cookies, pie pastry, sweet yeast doughs, biscuits, muffins</a:t>
            </a:r>
          </a:p>
          <a:p>
            <a:pPr marL="285744" indent="-285744"/>
            <a:r>
              <a:rPr lang="en-US" dirty="0"/>
              <a:t>Feels like cake flour</a:t>
            </a:r>
          </a:p>
          <a:p>
            <a:pPr marL="285744" indent="-285744"/>
            <a:r>
              <a:rPr lang="en-US" dirty="0"/>
              <a:t>Creamy color of bread flour </a:t>
            </a:r>
          </a:p>
          <a:p>
            <a:pPr marL="285744" indent="-285744"/>
            <a:r>
              <a:rPr lang="en-US" dirty="0"/>
              <a:t>Gluten content 9%–10%</a:t>
            </a:r>
          </a:p>
        </p:txBody>
      </p:sp>
      <p:sp>
        <p:nvSpPr>
          <p:cNvPr id="17" name="Content Placeholder 16"/>
          <p:cNvSpPr>
            <a:spLocks noGrp="1"/>
          </p:cNvSpPr>
          <p:nvPr>
            <p:ph idx="18"/>
          </p:nvPr>
        </p:nvSpPr>
        <p:spPr/>
        <p:txBody>
          <a:bodyPr/>
          <a:lstStyle/>
          <a:p>
            <a:pPr marL="285744" indent="-285744"/>
            <a:r>
              <a:rPr lang="en-US" dirty="0"/>
              <a:t>Type of durum flour</a:t>
            </a:r>
          </a:p>
          <a:p>
            <a:pPr marL="285744" indent="-285744"/>
            <a:r>
              <a:rPr lang="en-US" dirty="0"/>
              <a:t>Coarsely ground</a:t>
            </a:r>
          </a:p>
          <a:p>
            <a:pPr marL="285744" indent="-285744"/>
            <a:r>
              <a:rPr lang="en-US" dirty="0"/>
              <a:t>Fine texture</a:t>
            </a:r>
          </a:p>
          <a:p>
            <a:pPr marL="285744" indent="-285744"/>
            <a:r>
              <a:rPr lang="en-US" dirty="0"/>
              <a:t>Pastas and Italian pastries</a:t>
            </a:r>
          </a:p>
          <a:p>
            <a:pPr marL="285744" indent="-285744"/>
            <a:r>
              <a:rPr lang="en-US" dirty="0"/>
              <a:t>Gluten content 13.5% or more</a:t>
            </a:r>
          </a:p>
          <a:p>
            <a:pPr marL="0" indent="0">
              <a:buNone/>
            </a:pPr>
            <a:endParaRPr lang="en-US" dirty="0"/>
          </a:p>
        </p:txBody>
      </p:sp>
      <p:sp>
        <p:nvSpPr>
          <p:cNvPr id="5" name="TextBox 4"/>
          <p:cNvSpPr txBox="1"/>
          <p:nvPr/>
        </p:nvSpPr>
        <p:spPr>
          <a:xfrm>
            <a:off x="1719790" y="658613"/>
            <a:ext cx="1335622" cy="369332"/>
          </a:xfrm>
          <a:prstGeom prst="rect">
            <a:avLst/>
          </a:prstGeom>
          <a:noFill/>
        </p:spPr>
        <p:txBody>
          <a:bodyPr wrap="none" rtlCol="0">
            <a:spAutoFit/>
          </a:bodyPr>
          <a:lstStyle/>
          <a:p>
            <a:r>
              <a:rPr lang="en-US" dirty="0"/>
              <a:t>Durum flour</a:t>
            </a:r>
          </a:p>
        </p:txBody>
      </p:sp>
      <p:sp>
        <p:nvSpPr>
          <p:cNvPr id="6" name="TextBox 5"/>
          <p:cNvSpPr txBox="1"/>
          <p:nvPr/>
        </p:nvSpPr>
        <p:spPr>
          <a:xfrm>
            <a:off x="5430791" y="648453"/>
            <a:ext cx="1258550" cy="369332"/>
          </a:xfrm>
          <a:prstGeom prst="rect">
            <a:avLst/>
          </a:prstGeom>
          <a:noFill/>
        </p:spPr>
        <p:txBody>
          <a:bodyPr wrap="none" rtlCol="0">
            <a:spAutoFit/>
          </a:bodyPr>
          <a:lstStyle/>
          <a:p>
            <a:r>
              <a:rPr lang="en-US" dirty="0"/>
              <a:t>Pastry flour</a:t>
            </a:r>
          </a:p>
        </p:txBody>
      </p:sp>
      <p:sp>
        <p:nvSpPr>
          <p:cNvPr id="7" name="TextBox 6"/>
          <p:cNvSpPr txBox="1"/>
          <p:nvPr/>
        </p:nvSpPr>
        <p:spPr>
          <a:xfrm>
            <a:off x="9333988" y="628888"/>
            <a:ext cx="1550424" cy="369332"/>
          </a:xfrm>
          <a:prstGeom prst="rect">
            <a:avLst/>
          </a:prstGeom>
          <a:noFill/>
        </p:spPr>
        <p:txBody>
          <a:bodyPr wrap="none" rtlCol="0">
            <a:spAutoFit/>
          </a:bodyPr>
          <a:lstStyle/>
          <a:p>
            <a:r>
              <a:rPr lang="en-US" dirty="0"/>
              <a:t>Semolina flour</a:t>
            </a:r>
          </a:p>
        </p:txBody>
      </p:sp>
      <p:sp>
        <p:nvSpPr>
          <p:cNvPr id="11" name="Text Placeholder 3"/>
          <p:cNvSpPr txBox="1">
            <a:spLocks/>
          </p:cNvSpPr>
          <p:nvPr/>
        </p:nvSpPr>
        <p:spPr>
          <a:xfrm>
            <a:off x="4414129" y="3030583"/>
            <a:ext cx="3209699" cy="18020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p:txBody>
      </p:sp>
      <p:sp>
        <p:nvSpPr>
          <p:cNvPr id="12" name="Text Placeholder 3"/>
          <p:cNvSpPr txBox="1">
            <a:spLocks/>
          </p:cNvSpPr>
          <p:nvPr/>
        </p:nvSpPr>
        <p:spPr>
          <a:xfrm>
            <a:off x="8366133" y="2947851"/>
            <a:ext cx="3209699" cy="18020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p:txBody>
      </p:sp>
    </p:spTree>
    <p:extLst>
      <p:ext uri="{BB962C8B-B14F-4D97-AF65-F5344CB8AC3E}">
        <p14:creationId xmlns:p14="http://schemas.microsoft.com/office/powerpoint/2010/main" val="2100403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Baker’s Ingredients</a:t>
            </a:r>
          </a:p>
        </p:txBody>
      </p:sp>
      <p:sp>
        <p:nvSpPr>
          <p:cNvPr id="4" name="Text Placeholder 3"/>
          <p:cNvSpPr>
            <a:spLocks noGrp="1"/>
          </p:cNvSpPr>
          <p:nvPr>
            <p:ph idx="1"/>
          </p:nvPr>
        </p:nvSpPr>
        <p:spPr/>
        <p:txBody>
          <a:bodyPr/>
          <a:lstStyle/>
          <a:p>
            <a:pPr marL="0" indent="0">
              <a:buNone/>
            </a:pPr>
            <a:r>
              <a:rPr lang="en-US" dirty="0"/>
              <a:t>Fats/shortenings:</a:t>
            </a:r>
          </a:p>
          <a:p>
            <a:pPr marL="285744" indent="-285744"/>
            <a:r>
              <a:rPr lang="en-US" dirty="0"/>
              <a:t>Moist</a:t>
            </a:r>
          </a:p>
          <a:p>
            <a:pPr marL="285744" indent="-285744"/>
            <a:r>
              <a:rPr lang="en-US" dirty="0"/>
              <a:t>Add flavor</a:t>
            </a:r>
          </a:p>
          <a:p>
            <a:pPr marL="285744" indent="-285744"/>
            <a:r>
              <a:rPr lang="en-US" dirty="0"/>
              <a:t>Stays fresh longer</a:t>
            </a:r>
          </a:p>
          <a:p>
            <a:pPr marL="285744" indent="-285744"/>
            <a:r>
              <a:rPr lang="en-US" dirty="0"/>
              <a:t>Thoroughly mixed—impact overall texture</a:t>
            </a:r>
          </a:p>
          <a:p>
            <a:pPr marL="285744" indent="-285744"/>
            <a:r>
              <a:rPr lang="en-US" dirty="0"/>
              <a:t>Rubbed, cut, or rolled—flaky texture</a:t>
            </a:r>
          </a:p>
          <a:p>
            <a:pPr marL="285744" indent="-285744"/>
            <a:r>
              <a:rPr lang="en-US" dirty="0"/>
              <a:t>Creamed—smooth, soft, cake-like</a:t>
            </a:r>
          </a:p>
        </p:txBody>
      </p:sp>
    </p:spTree>
    <p:extLst>
      <p:ext uri="{BB962C8B-B14F-4D97-AF65-F5344CB8AC3E}">
        <p14:creationId xmlns:p14="http://schemas.microsoft.com/office/powerpoint/2010/main" val="491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Baker’s Ingredients</a:t>
            </a:r>
          </a:p>
        </p:txBody>
      </p:sp>
      <p:sp>
        <p:nvSpPr>
          <p:cNvPr id="4" name="Text Placeholder 3"/>
          <p:cNvSpPr>
            <a:spLocks noGrp="1"/>
          </p:cNvSpPr>
          <p:nvPr>
            <p:ph idx="1"/>
          </p:nvPr>
        </p:nvSpPr>
        <p:spPr/>
        <p:txBody>
          <a:bodyPr/>
          <a:lstStyle/>
          <a:p>
            <a:pPr marL="0" indent="0">
              <a:buNone/>
            </a:pPr>
            <a:r>
              <a:rPr lang="en-US" dirty="0"/>
              <a:t>Sweeteners:</a:t>
            </a:r>
          </a:p>
          <a:p>
            <a:pPr marL="285744" indent="-285744"/>
            <a:r>
              <a:rPr lang="en-US" dirty="0"/>
              <a:t>Refined sugars, sugar syrups, molasses, brown sugar, corn syrup, honey, malt syrup</a:t>
            </a:r>
          </a:p>
          <a:p>
            <a:pPr marL="285744" indent="-285744"/>
            <a:r>
              <a:rPr lang="en-US" dirty="0"/>
              <a:t>Add flavor and color</a:t>
            </a:r>
          </a:p>
          <a:p>
            <a:pPr marL="285744" indent="-285744"/>
            <a:r>
              <a:rPr lang="en-US" dirty="0"/>
              <a:t>Blend shortening with other ingredients</a:t>
            </a:r>
          </a:p>
          <a:p>
            <a:pPr marL="285744" indent="-285744"/>
            <a:r>
              <a:rPr lang="en-US" dirty="0"/>
              <a:t>Product soft and tender</a:t>
            </a:r>
          </a:p>
          <a:p>
            <a:pPr marL="285744" indent="-285744"/>
            <a:r>
              <a:rPr lang="en-US" dirty="0"/>
              <a:t>Caramelization—heat causes sugar to brown</a:t>
            </a:r>
          </a:p>
          <a:p>
            <a:pPr marL="285744" indent="-285744"/>
            <a:r>
              <a:rPr lang="en-US" dirty="0"/>
              <a:t>Artificial sweeteners and sugar substitutes do not caramelize</a:t>
            </a:r>
          </a:p>
        </p:txBody>
      </p:sp>
    </p:spTree>
    <p:extLst>
      <p:ext uri="{BB962C8B-B14F-4D97-AF65-F5344CB8AC3E}">
        <p14:creationId xmlns:p14="http://schemas.microsoft.com/office/powerpoint/2010/main" val="3994747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Baker’s Ingredients</a:t>
            </a:r>
          </a:p>
        </p:txBody>
      </p:sp>
      <p:sp>
        <p:nvSpPr>
          <p:cNvPr id="4" name="Text Placeholder 3"/>
          <p:cNvSpPr>
            <a:spLocks noGrp="1"/>
          </p:cNvSpPr>
          <p:nvPr>
            <p:ph idx="1"/>
          </p:nvPr>
        </p:nvSpPr>
        <p:spPr/>
        <p:txBody>
          <a:bodyPr/>
          <a:lstStyle/>
          <a:p>
            <a:pPr marL="0" indent="0">
              <a:buNone/>
            </a:pPr>
            <a:r>
              <a:rPr lang="en-US" dirty="0"/>
              <a:t>Leaveners:</a:t>
            </a:r>
          </a:p>
          <a:p>
            <a:pPr marL="285744" indent="-285744"/>
            <a:r>
              <a:rPr lang="en-US" dirty="0"/>
              <a:t>Dough or batter rises</a:t>
            </a:r>
          </a:p>
          <a:p>
            <a:pPr marL="285744" indent="-285744"/>
            <a:r>
              <a:rPr lang="en-US" dirty="0"/>
              <a:t>Measure carefully</a:t>
            </a:r>
          </a:p>
          <a:p>
            <a:pPr marL="285744" indent="-285744"/>
            <a:r>
              <a:rPr lang="en-US" dirty="0"/>
              <a:t>Chemical, organic, and physical</a:t>
            </a:r>
          </a:p>
        </p:txBody>
      </p:sp>
    </p:spTree>
    <p:extLst>
      <p:ext uri="{BB962C8B-B14F-4D97-AF65-F5344CB8AC3E}">
        <p14:creationId xmlns:p14="http://schemas.microsoft.com/office/powerpoint/2010/main" val="2941929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Leaveners</a:t>
            </a:r>
          </a:p>
        </p:txBody>
      </p:sp>
      <p:sp>
        <p:nvSpPr>
          <p:cNvPr id="4" name="Text Placeholder 3"/>
          <p:cNvSpPr>
            <a:spLocks noGrp="1"/>
          </p:cNvSpPr>
          <p:nvPr>
            <p:ph idx="1"/>
          </p:nvPr>
        </p:nvSpPr>
        <p:spPr/>
        <p:txBody>
          <a:bodyPr/>
          <a:lstStyle/>
          <a:p>
            <a:pPr marL="0" indent="0">
              <a:buNone/>
            </a:pPr>
            <a:r>
              <a:rPr lang="en-US" dirty="0"/>
              <a:t>Baking powder:</a:t>
            </a:r>
          </a:p>
          <a:p>
            <a:pPr marL="285744" indent="-285744"/>
            <a:r>
              <a:rPr lang="en-US" dirty="0"/>
              <a:t>Chemical leavener</a:t>
            </a:r>
          </a:p>
          <a:p>
            <a:pPr marL="285744" indent="-285744"/>
            <a:r>
              <a:rPr lang="en-US" dirty="0"/>
              <a:t>Produces carbon dioxide gas</a:t>
            </a:r>
          </a:p>
          <a:p>
            <a:pPr marL="285744" indent="-285744"/>
            <a:r>
              <a:rPr lang="en-US" dirty="0"/>
              <a:t>Batter rises</a:t>
            </a:r>
          </a:p>
          <a:p>
            <a:pPr marL="285744" indent="-285744"/>
            <a:r>
              <a:rPr lang="en-US" dirty="0"/>
              <a:t>Baking soda and acid with inactive ingredient</a:t>
            </a:r>
          </a:p>
          <a:p>
            <a:pPr marL="285744" indent="-285744"/>
            <a:r>
              <a:rPr lang="en-US" dirty="0"/>
              <a:t>Heat and liquid—leavening occurs</a:t>
            </a:r>
          </a:p>
          <a:p>
            <a:pPr marL="285744" indent="-285744"/>
            <a:endParaRPr lang="en-US" dirty="0"/>
          </a:p>
          <a:p>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144565976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FDCF3104A07244BF459662B7AA6C88" ma:contentTypeVersion="16" ma:contentTypeDescription="Create a new document." ma:contentTypeScope="" ma:versionID="cc189776ef262ce16b119e4cb3eab4b5">
  <xsd:schema xmlns:xsd="http://www.w3.org/2001/XMLSchema" xmlns:xs="http://www.w3.org/2001/XMLSchema" xmlns:p="http://schemas.microsoft.com/office/2006/metadata/properties" xmlns:ns2="83360442-5dec-4955-8a74-e48fe25ec838" xmlns:ns3="162f643a-7b80-4d38-9450-1e488627f741" targetNamespace="http://schemas.microsoft.com/office/2006/metadata/properties" ma:root="true" ma:fieldsID="9722f91a27ae4aeaa1bd0f5c842d0019" ns2:_="" ns3:_="">
    <xsd:import namespace="83360442-5dec-4955-8a74-e48fe25ec838"/>
    <xsd:import namespace="162f643a-7b80-4d38-9450-1e488627f74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60442-5dec-4955-8a74-e48fe25ec83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4897631-8002-4167-8b20-1409df4a837c}" ma:internalName="TaxCatchAll" ma:showField="CatchAllData" ma:web="83360442-5dec-4955-8a74-e48fe25ec83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2f643a-7b80-4d38-9450-1e488627f74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989fe73-3383-41d1-9f05-ce8a0a359f2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360442-5dec-4955-8a74-e48fe25ec838" xsi:nil="true"/>
    <lcf76f155ced4ddcb4097134ff3c332f xmlns="162f643a-7b80-4d38-9450-1e488627f7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1C09CC4-2C93-4135-BC68-FC9D3A82676D}">
  <ds:schemaRefs>
    <ds:schemaRef ds:uri="http://schemas.microsoft.com/sharepoint/v3/contenttype/forms"/>
  </ds:schemaRefs>
</ds:datastoreItem>
</file>

<file path=customXml/itemProps2.xml><?xml version="1.0" encoding="utf-8"?>
<ds:datastoreItem xmlns:ds="http://schemas.openxmlformats.org/officeDocument/2006/customXml" ds:itemID="{4D2B0803-F75A-4F14-8491-286B47C6BED6}"/>
</file>

<file path=customXml/itemProps3.xml><?xml version="1.0" encoding="utf-8"?>
<ds:datastoreItem xmlns:ds="http://schemas.openxmlformats.org/officeDocument/2006/customXml" ds:itemID="{17608F30-8C39-491E-A7A5-419C64EFCAF6}"/>
</file>

<file path=docProps/app.xml><?xml version="1.0" encoding="utf-8"?>
<Properties xmlns="http://schemas.openxmlformats.org/officeDocument/2006/extended-properties" xmlns:vt="http://schemas.openxmlformats.org/officeDocument/2006/docPropsVTypes">
  <Template/>
  <TotalTime>1237</TotalTime>
  <Words>4123</Words>
  <Application>Microsoft Office PowerPoint</Application>
  <PresentationFormat>Widescreen</PresentationFormat>
  <Paragraphs>468</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Courier New</vt:lpstr>
      <vt:lpstr>Helvetica Neue Medium</vt:lpstr>
      <vt:lpstr>Wingdings</vt:lpstr>
      <vt:lpstr>1_Office Theme</vt:lpstr>
      <vt:lpstr>PowerPoint Presentation</vt:lpstr>
      <vt:lpstr>Baker’s Ingredients</vt:lpstr>
      <vt:lpstr>Baker’s Ingredients</vt:lpstr>
      <vt:lpstr>Types of Wheat Flour</vt:lpstr>
      <vt:lpstr>Types of Wheat Flour</vt:lpstr>
      <vt:lpstr>Baker’s Ingredients</vt:lpstr>
      <vt:lpstr>Baker’s Ingredients</vt:lpstr>
      <vt:lpstr>Baker’s Ingredients</vt:lpstr>
      <vt:lpstr>Types of Leaveners</vt:lpstr>
      <vt:lpstr>Types of Leaveners</vt:lpstr>
      <vt:lpstr>Types of Leaveners</vt:lpstr>
      <vt:lpstr>Types of Leaveners</vt:lpstr>
      <vt:lpstr>Baker’s Ingredients</vt:lpstr>
      <vt:lpstr>Baker’s Ingredients</vt:lpstr>
      <vt:lpstr>Baker’s Ingredients</vt:lpstr>
      <vt:lpstr>Baker’s Percentages</vt:lpstr>
      <vt:lpstr>Formula for Soft Yeast Dinner Rolls Using Baker’s Percentages</vt:lpstr>
      <vt:lpstr>Converting Baking Yields</vt:lpstr>
      <vt:lpstr>Cookies</vt:lpstr>
      <vt:lpstr>Types of Cookies</vt:lpstr>
      <vt:lpstr>Types of Cookies</vt:lpstr>
      <vt:lpstr>Types of Cookies</vt:lpstr>
      <vt:lpstr>Quick Breads</vt:lpstr>
      <vt:lpstr>The Three Methods of Preparing Quick Breads</vt:lpstr>
      <vt:lpstr>The Three Methods of Preparing Quick Breads</vt:lpstr>
      <vt:lpstr>The Three Methods of Preparing Quick Breads</vt:lpstr>
      <vt:lpstr>Creaming Method for Quick Breads</vt:lpstr>
      <vt:lpstr>Muffin Method for Quick Breads</vt:lpstr>
      <vt:lpstr>Biscuit Method for Quick Breads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19 Introduction to Baking</dc:title>
  <dc:creator>Sarah Leszka</dc:creator>
  <cp:lastModifiedBy>Courtney Hamm</cp:lastModifiedBy>
  <cp:revision>93</cp:revision>
  <dcterms:created xsi:type="dcterms:W3CDTF">2017-04-04T14:11:13Z</dcterms:created>
  <dcterms:modified xsi:type="dcterms:W3CDTF">2025-07-30T17:23:33Z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0x010100A7FDCF3104A07244BF459662B7AA6C88</vt:lpwstr>
  </property>
</Properties>
</file>