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9"/>
  </p:notesMasterIdLst>
  <p:sldIdLst>
    <p:sldId id="322"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3" r:id="rId60"/>
    <p:sldId id="314" r:id="rId61"/>
    <p:sldId id="315" r:id="rId62"/>
    <p:sldId id="316" r:id="rId63"/>
    <p:sldId id="317" r:id="rId64"/>
    <p:sldId id="318" r:id="rId65"/>
    <p:sldId id="319" r:id="rId66"/>
    <p:sldId id="320" r:id="rId67"/>
    <p:sldId id="321"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D3B3FA-20A7-4089-87F9-374D7A8AF723}" v="1" dt="2025-07-30T17:45:01.5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721" autoAdjust="0"/>
    <p:restoredTop sz="81146" autoAdjust="0"/>
  </p:normalViewPr>
  <p:slideViewPr>
    <p:cSldViewPr snapToGrid="0">
      <p:cViewPr varScale="1">
        <p:scale>
          <a:sx n="52" d="100"/>
          <a:sy n="52" d="100"/>
        </p:scale>
        <p:origin x="896" y="48"/>
      </p:cViewPr>
      <p:guideLst/>
    </p:cSldViewPr>
  </p:slideViewPr>
  <p:notesTextViewPr>
    <p:cViewPr>
      <p:scale>
        <a:sx n="85" d="100"/>
        <a:sy n="8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 Type="http://schemas.openxmlformats.org/officeDocument/2006/relationships/slide" Target="slides/slide3.xml"/><Relationship Id="rId71"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1E6065-D648-4308-8FF8-7993275A32C9}" type="datetimeFigureOut">
              <a:rPr lang="en-US" smtClean="0"/>
              <a:t>7/30/2025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42A7E6-BC33-4146-ACBF-64D50169C982}" type="slidenum">
              <a:rPr lang="en-US" smtClean="0"/>
              <a:t>‹#›</a:t>
            </a:fld>
            <a:endParaRPr lang="en-US"/>
          </a:p>
        </p:txBody>
      </p:sp>
    </p:spTree>
    <p:extLst>
      <p:ext uri="{BB962C8B-B14F-4D97-AF65-F5344CB8AC3E}">
        <p14:creationId xmlns:p14="http://schemas.microsoft.com/office/powerpoint/2010/main" val="2132524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Stocks are an important part of any professional kitchen. When preparing stocks, flavor, clarity, and body are the most important attributes to consider.</a:t>
            </a:r>
          </a:p>
          <a:p>
            <a:r>
              <a:rPr lang="en-US" sz="1200" b="0" i="0" u="none" strike="noStrike" kern="1200" baseline="0" dirty="0">
                <a:solidFill>
                  <a:schemeClr val="tx1"/>
                </a:solidFill>
                <a:latin typeface="+mn-lt"/>
                <a:ea typeface="+mn-ea"/>
                <a:cs typeface="+mn-cs"/>
              </a:rPr>
              <a:t>There are four essential parts to all stocks: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 major flavoring ingredient, such as meat and bones</a:t>
            </a:r>
          </a:p>
          <a:p>
            <a:r>
              <a:rPr lang="en-US" sz="1200" b="0" i="0" u="none" strike="noStrike" kern="1200" baseline="0" dirty="0">
                <a:solidFill>
                  <a:schemeClr val="tx1"/>
                </a:solidFill>
                <a:latin typeface="+mn-lt"/>
                <a:ea typeface="+mn-ea"/>
                <a:cs typeface="+mn-cs"/>
              </a:rPr>
              <a:t>• A liquid, most often water</a:t>
            </a:r>
          </a:p>
          <a:p>
            <a:r>
              <a:rPr lang="en-US" sz="1200" b="0" i="0" u="none" strike="noStrike" kern="1200" baseline="0" dirty="0">
                <a:solidFill>
                  <a:schemeClr val="tx1"/>
                </a:solidFill>
                <a:latin typeface="+mn-lt"/>
                <a:ea typeface="+mn-ea"/>
                <a:cs typeface="+mn-cs"/>
              </a:rPr>
              <a:t>• Mirepoix (</a:t>
            </a:r>
            <a:r>
              <a:rPr lang="en-US" sz="1200" b="0" i="0" u="none" strike="noStrike" kern="1200" baseline="0" dirty="0" err="1">
                <a:solidFill>
                  <a:schemeClr val="tx1"/>
                </a:solidFill>
                <a:latin typeface="+mn-lt"/>
                <a:ea typeface="+mn-ea"/>
                <a:cs typeface="+mn-cs"/>
              </a:rPr>
              <a:t>meer</a:t>
            </a:r>
            <a:r>
              <a:rPr lang="en-US" sz="1200" b="0" i="0" u="none" strike="noStrike" kern="1200" baseline="0" dirty="0">
                <a:solidFill>
                  <a:schemeClr val="tx1"/>
                </a:solidFill>
                <a:latin typeface="+mn-lt"/>
                <a:ea typeface="+mn-ea"/>
                <a:cs typeface="+mn-cs"/>
              </a:rPr>
              <a:t>-PWAH)</a:t>
            </a:r>
          </a:p>
          <a:p>
            <a:r>
              <a:rPr lang="en-US" sz="1200" b="0" i="0" u="none" strike="noStrike" kern="1200" baseline="0" dirty="0">
                <a:solidFill>
                  <a:schemeClr val="tx1"/>
                </a:solidFill>
                <a:latin typeface="+mn-lt"/>
                <a:ea typeface="+mn-ea"/>
                <a:cs typeface="+mn-cs"/>
              </a:rPr>
              <a:t>• Aromatics</a:t>
            </a:r>
            <a:endParaRPr lang="en-US" dirty="0"/>
          </a:p>
        </p:txBody>
      </p:sp>
      <p:sp>
        <p:nvSpPr>
          <p:cNvPr id="4" name="Slide Number Placeholder 3"/>
          <p:cNvSpPr>
            <a:spLocks noGrp="1"/>
          </p:cNvSpPr>
          <p:nvPr>
            <p:ph type="sldNum" sz="quarter" idx="10"/>
          </p:nvPr>
        </p:nvSpPr>
        <p:spPr/>
        <p:txBody>
          <a:bodyPr/>
          <a:lstStyle/>
          <a:p>
            <a:fld id="{8342A7E6-BC33-4146-ACBF-64D50169C982}" type="slidenum">
              <a:rPr lang="en-US" smtClean="0"/>
              <a:t>2</a:t>
            </a:fld>
            <a:endParaRPr lang="en-US"/>
          </a:p>
        </p:txBody>
      </p:sp>
    </p:spTree>
    <p:extLst>
      <p:ext uri="{BB962C8B-B14F-4D97-AF65-F5344CB8AC3E}">
        <p14:creationId xmlns:p14="http://schemas.microsoft.com/office/powerpoint/2010/main" val="10176087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To </a:t>
            </a:r>
            <a:r>
              <a:rPr lang="en-US" sz="1200" b="1" i="0" u="none" strike="noStrike" kern="1200" baseline="0" dirty="0">
                <a:solidFill>
                  <a:schemeClr val="tx1"/>
                </a:solidFill>
                <a:latin typeface="+mn-lt"/>
                <a:ea typeface="+mn-ea"/>
                <a:cs typeface="+mn-cs"/>
              </a:rPr>
              <a:t>brown</a:t>
            </a:r>
            <a:r>
              <a:rPr lang="en-US" sz="1200" b="0" i="0" u="none" strike="noStrike" kern="1200" baseline="0" dirty="0">
                <a:solidFill>
                  <a:schemeClr val="tx1"/>
                </a:solidFill>
                <a:latin typeface="+mn-lt"/>
                <a:ea typeface="+mn-ea"/>
                <a:cs typeface="+mn-cs"/>
              </a:rPr>
              <a:t> bones, roast them in a hot (400°F or 200°C) oven for about an hour, until they are golden brown. Once they are evenly browned,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place them in a stockpot, cover them with cold water, and then bring it to a simmer. This will give the stock a richer flavor and deeper color.</a:t>
            </a:r>
            <a:endParaRPr lang="en-US" dirty="0"/>
          </a:p>
        </p:txBody>
      </p:sp>
      <p:sp>
        <p:nvSpPr>
          <p:cNvPr id="4" name="Slide Number Placeholder 3"/>
          <p:cNvSpPr>
            <a:spLocks noGrp="1"/>
          </p:cNvSpPr>
          <p:nvPr>
            <p:ph type="sldNum" sz="quarter" idx="10"/>
          </p:nvPr>
        </p:nvSpPr>
        <p:spPr/>
        <p:txBody>
          <a:bodyPr/>
          <a:lstStyle/>
          <a:p>
            <a:fld id="{8342A7E6-BC33-4146-ACBF-64D50169C982}" type="slidenum">
              <a:rPr lang="en-US" smtClean="0"/>
              <a:t>11</a:t>
            </a:fld>
            <a:endParaRPr lang="en-US"/>
          </a:p>
        </p:txBody>
      </p:sp>
    </p:spTree>
    <p:extLst>
      <p:ext uri="{BB962C8B-B14F-4D97-AF65-F5344CB8AC3E}">
        <p14:creationId xmlns:p14="http://schemas.microsoft.com/office/powerpoint/2010/main" val="14080060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Sweating </a:t>
            </a:r>
            <a:r>
              <a:rPr lang="en-US" sz="1200" b="0" i="0" u="none" strike="noStrike" kern="1200" baseline="0" dirty="0">
                <a:solidFill>
                  <a:schemeClr val="tx1"/>
                </a:solidFill>
                <a:latin typeface="+mn-lt"/>
                <a:ea typeface="+mn-ea"/>
                <a:cs typeface="+mn-cs"/>
              </a:rPr>
              <a:t>causes the bones and mirepoix to release flavor more quickly when liquid is added. In the sweating process, cook the bones and/or vegetables in</a:t>
            </a:r>
          </a:p>
          <a:p>
            <a:r>
              <a:rPr lang="en-US" sz="1200" b="0" i="0" u="none" strike="noStrike" kern="1200" baseline="0" dirty="0">
                <a:solidFill>
                  <a:schemeClr val="tx1"/>
                </a:solidFill>
                <a:latin typeface="+mn-lt"/>
                <a:ea typeface="+mn-ea"/>
                <a:cs typeface="+mn-cs"/>
              </a:rPr>
              <a:t>a small amount of fat over low heat until they soften and release moisture. For example, bones used for making fish fumet must be sweated with vegetables</a:t>
            </a:r>
          </a:p>
          <a:p>
            <a:r>
              <a:rPr lang="en-US" sz="1200" b="0" i="0" u="none" strike="noStrike" kern="1200" baseline="0" dirty="0">
                <a:solidFill>
                  <a:schemeClr val="tx1"/>
                </a:solidFill>
                <a:latin typeface="+mn-lt"/>
                <a:ea typeface="+mn-ea"/>
                <a:cs typeface="+mn-cs"/>
              </a:rPr>
              <a:t>before adding the cooking liquid and seasoning.</a:t>
            </a:r>
            <a:endParaRPr lang="en-US" dirty="0"/>
          </a:p>
        </p:txBody>
      </p:sp>
      <p:sp>
        <p:nvSpPr>
          <p:cNvPr id="4" name="Slide Number Placeholder 3"/>
          <p:cNvSpPr>
            <a:spLocks noGrp="1"/>
          </p:cNvSpPr>
          <p:nvPr>
            <p:ph type="sldNum" sz="quarter" idx="10"/>
          </p:nvPr>
        </p:nvSpPr>
        <p:spPr/>
        <p:txBody>
          <a:bodyPr/>
          <a:lstStyle/>
          <a:p>
            <a:fld id="{8342A7E6-BC33-4146-ACBF-64D50169C982}" type="slidenum">
              <a:rPr lang="en-US" smtClean="0"/>
              <a:t>12</a:t>
            </a:fld>
            <a:endParaRPr lang="en-US"/>
          </a:p>
        </p:txBody>
      </p:sp>
    </p:spTree>
    <p:extLst>
      <p:ext uri="{BB962C8B-B14F-4D97-AF65-F5344CB8AC3E}">
        <p14:creationId xmlns:p14="http://schemas.microsoft.com/office/powerpoint/2010/main" val="565032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Font typeface="+mj-lt"/>
              <a:buAutoNum type="arabicPeriod"/>
            </a:pPr>
            <a:r>
              <a:rPr lang="en-US" sz="1200" b="0" i="0" u="none" strike="noStrike" kern="1200" baseline="0" dirty="0">
                <a:solidFill>
                  <a:schemeClr val="tx1"/>
                </a:solidFill>
                <a:latin typeface="+mn-lt"/>
                <a:ea typeface="+mn-ea"/>
                <a:cs typeface="+mn-cs"/>
              </a:rPr>
              <a:t>Place at least eight pounds of bones in a stockpot and cover with cold water.</a:t>
            </a:r>
          </a:p>
          <a:p>
            <a:pPr marL="228600" indent="-228600">
              <a:buFont typeface="+mj-lt"/>
              <a:buAutoNum type="arabicPeriod"/>
            </a:pPr>
            <a:r>
              <a:rPr lang="en-US" sz="1200" b="0" i="0" u="none" strike="noStrike" kern="1200" baseline="0" dirty="0">
                <a:solidFill>
                  <a:schemeClr val="tx1"/>
                </a:solidFill>
                <a:latin typeface="+mn-lt"/>
                <a:ea typeface="+mn-ea"/>
                <a:cs typeface="+mn-cs"/>
              </a:rPr>
              <a:t>Bring the water to a slow boil. Skim the surface if necessary.</a:t>
            </a:r>
          </a:p>
          <a:p>
            <a:pPr marL="228600" indent="-228600">
              <a:buFont typeface="+mj-lt"/>
              <a:buAutoNum type="arabicPeriod"/>
            </a:pPr>
            <a:r>
              <a:rPr lang="en-US" sz="1200" b="0" i="0" u="none" strike="noStrike" kern="1200" baseline="0" dirty="0">
                <a:solidFill>
                  <a:schemeClr val="tx1"/>
                </a:solidFill>
                <a:latin typeface="+mn-lt"/>
                <a:ea typeface="+mn-ea"/>
                <a:cs typeface="+mn-cs"/>
              </a:rPr>
              <a:t>Once the water reaches full boil, drain the bones through a sieve or, if the stockpot has one, allow the water to drain away through a spigot. Discard the water.</a:t>
            </a:r>
          </a:p>
          <a:p>
            <a:pPr marL="228600" indent="-228600">
              <a:buFont typeface="+mj-lt"/>
              <a:buAutoNum type="arabicPeriod"/>
            </a:pPr>
            <a:r>
              <a:rPr lang="en-US" sz="1200" b="0" i="0" u="none" strike="noStrike" kern="1200" baseline="0" dirty="0">
                <a:solidFill>
                  <a:schemeClr val="tx1"/>
                </a:solidFill>
                <a:latin typeface="+mn-lt"/>
                <a:ea typeface="+mn-ea"/>
                <a:cs typeface="+mn-cs"/>
              </a:rPr>
              <a:t>Now the bones are ready for any recipe that calls for blanched bones. </a:t>
            </a:r>
            <a:endParaRPr lang="en-US" dirty="0"/>
          </a:p>
        </p:txBody>
      </p:sp>
      <p:sp>
        <p:nvSpPr>
          <p:cNvPr id="4" name="Slide Number Placeholder 3"/>
          <p:cNvSpPr>
            <a:spLocks noGrp="1"/>
          </p:cNvSpPr>
          <p:nvPr>
            <p:ph type="sldNum" sz="quarter" idx="10"/>
          </p:nvPr>
        </p:nvSpPr>
        <p:spPr/>
        <p:txBody>
          <a:bodyPr/>
          <a:lstStyle/>
          <a:p>
            <a:fld id="{8342A7E6-BC33-4146-ACBF-64D50169C982}" type="slidenum">
              <a:rPr lang="en-US" smtClean="0"/>
              <a:t>13</a:t>
            </a:fld>
            <a:endParaRPr lang="en-US"/>
          </a:p>
        </p:txBody>
      </p:sp>
    </p:spTree>
    <p:extLst>
      <p:ext uri="{BB962C8B-B14F-4D97-AF65-F5344CB8AC3E}">
        <p14:creationId xmlns:p14="http://schemas.microsoft.com/office/powerpoint/2010/main" val="7506096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Flavor, color, body, and clarity determine the quality of stock. A stock should be flavorful, but not so strong that it overpowers the other ingredients in the finished</a:t>
            </a:r>
          </a:p>
          <a:p>
            <a:r>
              <a:rPr lang="en-US" sz="1200" b="0" i="0" u="none" strike="noStrike" kern="1200" baseline="0" dirty="0">
                <a:solidFill>
                  <a:schemeClr val="tx1"/>
                </a:solidFill>
                <a:latin typeface="+mn-lt"/>
                <a:ea typeface="+mn-ea"/>
                <a:cs typeface="+mn-cs"/>
              </a:rPr>
              <a:t>dish. In a chicken noodle soup, for example, you should taste the chicken, noodles, and vegetables as well as the broth. Fish, chicken, and beef stock have the strongest</a:t>
            </a:r>
          </a:p>
          <a:p>
            <a:r>
              <a:rPr lang="en-US" sz="1200" b="0" i="0" u="none" strike="noStrike" kern="1200" baseline="0" dirty="0">
                <a:solidFill>
                  <a:schemeClr val="tx1"/>
                </a:solidFill>
                <a:latin typeface="+mn-lt"/>
                <a:ea typeface="+mn-ea"/>
                <a:cs typeface="+mn-cs"/>
              </a:rPr>
              <a:t>flavors, while white veal stock is considered neutral. With the exception of fumet, stocks should be almost crystal clear when they are hot.</a:t>
            </a:r>
            <a:endParaRPr lang="en-US" dirty="0"/>
          </a:p>
        </p:txBody>
      </p:sp>
      <p:sp>
        <p:nvSpPr>
          <p:cNvPr id="4" name="Slide Number Placeholder 3"/>
          <p:cNvSpPr>
            <a:spLocks noGrp="1"/>
          </p:cNvSpPr>
          <p:nvPr>
            <p:ph type="sldNum" sz="quarter" idx="10"/>
          </p:nvPr>
        </p:nvSpPr>
        <p:spPr/>
        <p:txBody>
          <a:bodyPr/>
          <a:lstStyle/>
          <a:p>
            <a:fld id="{8342A7E6-BC33-4146-ACBF-64D50169C982}" type="slidenum">
              <a:rPr lang="en-US" smtClean="0"/>
              <a:t>14</a:t>
            </a:fld>
            <a:endParaRPr lang="en-US"/>
          </a:p>
        </p:txBody>
      </p:sp>
    </p:spTree>
    <p:extLst>
      <p:ext uri="{BB962C8B-B14F-4D97-AF65-F5344CB8AC3E}">
        <p14:creationId xmlns:p14="http://schemas.microsoft.com/office/powerpoint/2010/main" val="26403375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Mirepoix should be trimmed and cut into a size suited for the type of stock. For stocks with short cooking times, like fish stock, the mirepoix should be sliced</a:t>
            </a:r>
          </a:p>
          <a:p>
            <a:r>
              <a:rPr lang="en-US" sz="1200" b="0" i="0" u="none" strike="noStrike" kern="1200" baseline="0" dirty="0">
                <a:solidFill>
                  <a:schemeClr val="tx1"/>
                </a:solidFill>
                <a:latin typeface="+mn-lt"/>
                <a:ea typeface="+mn-ea"/>
                <a:cs typeface="+mn-cs"/>
              </a:rPr>
              <a:t>or diced in half-inch cuts. For stocks with cooking times of longer than one hour, such as beef stock, the vegetables may be cut into larger pieces (one to two</a:t>
            </a:r>
          </a:p>
          <a:p>
            <a:r>
              <a:rPr lang="en-US" sz="1200" b="0" i="0" u="none" strike="noStrike" kern="1200" baseline="0" dirty="0">
                <a:solidFill>
                  <a:schemeClr val="tx1"/>
                </a:solidFill>
                <a:latin typeface="+mn-lt"/>
                <a:ea typeface="+mn-ea"/>
                <a:cs typeface="+mn-cs"/>
              </a:rPr>
              <a:t>inches long), or even left whole.</a:t>
            </a:r>
            <a:endParaRPr lang="en-US" dirty="0"/>
          </a:p>
        </p:txBody>
      </p:sp>
      <p:sp>
        <p:nvSpPr>
          <p:cNvPr id="4" name="Slide Number Placeholder 3"/>
          <p:cNvSpPr>
            <a:spLocks noGrp="1"/>
          </p:cNvSpPr>
          <p:nvPr>
            <p:ph type="sldNum" sz="quarter" idx="10"/>
          </p:nvPr>
        </p:nvSpPr>
        <p:spPr/>
        <p:txBody>
          <a:bodyPr/>
          <a:lstStyle/>
          <a:p>
            <a:fld id="{8342A7E6-BC33-4146-ACBF-64D50169C982}" type="slidenum">
              <a:rPr lang="en-US" smtClean="0"/>
              <a:t>15</a:t>
            </a:fld>
            <a:endParaRPr lang="en-US"/>
          </a:p>
        </p:txBody>
      </p:sp>
    </p:spTree>
    <p:extLst>
      <p:ext uri="{BB962C8B-B14F-4D97-AF65-F5344CB8AC3E}">
        <p14:creationId xmlns:p14="http://schemas.microsoft.com/office/powerpoint/2010/main" val="17726939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1" u="none" strike="noStrike" kern="1200" baseline="0" dirty="0">
                <a:solidFill>
                  <a:schemeClr val="tx1"/>
                </a:solidFill>
                <a:latin typeface="+mn-lt"/>
                <a:ea typeface="+mn-ea"/>
                <a:cs typeface="+mn-cs"/>
              </a:rPr>
              <a:t>Bouquet garni </a:t>
            </a:r>
            <a:r>
              <a:rPr lang="en-US" sz="1200" b="0" i="0" u="none" strike="noStrike" kern="1200" baseline="0" dirty="0">
                <a:solidFill>
                  <a:schemeClr val="tx1"/>
                </a:solidFill>
                <a:latin typeface="+mn-lt"/>
                <a:ea typeface="+mn-ea"/>
                <a:cs typeface="+mn-cs"/>
              </a:rPr>
              <a:t>or </a:t>
            </a:r>
            <a:r>
              <a:rPr lang="en-US" sz="1200" b="0" i="1" u="none" strike="noStrike" kern="1200" baseline="0" dirty="0">
                <a:solidFill>
                  <a:schemeClr val="tx1"/>
                </a:solidFill>
                <a:latin typeface="+mn-lt"/>
                <a:ea typeface="+mn-ea"/>
                <a:cs typeface="+mn-cs"/>
              </a:rPr>
              <a:t>sachet d’épices </a:t>
            </a:r>
            <a:r>
              <a:rPr lang="en-US" sz="1200" b="0" i="0" u="none" strike="noStrike" kern="1200" baseline="0" dirty="0">
                <a:solidFill>
                  <a:schemeClr val="tx1"/>
                </a:solidFill>
                <a:latin typeface="+mn-lt"/>
                <a:ea typeface="+mn-ea"/>
                <a:cs typeface="+mn-cs"/>
              </a:rPr>
              <a:t>can be added to the simmering stock. Aromatics are added to allow the heat to bring out their flavors. Aromatics are usually not added until the last hour of cooking, to prevent the loss of flavor (or development of unpleasant flavors) caused by overcooking. The flavors and aromas will be released from the herbs and spices as the stock cooks. Once the stock is flavored to taste, remove the aromatics.</a:t>
            </a:r>
            <a:endParaRPr lang="en-US" dirty="0"/>
          </a:p>
        </p:txBody>
      </p:sp>
      <p:sp>
        <p:nvSpPr>
          <p:cNvPr id="4" name="Slide Number Placeholder 3"/>
          <p:cNvSpPr>
            <a:spLocks noGrp="1"/>
          </p:cNvSpPr>
          <p:nvPr>
            <p:ph type="sldNum" sz="quarter" idx="10"/>
          </p:nvPr>
        </p:nvSpPr>
        <p:spPr/>
        <p:txBody>
          <a:bodyPr/>
          <a:lstStyle/>
          <a:p>
            <a:fld id="{8342A7E6-BC33-4146-ACBF-64D50169C982}" type="slidenum">
              <a:rPr lang="en-US" smtClean="0"/>
              <a:t>16</a:t>
            </a:fld>
            <a:endParaRPr lang="en-US"/>
          </a:p>
        </p:txBody>
      </p:sp>
    </p:spTree>
    <p:extLst>
      <p:ext uri="{BB962C8B-B14F-4D97-AF65-F5344CB8AC3E}">
        <p14:creationId xmlns:p14="http://schemas.microsoft.com/office/powerpoint/2010/main" val="10112895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To make stock, the ratio of liquid to flavoring ingredients is standard. To make one gallon of stock, use the following proportions: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Chicken, beef, veal, and game stock: 8 pounds of bones to 6 quarts of water, adding 1 pound of mirepoix</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Fish/shellfish stock or fumet: 11 pounds of bones or shells to 5 quarts of water, adding 1 pound of mirepoix</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Vegetable stock: 4 pounds of vegetables to 4 quarts of water, adding ¾ pound of mirepoix</a:t>
            </a:r>
            <a:endParaRPr lang="en-US" dirty="0"/>
          </a:p>
        </p:txBody>
      </p:sp>
      <p:sp>
        <p:nvSpPr>
          <p:cNvPr id="4" name="Slide Number Placeholder 3"/>
          <p:cNvSpPr>
            <a:spLocks noGrp="1"/>
          </p:cNvSpPr>
          <p:nvPr>
            <p:ph type="sldNum" sz="quarter" idx="10"/>
          </p:nvPr>
        </p:nvSpPr>
        <p:spPr/>
        <p:txBody>
          <a:bodyPr/>
          <a:lstStyle/>
          <a:p>
            <a:fld id="{8342A7E6-BC33-4146-ACBF-64D50169C982}" type="slidenum">
              <a:rPr lang="en-US" smtClean="0"/>
              <a:t>17</a:t>
            </a:fld>
            <a:endParaRPr lang="en-US"/>
          </a:p>
        </p:txBody>
      </p:sp>
    </p:spTree>
    <p:extLst>
      <p:ext uri="{BB962C8B-B14F-4D97-AF65-F5344CB8AC3E}">
        <p14:creationId xmlns:p14="http://schemas.microsoft.com/office/powerpoint/2010/main" val="17849850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Font typeface="+mj-lt"/>
              <a:buAutoNum type="arabicPeriod"/>
            </a:pPr>
            <a:r>
              <a:rPr lang="en-US" sz="1200" b="0" i="0" u="none" strike="noStrike" kern="1200" baseline="0" dirty="0">
                <a:solidFill>
                  <a:schemeClr val="tx1"/>
                </a:solidFill>
                <a:latin typeface="+mn-lt"/>
                <a:ea typeface="+mn-ea"/>
                <a:cs typeface="+mn-cs"/>
              </a:rPr>
              <a:t>Combine the major flavoring ingredient and the cold liquid.</a:t>
            </a:r>
          </a:p>
          <a:p>
            <a:pPr marL="228600" indent="-228600">
              <a:buFont typeface="+mj-lt"/>
              <a:buAutoNum type="arabicPeriod"/>
            </a:pPr>
            <a:r>
              <a:rPr lang="en-US" sz="1200" b="0" i="0" u="none" strike="noStrike" kern="1200" baseline="0" dirty="0">
                <a:solidFill>
                  <a:schemeClr val="tx1"/>
                </a:solidFill>
                <a:latin typeface="+mn-lt"/>
                <a:ea typeface="+mn-ea"/>
                <a:cs typeface="+mn-cs"/>
              </a:rPr>
              <a:t>Bring to a simmer.</a:t>
            </a:r>
          </a:p>
          <a:p>
            <a:pPr marL="228600" indent="-228600">
              <a:buFont typeface="+mj-lt"/>
              <a:buAutoNum type="arabicPeriod"/>
            </a:pPr>
            <a:r>
              <a:rPr lang="en-US" sz="1200" b="0" i="0" u="none" strike="noStrike" kern="1200" baseline="0" dirty="0">
                <a:solidFill>
                  <a:schemeClr val="tx1"/>
                </a:solidFill>
                <a:latin typeface="+mn-lt"/>
                <a:ea typeface="+mn-ea"/>
                <a:cs typeface="+mn-cs"/>
              </a:rPr>
              <a:t>Skim as necessary throughout the cooking time.</a:t>
            </a:r>
          </a:p>
          <a:p>
            <a:pPr marL="228600" indent="-228600">
              <a:buFont typeface="+mj-lt"/>
              <a:buAutoNum type="arabicPeriod"/>
            </a:pPr>
            <a:r>
              <a:rPr lang="en-US" sz="1200" b="0" i="0" u="none" strike="noStrike" kern="1200" baseline="0" dirty="0">
                <a:solidFill>
                  <a:schemeClr val="tx1"/>
                </a:solidFill>
                <a:latin typeface="+mn-lt"/>
                <a:ea typeface="+mn-ea"/>
                <a:cs typeface="+mn-cs"/>
              </a:rPr>
              <a:t>Add the mirepoix and aromatics at the appropriate time, usually in the last hour of cooking.</a:t>
            </a:r>
            <a:endParaRPr lang="en-US" dirty="0"/>
          </a:p>
        </p:txBody>
      </p:sp>
      <p:sp>
        <p:nvSpPr>
          <p:cNvPr id="4" name="Slide Number Placeholder 3"/>
          <p:cNvSpPr>
            <a:spLocks noGrp="1"/>
          </p:cNvSpPr>
          <p:nvPr>
            <p:ph type="sldNum" sz="quarter" idx="10"/>
          </p:nvPr>
        </p:nvSpPr>
        <p:spPr/>
        <p:txBody>
          <a:bodyPr/>
          <a:lstStyle/>
          <a:p>
            <a:fld id="{8342A7E6-BC33-4146-ACBF-64D50169C982}" type="slidenum">
              <a:rPr lang="en-US" smtClean="0"/>
              <a:t>18</a:t>
            </a:fld>
            <a:endParaRPr lang="en-US"/>
          </a:p>
        </p:txBody>
      </p:sp>
    </p:spTree>
    <p:extLst>
      <p:ext uri="{BB962C8B-B14F-4D97-AF65-F5344CB8AC3E}">
        <p14:creationId xmlns:p14="http://schemas.microsoft.com/office/powerpoint/2010/main" val="32746116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Font typeface="+mj-lt"/>
              <a:buAutoNum type="arabicPeriod" startAt="5"/>
            </a:pPr>
            <a:r>
              <a:rPr lang="en-US" sz="1200" b="0" i="0" u="none" strike="noStrike" kern="1200" baseline="0" dirty="0">
                <a:solidFill>
                  <a:schemeClr val="tx1"/>
                </a:solidFill>
                <a:latin typeface="+mn-lt"/>
                <a:ea typeface="+mn-ea"/>
                <a:cs typeface="+mn-cs"/>
              </a:rPr>
              <a:t>Simmer until the stock develops flavor, body, and color.</a:t>
            </a:r>
          </a:p>
          <a:p>
            <a:pPr marL="228600" indent="-228600">
              <a:buFont typeface="+mj-lt"/>
              <a:buAutoNum type="arabicPeriod" startAt="5"/>
            </a:pPr>
            <a:r>
              <a:rPr lang="en-US" sz="1200" b="0" i="0" u="none" strike="noStrike" kern="1200" baseline="0" dirty="0">
                <a:solidFill>
                  <a:schemeClr val="tx1"/>
                </a:solidFill>
                <a:latin typeface="+mn-lt"/>
                <a:ea typeface="+mn-ea"/>
                <a:cs typeface="+mn-cs"/>
              </a:rPr>
              <a:t>Strain, then use immediately, or cool and store. Straining through cheesecloth or a coffee filter helps to remove fat. Straining from the bottom is another option. If you do not have a stockpot with a spigot and lifting the stockpot is not realistic, move the hot stock to a table and place another stockpot with a china cap with cheesecloth below it on the floor. Use a food-grade hose that reaches the bottom of the hot stock, and use bellows (a device that sucks or blows a current of air when its sides are pushed together or pulled apart) to draw it into the hose. Once the hot stock is in the hose, quickly place the other end of the hose in the empty stockpot.</a:t>
            </a:r>
            <a:endParaRPr lang="en-US" dirty="0"/>
          </a:p>
        </p:txBody>
      </p:sp>
      <p:sp>
        <p:nvSpPr>
          <p:cNvPr id="4" name="Slide Number Placeholder 3"/>
          <p:cNvSpPr>
            <a:spLocks noGrp="1"/>
          </p:cNvSpPr>
          <p:nvPr>
            <p:ph type="sldNum" sz="quarter" idx="10"/>
          </p:nvPr>
        </p:nvSpPr>
        <p:spPr/>
        <p:txBody>
          <a:bodyPr/>
          <a:lstStyle/>
          <a:p>
            <a:fld id="{8342A7E6-BC33-4146-ACBF-64D50169C982}" type="slidenum">
              <a:rPr lang="en-US" smtClean="0"/>
              <a:t>19</a:t>
            </a:fld>
            <a:endParaRPr lang="en-US"/>
          </a:p>
        </p:txBody>
      </p:sp>
    </p:spTree>
    <p:extLst>
      <p:ext uri="{BB962C8B-B14F-4D97-AF65-F5344CB8AC3E}">
        <p14:creationId xmlns:p14="http://schemas.microsoft.com/office/powerpoint/2010/main" val="7859223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After the stock has been stored, it must be separated from the fat on the surface before it can be used. Fat removal is the process of removing fat that has cooled</a:t>
            </a:r>
          </a:p>
          <a:p>
            <a:r>
              <a:rPr lang="en-US" sz="1200" b="0" i="0" u="none" strike="noStrike" kern="1200" baseline="0" dirty="0">
                <a:solidFill>
                  <a:schemeClr val="tx1"/>
                </a:solidFill>
                <a:latin typeface="+mn-lt"/>
                <a:ea typeface="+mn-ea"/>
                <a:cs typeface="+mn-cs"/>
              </a:rPr>
              <a:t>and hardened from the surface of the stock. Just lift or scrape away the fat before reheating the stock.</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Fat removal gives the stock a clearer and purer color. It also removes some of the fat content, making the stock more healthful. As the stock reheats, additional</a:t>
            </a:r>
          </a:p>
          <a:p>
            <a:r>
              <a:rPr lang="en-US" sz="1200" b="0" i="0" u="none" strike="noStrike" kern="1200" baseline="0" dirty="0">
                <a:solidFill>
                  <a:schemeClr val="tx1"/>
                </a:solidFill>
                <a:latin typeface="+mn-lt"/>
                <a:ea typeface="+mn-ea"/>
                <a:cs typeface="+mn-cs"/>
              </a:rPr>
              <a:t>fat and impurities will rise to the top; skim these off to keep the stock clear.</a:t>
            </a:r>
            <a:endParaRPr lang="en-US" dirty="0"/>
          </a:p>
        </p:txBody>
      </p:sp>
      <p:sp>
        <p:nvSpPr>
          <p:cNvPr id="4" name="Slide Number Placeholder 3"/>
          <p:cNvSpPr>
            <a:spLocks noGrp="1"/>
          </p:cNvSpPr>
          <p:nvPr>
            <p:ph type="sldNum" sz="quarter" idx="10"/>
          </p:nvPr>
        </p:nvSpPr>
        <p:spPr/>
        <p:txBody>
          <a:bodyPr/>
          <a:lstStyle/>
          <a:p>
            <a:fld id="{8342A7E6-BC33-4146-ACBF-64D50169C982}" type="slidenum">
              <a:rPr lang="en-US" smtClean="0"/>
              <a:t>20</a:t>
            </a:fld>
            <a:endParaRPr lang="en-US"/>
          </a:p>
        </p:txBody>
      </p:sp>
    </p:spTree>
    <p:extLst>
      <p:ext uri="{BB962C8B-B14F-4D97-AF65-F5344CB8AC3E}">
        <p14:creationId xmlns:p14="http://schemas.microsoft.com/office/powerpoint/2010/main" val="237408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Mirepoix is a French word that refers to the mixture of coarsely chopped onions, carrots, and celery that provides a flavor base for stock. The mixture is usually 50 percent onions and 25 percent each of carrots and celery. For pale or white sauces, such as fish fumet, cooks usually use white mirepoix, in which they substitute parsnips, additional onions, leeks, and even chopped mushrooms for carrots.</a:t>
            </a:r>
            <a:endParaRPr lang="en-US" dirty="0"/>
          </a:p>
        </p:txBody>
      </p:sp>
      <p:sp>
        <p:nvSpPr>
          <p:cNvPr id="4" name="Slide Number Placeholder 3"/>
          <p:cNvSpPr>
            <a:spLocks noGrp="1"/>
          </p:cNvSpPr>
          <p:nvPr>
            <p:ph type="sldNum" sz="quarter" idx="10"/>
          </p:nvPr>
        </p:nvSpPr>
        <p:spPr/>
        <p:txBody>
          <a:bodyPr/>
          <a:lstStyle/>
          <a:p>
            <a:fld id="{8342A7E6-BC33-4146-ACBF-64D50169C982}" type="slidenum">
              <a:rPr lang="en-US" smtClean="0"/>
              <a:t>3</a:t>
            </a:fld>
            <a:endParaRPr lang="en-US"/>
          </a:p>
        </p:txBody>
      </p:sp>
    </p:spTree>
    <p:extLst>
      <p:ext uri="{BB962C8B-B14F-4D97-AF65-F5344CB8AC3E}">
        <p14:creationId xmlns:p14="http://schemas.microsoft.com/office/powerpoint/2010/main" val="31256045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Foodborne pathogens need time and moisture to grow, but most pathogens will not grow when the temperature of the food is colder than 41°F (5°C) or hotter</a:t>
            </a:r>
          </a:p>
          <a:p>
            <a:r>
              <a:rPr lang="en-US" sz="1200" b="0" i="0" u="none" strike="noStrike" kern="1200" baseline="0" dirty="0">
                <a:solidFill>
                  <a:schemeClr val="tx1"/>
                </a:solidFill>
                <a:latin typeface="+mn-lt"/>
                <a:ea typeface="+mn-ea"/>
                <a:cs typeface="+mn-cs"/>
              </a:rPr>
              <a:t>than 135°F (57°C). The temperatures between 41°F and 135°F (5°C and 57°C) are in the temperature danger zone (also known as TDZ). Follow proper food</a:t>
            </a:r>
          </a:p>
          <a:p>
            <a:r>
              <a:rPr lang="en-US" sz="1200" b="0" i="0" u="none" strike="noStrike" kern="1200" baseline="0" dirty="0">
                <a:solidFill>
                  <a:schemeClr val="tx1"/>
                </a:solidFill>
                <a:latin typeface="+mn-lt"/>
                <a:ea typeface="+mn-ea"/>
                <a:cs typeface="+mn-cs"/>
              </a:rPr>
              <a:t>safety practices when cooling stock, so that you minimize the time the stock spends in the temperature danger zone.</a:t>
            </a:r>
          </a:p>
          <a:p>
            <a:endParaRPr lang="en-US" sz="1200" b="0" i="0" u="none" strike="noStrike" kern="1200" baseline="0" dirty="0">
              <a:solidFill>
                <a:schemeClr val="tx1"/>
              </a:solidFill>
              <a:latin typeface="+mn-lt"/>
              <a:ea typeface="+mn-ea"/>
              <a:cs typeface="+mn-cs"/>
            </a:endParaRPr>
          </a:p>
          <a:p>
            <a:pPr marL="228600" indent="-228600">
              <a:buFont typeface="+mj-lt"/>
              <a:buAutoNum type="arabicPeriod"/>
            </a:pPr>
            <a:r>
              <a:rPr lang="en-US" sz="1200" b="0" i="0" u="none" strike="noStrike" kern="1200" baseline="0" dirty="0">
                <a:solidFill>
                  <a:schemeClr val="tx1"/>
                </a:solidFill>
                <a:latin typeface="+mn-lt"/>
                <a:ea typeface="+mn-ea"/>
                <a:cs typeface="+mn-cs"/>
              </a:rPr>
              <a:t>Transfer hot stock into a clean, cool stockpot or container, and put that into an ice-water bath. Stir stock often.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When cooled, place the container in the cooler. Alternatively, break down hot stock into smaller portions.</a:t>
            </a:r>
          </a:p>
          <a:p>
            <a:pPr marL="228600" indent="-228600">
              <a:buFont typeface="+mj-lt"/>
              <a:buAutoNum type="arabicPeriod"/>
            </a:pPr>
            <a:r>
              <a:rPr lang="en-US" sz="1200" b="0" i="0" u="none" strike="noStrike" kern="1200" baseline="0" dirty="0">
                <a:solidFill>
                  <a:schemeClr val="tx1"/>
                </a:solidFill>
                <a:latin typeface="+mn-lt"/>
                <a:ea typeface="+mn-ea"/>
                <a:cs typeface="+mn-cs"/>
              </a:rPr>
              <a:t>Stir occasionally so the contents of the container cool at the same rate.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Note: </a:t>
            </a:r>
            <a:r>
              <a:rPr lang="en-US" sz="1200" b="0" i="1" u="none" strike="noStrike" kern="1200" baseline="0" dirty="0">
                <a:solidFill>
                  <a:schemeClr val="tx1"/>
                </a:solidFill>
                <a:latin typeface="+mn-lt"/>
                <a:ea typeface="+mn-ea"/>
                <a:cs typeface="+mn-cs"/>
              </a:rPr>
              <a:t>Do not put a large stockpot of hot stock in the cooler. It will warm the cooler and its contents. Cool it the proper way. First, cool stock from 135°F to 70°F (57°C to 21°C) within two hours. Then cool it from 70°F to 41°F (21°C to 5°C) or lower in the next four hours. The most effective way to do this is using an ice bath and stirring the stock.</a:t>
            </a:r>
            <a:endParaRPr lang="en-US" dirty="0"/>
          </a:p>
        </p:txBody>
      </p:sp>
      <p:sp>
        <p:nvSpPr>
          <p:cNvPr id="4" name="Slide Number Placeholder 3"/>
          <p:cNvSpPr>
            <a:spLocks noGrp="1"/>
          </p:cNvSpPr>
          <p:nvPr>
            <p:ph type="sldNum" sz="quarter" idx="10"/>
          </p:nvPr>
        </p:nvSpPr>
        <p:spPr/>
        <p:txBody>
          <a:bodyPr/>
          <a:lstStyle/>
          <a:p>
            <a:fld id="{8342A7E6-BC33-4146-ACBF-64D50169C982}" type="slidenum">
              <a:rPr lang="en-US" smtClean="0"/>
              <a:t>21</a:t>
            </a:fld>
            <a:endParaRPr lang="en-US"/>
          </a:p>
        </p:txBody>
      </p:sp>
    </p:spTree>
    <p:extLst>
      <p:ext uri="{BB962C8B-B14F-4D97-AF65-F5344CB8AC3E}">
        <p14:creationId xmlns:p14="http://schemas.microsoft.com/office/powerpoint/2010/main" val="13260897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word “sauce” comes from the French word that means “a relish to make food more appetizing.” All types of sauces are important in cooking. A good</a:t>
            </a:r>
          </a:p>
          <a:p>
            <a:r>
              <a:rPr lang="en-US" sz="1200" b="0" i="0" u="none" strike="noStrike" kern="1200" baseline="0" dirty="0">
                <a:solidFill>
                  <a:schemeClr val="tx1"/>
                </a:solidFill>
                <a:latin typeface="+mn-lt"/>
                <a:ea typeface="+mn-ea"/>
                <a:cs typeface="+mn-cs"/>
              </a:rPr>
              <a:t>sauce adds flavor, moisture, richness, color, and visual appeal. Sauces should complement food, not disguise it. You can also use sauces as a contrasting</a:t>
            </a:r>
          </a:p>
          <a:p>
            <a:r>
              <a:rPr lang="en-US" sz="1200" b="0" i="0" u="none" strike="noStrike" kern="1200" baseline="0" dirty="0">
                <a:solidFill>
                  <a:schemeClr val="tx1"/>
                </a:solidFill>
                <a:latin typeface="+mn-lt"/>
                <a:ea typeface="+mn-ea"/>
                <a:cs typeface="+mn-cs"/>
              </a:rPr>
              <a:t>flavor. For example, the sweetness of roasted pork goes well with a Dijon sauce (a brown sauce with Dijon mustard).</a:t>
            </a:r>
            <a:endParaRPr lang="en-US" dirty="0"/>
          </a:p>
        </p:txBody>
      </p:sp>
      <p:sp>
        <p:nvSpPr>
          <p:cNvPr id="4" name="Slide Number Placeholder 3"/>
          <p:cNvSpPr>
            <a:spLocks noGrp="1"/>
          </p:cNvSpPr>
          <p:nvPr>
            <p:ph type="sldNum" sz="quarter" idx="10"/>
          </p:nvPr>
        </p:nvSpPr>
        <p:spPr/>
        <p:txBody>
          <a:bodyPr/>
          <a:lstStyle/>
          <a:p>
            <a:fld id="{8342A7E6-BC33-4146-ACBF-64D50169C982}" type="slidenum">
              <a:rPr lang="en-US" smtClean="0"/>
              <a:t>22</a:t>
            </a:fld>
            <a:endParaRPr lang="en-US"/>
          </a:p>
        </p:txBody>
      </p:sp>
    </p:spTree>
    <p:extLst>
      <p:ext uri="{BB962C8B-B14F-4D97-AF65-F5344CB8AC3E}">
        <p14:creationId xmlns:p14="http://schemas.microsoft.com/office/powerpoint/2010/main" val="8874848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 </a:t>
            </a:r>
            <a:r>
              <a:rPr lang="en-US" sz="1200" b="1" i="0" u="none" strike="noStrike" kern="1200" baseline="0" dirty="0">
                <a:solidFill>
                  <a:schemeClr val="tx1"/>
                </a:solidFill>
                <a:latin typeface="+mn-lt"/>
                <a:ea typeface="+mn-ea"/>
                <a:cs typeface="+mn-cs"/>
              </a:rPr>
              <a:t>sauce </a:t>
            </a:r>
            <a:r>
              <a:rPr lang="en-US" sz="1200" b="0" i="0" u="none" strike="noStrike" kern="1200" baseline="0" dirty="0">
                <a:solidFill>
                  <a:schemeClr val="tx1"/>
                </a:solidFill>
                <a:latin typeface="+mn-lt"/>
                <a:ea typeface="+mn-ea"/>
                <a:cs typeface="+mn-cs"/>
              </a:rPr>
              <a:t>is a liquid or semisolid product that is used in preparing other foods. A </a:t>
            </a:r>
            <a:r>
              <a:rPr lang="en-US" sz="1200" b="1" i="0" u="none" strike="noStrike" kern="1200" baseline="0" dirty="0">
                <a:solidFill>
                  <a:schemeClr val="tx1"/>
                </a:solidFill>
                <a:latin typeface="+mn-lt"/>
                <a:ea typeface="+mn-ea"/>
                <a:cs typeface="+mn-cs"/>
              </a:rPr>
              <a:t>saucier</a:t>
            </a:r>
            <a:r>
              <a:rPr lang="en-US" sz="1200" b="0" i="0" u="none" strike="noStrike" kern="1200" baseline="0" dirty="0">
                <a:solidFill>
                  <a:schemeClr val="tx1"/>
                </a:solidFill>
                <a:latin typeface="+mn-lt"/>
                <a:ea typeface="+mn-ea"/>
                <a:cs typeface="+mn-cs"/>
              </a:rPr>
              <a:t> is a cook who specializes in making sauces.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Most sauces start with a roux as one of the main ingredients. </a:t>
            </a:r>
            <a:r>
              <a:rPr lang="en-US" sz="1200" b="1" i="0" u="none" strike="noStrike" kern="1200" baseline="0" dirty="0">
                <a:solidFill>
                  <a:schemeClr val="tx1"/>
                </a:solidFill>
                <a:latin typeface="+mn-lt"/>
                <a:ea typeface="+mn-ea"/>
                <a:cs typeface="+mn-cs"/>
              </a:rPr>
              <a:t>Roux </a:t>
            </a:r>
            <a:r>
              <a:rPr lang="en-US" sz="1200" b="0" i="0" u="none" strike="noStrike" kern="1200" baseline="0" dirty="0">
                <a:solidFill>
                  <a:schemeClr val="tx1"/>
                </a:solidFill>
                <a:latin typeface="+mn-lt"/>
                <a:ea typeface="+mn-ea"/>
                <a:cs typeface="+mn-cs"/>
              </a:rPr>
              <a:t>(ROO) is a thickener made of equal parts cooked flour and a fat, such as clarified butter,</a:t>
            </a:r>
          </a:p>
          <a:p>
            <a:r>
              <a:rPr lang="en-US" sz="1200" b="0" i="0" u="none" strike="noStrike" kern="1200" baseline="0" dirty="0">
                <a:solidFill>
                  <a:schemeClr val="tx1"/>
                </a:solidFill>
                <a:latin typeface="+mn-lt"/>
                <a:ea typeface="+mn-ea"/>
                <a:cs typeface="+mn-cs"/>
              </a:rPr>
              <a:t>oil, or shortening. </a:t>
            </a:r>
            <a:endParaRPr lang="en-US" dirty="0"/>
          </a:p>
        </p:txBody>
      </p:sp>
      <p:sp>
        <p:nvSpPr>
          <p:cNvPr id="4" name="Slide Number Placeholder 3"/>
          <p:cNvSpPr>
            <a:spLocks noGrp="1"/>
          </p:cNvSpPr>
          <p:nvPr>
            <p:ph type="sldNum" sz="quarter" idx="10"/>
          </p:nvPr>
        </p:nvSpPr>
        <p:spPr/>
        <p:txBody>
          <a:bodyPr/>
          <a:lstStyle/>
          <a:p>
            <a:fld id="{8342A7E6-BC33-4146-ACBF-64D50169C982}" type="slidenum">
              <a:rPr lang="en-US" smtClean="0"/>
              <a:t>23</a:t>
            </a:fld>
            <a:endParaRPr lang="en-US"/>
          </a:p>
        </p:txBody>
      </p:sp>
    </p:spTree>
    <p:extLst>
      <p:ext uri="{BB962C8B-B14F-4D97-AF65-F5344CB8AC3E}">
        <p14:creationId xmlns:p14="http://schemas.microsoft.com/office/powerpoint/2010/main" val="11549906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There are five classical mother sauces that are the basis for most other sauces. These are sometimes called “grand sauces.” They include the following:</a:t>
            </a: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Béchamel </a:t>
            </a:r>
            <a:r>
              <a:rPr lang="en-US" sz="1200" b="0" i="0" u="none" strike="noStrike" kern="1200" baseline="0" dirty="0">
                <a:solidFill>
                  <a:schemeClr val="tx1"/>
                </a:solidFill>
                <a:latin typeface="+mn-lt"/>
                <a:ea typeface="+mn-ea"/>
                <a:cs typeface="+mn-cs"/>
              </a:rPr>
              <a:t>(BAY-shah-MELL): This is made from milk and white roux.</a:t>
            </a: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Velouté </a:t>
            </a:r>
            <a:r>
              <a:rPr lang="en-US" sz="1200" b="0" i="0" u="none" strike="noStrike" kern="1200" baseline="0" dirty="0">
                <a:solidFill>
                  <a:schemeClr val="tx1"/>
                </a:solidFill>
                <a:latin typeface="+mn-lt"/>
                <a:ea typeface="+mn-ea"/>
                <a:cs typeface="+mn-cs"/>
              </a:rPr>
              <a:t>(</a:t>
            </a:r>
            <a:r>
              <a:rPr lang="en-US" sz="1200" b="0" i="0" u="none" strike="noStrike" kern="1200" baseline="0" dirty="0" err="1">
                <a:solidFill>
                  <a:schemeClr val="tx1"/>
                </a:solidFill>
                <a:latin typeface="+mn-lt"/>
                <a:ea typeface="+mn-ea"/>
                <a:cs typeface="+mn-cs"/>
              </a:rPr>
              <a:t>veh</a:t>
            </a:r>
            <a:r>
              <a:rPr lang="en-US" sz="1200" b="0" i="0" u="none" strike="noStrike" kern="1200" baseline="0" dirty="0">
                <a:solidFill>
                  <a:schemeClr val="tx1"/>
                </a:solidFill>
                <a:latin typeface="+mn-lt"/>
                <a:ea typeface="+mn-ea"/>
                <a:cs typeface="+mn-cs"/>
              </a:rPr>
              <a:t>-loo-TAY): This is made from veal, chicken, or fish stock and a white or blond roux.</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Brown </a:t>
            </a:r>
            <a:r>
              <a:rPr lang="en-US" sz="1200" b="0" i="0" u="none" strike="noStrike" kern="1200" baseline="0" dirty="0">
                <a:solidFill>
                  <a:schemeClr val="tx1"/>
                </a:solidFill>
                <a:latin typeface="+mn-lt"/>
                <a:ea typeface="+mn-ea"/>
                <a:cs typeface="+mn-cs"/>
              </a:rPr>
              <a:t>or</a:t>
            </a:r>
            <a:r>
              <a:rPr lang="en-US" sz="1200" b="1" i="0" u="none" strike="noStrike" kern="1200" baseline="0" dirty="0">
                <a:solidFill>
                  <a:schemeClr val="tx1"/>
                </a:solidFill>
                <a:latin typeface="+mn-lt"/>
                <a:ea typeface="+mn-ea"/>
                <a:cs typeface="+mn-cs"/>
              </a:rPr>
              <a:t> </a:t>
            </a:r>
            <a:r>
              <a:rPr lang="en-US" sz="1200" b="1" i="1" u="none" strike="noStrike" kern="1200" baseline="0" dirty="0" err="1">
                <a:solidFill>
                  <a:schemeClr val="tx1"/>
                </a:solidFill>
                <a:latin typeface="+mn-lt"/>
                <a:ea typeface="+mn-ea"/>
                <a:cs typeface="+mn-cs"/>
              </a:rPr>
              <a:t>espagnole</a:t>
            </a:r>
            <a:r>
              <a:rPr lang="en-US" sz="1200" b="1" i="1"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a:t>
            </a:r>
            <a:r>
              <a:rPr lang="en-US" sz="1200" b="0" i="0" u="none" strike="noStrike" kern="1200" baseline="0" dirty="0" err="1">
                <a:solidFill>
                  <a:schemeClr val="tx1"/>
                </a:solidFill>
                <a:latin typeface="+mn-lt"/>
                <a:ea typeface="+mn-ea"/>
                <a:cs typeface="+mn-cs"/>
              </a:rPr>
              <a:t>ess</a:t>
            </a:r>
            <a:r>
              <a:rPr lang="en-US" sz="1200" b="0" i="0" u="none" strike="noStrike" kern="1200" baseline="0" dirty="0">
                <a:solidFill>
                  <a:schemeClr val="tx1"/>
                </a:solidFill>
                <a:latin typeface="+mn-lt"/>
                <a:ea typeface="+mn-ea"/>
                <a:cs typeface="+mn-cs"/>
              </a:rPr>
              <a:t>-</a:t>
            </a:r>
            <a:r>
              <a:rPr lang="en-US" sz="1200" b="0" i="0" u="none" strike="noStrike" kern="1200" baseline="0" dirty="0" err="1">
                <a:solidFill>
                  <a:schemeClr val="tx1"/>
                </a:solidFill>
                <a:latin typeface="+mn-lt"/>
                <a:ea typeface="+mn-ea"/>
                <a:cs typeface="+mn-cs"/>
              </a:rPr>
              <a:t>spah</a:t>
            </a:r>
            <a:r>
              <a:rPr lang="en-US" sz="1200" b="0" i="0" u="none" strike="noStrike" kern="1200" baseline="0" dirty="0">
                <a:solidFill>
                  <a:schemeClr val="tx1"/>
                </a:solidFill>
                <a:latin typeface="+mn-lt"/>
                <a:ea typeface="+mn-ea"/>
                <a:cs typeface="+mn-cs"/>
              </a:rPr>
              <a:t>-NYOL) </a:t>
            </a:r>
            <a:r>
              <a:rPr lang="en-US" sz="1200" b="1" i="0" u="none" strike="noStrike" kern="1200" baseline="0" dirty="0">
                <a:solidFill>
                  <a:schemeClr val="tx1"/>
                </a:solidFill>
                <a:latin typeface="+mn-lt"/>
                <a:ea typeface="+mn-ea"/>
                <a:cs typeface="+mn-cs"/>
              </a:rPr>
              <a:t>sauce</a:t>
            </a:r>
            <a:r>
              <a:rPr lang="en-US" sz="1200" b="0" i="0" u="none" strike="noStrike" kern="1200" baseline="0" dirty="0">
                <a:solidFill>
                  <a:schemeClr val="tx1"/>
                </a:solidFill>
                <a:latin typeface="+mn-lt"/>
                <a:ea typeface="+mn-ea"/>
                <a:cs typeface="+mn-cs"/>
              </a:rPr>
              <a:t>: This is made from brown stock and brown roux.</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Tomato sauce</a:t>
            </a:r>
            <a:r>
              <a:rPr lang="en-US" sz="1200" b="0" i="0" u="none" strike="noStrike" kern="1200" baseline="0" dirty="0">
                <a:solidFill>
                  <a:schemeClr val="tx1"/>
                </a:solidFill>
                <a:latin typeface="+mn-lt"/>
                <a:ea typeface="+mn-ea"/>
                <a:cs typeface="+mn-cs"/>
              </a:rPr>
              <a:t>: This is made from a stock and tomatoes (roux is optional).</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Hollandaise</a:t>
            </a:r>
            <a:r>
              <a:rPr lang="en-US" sz="1200" b="0" i="0" u="none" strike="noStrike" kern="1200" baseline="0" dirty="0">
                <a:solidFill>
                  <a:schemeClr val="tx1"/>
                </a:solidFill>
                <a:latin typeface="+mn-lt"/>
                <a:ea typeface="+mn-ea"/>
                <a:cs typeface="+mn-cs"/>
              </a:rPr>
              <a:t> (HALL-en-daze): This is an emulsion made from eggs, butter, and lemon.</a:t>
            </a:r>
            <a:endParaRPr lang="en-US" dirty="0"/>
          </a:p>
        </p:txBody>
      </p:sp>
      <p:sp>
        <p:nvSpPr>
          <p:cNvPr id="4" name="Slide Number Placeholder 3"/>
          <p:cNvSpPr>
            <a:spLocks noGrp="1"/>
          </p:cNvSpPr>
          <p:nvPr>
            <p:ph type="sldNum" sz="quarter" idx="10"/>
          </p:nvPr>
        </p:nvSpPr>
        <p:spPr/>
        <p:txBody>
          <a:bodyPr/>
          <a:lstStyle/>
          <a:p>
            <a:fld id="{8342A7E6-BC33-4146-ACBF-64D50169C982}" type="slidenum">
              <a:rPr lang="en-US" smtClean="0"/>
              <a:t>24</a:t>
            </a:fld>
            <a:endParaRPr lang="en-US"/>
          </a:p>
        </p:txBody>
      </p:sp>
    </p:spTree>
    <p:extLst>
      <p:ext uri="{BB962C8B-B14F-4D97-AF65-F5344CB8AC3E}">
        <p14:creationId xmlns:p14="http://schemas.microsoft.com/office/powerpoint/2010/main" val="35941632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Mother sauces are rarely used by themselves. They are often used to make </a:t>
            </a:r>
            <a:r>
              <a:rPr lang="en-US" sz="1200" b="1" i="0" u="none" strike="noStrike" kern="1200" baseline="0" dirty="0">
                <a:solidFill>
                  <a:schemeClr val="tx1"/>
                </a:solidFill>
                <a:latin typeface="+mn-lt"/>
                <a:ea typeface="+mn-ea"/>
                <a:cs typeface="+mn-cs"/>
              </a:rPr>
              <a:t>small sauces </a:t>
            </a:r>
            <a:r>
              <a:rPr lang="en-US" sz="1200" b="0" i="0" u="none" strike="noStrike" kern="1200" baseline="0" dirty="0">
                <a:solidFill>
                  <a:schemeClr val="tx1"/>
                </a:solidFill>
                <a:latin typeface="+mn-lt"/>
                <a:ea typeface="+mn-ea"/>
                <a:cs typeface="+mn-cs"/>
              </a:rPr>
              <a:t>(also known as derivative sauces).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For example, </a:t>
            </a:r>
            <a:r>
              <a:rPr lang="en-US" sz="1200" b="1" i="0" u="none" strike="noStrike" kern="1200" baseline="0" dirty="0">
                <a:solidFill>
                  <a:schemeClr val="tx1"/>
                </a:solidFill>
                <a:latin typeface="+mn-lt"/>
                <a:ea typeface="+mn-ea"/>
                <a:cs typeface="+mn-cs"/>
              </a:rPr>
              <a:t>demi-glace </a:t>
            </a:r>
            <a:r>
              <a:rPr lang="en-US" sz="1200" b="0" i="0" u="none" strike="noStrike" kern="1200" baseline="0" dirty="0">
                <a:solidFill>
                  <a:schemeClr val="tx1"/>
                </a:solidFill>
                <a:latin typeface="+mn-lt"/>
                <a:ea typeface="+mn-ea"/>
                <a:cs typeface="+mn-cs"/>
              </a:rPr>
              <a:t>(deh-mee glahs), a rich brown sauce, is traditionally made by combining equal parts </a:t>
            </a:r>
            <a:r>
              <a:rPr lang="en-US" sz="1200" b="0" i="1" u="none" strike="noStrike" kern="1200" baseline="0" dirty="0" err="1">
                <a:solidFill>
                  <a:schemeClr val="tx1"/>
                </a:solidFill>
                <a:latin typeface="+mn-lt"/>
                <a:ea typeface="+mn-ea"/>
                <a:cs typeface="+mn-cs"/>
              </a:rPr>
              <a:t>espagnole</a:t>
            </a:r>
            <a:r>
              <a:rPr lang="en-US" sz="1200" b="0" i="1" u="none" strike="noStrike" kern="1200" baseline="0" dirty="0">
                <a:solidFill>
                  <a:schemeClr val="tx1"/>
                </a:solidFill>
                <a:latin typeface="+mn-lt"/>
                <a:ea typeface="+mn-ea"/>
                <a:cs typeface="+mn-cs"/>
              </a:rPr>
              <a:t> </a:t>
            </a:r>
            <a:br>
              <a:rPr lang="en-US" sz="1200" b="0" i="1"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sauce and veal stock and reducing to 50 percent of its starting volume.</a:t>
            </a:r>
            <a:endParaRPr lang="en-US" dirty="0"/>
          </a:p>
        </p:txBody>
      </p:sp>
      <p:sp>
        <p:nvSpPr>
          <p:cNvPr id="4" name="Slide Number Placeholder 3"/>
          <p:cNvSpPr>
            <a:spLocks noGrp="1"/>
          </p:cNvSpPr>
          <p:nvPr>
            <p:ph type="sldNum" sz="quarter" idx="10"/>
          </p:nvPr>
        </p:nvSpPr>
        <p:spPr/>
        <p:txBody>
          <a:bodyPr/>
          <a:lstStyle/>
          <a:p>
            <a:fld id="{8342A7E6-BC33-4146-ACBF-64D50169C982}" type="slidenum">
              <a:rPr lang="en-US" smtClean="0"/>
              <a:t>25</a:t>
            </a:fld>
            <a:endParaRPr lang="en-US"/>
          </a:p>
        </p:txBody>
      </p:sp>
    </p:spTree>
    <p:extLst>
      <p:ext uri="{BB962C8B-B14F-4D97-AF65-F5344CB8AC3E}">
        <p14:creationId xmlns:p14="http://schemas.microsoft.com/office/powerpoint/2010/main" val="37062753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42A7E6-BC33-4146-ACBF-64D50169C982}" type="slidenum">
              <a:rPr lang="en-US" smtClean="0"/>
              <a:t>26</a:t>
            </a:fld>
            <a:endParaRPr lang="en-US"/>
          </a:p>
        </p:txBody>
      </p:sp>
    </p:spTree>
    <p:extLst>
      <p:ext uri="{BB962C8B-B14F-4D97-AF65-F5344CB8AC3E}">
        <p14:creationId xmlns:p14="http://schemas.microsoft.com/office/powerpoint/2010/main" val="37224424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42A7E6-BC33-4146-ACBF-64D50169C982}" type="slidenum">
              <a:rPr lang="en-US" smtClean="0"/>
              <a:t>27</a:t>
            </a:fld>
            <a:endParaRPr lang="en-US"/>
          </a:p>
        </p:txBody>
      </p:sp>
    </p:spTree>
    <p:extLst>
      <p:ext uri="{BB962C8B-B14F-4D97-AF65-F5344CB8AC3E}">
        <p14:creationId xmlns:p14="http://schemas.microsoft.com/office/powerpoint/2010/main" val="21308202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42A7E6-BC33-4146-ACBF-64D50169C982}" type="slidenum">
              <a:rPr lang="en-US" smtClean="0"/>
              <a:t>28</a:t>
            </a:fld>
            <a:endParaRPr lang="en-US"/>
          </a:p>
        </p:txBody>
      </p:sp>
    </p:spTree>
    <p:extLst>
      <p:ext uri="{BB962C8B-B14F-4D97-AF65-F5344CB8AC3E}">
        <p14:creationId xmlns:p14="http://schemas.microsoft.com/office/powerpoint/2010/main" val="19616952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42A7E6-BC33-4146-ACBF-64D50169C982}" type="slidenum">
              <a:rPr lang="en-US" smtClean="0"/>
              <a:t>29</a:t>
            </a:fld>
            <a:endParaRPr lang="en-US"/>
          </a:p>
        </p:txBody>
      </p:sp>
    </p:spTree>
    <p:extLst>
      <p:ext uri="{BB962C8B-B14F-4D97-AF65-F5344CB8AC3E}">
        <p14:creationId xmlns:p14="http://schemas.microsoft.com/office/powerpoint/2010/main" val="33600658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42A7E6-BC33-4146-ACBF-64D50169C982}" type="slidenum">
              <a:rPr lang="en-US" smtClean="0"/>
              <a:t>30</a:t>
            </a:fld>
            <a:endParaRPr lang="en-US"/>
          </a:p>
        </p:txBody>
      </p:sp>
    </p:spTree>
    <p:extLst>
      <p:ext uri="{BB962C8B-B14F-4D97-AF65-F5344CB8AC3E}">
        <p14:creationId xmlns:p14="http://schemas.microsoft.com/office/powerpoint/2010/main" val="714549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Aromatics, such as </a:t>
            </a:r>
            <a:r>
              <a:rPr lang="en-US" sz="1200" b="0" i="1" u="none" strike="noStrike" kern="1200" baseline="0" dirty="0">
                <a:solidFill>
                  <a:schemeClr val="tx1"/>
                </a:solidFill>
                <a:latin typeface="+mn-lt"/>
                <a:ea typeface="+mn-ea"/>
                <a:cs typeface="+mn-cs"/>
              </a:rPr>
              <a:t>bouquet garni </a:t>
            </a:r>
            <a:r>
              <a:rPr lang="en-US" sz="1200" b="0" i="0" u="none" strike="noStrike" kern="1200" baseline="0" dirty="0">
                <a:solidFill>
                  <a:schemeClr val="tx1"/>
                </a:solidFill>
                <a:latin typeface="+mn-lt"/>
                <a:ea typeface="+mn-ea"/>
                <a:cs typeface="+mn-cs"/>
              </a:rPr>
              <a:t>and </a:t>
            </a:r>
            <a:r>
              <a:rPr lang="en-US" sz="1200" b="0" i="1" u="none" strike="noStrike" kern="1200" baseline="0" dirty="0">
                <a:solidFill>
                  <a:schemeClr val="tx1"/>
                </a:solidFill>
                <a:latin typeface="+mn-lt"/>
                <a:ea typeface="+mn-ea"/>
                <a:cs typeface="+mn-cs"/>
              </a:rPr>
              <a:t>sachet d’épices</a:t>
            </a:r>
            <a:r>
              <a:rPr lang="en-US" sz="1200" b="0" i="0" u="none" strike="noStrike" kern="1200" baseline="0" dirty="0">
                <a:solidFill>
                  <a:schemeClr val="tx1"/>
                </a:solidFill>
                <a:latin typeface="+mn-lt"/>
                <a:ea typeface="+mn-ea"/>
                <a:cs typeface="+mn-cs"/>
              </a:rPr>
              <a:t>, are the herbs, spices, and flavorings that create a savory smell. </a:t>
            </a:r>
            <a:r>
              <a:rPr lang="en-US" sz="1200" b="1" i="1" u="none" strike="noStrike" kern="1200" baseline="0" dirty="0">
                <a:solidFill>
                  <a:schemeClr val="tx1"/>
                </a:solidFill>
                <a:latin typeface="+mn-lt"/>
                <a:ea typeface="+mn-ea"/>
                <a:cs typeface="+mn-cs"/>
              </a:rPr>
              <a:t>Bouquet garni </a:t>
            </a:r>
            <a:r>
              <a:rPr lang="en-US" sz="1200" b="0" i="0" u="none" strike="noStrike" kern="1200" baseline="0" dirty="0">
                <a:solidFill>
                  <a:schemeClr val="tx1"/>
                </a:solidFill>
                <a:latin typeface="+mn-lt"/>
                <a:ea typeface="+mn-ea"/>
                <a:cs typeface="+mn-cs"/>
              </a:rPr>
              <a:t>(boo-KAY </a:t>
            </a:r>
            <a:r>
              <a:rPr lang="en-US" sz="1200" b="0" i="0" u="none" strike="noStrike" kern="1200" baseline="0" dirty="0" err="1">
                <a:solidFill>
                  <a:schemeClr val="tx1"/>
                </a:solidFill>
                <a:latin typeface="+mn-lt"/>
                <a:ea typeface="+mn-ea"/>
                <a:cs typeface="+mn-cs"/>
              </a:rPr>
              <a:t>gahr</a:t>
            </a:r>
            <a:r>
              <a:rPr lang="en-US" sz="1200" b="0" i="0" u="none" strike="noStrike" kern="1200" baseline="0" dirty="0">
                <a:solidFill>
                  <a:schemeClr val="tx1"/>
                </a:solidFill>
                <a:latin typeface="+mn-lt"/>
                <a:ea typeface="+mn-ea"/>
                <a:cs typeface="+mn-cs"/>
              </a:rPr>
              <a:t>-NEE),</a:t>
            </a:r>
          </a:p>
          <a:p>
            <a:r>
              <a:rPr lang="en-US" sz="1200" b="0" i="0" u="none" strike="noStrike" kern="1200" baseline="0" dirty="0">
                <a:solidFill>
                  <a:schemeClr val="tx1"/>
                </a:solidFill>
                <a:latin typeface="+mn-lt"/>
                <a:ea typeface="+mn-ea"/>
                <a:cs typeface="+mn-cs"/>
              </a:rPr>
              <a:t>French for “bag of herbs,” is a bundle of fresh herbs, such as thyme, parsley stems, and a bay leaf tied together. </a:t>
            </a:r>
            <a:r>
              <a:rPr lang="en-US" sz="1200" b="1" i="1" u="none" strike="noStrike" kern="1200" baseline="0" dirty="0">
                <a:solidFill>
                  <a:schemeClr val="tx1"/>
                </a:solidFill>
                <a:latin typeface="+mn-lt"/>
                <a:ea typeface="+mn-ea"/>
                <a:cs typeface="+mn-cs"/>
              </a:rPr>
              <a:t>Sachet </a:t>
            </a:r>
            <a:r>
              <a:rPr lang="en-US" sz="1200" b="1" i="1" u="none" strike="noStrike" kern="1200" baseline="0" dirty="0" err="1">
                <a:solidFill>
                  <a:schemeClr val="tx1"/>
                </a:solidFill>
                <a:latin typeface="+mn-lt"/>
                <a:ea typeface="+mn-ea"/>
                <a:cs typeface="+mn-cs"/>
              </a:rPr>
              <a:t>d’épices</a:t>
            </a:r>
            <a:r>
              <a:rPr lang="en-US" sz="1200" b="1" i="1"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a:t>
            </a:r>
            <a:r>
              <a:rPr lang="en-US" sz="1200" b="0" i="0" u="none" strike="noStrike" kern="1200" baseline="0" dirty="0" err="1">
                <a:solidFill>
                  <a:schemeClr val="tx1"/>
                </a:solidFill>
                <a:latin typeface="+mn-lt"/>
                <a:ea typeface="+mn-ea"/>
                <a:cs typeface="+mn-cs"/>
              </a:rPr>
              <a:t>sah</a:t>
            </a:r>
            <a:r>
              <a:rPr lang="en-US" sz="1200" b="0" i="0" u="none" strike="noStrike" kern="1200" baseline="0" dirty="0">
                <a:solidFill>
                  <a:schemeClr val="tx1"/>
                </a:solidFill>
                <a:latin typeface="+mn-lt"/>
                <a:ea typeface="+mn-ea"/>
                <a:cs typeface="+mn-cs"/>
              </a:rPr>
              <a:t>-SHAY day-PEESE) is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similar to </a:t>
            </a:r>
            <a:r>
              <a:rPr lang="en-US" sz="1200" b="0" i="1" u="none" strike="noStrike" kern="1200" baseline="0" dirty="0">
                <a:solidFill>
                  <a:schemeClr val="tx1"/>
                </a:solidFill>
                <a:latin typeface="+mn-lt"/>
                <a:ea typeface="+mn-ea"/>
                <a:cs typeface="+mn-cs"/>
              </a:rPr>
              <a:t>bouquet garni</a:t>
            </a:r>
            <a:r>
              <a:rPr lang="en-US" sz="1200" b="0" i="0" u="none" strike="noStrike" kern="1200" baseline="0" dirty="0">
                <a:solidFill>
                  <a:schemeClr val="tx1"/>
                </a:solidFill>
                <a:latin typeface="+mn-lt"/>
                <a:ea typeface="+mn-ea"/>
                <a:cs typeface="+mn-cs"/>
              </a:rPr>
              <a:t>, except it really is a bag of herbs and spices. The cook places the spices, including parsley stems, dried thyme, bay leaf, and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cracked peppercorns, together in a cheesecloth bag. If the stock is going to be strained, these ingredients do not need to be contained in a bag.</a:t>
            </a:r>
            <a:endParaRPr lang="en-US" dirty="0"/>
          </a:p>
        </p:txBody>
      </p:sp>
      <p:sp>
        <p:nvSpPr>
          <p:cNvPr id="4" name="Slide Number Placeholder 3"/>
          <p:cNvSpPr>
            <a:spLocks noGrp="1"/>
          </p:cNvSpPr>
          <p:nvPr>
            <p:ph type="sldNum" sz="quarter" idx="10"/>
          </p:nvPr>
        </p:nvSpPr>
        <p:spPr/>
        <p:txBody>
          <a:bodyPr/>
          <a:lstStyle/>
          <a:p>
            <a:fld id="{8342A7E6-BC33-4146-ACBF-64D50169C982}" type="slidenum">
              <a:rPr lang="en-US" smtClean="0"/>
              <a:t>4</a:t>
            </a:fld>
            <a:endParaRPr lang="en-US"/>
          </a:p>
        </p:txBody>
      </p:sp>
    </p:spTree>
    <p:extLst>
      <p:ext uri="{BB962C8B-B14F-4D97-AF65-F5344CB8AC3E}">
        <p14:creationId xmlns:p14="http://schemas.microsoft.com/office/powerpoint/2010/main" val="25018098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42A7E6-BC33-4146-ACBF-64D50169C982}" type="slidenum">
              <a:rPr lang="en-US" smtClean="0"/>
              <a:t>31</a:t>
            </a:fld>
            <a:endParaRPr lang="en-US"/>
          </a:p>
        </p:txBody>
      </p:sp>
    </p:spTree>
    <p:extLst>
      <p:ext uri="{BB962C8B-B14F-4D97-AF65-F5344CB8AC3E}">
        <p14:creationId xmlns:p14="http://schemas.microsoft.com/office/powerpoint/2010/main" val="32589570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42A7E6-BC33-4146-ACBF-64D50169C982}" type="slidenum">
              <a:rPr lang="en-US" smtClean="0"/>
              <a:t>32</a:t>
            </a:fld>
            <a:endParaRPr lang="en-US"/>
          </a:p>
        </p:txBody>
      </p:sp>
    </p:spTree>
    <p:extLst>
      <p:ext uri="{BB962C8B-B14F-4D97-AF65-F5344CB8AC3E}">
        <p14:creationId xmlns:p14="http://schemas.microsoft.com/office/powerpoint/2010/main" val="30263496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Sauces need a liquid component, such as stock, milk or cream, wine, or a mother sauce. You also may add aromatics (herbs and spices) to add</a:t>
            </a:r>
          </a:p>
          <a:p>
            <a:r>
              <a:rPr lang="en-US" sz="1200" b="0" i="0" u="none" strike="noStrike" kern="1200" baseline="0" dirty="0">
                <a:solidFill>
                  <a:schemeClr val="tx1"/>
                </a:solidFill>
                <a:latin typeface="+mn-lt"/>
                <a:ea typeface="+mn-ea"/>
                <a:cs typeface="+mn-cs"/>
              </a:rPr>
              <a:t>complexity and character to a sauce. A key ingredient in sauce is the thickener, which adds richness and body. Some examples of thickeners are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roux, </a:t>
            </a:r>
            <a:r>
              <a:rPr lang="en-US" sz="1200" b="0" i="1" u="none" strike="noStrike" kern="1200" baseline="0" dirty="0">
                <a:solidFill>
                  <a:schemeClr val="tx1"/>
                </a:solidFill>
                <a:latin typeface="+mn-lt"/>
                <a:ea typeface="+mn-ea"/>
                <a:cs typeface="+mn-cs"/>
              </a:rPr>
              <a:t>beurre manié</a:t>
            </a:r>
            <a:r>
              <a:rPr lang="en-US" sz="1200" b="0" i="0" u="none" strike="noStrike" kern="1200" baseline="0" dirty="0">
                <a:solidFill>
                  <a:schemeClr val="tx1"/>
                </a:solidFill>
                <a:latin typeface="+mn-lt"/>
                <a:ea typeface="+mn-ea"/>
                <a:cs typeface="+mn-cs"/>
              </a:rPr>
              <a:t>, slurry, and liaison.</a:t>
            </a:r>
            <a:endParaRPr lang="en-US" dirty="0"/>
          </a:p>
        </p:txBody>
      </p:sp>
      <p:sp>
        <p:nvSpPr>
          <p:cNvPr id="4" name="Slide Number Placeholder 3"/>
          <p:cNvSpPr>
            <a:spLocks noGrp="1"/>
          </p:cNvSpPr>
          <p:nvPr>
            <p:ph type="sldNum" sz="quarter" idx="10"/>
          </p:nvPr>
        </p:nvSpPr>
        <p:spPr/>
        <p:txBody>
          <a:bodyPr/>
          <a:lstStyle/>
          <a:p>
            <a:fld id="{8342A7E6-BC33-4146-ACBF-64D50169C982}" type="slidenum">
              <a:rPr lang="en-US" smtClean="0"/>
              <a:t>33</a:t>
            </a:fld>
            <a:endParaRPr lang="en-US"/>
          </a:p>
        </p:txBody>
      </p:sp>
    </p:spTree>
    <p:extLst>
      <p:ext uri="{BB962C8B-B14F-4D97-AF65-F5344CB8AC3E}">
        <p14:creationId xmlns:p14="http://schemas.microsoft.com/office/powerpoint/2010/main" val="14153525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To make a roux, the fat is heated in a pan, and then the flour is added. The mixture is stirred until the flour and fat are fully blended.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The color of the roux is determined by how long the mixture has been heated.</a:t>
            </a:r>
            <a:endParaRPr lang="en-US" dirty="0"/>
          </a:p>
        </p:txBody>
      </p:sp>
      <p:sp>
        <p:nvSpPr>
          <p:cNvPr id="4" name="Slide Number Placeholder 3"/>
          <p:cNvSpPr>
            <a:spLocks noGrp="1"/>
          </p:cNvSpPr>
          <p:nvPr>
            <p:ph type="sldNum" sz="quarter" idx="10"/>
          </p:nvPr>
        </p:nvSpPr>
        <p:spPr/>
        <p:txBody>
          <a:bodyPr/>
          <a:lstStyle/>
          <a:p>
            <a:fld id="{8342A7E6-BC33-4146-ACBF-64D50169C982}" type="slidenum">
              <a:rPr lang="en-US" smtClean="0"/>
              <a:t>34</a:t>
            </a:fld>
            <a:endParaRPr lang="en-US"/>
          </a:p>
        </p:txBody>
      </p:sp>
    </p:spTree>
    <p:extLst>
      <p:ext uri="{BB962C8B-B14F-4D97-AF65-F5344CB8AC3E}">
        <p14:creationId xmlns:p14="http://schemas.microsoft.com/office/powerpoint/2010/main" val="25984608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White roux: </a:t>
            </a:r>
            <a:r>
              <a:rPr lang="en-US" sz="1200" b="0" i="0" u="none" strike="noStrike" kern="1200" baseline="0" dirty="0">
                <a:solidFill>
                  <a:schemeClr val="tx1"/>
                </a:solidFill>
                <a:latin typeface="+mn-lt"/>
                <a:ea typeface="+mn-ea"/>
                <a:cs typeface="+mn-cs"/>
              </a:rPr>
              <a:t>This is cooked for a very short period of time and is used in sauces where little color is needed, like béchamel.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White roux is bland and a little starchy and has the most thickening power.</a:t>
            </a:r>
            <a:endParaRPr lang="en-US" dirty="0"/>
          </a:p>
        </p:txBody>
      </p:sp>
      <p:sp>
        <p:nvSpPr>
          <p:cNvPr id="4" name="Slide Number Placeholder 3"/>
          <p:cNvSpPr>
            <a:spLocks noGrp="1"/>
          </p:cNvSpPr>
          <p:nvPr>
            <p:ph type="sldNum" sz="quarter" idx="10"/>
          </p:nvPr>
        </p:nvSpPr>
        <p:spPr/>
        <p:txBody>
          <a:bodyPr/>
          <a:lstStyle/>
          <a:p>
            <a:fld id="{8342A7E6-BC33-4146-ACBF-64D50169C982}" type="slidenum">
              <a:rPr lang="en-US" smtClean="0"/>
              <a:t>35</a:t>
            </a:fld>
            <a:endParaRPr lang="en-US"/>
          </a:p>
        </p:txBody>
      </p:sp>
    </p:spTree>
    <p:extLst>
      <p:ext uri="{BB962C8B-B14F-4D97-AF65-F5344CB8AC3E}">
        <p14:creationId xmlns:p14="http://schemas.microsoft.com/office/powerpoint/2010/main" val="7193685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Blond roux: </a:t>
            </a:r>
            <a:r>
              <a:rPr lang="en-US" sz="1200" b="0" i="0" u="none" strike="noStrike" kern="1200" baseline="0" dirty="0">
                <a:solidFill>
                  <a:schemeClr val="tx1"/>
                </a:solidFill>
                <a:latin typeface="+mn-lt"/>
                <a:ea typeface="+mn-ea"/>
                <a:cs typeface="+mn-cs"/>
              </a:rPr>
              <a:t>This is cooked longer than white roux, until the flour turns golden and has a nutty aroma. It is used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in ivory-colored sauces like velouté. Blond roux is a bit more flavorful and has a nutty taste to match the aroma.</a:t>
            </a:r>
            <a:endParaRPr lang="en-US" dirty="0"/>
          </a:p>
        </p:txBody>
      </p:sp>
      <p:sp>
        <p:nvSpPr>
          <p:cNvPr id="4" name="Slide Number Placeholder 3"/>
          <p:cNvSpPr>
            <a:spLocks noGrp="1"/>
          </p:cNvSpPr>
          <p:nvPr>
            <p:ph type="sldNum" sz="quarter" idx="10"/>
          </p:nvPr>
        </p:nvSpPr>
        <p:spPr/>
        <p:txBody>
          <a:bodyPr/>
          <a:lstStyle/>
          <a:p>
            <a:fld id="{8342A7E6-BC33-4146-ACBF-64D50169C982}" type="slidenum">
              <a:rPr lang="en-US" smtClean="0"/>
              <a:t>36</a:t>
            </a:fld>
            <a:endParaRPr lang="en-US"/>
          </a:p>
        </p:txBody>
      </p:sp>
    </p:spTree>
    <p:extLst>
      <p:ext uri="{BB962C8B-B14F-4D97-AF65-F5344CB8AC3E}">
        <p14:creationId xmlns:p14="http://schemas.microsoft.com/office/powerpoint/2010/main" val="11902531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Brown/dark brown roux: </a:t>
            </a:r>
            <a:r>
              <a:rPr lang="en-US" sz="1200" b="0" i="0" u="none" strike="noStrike" kern="1200" baseline="0" dirty="0">
                <a:solidFill>
                  <a:schemeClr val="tx1"/>
                </a:solidFill>
                <a:latin typeface="+mn-lt"/>
                <a:ea typeface="+mn-ea"/>
                <a:cs typeface="+mn-cs"/>
              </a:rPr>
              <a:t>This is cooked until it develops a dark brown color, and is used in dishes that require a dark brown color.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Brown roux is nutty and a rich medium-brown color, while dark brown roux is quite dark, with a nutty, roasted flavor. It has the least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thickening ability because the starch has been cooked the longest.</a:t>
            </a:r>
            <a:endParaRPr lang="en-US" dirty="0"/>
          </a:p>
        </p:txBody>
      </p:sp>
      <p:sp>
        <p:nvSpPr>
          <p:cNvPr id="4" name="Slide Number Placeholder 3"/>
          <p:cNvSpPr>
            <a:spLocks noGrp="1"/>
          </p:cNvSpPr>
          <p:nvPr>
            <p:ph type="sldNum" sz="quarter" idx="10"/>
          </p:nvPr>
        </p:nvSpPr>
        <p:spPr/>
        <p:txBody>
          <a:bodyPr/>
          <a:lstStyle/>
          <a:p>
            <a:fld id="{8342A7E6-BC33-4146-ACBF-64D50169C982}" type="slidenum">
              <a:rPr lang="en-US" smtClean="0"/>
              <a:t>37</a:t>
            </a:fld>
            <a:endParaRPr lang="en-US"/>
          </a:p>
        </p:txBody>
      </p:sp>
    </p:spTree>
    <p:extLst>
      <p:ext uri="{BB962C8B-B14F-4D97-AF65-F5344CB8AC3E}">
        <p14:creationId xmlns:p14="http://schemas.microsoft.com/office/powerpoint/2010/main" val="34696940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Font typeface="+mj-lt"/>
              <a:buAutoNum type="arabicPeriod"/>
            </a:pPr>
            <a:r>
              <a:rPr lang="en-US" sz="1200" b="0" i="0" u="none" strike="noStrike" kern="1200" baseline="0" dirty="0">
                <a:solidFill>
                  <a:schemeClr val="tx1"/>
                </a:solidFill>
                <a:latin typeface="+mn-lt"/>
                <a:ea typeface="+mn-ea"/>
                <a:cs typeface="+mn-cs"/>
              </a:rPr>
              <a:t>Heat clarified butter or other fat in a heavy saucepan.</a:t>
            </a:r>
          </a:p>
          <a:p>
            <a:pPr marL="228600" indent="-228600">
              <a:buFont typeface="+mj-lt"/>
              <a:buAutoNum type="arabicPeriod"/>
            </a:pPr>
            <a:r>
              <a:rPr lang="en-US" sz="1200" b="0" i="0" u="none" strike="noStrike" kern="1200" baseline="0" dirty="0">
                <a:solidFill>
                  <a:schemeClr val="tx1"/>
                </a:solidFill>
                <a:latin typeface="+mn-lt"/>
                <a:ea typeface="+mn-ea"/>
                <a:cs typeface="+mn-cs"/>
              </a:rPr>
              <a:t>Add flour and stir together with the fat to form a paste.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Note: </a:t>
            </a:r>
            <a:r>
              <a:rPr lang="en-US" sz="1200" b="0" i="1" u="none" strike="noStrike" kern="1200" baseline="0" dirty="0">
                <a:solidFill>
                  <a:schemeClr val="tx1"/>
                </a:solidFill>
                <a:latin typeface="+mn-lt"/>
                <a:ea typeface="+mn-ea"/>
                <a:cs typeface="+mn-cs"/>
              </a:rPr>
              <a:t>Most often, cooks use equal parts flour and fat (by weight), but some sources suggest 60 percent flour and 40 percent fat.</a:t>
            </a:r>
          </a:p>
          <a:p>
            <a:endParaRPr lang="en-US" sz="1200" b="0" i="1" u="none" strike="noStrike" kern="1200" baseline="0" dirty="0">
              <a:solidFill>
                <a:schemeClr val="tx1"/>
              </a:solidFill>
              <a:latin typeface="+mn-lt"/>
              <a:ea typeface="+mn-ea"/>
              <a:cs typeface="+mn-cs"/>
            </a:endParaRPr>
          </a:p>
          <a:p>
            <a:pPr marL="228600" indent="-228600">
              <a:buFont typeface="+mj-lt"/>
              <a:buAutoNum type="arabicPeriod" startAt="3"/>
            </a:pPr>
            <a:r>
              <a:rPr lang="en-US" sz="1200" b="0" i="0" u="none" strike="noStrike" kern="1200" baseline="0" dirty="0">
                <a:solidFill>
                  <a:schemeClr val="tx1"/>
                </a:solidFill>
                <a:latin typeface="+mn-lt"/>
                <a:ea typeface="+mn-ea"/>
                <a:cs typeface="+mn-cs"/>
              </a:rPr>
              <a:t>Stir the roux continually to prevent burning.</a:t>
            </a:r>
          </a:p>
          <a:p>
            <a:pPr marL="228600" indent="-228600">
              <a:buFont typeface="+mj-lt"/>
              <a:buAutoNum type="arabicPeriod" startAt="3"/>
            </a:pPr>
            <a:r>
              <a:rPr lang="en-US" sz="1200" b="0" i="0" u="none" strike="noStrike" kern="1200" baseline="0" dirty="0">
                <a:solidFill>
                  <a:schemeClr val="tx1"/>
                </a:solidFill>
                <a:latin typeface="+mn-lt"/>
                <a:ea typeface="+mn-ea"/>
                <a:cs typeface="+mn-cs"/>
              </a:rPr>
              <a:t>Cook the paste over medium heat until the desired color is reached.</a:t>
            </a:r>
            <a:endParaRPr lang="en-US" dirty="0"/>
          </a:p>
        </p:txBody>
      </p:sp>
      <p:sp>
        <p:nvSpPr>
          <p:cNvPr id="4" name="Slide Number Placeholder 3"/>
          <p:cNvSpPr>
            <a:spLocks noGrp="1"/>
          </p:cNvSpPr>
          <p:nvPr>
            <p:ph type="sldNum" sz="quarter" idx="10"/>
          </p:nvPr>
        </p:nvSpPr>
        <p:spPr/>
        <p:txBody>
          <a:bodyPr/>
          <a:lstStyle/>
          <a:p>
            <a:fld id="{8342A7E6-BC33-4146-ACBF-64D50169C982}" type="slidenum">
              <a:rPr lang="en-US" smtClean="0"/>
              <a:t>38</a:t>
            </a:fld>
            <a:endParaRPr lang="en-US"/>
          </a:p>
        </p:txBody>
      </p:sp>
    </p:spTree>
    <p:extLst>
      <p:ext uri="{BB962C8B-B14F-4D97-AF65-F5344CB8AC3E}">
        <p14:creationId xmlns:p14="http://schemas.microsoft.com/office/powerpoint/2010/main" val="20854031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i="1" u="none" strike="noStrike" kern="1200" baseline="0" dirty="0">
                <a:solidFill>
                  <a:schemeClr val="tx1"/>
                </a:solidFill>
                <a:latin typeface="+mn-lt"/>
                <a:ea typeface="+mn-ea"/>
                <a:cs typeface="+mn-cs"/>
              </a:rPr>
              <a:t>Beurre manié </a:t>
            </a:r>
            <a:r>
              <a:rPr lang="en-US" sz="1200" b="0" i="0" u="none" strike="noStrike" kern="1200" baseline="0" dirty="0">
                <a:solidFill>
                  <a:schemeClr val="tx1"/>
                </a:solidFill>
                <a:latin typeface="+mn-lt"/>
                <a:ea typeface="+mn-ea"/>
                <a:cs typeface="+mn-cs"/>
              </a:rPr>
              <a:t>(byurr man-YAY) is a thickener made of equal parts flour and soft, whole butter. Mix flour and butter together, and then shape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the mixture into small-sized balls and add to the cooking sauce. Use </a:t>
            </a:r>
            <a:r>
              <a:rPr lang="en-US" sz="1200" b="0" i="1" u="none" strike="noStrike" kern="1200" baseline="0" dirty="0">
                <a:solidFill>
                  <a:schemeClr val="tx1"/>
                </a:solidFill>
                <a:latin typeface="+mn-lt"/>
                <a:ea typeface="+mn-ea"/>
                <a:cs typeface="+mn-cs"/>
              </a:rPr>
              <a:t>beurre manié </a:t>
            </a:r>
            <a:r>
              <a:rPr lang="en-US" sz="1200" b="0" i="0" u="none" strike="noStrike" kern="1200" baseline="0" dirty="0">
                <a:solidFill>
                  <a:schemeClr val="tx1"/>
                </a:solidFill>
                <a:latin typeface="+mn-lt"/>
                <a:ea typeface="+mn-ea"/>
                <a:cs typeface="+mn-cs"/>
              </a:rPr>
              <a:t>to thicken a sauce quickly at the end of the cooking process.</a:t>
            </a:r>
            <a:endParaRPr lang="en-US" dirty="0"/>
          </a:p>
        </p:txBody>
      </p:sp>
      <p:sp>
        <p:nvSpPr>
          <p:cNvPr id="4" name="Slide Number Placeholder 3"/>
          <p:cNvSpPr>
            <a:spLocks noGrp="1"/>
          </p:cNvSpPr>
          <p:nvPr>
            <p:ph type="sldNum" sz="quarter" idx="10"/>
          </p:nvPr>
        </p:nvSpPr>
        <p:spPr/>
        <p:txBody>
          <a:bodyPr/>
          <a:lstStyle/>
          <a:p>
            <a:fld id="{8342A7E6-BC33-4146-ACBF-64D50169C982}" type="slidenum">
              <a:rPr lang="en-US" smtClean="0"/>
              <a:t>39</a:t>
            </a:fld>
            <a:endParaRPr lang="en-US"/>
          </a:p>
        </p:txBody>
      </p:sp>
    </p:spTree>
    <p:extLst>
      <p:ext uri="{BB962C8B-B14F-4D97-AF65-F5344CB8AC3E}">
        <p14:creationId xmlns:p14="http://schemas.microsoft.com/office/powerpoint/2010/main" val="17561382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a:t>
            </a:r>
            <a:r>
              <a:rPr lang="en-US" sz="1200" b="1" i="0" u="none" strike="noStrike" kern="1200" baseline="0" dirty="0">
                <a:solidFill>
                  <a:schemeClr val="tx1"/>
                </a:solidFill>
                <a:latin typeface="+mn-lt"/>
                <a:ea typeface="+mn-ea"/>
                <a:cs typeface="+mn-cs"/>
              </a:rPr>
              <a:t> slurry</a:t>
            </a:r>
            <a:r>
              <a:rPr lang="en-US" sz="1200" b="0" i="0" u="none" strike="noStrike" kern="1200" baseline="0" dirty="0">
                <a:solidFill>
                  <a:schemeClr val="tx1"/>
                </a:solidFill>
                <a:latin typeface="+mn-lt"/>
                <a:ea typeface="+mn-ea"/>
                <a:cs typeface="+mn-cs"/>
              </a:rPr>
              <a:t>, which is cornstarch mixed with a cold liquid, can be used instead of roux. You cannot add cornstarch directly to a sauce; it will make the sauce</a:t>
            </a:r>
          </a:p>
          <a:p>
            <a:r>
              <a:rPr lang="en-US" sz="1200" b="0" i="0" u="none" strike="noStrike" kern="1200" baseline="0" dirty="0">
                <a:solidFill>
                  <a:schemeClr val="tx1"/>
                </a:solidFill>
                <a:latin typeface="+mn-lt"/>
                <a:ea typeface="+mn-ea"/>
                <a:cs typeface="+mn-cs"/>
              </a:rPr>
              <a:t>lumpy. First, dissolve the cornstarch in a cold liquid. The consistency should look like heavy cream. Do not boil sauces thickened with cornstarch too long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or the starch will break down, creating a watery sauce.</a:t>
            </a:r>
            <a:endParaRPr lang="en-US" dirty="0"/>
          </a:p>
        </p:txBody>
      </p:sp>
      <p:sp>
        <p:nvSpPr>
          <p:cNvPr id="4" name="Slide Number Placeholder 3"/>
          <p:cNvSpPr>
            <a:spLocks noGrp="1"/>
          </p:cNvSpPr>
          <p:nvPr>
            <p:ph type="sldNum" sz="quarter" idx="10"/>
          </p:nvPr>
        </p:nvSpPr>
        <p:spPr/>
        <p:txBody>
          <a:bodyPr/>
          <a:lstStyle/>
          <a:p>
            <a:fld id="{8342A7E6-BC33-4146-ACBF-64D50169C982}" type="slidenum">
              <a:rPr lang="en-US" smtClean="0"/>
              <a:t>40</a:t>
            </a:fld>
            <a:endParaRPr lang="en-US"/>
          </a:p>
        </p:txBody>
      </p:sp>
    </p:spTree>
    <p:extLst>
      <p:ext uri="{BB962C8B-B14F-4D97-AF65-F5344CB8AC3E}">
        <p14:creationId xmlns:p14="http://schemas.microsoft.com/office/powerpoint/2010/main" val="859310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 </a:t>
            </a:r>
            <a:r>
              <a:rPr lang="en-US" sz="1200" b="1" i="0" u="none" strike="noStrike" kern="1200" baseline="0" dirty="0">
                <a:solidFill>
                  <a:schemeClr val="tx1"/>
                </a:solidFill>
                <a:latin typeface="+mn-lt"/>
                <a:ea typeface="+mn-ea"/>
                <a:cs typeface="+mn-cs"/>
              </a:rPr>
              <a:t>stock</a:t>
            </a:r>
            <a:r>
              <a:rPr lang="en-US" sz="1200" b="0" i="0" u="none" strike="noStrike" kern="1200" baseline="0" dirty="0">
                <a:solidFill>
                  <a:schemeClr val="tx1"/>
                </a:solidFill>
                <a:latin typeface="+mn-lt"/>
                <a:ea typeface="+mn-ea"/>
                <a:cs typeface="+mn-cs"/>
              </a:rPr>
              <a:t> is a flavorful liquid made by gently simmering bones and/or vegetables. This extracts the flavor, aroma, color, body, and nutrients of the ingredients.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Some stocks may take up to 24 hours to properly cook, but stocks are one of the most cost-effective ways to use vegetable, meat, and fish trimmings.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Stocks are often called the cook’s “building blocks.” They form the base for many soups and sauces.</a:t>
            </a:r>
            <a:endParaRPr lang="en-US" dirty="0"/>
          </a:p>
        </p:txBody>
      </p:sp>
      <p:sp>
        <p:nvSpPr>
          <p:cNvPr id="4" name="Slide Number Placeholder 3"/>
          <p:cNvSpPr>
            <a:spLocks noGrp="1"/>
          </p:cNvSpPr>
          <p:nvPr>
            <p:ph type="sldNum" sz="quarter" idx="10"/>
          </p:nvPr>
        </p:nvSpPr>
        <p:spPr/>
        <p:txBody>
          <a:bodyPr/>
          <a:lstStyle/>
          <a:p>
            <a:fld id="{8342A7E6-BC33-4146-ACBF-64D50169C982}" type="slidenum">
              <a:rPr lang="en-US" smtClean="0"/>
              <a:t>5</a:t>
            </a:fld>
            <a:endParaRPr lang="en-US"/>
          </a:p>
        </p:txBody>
      </p:sp>
    </p:spTree>
    <p:extLst>
      <p:ext uri="{BB962C8B-B14F-4D97-AF65-F5344CB8AC3E}">
        <p14:creationId xmlns:p14="http://schemas.microsoft.com/office/powerpoint/2010/main" val="24395290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 </a:t>
            </a:r>
            <a:r>
              <a:rPr lang="en-US" sz="1200" b="1" i="0" u="none" strike="noStrike" kern="1200" baseline="0" dirty="0">
                <a:solidFill>
                  <a:schemeClr val="tx1"/>
                </a:solidFill>
                <a:latin typeface="+mn-lt"/>
                <a:ea typeface="+mn-ea"/>
                <a:cs typeface="+mn-cs"/>
              </a:rPr>
              <a:t>liaison</a:t>
            </a:r>
            <a:r>
              <a:rPr lang="en-US" sz="1200" b="0" i="0" u="none" strike="noStrike" kern="1200" baseline="0" dirty="0">
                <a:solidFill>
                  <a:schemeClr val="tx1"/>
                </a:solidFill>
                <a:latin typeface="+mn-lt"/>
                <a:ea typeface="+mn-ea"/>
                <a:cs typeface="+mn-cs"/>
              </a:rPr>
              <a:t> (lee-AY-</a:t>
            </a:r>
            <a:r>
              <a:rPr lang="en-US" sz="1200" b="0" i="0" u="none" strike="noStrike" kern="1200" baseline="0" dirty="0" err="1">
                <a:solidFill>
                  <a:schemeClr val="tx1"/>
                </a:solidFill>
                <a:latin typeface="+mn-lt"/>
                <a:ea typeface="+mn-ea"/>
                <a:cs typeface="+mn-cs"/>
              </a:rPr>
              <a:t>zohn</a:t>
            </a:r>
            <a:r>
              <a:rPr lang="en-US" sz="1200" b="0" i="0" u="none" strike="noStrike" kern="1200" baseline="0" dirty="0">
                <a:solidFill>
                  <a:schemeClr val="tx1"/>
                </a:solidFill>
                <a:latin typeface="+mn-lt"/>
                <a:ea typeface="+mn-ea"/>
                <a:cs typeface="+mn-cs"/>
              </a:rPr>
              <a:t>) is a mixture of egg yolks and heavy cream, often used to finish some sauces, such as </a:t>
            </a:r>
            <a:r>
              <a:rPr lang="en-US" sz="1200" b="0" i="1" u="none" strike="noStrike" kern="1200" baseline="0" dirty="0">
                <a:solidFill>
                  <a:schemeClr val="tx1"/>
                </a:solidFill>
                <a:latin typeface="+mn-lt"/>
                <a:ea typeface="+mn-ea"/>
                <a:cs typeface="+mn-cs"/>
              </a:rPr>
              <a:t>Allemande </a:t>
            </a:r>
            <a:r>
              <a:rPr lang="en-US" sz="1200" b="0" i="0" u="none" strike="noStrike" kern="1200" baseline="0" dirty="0">
                <a:solidFill>
                  <a:schemeClr val="tx1"/>
                </a:solidFill>
                <a:latin typeface="+mn-lt"/>
                <a:ea typeface="+mn-ea"/>
                <a:cs typeface="+mn-cs"/>
              </a:rPr>
              <a:t>sauce. Liaison adds a rich flavor and</a:t>
            </a:r>
          </a:p>
          <a:p>
            <a:r>
              <a:rPr lang="en-US" sz="1200" b="0" i="0" u="none" strike="noStrike" kern="1200" baseline="0" dirty="0">
                <a:solidFill>
                  <a:schemeClr val="tx1"/>
                </a:solidFill>
                <a:latin typeface="+mn-lt"/>
                <a:ea typeface="+mn-ea"/>
                <a:cs typeface="+mn-cs"/>
              </a:rPr>
              <a:t>smoothness to the sauce without making it too thick. It is important to temper the liaison to prevent the egg yolks from curdling. To temper the sauce, slowly</a:t>
            </a:r>
          </a:p>
          <a:p>
            <a:r>
              <a:rPr lang="en-US" sz="1200" b="0" i="0" u="none" strike="noStrike" kern="1200" baseline="0" dirty="0">
                <a:solidFill>
                  <a:schemeClr val="tx1"/>
                </a:solidFill>
                <a:latin typeface="+mn-lt"/>
                <a:ea typeface="+mn-ea"/>
                <a:cs typeface="+mn-cs"/>
              </a:rPr>
              <a:t>mix a little bit of the hot sauce with the eggs-and-cream mixture to raise the temperature, and then add the warmed-up egg mixture into the sauce.</a:t>
            </a:r>
            <a:endParaRPr lang="en-US" dirty="0"/>
          </a:p>
        </p:txBody>
      </p:sp>
      <p:sp>
        <p:nvSpPr>
          <p:cNvPr id="4" name="Slide Number Placeholder 3"/>
          <p:cNvSpPr>
            <a:spLocks noGrp="1"/>
          </p:cNvSpPr>
          <p:nvPr>
            <p:ph type="sldNum" sz="quarter" idx="10"/>
          </p:nvPr>
        </p:nvSpPr>
        <p:spPr/>
        <p:txBody>
          <a:bodyPr/>
          <a:lstStyle/>
          <a:p>
            <a:fld id="{8342A7E6-BC33-4146-ACBF-64D50169C982}" type="slidenum">
              <a:rPr lang="en-US" smtClean="0"/>
              <a:t>41</a:t>
            </a:fld>
            <a:endParaRPr lang="en-US"/>
          </a:p>
        </p:txBody>
      </p:sp>
    </p:spTree>
    <p:extLst>
      <p:ext uri="{BB962C8B-B14F-4D97-AF65-F5344CB8AC3E}">
        <p14:creationId xmlns:p14="http://schemas.microsoft.com/office/powerpoint/2010/main" val="34505719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There are various kinds of sauce besides mother sauces and small sauces. These include compound butters, cold or thick sauces like salsa and coulis</a:t>
            </a:r>
          </a:p>
          <a:p>
            <a:r>
              <a:rPr lang="en-US" sz="1200" b="0" i="0" u="none" strike="noStrike" kern="1200" baseline="0" dirty="0">
                <a:solidFill>
                  <a:schemeClr val="tx1"/>
                </a:solidFill>
                <a:latin typeface="+mn-lt"/>
                <a:ea typeface="+mn-ea"/>
                <a:cs typeface="+mn-cs"/>
              </a:rPr>
              <a:t>(</a:t>
            </a:r>
            <a:r>
              <a:rPr lang="en-US" sz="1200" b="0" i="0" u="none" strike="noStrike" kern="1200" baseline="0" dirty="0" err="1">
                <a:solidFill>
                  <a:schemeClr val="tx1"/>
                </a:solidFill>
                <a:latin typeface="+mn-lt"/>
                <a:ea typeface="+mn-ea"/>
                <a:cs typeface="+mn-cs"/>
              </a:rPr>
              <a:t>koo</a:t>
            </a:r>
            <a:r>
              <a:rPr lang="en-US" sz="1200" b="0" i="0" u="none" strike="noStrike" kern="1200" baseline="0" dirty="0">
                <a:solidFill>
                  <a:schemeClr val="tx1"/>
                </a:solidFill>
                <a:latin typeface="+mn-lt"/>
                <a:ea typeface="+mn-ea"/>
                <a:cs typeface="+mn-cs"/>
              </a:rPr>
              <a:t>-LEE), and sauces made from the natural juices of meat.</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Compound butter </a:t>
            </a:r>
            <a:r>
              <a:rPr lang="en-US" sz="1200" b="0" i="0" u="none" strike="noStrike" kern="1200" baseline="0" dirty="0">
                <a:solidFill>
                  <a:schemeClr val="tx1"/>
                </a:solidFill>
                <a:latin typeface="+mn-lt"/>
                <a:ea typeface="+mn-ea"/>
                <a:cs typeface="+mn-cs"/>
              </a:rPr>
              <a:t>is a mixture of raw butter and various flavoring ingredients, such as herbs, nuts, citrus zest, shallots, ginger, and vegetables.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Use compound butters to finish grilled or broiled meats, fish, poultry, game, pastas, and sauces, among other uses. Roll the butter into a long tube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shape, then chill and slice for use as needed. One blend is </a:t>
            </a:r>
            <a:r>
              <a:rPr lang="en-US" sz="1200" b="1" i="0" u="none" strike="noStrike" kern="1200" baseline="0" dirty="0">
                <a:solidFill>
                  <a:schemeClr val="tx1"/>
                </a:solidFill>
                <a:latin typeface="+mn-lt"/>
                <a:ea typeface="+mn-ea"/>
                <a:cs typeface="+mn-cs"/>
              </a:rPr>
              <a:t>maître d’hôtel </a:t>
            </a:r>
            <a:r>
              <a:rPr lang="en-US" sz="1200" b="0" i="0" u="none" strike="noStrike" kern="1200" baseline="0" dirty="0">
                <a:solidFill>
                  <a:schemeClr val="tx1"/>
                </a:solidFill>
                <a:latin typeface="+mn-lt"/>
                <a:ea typeface="+mn-ea"/>
                <a:cs typeface="+mn-cs"/>
              </a:rPr>
              <a:t>(MAY-</a:t>
            </a:r>
            <a:r>
              <a:rPr lang="en-US" sz="1200" b="0" i="0" u="none" strike="noStrike" kern="1200" baseline="0" dirty="0" err="1">
                <a:solidFill>
                  <a:schemeClr val="tx1"/>
                </a:solidFill>
                <a:latin typeface="+mn-lt"/>
                <a:ea typeface="+mn-ea"/>
                <a:cs typeface="+mn-cs"/>
              </a:rPr>
              <a:t>tra</a:t>
            </a:r>
            <a:r>
              <a:rPr lang="en-US" sz="1200" b="0" i="0" u="none" strike="noStrike" kern="1200" baseline="0" dirty="0">
                <a:solidFill>
                  <a:schemeClr val="tx1"/>
                </a:solidFill>
                <a:latin typeface="+mn-lt"/>
                <a:ea typeface="+mn-ea"/>
                <a:cs typeface="+mn-cs"/>
              </a:rPr>
              <a:t> doe-TEL) </a:t>
            </a:r>
            <a:r>
              <a:rPr lang="en-US" sz="1200" b="1" i="0" u="none" strike="noStrike" kern="1200" baseline="0" dirty="0">
                <a:solidFill>
                  <a:schemeClr val="tx1"/>
                </a:solidFill>
                <a:latin typeface="+mn-lt"/>
                <a:ea typeface="+mn-ea"/>
                <a:cs typeface="+mn-cs"/>
              </a:rPr>
              <a:t>butter</a:t>
            </a:r>
            <a:r>
              <a:rPr lang="en-US" sz="1200" b="0" i="0" u="none" strike="noStrike" kern="1200" baseline="0" dirty="0">
                <a:solidFill>
                  <a:schemeClr val="tx1"/>
                </a:solidFill>
                <a:latin typeface="+mn-lt"/>
                <a:ea typeface="+mn-ea"/>
                <a:cs typeface="+mn-cs"/>
              </a:rPr>
              <a:t>, a softened butter flavored with lemon juice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and chopped parsley. It is often used to garnish grilled meat or fish.</a:t>
            </a:r>
            <a:endParaRPr lang="en-US" dirty="0"/>
          </a:p>
        </p:txBody>
      </p:sp>
      <p:sp>
        <p:nvSpPr>
          <p:cNvPr id="4" name="Slide Number Placeholder 3"/>
          <p:cNvSpPr>
            <a:spLocks noGrp="1"/>
          </p:cNvSpPr>
          <p:nvPr>
            <p:ph type="sldNum" sz="quarter" idx="10"/>
          </p:nvPr>
        </p:nvSpPr>
        <p:spPr/>
        <p:txBody>
          <a:bodyPr/>
          <a:lstStyle/>
          <a:p>
            <a:fld id="{8342A7E6-BC33-4146-ACBF-64D50169C982}" type="slidenum">
              <a:rPr lang="en-US" smtClean="0"/>
              <a:t>42</a:t>
            </a:fld>
            <a:endParaRPr lang="en-US"/>
          </a:p>
        </p:txBody>
      </p:sp>
    </p:spTree>
    <p:extLst>
      <p:ext uri="{BB962C8B-B14F-4D97-AF65-F5344CB8AC3E}">
        <p14:creationId xmlns:p14="http://schemas.microsoft.com/office/powerpoint/2010/main" val="15387150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Other miscellaneous sauces that add flavor, texture, and color to a dish include salsa and coulis. Coulis is a thick puréed sauce. </a:t>
            </a:r>
          </a:p>
          <a:p>
            <a:r>
              <a:rPr lang="en-US" sz="1200" b="0" i="0" u="none" strike="noStrike" kern="1200" baseline="0" dirty="0">
                <a:solidFill>
                  <a:schemeClr val="tx1"/>
                </a:solidFill>
                <a:latin typeface="+mn-lt"/>
                <a:ea typeface="+mn-ea"/>
                <a:cs typeface="+mn-cs"/>
              </a:rPr>
              <a:t>Salsa is a cold mixture of fresh herbs, spices, fruits, and/or vegetables. It can be used as a sauce for meat, poultry, fish, or shellfish.</a:t>
            </a:r>
          </a:p>
          <a:p>
            <a:r>
              <a:rPr lang="en-US" sz="1200" b="0" i="0" u="none" strike="noStrike" kern="1200" baseline="0" dirty="0">
                <a:solidFill>
                  <a:schemeClr val="tx1"/>
                </a:solidFill>
                <a:latin typeface="+mn-lt"/>
                <a:ea typeface="+mn-ea"/>
                <a:cs typeface="+mn-cs"/>
              </a:rPr>
              <a:t>These sauces allow cooks to change a menu item by adding flavor, moisture, texture, and color to a dish. One advantage is that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these sauces can provide a lower-fat alternative to the usually heavy mother or small sauces.</a:t>
            </a:r>
            <a:endParaRPr lang="en-US" dirty="0"/>
          </a:p>
        </p:txBody>
      </p:sp>
      <p:sp>
        <p:nvSpPr>
          <p:cNvPr id="4" name="Slide Number Placeholder 3"/>
          <p:cNvSpPr>
            <a:spLocks noGrp="1"/>
          </p:cNvSpPr>
          <p:nvPr>
            <p:ph type="sldNum" sz="quarter" idx="10"/>
          </p:nvPr>
        </p:nvSpPr>
        <p:spPr/>
        <p:txBody>
          <a:bodyPr/>
          <a:lstStyle/>
          <a:p>
            <a:fld id="{8342A7E6-BC33-4146-ACBF-64D50169C982}" type="slidenum">
              <a:rPr lang="en-US" smtClean="0"/>
              <a:t>43</a:t>
            </a:fld>
            <a:endParaRPr lang="en-US"/>
          </a:p>
        </p:txBody>
      </p:sp>
    </p:spTree>
    <p:extLst>
      <p:ext uri="{BB962C8B-B14F-4D97-AF65-F5344CB8AC3E}">
        <p14:creationId xmlns:p14="http://schemas.microsoft.com/office/powerpoint/2010/main" val="26299765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Sauces are sometimes made with the natural juices of meat. </a:t>
            </a:r>
            <a:r>
              <a:rPr lang="en-US" sz="1200" b="0" i="1" u="none" strike="noStrike" kern="1200" baseline="0" dirty="0">
                <a:solidFill>
                  <a:schemeClr val="tx1"/>
                </a:solidFill>
                <a:latin typeface="+mn-lt"/>
                <a:ea typeface="+mn-ea"/>
                <a:cs typeface="+mn-cs"/>
              </a:rPr>
              <a:t>Jus lié </a:t>
            </a:r>
            <a:r>
              <a:rPr lang="en-US" sz="1200" b="0" i="0" u="none" strike="noStrike" kern="1200" baseline="0" dirty="0">
                <a:solidFill>
                  <a:schemeClr val="tx1"/>
                </a:solidFill>
                <a:latin typeface="+mn-lt"/>
                <a:ea typeface="+mn-ea"/>
                <a:cs typeface="+mn-cs"/>
              </a:rPr>
              <a:t>(ZHEW lee-AY) is a sauce made from the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juices of cooked meat and brown stock. Meats served with their own juices are called au jus (oh ZHEW).</a:t>
            </a:r>
            <a:endParaRPr lang="en-US" dirty="0"/>
          </a:p>
        </p:txBody>
      </p:sp>
      <p:sp>
        <p:nvSpPr>
          <p:cNvPr id="4" name="Slide Number Placeholder 3"/>
          <p:cNvSpPr>
            <a:spLocks noGrp="1"/>
          </p:cNvSpPr>
          <p:nvPr>
            <p:ph type="sldNum" sz="quarter" idx="10"/>
          </p:nvPr>
        </p:nvSpPr>
        <p:spPr/>
        <p:txBody>
          <a:bodyPr/>
          <a:lstStyle/>
          <a:p>
            <a:fld id="{8342A7E6-BC33-4146-ACBF-64D50169C982}" type="slidenum">
              <a:rPr lang="en-US" smtClean="0"/>
              <a:t>44</a:t>
            </a:fld>
            <a:endParaRPr lang="en-US"/>
          </a:p>
        </p:txBody>
      </p:sp>
    </p:spTree>
    <p:extLst>
      <p:ext uri="{BB962C8B-B14F-4D97-AF65-F5344CB8AC3E}">
        <p14:creationId xmlns:p14="http://schemas.microsoft.com/office/powerpoint/2010/main" val="3367174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To finish a sauce, adjust the consistency. For example, it may be necessary to add stock to a sauce to thin it out. The added stock will also help flavor the</a:t>
            </a:r>
          </a:p>
          <a:p>
            <a:r>
              <a:rPr lang="en-US" sz="1200" b="0" i="0" u="none" strike="noStrike" kern="1200" baseline="0" dirty="0">
                <a:solidFill>
                  <a:schemeClr val="tx1"/>
                </a:solidFill>
                <a:latin typeface="+mn-lt"/>
                <a:ea typeface="+mn-ea"/>
                <a:cs typeface="+mn-cs"/>
              </a:rPr>
              <a:t>sauce. Sometimes using a red or white wine can add a very distinctive taste to a sauce. A sauce that is not thick enough can be adjusted by further reduction.</a:t>
            </a:r>
            <a:endParaRPr lang="en-US" dirty="0"/>
          </a:p>
        </p:txBody>
      </p:sp>
      <p:sp>
        <p:nvSpPr>
          <p:cNvPr id="4" name="Slide Number Placeholder 3"/>
          <p:cNvSpPr>
            <a:spLocks noGrp="1"/>
          </p:cNvSpPr>
          <p:nvPr>
            <p:ph type="sldNum" sz="quarter" idx="10"/>
          </p:nvPr>
        </p:nvSpPr>
        <p:spPr/>
        <p:txBody>
          <a:bodyPr/>
          <a:lstStyle/>
          <a:p>
            <a:fld id="{8342A7E6-BC33-4146-ACBF-64D50169C982}" type="slidenum">
              <a:rPr lang="en-US" smtClean="0"/>
              <a:t>45</a:t>
            </a:fld>
            <a:endParaRPr lang="en-US"/>
          </a:p>
        </p:txBody>
      </p:sp>
    </p:spTree>
    <p:extLst>
      <p:ext uri="{BB962C8B-B14F-4D97-AF65-F5344CB8AC3E}">
        <p14:creationId xmlns:p14="http://schemas.microsoft.com/office/powerpoint/2010/main" val="25003528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Once the flavor and consistency have been adjusted, the sauce may need to be strained to make sure it is smooth. The easiest way to strain sauce is the</a:t>
            </a:r>
          </a:p>
          <a:p>
            <a:r>
              <a:rPr lang="en-US" sz="1200" b="0" i="0" u="none" strike="noStrike" kern="1200" baseline="0" dirty="0">
                <a:solidFill>
                  <a:schemeClr val="tx1"/>
                </a:solidFill>
                <a:latin typeface="+mn-lt"/>
                <a:ea typeface="+mn-ea"/>
                <a:cs typeface="+mn-cs"/>
              </a:rPr>
              <a:t>wringing method. In this method, place clean cheesecloth over a bowl, and pour the sauce through the cheesecloth into the bowl. The cloth is then twisted</a:t>
            </a:r>
          </a:p>
          <a:p>
            <a:r>
              <a:rPr lang="en-US" sz="1200" b="0" i="0" u="none" strike="noStrike" kern="1200" baseline="0" dirty="0">
                <a:solidFill>
                  <a:schemeClr val="tx1"/>
                </a:solidFill>
                <a:latin typeface="+mn-lt"/>
                <a:ea typeface="+mn-ea"/>
                <a:cs typeface="+mn-cs"/>
              </a:rPr>
              <a:t>at either end to squeeze out the strained sauce. The cheesecloth catches the unwanted lumps of roux, or herbs, spices, and other seasonings. Sauces may</a:t>
            </a:r>
          </a:p>
          <a:p>
            <a:r>
              <a:rPr lang="en-US" sz="1200" b="0" i="0" u="none" strike="noStrike" kern="1200" baseline="0" dirty="0">
                <a:solidFill>
                  <a:schemeClr val="tx1"/>
                </a:solidFill>
                <a:latin typeface="+mn-lt"/>
                <a:ea typeface="+mn-ea"/>
                <a:cs typeface="+mn-cs"/>
              </a:rPr>
              <a:t>also be strained through a China cap lined with cheesecloth, a fine-meshed strainer, or a </a:t>
            </a:r>
            <a:r>
              <a:rPr lang="en-US" sz="1200" b="0" i="1" u="none" strike="noStrike" kern="1200" baseline="0" dirty="0">
                <a:solidFill>
                  <a:schemeClr val="tx1"/>
                </a:solidFill>
                <a:latin typeface="+mn-lt"/>
                <a:ea typeface="+mn-ea"/>
                <a:cs typeface="+mn-cs"/>
              </a:rPr>
              <a:t>chinois </a:t>
            </a:r>
            <a:r>
              <a:rPr lang="en-US" sz="1200" b="0" i="0" u="none" strike="noStrike" kern="1200" baseline="0" dirty="0">
                <a:solidFill>
                  <a:schemeClr val="tx1"/>
                </a:solidFill>
                <a:latin typeface="+mn-lt"/>
                <a:ea typeface="+mn-ea"/>
                <a:cs typeface="+mn-cs"/>
              </a:rPr>
              <a:t>(chin-WAH). Figure 17.18 shows sauce being strained using</a:t>
            </a:r>
          </a:p>
          <a:p>
            <a:r>
              <a:rPr lang="en-US" sz="1200" b="0" i="0" u="none" strike="noStrike" kern="1200" baseline="0" dirty="0">
                <a:solidFill>
                  <a:schemeClr val="tx1"/>
                </a:solidFill>
                <a:latin typeface="+mn-lt"/>
                <a:ea typeface="+mn-ea"/>
                <a:cs typeface="+mn-cs"/>
              </a:rPr>
              <a:t>the wringing method.</a:t>
            </a:r>
            <a:endParaRPr lang="en-US" dirty="0"/>
          </a:p>
        </p:txBody>
      </p:sp>
      <p:sp>
        <p:nvSpPr>
          <p:cNvPr id="4" name="Slide Number Placeholder 3"/>
          <p:cNvSpPr>
            <a:spLocks noGrp="1"/>
          </p:cNvSpPr>
          <p:nvPr>
            <p:ph type="sldNum" sz="quarter" idx="10"/>
          </p:nvPr>
        </p:nvSpPr>
        <p:spPr/>
        <p:txBody>
          <a:bodyPr/>
          <a:lstStyle/>
          <a:p>
            <a:fld id="{8342A7E6-BC33-4146-ACBF-64D50169C982}" type="slidenum">
              <a:rPr lang="en-US" smtClean="0"/>
              <a:t>46</a:t>
            </a:fld>
            <a:endParaRPr lang="en-US"/>
          </a:p>
        </p:txBody>
      </p:sp>
    </p:spTree>
    <p:extLst>
      <p:ext uri="{BB962C8B-B14F-4D97-AF65-F5344CB8AC3E}">
        <p14:creationId xmlns:p14="http://schemas.microsoft.com/office/powerpoint/2010/main" val="27002577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As in all cooking, the final step in finishing a sauce is to adjust the seasonings. Salt, lemon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juice, cayenne, and white pepper can all be used to bring out the flavor of the sauce.</a:t>
            </a:r>
            <a:endParaRPr lang="en-US" dirty="0"/>
          </a:p>
        </p:txBody>
      </p:sp>
      <p:sp>
        <p:nvSpPr>
          <p:cNvPr id="4" name="Slide Number Placeholder 3"/>
          <p:cNvSpPr>
            <a:spLocks noGrp="1"/>
          </p:cNvSpPr>
          <p:nvPr>
            <p:ph type="sldNum" sz="quarter" idx="10"/>
          </p:nvPr>
        </p:nvSpPr>
        <p:spPr/>
        <p:txBody>
          <a:bodyPr/>
          <a:lstStyle/>
          <a:p>
            <a:fld id="{8342A7E6-BC33-4146-ACBF-64D50169C982}" type="slidenum">
              <a:rPr lang="en-US" smtClean="0"/>
              <a:t>47</a:t>
            </a:fld>
            <a:endParaRPr lang="en-US"/>
          </a:p>
        </p:txBody>
      </p:sp>
    </p:spTree>
    <p:extLst>
      <p:ext uri="{BB962C8B-B14F-4D97-AF65-F5344CB8AC3E}">
        <p14:creationId xmlns:p14="http://schemas.microsoft.com/office/powerpoint/2010/main" val="18171646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It is important to understand how to use a sauce and how to determine what dish should be paired with a particular sauce.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Obviously, there are classic pairings that have been used over time, such as eggs Benedict and hollandaise sauce.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Several factors help to determine the right sauce for a dish:</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What will be the style of service? Some sauces are plated (put on the plate with the food). Others may be available self-serve on a buffet.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How is the main ingredient of the dish being cooked? Bold sauces and garnishes work well for roasted meat. Lighter sauces are best for</a:t>
            </a:r>
          </a:p>
          <a:p>
            <a:r>
              <a:rPr lang="en-US" sz="1200" b="0" i="0" u="none" strike="noStrike" kern="1200" baseline="0" dirty="0">
                <a:solidFill>
                  <a:schemeClr val="tx1"/>
                </a:solidFill>
                <a:latin typeface="+mn-lt"/>
                <a:ea typeface="+mn-ea"/>
                <a:cs typeface="+mn-cs"/>
              </a:rPr>
              <a:t>white meat and food cooked with light techniques, such as poaching or steaming.</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How does the sauce’s flavor work with the dish’s flavor? The sauce should complement, not clash with, the flavor and texture of the dish.</a:t>
            </a:r>
          </a:p>
          <a:p>
            <a:r>
              <a:rPr lang="en-US" sz="1200" b="0" i="0" u="none" strike="noStrike" kern="1200" baseline="0" dirty="0">
                <a:solidFill>
                  <a:schemeClr val="tx1"/>
                </a:solidFill>
                <a:latin typeface="+mn-lt"/>
                <a:ea typeface="+mn-ea"/>
                <a:cs typeface="+mn-cs"/>
              </a:rPr>
              <a:t>Please remember that a sauce is a flavor accent that should boost the flavor of the dish instead of hiding it.</a:t>
            </a:r>
            <a:endParaRPr lang="en-US" dirty="0"/>
          </a:p>
        </p:txBody>
      </p:sp>
      <p:sp>
        <p:nvSpPr>
          <p:cNvPr id="4" name="Slide Number Placeholder 3"/>
          <p:cNvSpPr>
            <a:spLocks noGrp="1"/>
          </p:cNvSpPr>
          <p:nvPr>
            <p:ph type="sldNum" sz="quarter" idx="10"/>
          </p:nvPr>
        </p:nvSpPr>
        <p:spPr/>
        <p:txBody>
          <a:bodyPr/>
          <a:lstStyle/>
          <a:p>
            <a:fld id="{8342A7E6-BC33-4146-ACBF-64D50169C982}" type="slidenum">
              <a:rPr lang="en-US" smtClean="0"/>
              <a:t>48</a:t>
            </a:fld>
            <a:endParaRPr lang="en-US"/>
          </a:p>
        </p:txBody>
      </p:sp>
    </p:spTree>
    <p:extLst>
      <p:ext uri="{BB962C8B-B14F-4D97-AF65-F5344CB8AC3E}">
        <p14:creationId xmlns:p14="http://schemas.microsoft.com/office/powerpoint/2010/main" val="8650162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Are there any dietary concerns that need to be considered? For example, a roux made with wheat flour cannot be used as a thickener for a guest</a:t>
            </a:r>
          </a:p>
          <a:p>
            <a:r>
              <a:rPr lang="en-US" sz="1200" b="0" i="0" u="none" strike="noStrike" kern="1200" baseline="0" dirty="0">
                <a:solidFill>
                  <a:schemeClr val="tx1"/>
                </a:solidFill>
                <a:latin typeface="+mn-lt"/>
                <a:ea typeface="+mn-ea"/>
                <a:cs typeface="+mn-cs"/>
              </a:rPr>
              <a:t>that has a gluten allergy.</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Can the sauce be prepared correctly with the available equipment and kitchen setup? It is hard to make hollandaise on the line if no space is</a:t>
            </a:r>
          </a:p>
          <a:p>
            <a:r>
              <a:rPr lang="en-US" sz="1200" b="0" i="0" u="none" strike="noStrike" kern="1200" baseline="0" dirty="0">
                <a:solidFill>
                  <a:schemeClr val="tx1"/>
                </a:solidFill>
                <a:latin typeface="+mn-lt"/>
                <a:ea typeface="+mn-ea"/>
                <a:cs typeface="+mn-cs"/>
              </a:rPr>
              <a:t>available during service.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Can the sauce be held without compromising its quality? Some sauces do not retain their quality if left in a pan for some time.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Can the sauce be prepared correctly by your staff? Have they been well trained both on the technique for making it and the proper sanitation</a:t>
            </a:r>
          </a:p>
          <a:p>
            <a:r>
              <a:rPr lang="en-US" sz="1200" b="0" i="0" u="none" strike="noStrike" kern="1200" baseline="0" dirty="0">
                <a:solidFill>
                  <a:schemeClr val="tx1"/>
                </a:solidFill>
                <a:latin typeface="+mn-lt"/>
                <a:ea typeface="+mn-ea"/>
                <a:cs typeface="+mn-cs"/>
              </a:rPr>
              <a:t>concerns during preparation, holding, and serving?</a:t>
            </a: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8342A7E6-BC33-4146-ACBF-64D50169C982}" type="slidenum">
              <a:rPr lang="en-US" smtClean="0"/>
              <a:t>49</a:t>
            </a:fld>
            <a:endParaRPr lang="en-US"/>
          </a:p>
        </p:txBody>
      </p:sp>
    </p:spTree>
    <p:extLst>
      <p:ext uri="{BB962C8B-B14F-4D97-AF65-F5344CB8AC3E}">
        <p14:creationId xmlns:p14="http://schemas.microsoft.com/office/powerpoint/2010/main" val="37042537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Remember that taste is the most important factor, but do not ignore the color, opacity (degree of light that passes through), texture, and viscosity (thickness).</a:t>
            </a:r>
            <a:endParaRPr lang="en-US" dirty="0"/>
          </a:p>
        </p:txBody>
      </p:sp>
      <p:sp>
        <p:nvSpPr>
          <p:cNvPr id="4" name="Slide Number Placeholder 3"/>
          <p:cNvSpPr>
            <a:spLocks noGrp="1"/>
          </p:cNvSpPr>
          <p:nvPr>
            <p:ph type="sldNum" sz="quarter" idx="10"/>
          </p:nvPr>
        </p:nvSpPr>
        <p:spPr/>
        <p:txBody>
          <a:bodyPr/>
          <a:lstStyle/>
          <a:p>
            <a:fld id="{8342A7E6-BC33-4146-ACBF-64D50169C982}" type="slidenum">
              <a:rPr lang="en-US" smtClean="0"/>
              <a:t>50</a:t>
            </a:fld>
            <a:endParaRPr lang="en-US"/>
          </a:p>
        </p:txBody>
      </p:sp>
    </p:spTree>
    <p:extLst>
      <p:ext uri="{BB962C8B-B14F-4D97-AF65-F5344CB8AC3E}">
        <p14:creationId xmlns:p14="http://schemas.microsoft.com/office/powerpoint/2010/main" val="1395340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Bouillon </a:t>
            </a:r>
            <a:r>
              <a:rPr lang="en-US" sz="1200" b="0" i="0" u="none" strike="noStrike" kern="1200" baseline="0" dirty="0">
                <a:solidFill>
                  <a:schemeClr val="tx1"/>
                </a:solidFill>
                <a:latin typeface="+mn-lt"/>
                <a:ea typeface="+mn-ea"/>
                <a:cs typeface="+mn-cs"/>
              </a:rPr>
              <a:t>(BOO-yon) </a:t>
            </a:r>
          </a:p>
          <a:p>
            <a:r>
              <a:rPr lang="en-US" sz="1200" b="0" i="0" u="none" strike="noStrike" kern="1200" baseline="0" dirty="0">
                <a:solidFill>
                  <a:schemeClr val="tx1"/>
                </a:solidFill>
                <a:latin typeface="+mn-lt"/>
                <a:ea typeface="+mn-ea"/>
                <a:cs typeface="+mn-cs"/>
              </a:rPr>
              <a:t>This is the liquid that results from simmering meats or vegetables; also referred to as broth.</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Brown stock</a:t>
            </a:r>
          </a:p>
          <a:p>
            <a:r>
              <a:rPr lang="en-US" sz="1200" b="0" i="0" u="none" strike="noStrike" kern="1200" baseline="0" dirty="0">
                <a:solidFill>
                  <a:schemeClr val="tx1"/>
                </a:solidFill>
                <a:latin typeface="+mn-lt"/>
                <a:ea typeface="+mn-ea"/>
                <a:cs typeface="+mn-cs"/>
              </a:rPr>
              <a:t>This is an amber liquid made by simmering poultry, beef, veal, or game bones that have been browned first.</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Court bouillon </a:t>
            </a:r>
            <a:r>
              <a:rPr lang="en-US" sz="1200" b="0" i="0" u="none" strike="noStrike" kern="1200" baseline="0" dirty="0">
                <a:solidFill>
                  <a:schemeClr val="tx1"/>
                </a:solidFill>
                <a:latin typeface="+mn-lt"/>
                <a:ea typeface="+mn-ea"/>
                <a:cs typeface="+mn-cs"/>
              </a:rPr>
              <a:t>(court boo-YON)</a:t>
            </a:r>
          </a:p>
          <a:p>
            <a:r>
              <a:rPr lang="en-US" sz="1200" b="0" i="0" u="none" strike="noStrike" kern="1200" baseline="0" dirty="0">
                <a:solidFill>
                  <a:schemeClr val="tx1"/>
                </a:solidFill>
                <a:latin typeface="+mn-lt"/>
                <a:ea typeface="+mn-ea"/>
                <a:cs typeface="+mn-cs"/>
              </a:rPr>
              <a:t>This is an aromatic vegetable broth used for poaching fish or vegetables.</a:t>
            </a:r>
            <a:endParaRPr lang="en-US" dirty="0"/>
          </a:p>
        </p:txBody>
      </p:sp>
      <p:sp>
        <p:nvSpPr>
          <p:cNvPr id="4" name="Slide Number Placeholder 3"/>
          <p:cNvSpPr>
            <a:spLocks noGrp="1"/>
          </p:cNvSpPr>
          <p:nvPr>
            <p:ph type="sldNum" sz="quarter" idx="10"/>
          </p:nvPr>
        </p:nvSpPr>
        <p:spPr/>
        <p:txBody>
          <a:bodyPr/>
          <a:lstStyle/>
          <a:p>
            <a:fld id="{8342A7E6-BC33-4146-ACBF-64D50169C982}" type="slidenum">
              <a:rPr lang="en-US" smtClean="0"/>
              <a:t>6</a:t>
            </a:fld>
            <a:endParaRPr lang="en-US"/>
          </a:p>
        </p:txBody>
      </p:sp>
    </p:spTree>
    <p:extLst>
      <p:ext uri="{BB962C8B-B14F-4D97-AF65-F5344CB8AC3E}">
        <p14:creationId xmlns:p14="http://schemas.microsoft.com/office/powerpoint/2010/main" val="7569812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Serving soup at the beginning of a meal provides an opportunity to make a good first impression. Preparing and serving soups helps you learn more about</a:t>
            </a:r>
          </a:p>
          <a:p>
            <a:r>
              <a:rPr lang="en-US" sz="1200" b="0" i="0" u="none" strike="noStrike" kern="1200" baseline="0" dirty="0">
                <a:solidFill>
                  <a:schemeClr val="tx1"/>
                </a:solidFill>
                <a:latin typeface="+mn-lt"/>
                <a:ea typeface="+mn-ea"/>
                <a:cs typeface="+mn-cs"/>
              </a:rPr>
              <a:t>basic culinary techniques, seasonings, garnishing, and serving foods.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There are two basic kinds of soup—clear soups and thick soups. Clear soups include flavored stocks, broths, and consommés. Examples include chicken</a:t>
            </a:r>
          </a:p>
          <a:p>
            <a:r>
              <a:rPr lang="en-US" sz="1200" b="0" i="0" u="none" strike="noStrike" kern="1200" baseline="0" dirty="0">
                <a:solidFill>
                  <a:schemeClr val="tx1"/>
                </a:solidFill>
                <a:latin typeface="+mn-lt"/>
                <a:ea typeface="+mn-ea"/>
                <a:cs typeface="+mn-cs"/>
              </a:rPr>
              <a:t>noodle soup, minestrone (a tomato-based vegetable soup), and onion soup. Thick soups include cream soups and purée soups, such as bisques, chowders,</a:t>
            </a:r>
          </a:p>
          <a:p>
            <a:r>
              <a:rPr lang="en-US" sz="1200" b="0" i="0" u="none" strike="noStrike" kern="1200" baseline="0" dirty="0">
                <a:solidFill>
                  <a:schemeClr val="tx1"/>
                </a:solidFill>
                <a:latin typeface="+mn-lt"/>
                <a:ea typeface="+mn-ea"/>
                <a:cs typeface="+mn-cs"/>
              </a:rPr>
              <a:t>cream of tomato, lentil, and split pea soup.</a:t>
            </a:r>
            <a:endParaRPr lang="en-US" dirty="0"/>
          </a:p>
        </p:txBody>
      </p:sp>
      <p:sp>
        <p:nvSpPr>
          <p:cNvPr id="4" name="Slide Number Placeholder 3"/>
          <p:cNvSpPr>
            <a:spLocks noGrp="1"/>
          </p:cNvSpPr>
          <p:nvPr>
            <p:ph type="sldNum" sz="quarter" idx="10"/>
          </p:nvPr>
        </p:nvSpPr>
        <p:spPr/>
        <p:txBody>
          <a:bodyPr/>
          <a:lstStyle/>
          <a:p>
            <a:fld id="{8342A7E6-BC33-4146-ACBF-64D50169C982}" type="slidenum">
              <a:rPr lang="en-US" smtClean="0"/>
              <a:t>51</a:t>
            </a:fld>
            <a:endParaRPr lang="en-US"/>
          </a:p>
        </p:txBody>
      </p:sp>
    </p:spTree>
    <p:extLst>
      <p:ext uri="{BB962C8B-B14F-4D97-AF65-F5344CB8AC3E}">
        <p14:creationId xmlns:p14="http://schemas.microsoft.com/office/powerpoint/2010/main" val="23487958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There are many variations of these basic soups, including the following:</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Dessert soups, such as </a:t>
            </a:r>
            <a:r>
              <a:rPr lang="en-US" sz="1200" b="0" i="1" u="none" strike="noStrike" kern="1200" baseline="0" dirty="0">
                <a:solidFill>
                  <a:schemeClr val="tx1"/>
                </a:solidFill>
                <a:latin typeface="+mn-lt"/>
                <a:ea typeface="+mn-ea"/>
                <a:cs typeface="+mn-cs"/>
              </a:rPr>
              <a:t>ginataan</a:t>
            </a:r>
            <a:r>
              <a:rPr lang="en-US" sz="1200" b="0" i="0" u="none" strike="noStrike" kern="1200" baseline="0" dirty="0">
                <a:solidFill>
                  <a:schemeClr val="tx1"/>
                </a:solidFill>
                <a:latin typeface="+mn-lt"/>
                <a:ea typeface="+mn-ea"/>
                <a:cs typeface="+mn-cs"/>
              </a:rPr>
              <a:t>, a Filipino soup made from coconut milk, milk, fruits, and tapioca pearls, and served hot or cold.</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Fruit soups, such as winter melon or gazpacho, a savory soup with a tomato base.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International soups, which can be hot or cold. Examples of cold soups are borscht, a beet soup, and vichyssoise (vi-</a:t>
            </a:r>
            <a:r>
              <a:rPr lang="en-US" sz="1200" b="0" i="0" u="none" strike="noStrike" kern="1200" baseline="0" dirty="0" err="1">
                <a:solidFill>
                  <a:schemeClr val="tx1"/>
                </a:solidFill>
                <a:latin typeface="+mn-lt"/>
                <a:ea typeface="+mn-ea"/>
                <a:cs typeface="+mn-cs"/>
              </a:rPr>
              <a:t>shee</a:t>
            </a:r>
            <a:r>
              <a:rPr lang="en-US" sz="1200" b="0" i="0" u="none" strike="noStrike" kern="1200" baseline="0" dirty="0">
                <a:solidFill>
                  <a:schemeClr val="tx1"/>
                </a:solidFill>
                <a:latin typeface="+mn-lt"/>
                <a:ea typeface="+mn-ea"/>
                <a:cs typeface="+mn-cs"/>
              </a:rPr>
              <a:t>-SWAHZ), a French-style soup</a:t>
            </a:r>
          </a:p>
          <a:p>
            <a:r>
              <a:rPr lang="en-US" sz="1200" b="0" i="0" u="none" strike="noStrike" kern="1200" baseline="0" dirty="0">
                <a:solidFill>
                  <a:schemeClr val="tx1"/>
                </a:solidFill>
                <a:latin typeface="+mn-lt"/>
                <a:ea typeface="+mn-ea"/>
                <a:cs typeface="+mn-cs"/>
              </a:rPr>
              <a:t>made of puréed leeks, onions, potatoes, cream, and chicken stock. Hot soups include Vietnamese pho (pronounced fuh), a rich beef stock with</a:t>
            </a:r>
          </a:p>
          <a:p>
            <a:r>
              <a:rPr lang="en-US" sz="1200" b="0" i="0" u="none" strike="noStrike" kern="1200" baseline="0" dirty="0">
                <a:solidFill>
                  <a:schemeClr val="tx1"/>
                </a:solidFill>
                <a:latin typeface="+mn-lt"/>
                <a:ea typeface="+mn-ea"/>
                <a:cs typeface="+mn-cs"/>
              </a:rPr>
              <a:t>noodles and thinly shaved beef, or French onion soup, made with beef stock and topped with melted Gruyère cheese.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Traditional regional soups, such as New England clam chowder, which is cream sauce based, Manhattan clam chowder, which is red sauce based,</a:t>
            </a:r>
          </a:p>
          <a:p>
            <a:r>
              <a:rPr lang="en-US" sz="1200" b="0" i="0" u="none" strike="noStrike" kern="1200" baseline="0" dirty="0">
                <a:solidFill>
                  <a:schemeClr val="tx1"/>
                </a:solidFill>
                <a:latin typeface="+mn-lt"/>
                <a:ea typeface="+mn-ea"/>
                <a:cs typeface="+mn-cs"/>
              </a:rPr>
              <a:t>or gumbo, which is a Creole soup made with okra and shrimp.</a:t>
            </a:r>
            <a:endParaRPr lang="en-US" dirty="0"/>
          </a:p>
        </p:txBody>
      </p:sp>
      <p:sp>
        <p:nvSpPr>
          <p:cNvPr id="4" name="Slide Number Placeholder 3"/>
          <p:cNvSpPr>
            <a:spLocks noGrp="1"/>
          </p:cNvSpPr>
          <p:nvPr>
            <p:ph type="sldNum" sz="quarter" idx="10"/>
          </p:nvPr>
        </p:nvSpPr>
        <p:spPr/>
        <p:txBody>
          <a:bodyPr/>
          <a:lstStyle/>
          <a:p>
            <a:fld id="{8342A7E6-BC33-4146-ACBF-64D50169C982}" type="slidenum">
              <a:rPr lang="en-US" smtClean="0"/>
              <a:t>52</a:t>
            </a:fld>
            <a:endParaRPr lang="en-US"/>
          </a:p>
        </p:txBody>
      </p:sp>
    </p:spTree>
    <p:extLst>
      <p:ext uri="{BB962C8B-B14F-4D97-AF65-F5344CB8AC3E}">
        <p14:creationId xmlns:p14="http://schemas.microsoft.com/office/powerpoint/2010/main" val="19404254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Soups must be cooked properly. Most soups are cooked at a gentle simmer and stirred occasionally. If a soup is cooked for too long, the flavor can become flat</a:t>
            </a:r>
          </a:p>
          <a:p>
            <a:r>
              <a:rPr lang="en-US" sz="1200" b="0" i="0" u="none" strike="noStrike" kern="1200" baseline="0" dirty="0">
                <a:solidFill>
                  <a:schemeClr val="tx1"/>
                </a:solidFill>
                <a:latin typeface="+mn-lt"/>
                <a:ea typeface="+mn-ea"/>
                <a:cs typeface="+mn-cs"/>
              </a:rPr>
              <a:t>and nutrients will be lost. Adding chopped fresh herbs, lemon juice, or a dash of hot pepper sauce to soup can brighten its flavor. Finishing techniques are</a:t>
            </a:r>
          </a:p>
          <a:p>
            <a:r>
              <a:rPr lang="en-US" sz="1200" b="0" i="0" u="none" strike="noStrike" kern="1200" baseline="0" dirty="0">
                <a:solidFill>
                  <a:schemeClr val="tx1"/>
                </a:solidFill>
                <a:latin typeface="+mn-lt"/>
                <a:ea typeface="+mn-ea"/>
                <a:cs typeface="+mn-cs"/>
              </a:rPr>
              <a:t>important when preparing soup for service. For example, the line cook should remove the surface fat on the soup before service by blotting the soup with</a:t>
            </a:r>
          </a:p>
          <a:p>
            <a:r>
              <a:rPr lang="en-US" sz="1200" b="0" i="0" u="none" strike="noStrike" kern="1200" baseline="0" dirty="0">
                <a:solidFill>
                  <a:schemeClr val="tx1"/>
                </a:solidFill>
                <a:latin typeface="+mn-lt"/>
                <a:ea typeface="+mn-ea"/>
                <a:cs typeface="+mn-cs"/>
              </a:rPr>
              <a:t>strips of unwaxed brown butcher paper. Soups should also be garnished just before service.</a:t>
            </a:r>
            <a:endParaRPr lang="en-US" dirty="0"/>
          </a:p>
        </p:txBody>
      </p:sp>
      <p:sp>
        <p:nvSpPr>
          <p:cNvPr id="4" name="Slide Number Placeholder 3"/>
          <p:cNvSpPr>
            <a:spLocks noGrp="1"/>
          </p:cNvSpPr>
          <p:nvPr>
            <p:ph type="sldNum" sz="quarter" idx="10"/>
          </p:nvPr>
        </p:nvSpPr>
        <p:spPr/>
        <p:txBody>
          <a:bodyPr/>
          <a:lstStyle/>
          <a:p>
            <a:fld id="{8342A7E6-BC33-4146-ACBF-64D50169C982}" type="slidenum">
              <a:rPr lang="en-US" smtClean="0"/>
              <a:t>53</a:t>
            </a:fld>
            <a:endParaRPr lang="en-US"/>
          </a:p>
        </p:txBody>
      </p:sp>
    </p:spTree>
    <p:extLst>
      <p:ext uri="{BB962C8B-B14F-4D97-AF65-F5344CB8AC3E}">
        <p14:creationId xmlns:p14="http://schemas.microsoft.com/office/powerpoint/2010/main" val="26571672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Stock or broth is the basic ingredient in clear soups. Broth is made from a combination of water; vegetables; beef, fish, chicken, or veal; mirepoix; and</a:t>
            </a:r>
          </a:p>
          <a:p>
            <a:r>
              <a:rPr lang="en-US" sz="1200" b="0" i="1" u="none" strike="noStrike" kern="1200" baseline="0" dirty="0">
                <a:solidFill>
                  <a:schemeClr val="tx1"/>
                </a:solidFill>
                <a:latin typeface="+mn-lt"/>
                <a:ea typeface="+mn-ea"/>
                <a:cs typeface="+mn-cs"/>
              </a:rPr>
              <a:t>bouquet garni</a:t>
            </a:r>
            <a:r>
              <a:rPr lang="en-US" sz="1200" b="0" i="0" u="none" strike="noStrike" kern="1200" baseline="0" dirty="0">
                <a:solidFill>
                  <a:schemeClr val="tx1"/>
                </a:solidFill>
                <a:latin typeface="+mn-lt"/>
                <a:ea typeface="+mn-ea"/>
                <a:cs typeface="+mn-cs"/>
              </a:rPr>
              <a:t>. It should be clear to pale amber in color and have the flavor of the major ingredient.</a:t>
            </a:r>
            <a:endParaRPr lang="en-US" dirty="0"/>
          </a:p>
        </p:txBody>
      </p:sp>
      <p:sp>
        <p:nvSpPr>
          <p:cNvPr id="4" name="Slide Number Placeholder 3"/>
          <p:cNvSpPr>
            <a:spLocks noGrp="1"/>
          </p:cNvSpPr>
          <p:nvPr>
            <p:ph type="sldNum" sz="quarter" idx="10"/>
          </p:nvPr>
        </p:nvSpPr>
        <p:spPr/>
        <p:txBody>
          <a:bodyPr/>
          <a:lstStyle/>
          <a:p>
            <a:fld id="{8342A7E6-BC33-4146-ACBF-64D50169C982}" type="slidenum">
              <a:rPr lang="en-US" smtClean="0"/>
              <a:t>54</a:t>
            </a:fld>
            <a:endParaRPr lang="en-US"/>
          </a:p>
        </p:txBody>
      </p:sp>
    </p:spTree>
    <p:extLst>
      <p:ext uri="{BB962C8B-B14F-4D97-AF65-F5344CB8AC3E}">
        <p14:creationId xmlns:p14="http://schemas.microsoft.com/office/powerpoint/2010/main" val="133249272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One type of clear soup is consommé (</a:t>
            </a:r>
            <a:r>
              <a:rPr lang="en-US" sz="1200" b="0" i="0" u="none" strike="noStrike" kern="1200" baseline="0" dirty="0" err="1">
                <a:solidFill>
                  <a:schemeClr val="tx1"/>
                </a:solidFill>
                <a:latin typeface="+mn-lt"/>
                <a:ea typeface="+mn-ea"/>
                <a:cs typeface="+mn-cs"/>
              </a:rPr>
              <a:t>kon</a:t>
            </a:r>
            <a:r>
              <a:rPr lang="en-US" sz="1200" b="0" i="0" u="none" strike="noStrike" kern="1200" baseline="0" dirty="0">
                <a:solidFill>
                  <a:schemeClr val="tx1"/>
                </a:solidFill>
                <a:latin typeface="+mn-lt"/>
                <a:ea typeface="+mn-ea"/>
                <a:cs typeface="+mn-cs"/>
              </a:rPr>
              <a:t>-</a:t>
            </a:r>
            <a:r>
              <a:rPr lang="en-US" sz="1200" b="0" i="0" u="none" strike="noStrike" kern="1200" baseline="0" dirty="0" err="1">
                <a:solidFill>
                  <a:schemeClr val="tx1"/>
                </a:solidFill>
                <a:latin typeface="+mn-lt"/>
                <a:ea typeface="+mn-ea"/>
                <a:cs typeface="+mn-cs"/>
              </a:rPr>
              <a:t>sah</a:t>
            </a:r>
            <a:r>
              <a:rPr lang="en-US" sz="1200" b="0" i="0" u="none" strike="noStrike" kern="1200" baseline="0" dirty="0">
                <a:solidFill>
                  <a:schemeClr val="tx1"/>
                </a:solidFill>
                <a:latin typeface="+mn-lt"/>
                <a:ea typeface="+mn-ea"/>
                <a:cs typeface="+mn-cs"/>
              </a:rPr>
              <a:t>-MAY). This is a rich, flavorful broth or stock that has been clarified. A consommé is made by adding a</a:t>
            </a:r>
          </a:p>
          <a:p>
            <a:r>
              <a:rPr lang="en-US" sz="1200" b="0" i="0" u="none" strike="noStrike" kern="1200" baseline="0" dirty="0">
                <a:solidFill>
                  <a:schemeClr val="tx1"/>
                </a:solidFill>
                <a:latin typeface="+mn-lt"/>
                <a:ea typeface="+mn-ea"/>
                <a:cs typeface="+mn-cs"/>
              </a:rPr>
              <a:t>mixture of ground meats with mirepoix, tomatoes, egg whites, and </a:t>
            </a:r>
            <a:r>
              <a:rPr lang="en-US" sz="1200" b="0" i="1" u="none" strike="noStrike" kern="1200" baseline="0" dirty="0">
                <a:solidFill>
                  <a:schemeClr val="tx1"/>
                </a:solidFill>
                <a:latin typeface="+mn-lt"/>
                <a:ea typeface="+mn-ea"/>
                <a:cs typeface="+mn-cs"/>
              </a:rPr>
              <a:t>oignon brûlé </a:t>
            </a:r>
            <a:r>
              <a:rPr lang="en-US" sz="1200" b="0" i="0" u="none" strike="noStrike" kern="1200" baseline="0" dirty="0">
                <a:solidFill>
                  <a:schemeClr val="tx1"/>
                </a:solidFill>
                <a:latin typeface="+mn-lt"/>
                <a:ea typeface="+mn-ea"/>
                <a:cs typeface="+mn-cs"/>
              </a:rPr>
              <a:t>(oy-NYON </a:t>
            </a:r>
            <a:r>
              <a:rPr lang="en-US" sz="1200" b="0" i="0" u="none" strike="noStrike" kern="1200" baseline="0" dirty="0" err="1">
                <a:solidFill>
                  <a:schemeClr val="tx1"/>
                </a:solidFill>
                <a:latin typeface="+mn-lt"/>
                <a:ea typeface="+mn-ea"/>
                <a:cs typeface="+mn-cs"/>
              </a:rPr>
              <a:t>broo</a:t>
            </a:r>
            <a:r>
              <a:rPr lang="en-US" sz="1200" b="0" i="0" u="none" strike="noStrike" kern="1200" baseline="0" dirty="0">
                <a:solidFill>
                  <a:schemeClr val="tx1"/>
                </a:solidFill>
                <a:latin typeface="+mn-lt"/>
                <a:ea typeface="+mn-ea"/>
                <a:cs typeface="+mn-cs"/>
              </a:rPr>
              <a:t>-LAY) to bouillon or stock. This mixture is called clearmeat.</a:t>
            </a:r>
          </a:p>
          <a:p>
            <a:r>
              <a:rPr lang="en-US" sz="1200" b="1" i="1" u="none" strike="noStrike" kern="1200" baseline="0" dirty="0">
                <a:solidFill>
                  <a:schemeClr val="tx1"/>
                </a:solidFill>
                <a:latin typeface="+mn-lt"/>
                <a:ea typeface="+mn-ea"/>
                <a:cs typeface="+mn-cs"/>
              </a:rPr>
              <a:t>Oignon brûlé </a:t>
            </a:r>
            <a:r>
              <a:rPr lang="en-US" sz="1200" b="0" i="0" u="none" strike="noStrike" kern="1200" baseline="0" dirty="0">
                <a:solidFill>
                  <a:schemeClr val="tx1"/>
                </a:solidFill>
                <a:latin typeface="+mn-lt"/>
                <a:ea typeface="+mn-ea"/>
                <a:cs typeface="+mn-cs"/>
              </a:rPr>
              <a:t>is a “burnt onion” (see Figure 17.20). For </a:t>
            </a:r>
            <a:r>
              <a:rPr lang="en-US" sz="1200" b="0" i="1" u="none" strike="noStrike" kern="1200" baseline="0" dirty="0">
                <a:solidFill>
                  <a:schemeClr val="tx1"/>
                </a:solidFill>
                <a:latin typeface="+mn-lt"/>
                <a:ea typeface="+mn-ea"/>
                <a:cs typeface="+mn-cs"/>
              </a:rPr>
              <a:t>oignon brûlé, </a:t>
            </a:r>
            <a:r>
              <a:rPr lang="en-US" sz="1200" b="0" i="0" u="none" strike="noStrike" kern="1200" baseline="0" dirty="0">
                <a:solidFill>
                  <a:schemeClr val="tx1"/>
                </a:solidFill>
                <a:latin typeface="+mn-lt"/>
                <a:ea typeface="+mn-ea"/>
                <a:cs typeface="+mn-cs"/>
              </a:rPr>
              <a:t>cut an onion in half across its hemisphere, and then char the flat part either on a flattop</a:t>
            </a:r>
          </a:p>
          <a:p>
            <a:r>
              <a:rPr lang="en-US" sz="1200" b="0" i="0" u="none" strike="noStrike" kern="1200" baseline="0" dirty="0">
                <a:solidFill>
                  <a:schemeClr val="tx1"/>
                </a:solidFill>
                <a:latin typeface="+mn-lt"/>
                <a:ea typeface="+mn-ea"/>
                <a:cs typeface="+mn-cs"/>
              </a:rPr>
              <a:t>range or grill, or in a dry (fat-free) pan. This adds color and flavor to the consommé. Care must be taken to prevent too much burning.</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Slowly simmer the mixture until the impurities come to the surface, trapped in a </a:t>
            </a:r>
            <a:r>
              <a:rPr lang="en-US" sz="1200" b="1" i="0" u="none" strike="noStrike" kern="1200" baseline="0" dirty="0">
                <a:solidFill>
                  <a:schemeClr val="tx1"/>
                </a:solidFill>
                <a:latin typeface="+mn-lt"/>
                <a:ea typeface="+mn-ea"/>
                <a:cs typeface="+mn-cs"/>
              </a:rPr>
              <a:t>raft</a:t>
            </a:r>
            <a:r>
              <a:rPr lang="en-US" sz="1200" b="0" i="0" u="none" strike="noStrike" kern="1200" baseline="0" dirty="0">
                <a:solidFill>
                  <a:schemeClr val="tx1"/>
                </a:solidFill>
                <a:latin typeface="+mn-lt"/>
                <a:ea typeface="+mn-ea"/>
                <a:cs typeface="+mn-cs"/>
              </a:rPr>
              <a:t>, which is the floating layer of egg whites, meat and vegetable solids,</a:t>
            </a:r>
          </a:p>
          <a:p>
            <a:r>
              <a:rPr lang="en-US" sz="1200" b="0" i="0" u="none" strike="noStrike" kern="1200" baseline="0" dirty="0">
                <a:solidFill>
                  <a:schemeClr val="tx1"/>
                </a:solidFill>
                <a:latin typeface="+mn-lt"/>
                <a:ea typeface="+mn-ea"/>
                <a:cs typeface="+mn-cs"/>
              </a:rPr>
              <a:t>and fats. Remove the raft, and the result is pure and clear, or </a:t>
            </a:r>
            <a:r>
              <a:rPr lang="en-US" sz="1200" b="1" i="0" u="none" strike="noStrike" kern="1200" baseline="0" dirty="0">
                <a:solidFill>
                  <a:schemeClr val="tx1"/>
                </a:solidFill>
                <a:latin typeface="+mn-lt"/>
                <a:ea typeface="+mn-ea"/>
                <a:cs typeface="+mn-cs"/>
              </a:rPr>
              <a:t>clarified</a:t>
            </a:r>
            <a:r>
              <a:rPr lang="en-US" sz="1200" b="0" i="0" u="none" strike="noStrike" kern="1200" baseline="0" dirty="0">
                <a:solidFill>
                  <a:schemeClr val="tx1"/>
                </a:solidFill>
                <a:latin typeface="+mn-lt"/>
                <a:ea typeface="+mn-ea"/>
                <a:cs typeface="+mn-cs"/>
              </a:rPr>
              <a:t>. Good consommé should be clear and aromatic and should emphasize the flavor of</a:t>
            </a:r>
          </a:p>
          <a:p>
            <a:r>
              <a:rPr lang="en-US" sz="1200" b="0" i="0" u="none" strike="noStrike" kern="1200" baseline="0" dirty="0">
                <a:solidFill>
                  <a:schemeClr val="tx1"/>
                </a:solidFill>
                <a:latin typeface="+mn-lt"/>
                <a:ea typeface="+mn-ea"/>
                <a:cs typeface="+mn-cs"/>
              </a:rPr>
              <a:t>the major ingredient. If the consommé is too weak, a meat or poultry glaze may be added to enhance the flavor.</a:t>
            </a:r>
            <a:endParaRPr lang="en-US" dirty="0"/>
          </a:p>
        </p:txBody>
      </p:sp>
      <p:sp>
        <p:nvSpPr>
          <p:cNvPr id="4" name="Slide Number Placeholder 3"/>
          <p:cNvSpPr>
            <a:spLocks noGrp="1"/>
          </p:cNvSpPr>
          <p:nvPr>
            <p:ph type="sldNum" sz="quarter" idx="10"/>
          </p:nvPr>
        </p:nvSpPr>
        <p:spPr/>
        <p:txBody>
          <a:bodyPr/>
          <a:lstStyle/>
          <a:p>
            <a:fld id="{8342A7E6-BC33-4146-ACBF-64D50169C982}" type="slidenum">
              <a:rPr lang="en-US" smtClean="0"/>
              <a:t>55</a:t>
            </a:fld>
            <a:endParaRPr lang="en-US"/>
          </a:p>
        </p:txBody>
      </p:sp>
    </p:spTree>
    <p:extLst>
      <p:ext uri="{BB962C8B-B14F-4D97-AF65-F5344CB8AC3E}">
        <p14:creationId xmlns:p14="http://schemas.microsoft.com/office/powerpoint/2010/main" val="389307676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There are two kinds of thick soup—cream soups and purée soups. Both purée and cream soups are made with a liquid and either </a:t>
            </a:r>
            <a:r>
              <a:rPr lang="en-US" sz="1200" b="0" i="1" u="none" strike="noStrike" kern="1200" baseline="0" dirty="0">
                <a:solidFill>
                  <a:schemeClr val="tx1"/>
                </a:solidFill>
                <a:latin typeface="+mn-lt"/>
                <a:ea typeface="+mn-ea"/>
                <a:cs typeface="+mn-cs"/>
              </a:rPr>
              <a:t>sachet d’épices </a:t>
            </a:r>
            <a:r>
              <a:rPr lang="en-US" sz="1200" b="0" i="0" u="none" strike="noStrike" kern="1200" baseline="0" dirty="0">
                <a:solidFill>
                  <a:schemeClr val="tx1"/>
                </a:solidFill>
                <a:latin typeface="+mn-lt"/>
                <a:ea typeface="+mn-ea"/>
                <a:cs typeface="+mn-cs"/>
              </a:rPr>
              <a:t>or </a:t>
            </a:r>
            <a:r>
              <a:rPr lang="en-US" sz="1200" b="0" i="1" u="none" strike="noStrike" kern="1200" baseline="0" dirty="0">
                <a:solidFill>
                  <a:schemeClr val="tx1"/>
                </a:solidFill>
                <a:latin typeface="+mn-lt"/>
                <a:ea typeface="+mn-ea"/>
                <a:cs typeface="+mn-cs"/>
              </a:rPr>
              <a:t>bouquet</a:t>
            </a:r>
          </a:p>
          <a:p>
            <a:r>
              <a:rPr lang="en-US" sz="1200" b="0" i="1" u="none" strike="noStrike" kern="1200" baseline="0" dirty="0">
                <a:solidFill>
                  <a:schemeClr val="tx1"/>
                </a:solidFill>
                <a:latin typeface="+mn-lt"/>
                <a:ea typeface="+mn-ea"/>
                <a:cs typeface="+mn-cs"/>
              </a:rPr>
              <a:t>garni</a:t>
            </a:r>
            <a:r>
              <a:rPr lang="en-US" sz="1200" b="0" i="0" u="none" strike="noStrike" kern="1200" baseline="0" dirty="0">
                <a:solidFill>
                  <a:schemeClr val="tx1"/>
                </a:solidFill>
                <a:latin typeface="+mn-lt"/>
                <a:ea typeface="+mn-ea"/>
                <a:cs typeface="+mn-cs"/>
              </a:rPr>
              <a:t>. Then a puréed main ingredient, to provide the main flavor, is blended into this base.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main difference between a purée and cream soup is that cream soups are usually thickened with an added starch, such as roux. Purée soups are</a:t>
            </a:r>
          </a:p>
          <a:p>
            <a:r>
              <a:rPr lang="en-US" sz="1200" b="0" i="0" u="none" strike="noStrike" kern="1200" baseline="0" dirty="0">
                <a:solidFill>
                  <a:schemeClr val="tx1"/>
                </a:solidFill>
                <a:latin typeface="+mn-lt"/>
                <a:ea typeface="+mn-ea"/>
                <a:cs typeface="+mn-cs"/>
              </a:rPr>
              <a:t>thickened by the starch found in the puréed main ingredient, such as potatoes. Purée soups are coarser than cream soups but should be liquid enough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to pour easily from a ladle.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Cream soups must be thick with a smooth texture. They should never be boiled. Boiling can cause the milk fat to break down, making the soup thin and watery.</a:t>
            </a:r>
          </a:p>
          <a:p>
            <a:r>
              <a:rPr lang="en-US" sz="1200" b="0" i="0" u="none" strike="noStrike" kern="1200" baseline="0" dirty="0">
                <a:solidFill>
                  <a:schemeClr val="tx1"/>
                </a:solidFill>
                <a:latin typeface="+mn-lt"/>
                <a:ea typeface="+mn-ea"/>
                <a:cs typeface="+mn-cs"/>
              </a:rPr>
              <a:t>Garnish cream soups with a bit of the soup’s main ingredient. For instance, place a few small blanched broccoli florets on top of cream of broccoli soup.</a:t>
            </a:r>
            <a:endParaRPr lang="en-US" dirty="0"/>
          </a:p>
        </p:txBody>
      </p:sp>
      <p:sp>
        <p:nvSpPr>
          <p:cNvPr id="4" name="Slide Number Placeholder 3"/>
          <p:cNvSpPr>
            <a:spLocks noGrp="1"/>
          </p:cNvSpPr>
          <p:nvPr>
            <p:ph type="sldNum" sz="quarter" idx="10"/>
          </p:nvPr>
        </p:nvSpPr>
        <p:spPr/>
        <p:txBody>
          <a:bodyPr/>
          <a:lstStyle/>
          <a:p>
            <a:fld id="{8342A7E6-BC33-4146-ACBF-64D50169C982}" type="slidenum">
              <a:rPr lang="en-US" smtClean="0"/>
              <a:t>56</a:t>
            </a:fld>
            <a:endParaRPr lang="en-US"/>
          </a:p>
        </p:txBody>
      </p:sp>
    </p:spTree>
    <p:extLst>
      <p:ext uri="{BB962C8B-B14F-4D97-AF65-F5344CB8AC3E}">
        <p14:creationId xmlns:p14="http://schemas.microsoft.com/office/powerpoint/2010/main" val="196475817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Bisques are another kind of thick soup. Bisque (BISK) is a cream soup usually made from puréed shells from shellfish such as lobster, shrimp, or crab.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The shells are puréed along with vegetables, making the texture slightly grainy. The bisque is then strained, garnished, and served. A properly prepared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bisque should be a pale pink or red color and have the flavor of the shellfish.</a:t>
            </a:r>
            <a:endParaRPr lang="en-US" dirty="0"/>
          </a:p>
        </p:txBody>
      </p:sp>
      <p:sp>
        <p:nvSpPr>
          <p:cNvPr id="4" name="Slide Number Placeholder 3"/>
          <p:cNvSpPr>
            <a:spLocks noGrp="1"/>
          </p:cNvSpPr>
          <p:nvPr>
            <p:ph type="sldNum" sz="quarter" idx="10"/>
          </p:nvPr>
        </p:nvSpPr>
        <p:spPr/>
        <p:txBody>
          <a:bodyPr/>
          <a:lstStyle/>
          <a:p>
            <a:fld id="{8342A7E6-BC33-4146-ACBF-64D50169C982}" type="slidenum">
              <a:rPr lang="en-US" smtClean="0"/>
              <a:t>57</a:t>
            </a:fld>
            <a:endParaRPr lang="en-US"/>
          </a:p>
        </p:txBody>
      </p:sp>
    </p:spTree>
    <p:extLst>
      <p:ext uri="{BB962C8B-B14F-4D97-AF65-F5344CB8AC3E}">
        <p14:creationId xmlns:p14="http://schemas.microsoft.com/office/powerpoint/2010/main" val="35436690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Chowders are hearty, thick soups made in much the same way as cream soups. Chowders are not puréed before the cream or milk is added.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They are usually thickened with roux and typically include large pieces of the main ingredients (usually potatoes or seafood) and garnishes.</a:t>
            </a:r>
            <a:endParaRPr lang="en-US" dirty="0"/>
          </a:p>
        </p:txBody>
      </p:sp>
      <p:sp>
        <p:nvSpPr>
          <p:cNvPr id="4" name="Slide Number Placeholder 3"/>
          <p:cNvSpPr>
            <a:spLocks noGrp="1"/>
          </p:cNvSpPr>
          <p:nvPr>
            <p:ph type="sldNum" sz="quarter" idx="10"/>
          </p:nvPr>
        </p:nvSpPr>
        <p:spPr/>
        <p:txBody>
          <a:bodyPr/>
          <a:lstStyle/>
          <a:p>
            <a:fld id="{8342A7E6-BC33-4146-ACBF-64D50169C982}" type="slidenum">
              <a:rPr lang="en-US" smtClean="0"/>
              <a:t>58</a:t>
            </a:fld>
            <a:endParaRPr lang="en-US"/>
          </a:p>
        </p:txBody>
      </p:sp>
    </p:spTree>
    <p:extLst>
      <p:ext uri="{BB962C8B-B14F-4D97-AF65-F5344CB8AC3E}">
        <p14:creationId xmlns:p14="http://schemas.microsoft.com/office/powerpoint/2010/main" val="6361362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Font typeface="+mj-lt"/>
              <a:buAutoNum type="arabicPeriod"/>
            </a:pPr>
            <a:r>
              <a:rPr lang="en-US" sz="1200" b="0" i="0" u="none" strike="noStrike" kern="1200" baseline="0" dirty="0">
                <a:solidFill>
                  <a:schemeClr val="tx1"/>
                </a:solidFill>
                <a:latin typeface="+mn-lt"/>
                <a:ea typeface="+mn-ea"/>
                <a:cs typeface="+mn-cs"/>
              </a:rPr>
              <a:t>Combine the meat or vegetables and water.</a:t>
            </a:r>
          </a:p>
          <a:p>
            <a:pPr marL="228600" indent="-228600">
              <a:buFont typeface="+mj-lt"/>
              <a:buAutoNum type="arabicPeriod"/>
            </a:pPr>
            <a:r>
              <a:rPr lang="en-US" sz="1200" b="0" i="0" u="none" strike="noStrike" kern="1200" baseline="0" dirty="0">
                <a:solidFill>
                  <a:schemeClr val="tx1"/>
                </a:solidFill>
                <a:latin typeface="+mn-lt"/>
                <a:ea typeface="+mn-ea"/>
                <a:cs typeface="+mn-cs"/>
              </a:rPr>
              <a:t>Bring to an even simmer.</a:t>
            </a:r>
          </a:p>
          <a:p>
            <a:pPr marL="228600" indent="-228600">
              <a:buFont typeface="+mj-lt"/>
              <a:buAutoNum type="arabicPeriod"/>
            </a:pPr>
            <a:r>
              <a:rPr lang="en-US" sz="1200" b="0" i="0" u="none" strike="noStrike" kern="1200" baseline="0" dirty="0">
                <a:solidFill>
                  <a:schemeClr val="tx1"/>
                </a:solidFill>
                <a:latin typeface="+mn-lt"/>
                <a:ea typeface="+mn-ea"/>
                <a:cs typeface="+mn-cs"/>
              </a:rPr>
              <a:t>Add the mirepoix and </a:t>
            </a:r>
            <a:r>
              <a:rPr lang="en-US" sz="1200" b="0" i="1" u="none" strike="noStrike" kern="1200" baseline="0" dirty="0">
                <a:solidFill>
                  <a:schemeClr val="tx1"/>
                </a:solidFill>
                <a:latin typeface="+mn-lt"/>
                <a:ea typeface="+mn-ea"/>
                <a:cs typeface="+mn-cs"/>
              </a:rPr>
              <a:t>bouquet garni</a:t>
            </a:r>
            <a:r>
              <a:rPr lang="en-US" sz="1200" b="0" i="0" u="none" strike="noStrike" kern="1200" baseline="0" dirty="0">
                <a:solidFill>
                  <a:schemeClr val="tx1"/>
                </a:solidFill>
                <a:latin typeface="+mn-lt"/>
                <a:ea typeface="+mn-ea"/>
                <a:cs typeface="+mn-cs"/>
              </a:rPr>
              <a:t>. </a:t>
            </a:r>
          </a:p>
          <a:p>
            <a:pPr marL="228600" indent="-228600">
              <a:buFont typeface="+mj-lt"/>
              <a:buAutoNum type="arabicPeriod"/>
            </a:pPr>
            <a:r>
              <a:rPr lang="en-US" sz="1200" b="0" i="0" u="none" strike="noStrike" kern="1200" baseline="0" dirty="0">
                <a:solidFill>
                  <a:schemeClr val="tx1"/>
                </a:solidFill>
                <a:latin typeface="+mn-lt"/>
                <a:ea typeface="+mn-ea"/>
                <a:cs typeface="+mn-cs"/>
              </a:rPr>
              <a:t>Simmer for the appropriate cooking time depending on the main ingredient in the broth:</a:t>
            </a:r>
          </a:p>
          <a:p>
            <a:pPr marL="685800" lvl="1" indent="-228600">
              <a:buFont typeface="Arial" panose="020B0604020202020204" pitchFamily="34" charset="0"/>
              <a:buChar char="•"/>
            </a:pPr>
            <a:r>
              <a:rPr lang="en-US" sz="1200" b="0" i="0" u="none" strike="noStrike" kern="1200" baseline="0" dirty="0">
                <a:solidFill>
                  <a:schemeClr val="tx1"/>
                </a:solidFill>
                <a:latin typeface="+mn-lt"/>
                <a:ea typeface="+mn-ea"/>
                <a:cs typeface="+mn-cs"/>
              </a:rPr>
              <a:t>Beef, veal, game, chicken: 2 to 3 hours</a:t>
            </a:r>
          </a:p>
          <a:p>
            <a:pPr marL="685800" lvl="1" indent="-228600">
              <a:buFont typeface="Arial" panose="020B0604020202020204" pitchFamily="34" charset="0"/>
              <a:buChar char="•"/>
            </a:pPr>
            <a:r>
              <a:rPr lang="en-US" sz="1200" b="0" i="0" u="none" strike="noStrike" kern="1200" baseline="0" dirty="0">
                <a:solidFill>
                  <a:schemeClr val="tx1"/>
                </a:solidFill>
                <a:latin typeface="+mn-lt"/>
                <a:ea typeface="+mn-ea"/>
                <a:cs typeface="+mn-cs"/>
              </a:rPr>
              <a:t>Fish: 30 to 40 minutes</a:t>
            </a:r>
          </a:p>
          <a:p>
            <a:pPr marL="685800" lvl="1" indent="-228600">
              <a:buFont typeface="Arial" panose="020B0604020202020204" pitchFamily="34" charset="0"/>
              <a:buChar char="•"/>
            </a:pPr>
            <a:r>
              <a:rPr lang="en-US" sz="1200" b="0" i="0" u="none" strike="noStrike" kern="1200" baseline="0" dirty="0">
                <a:solidFill>
                  <a:schemeClr val="tx1"/>
                </a:solidFill>
                <a:latin typeface="+mn-lt"/>
                <a:ea typeface="+mn-ea"/>
                <a:cs typeface="+mn-cs"/>
              </a:rPr>
              <a:t>Vegetables: 30 minutes to 1 hour</a:t>
            </a:r>
          </a:p>
          <a:p>
            <a:pPr marL="228600" indent="-228600">
              <a:buFont typeface="+mj-lt"/>
              <a:buAutoNum type="arabicPeriod"/>
            </a:pPr>
            <a:r>
              <a:rPr lang="en-US" sz="1200" b="0" i="0" u="none" strike="noStrike" kern="1200" baseline="0" dirty="0">
                <a:solidFill>
                  <a:schemeClr val="tx1"/>
                </a:solidFill>
                <a:latin typeface="+mn-lt"/>
                <a:ea typeface="+mn-ea"/>
                <a:cs typeface="+mn-cs"/>
              </a:rPr>
              <a:t>Skim and strain. Cool and store, or finish and garnish for service.</a:t>
            </a:r>
          </a:p>
          <a:p>
            <a:pPr marL="0" indent="0">
              <a:buFont typeface="+mj-lt"/>
              <a:buNone/>
            </a:pPr>
            <a:endParaRPr lang="en-US" sz="1200" b="0" i="0" u="none" strike="noStrike" kern="1200" baseline="0" dirty="0">
              <a:solidFill>
                <a:schemeClr val="tx1"/>
              </a:solidFill>
              <a:latin typeface="+mn-lt"/>
              <a:ea typeface="+mn-ea"/>
              <a:cs typeface="+mn-cs"/>
            </a:endParaRPr>
          </a:p>
          <a:p>
            <a:pPr marL="0" indent="0">
              <a:buFont typeface="+mj-lt"/>
              <a:buNone/>
            </a:pPr>
            <a:r>
              <a:rPr lang="en-US" sz="1200" b="0" i="0" u="none" strike="noStrike" kern="1200" baseline="0" dirty="0">
                <a:solidFill>
                  <a:schemeClr val="tx1"/>
                </a:solidFill>
                <a:latin typeface="+mn-lt"/>
                <a:ea typeface="+mn-ea"/>
                <a:cs typeface="+mn-cs"/>
              </a:rPr>
              <a:t>Remember: </a:t>
            </a:r>
            <a:r>
              <a:rPr lang="en-US" sz="1200" b="0" i="1" u="none" strike="noStrike" kern="1200" baseline="0" dirty="0">
                <a:solidFill>
                  <a:schemeClr val="tx1"/>
                </a:solidFill>
                <a:latin typeface="+mn-lt"/>
                <a:ea typeface="+mn-ea"/>
                <a:cs typeface="+mn-cs"/>
              </a:rPr>
              <a:t>A good broth should be clear, pale amber, with the distinct flavor of the major ingredient.</a:t>
            </a:r>
            <a:endParaRPr lang="en-US" dirty="0"/>
          </a:p>
        </p:txBody>
      </p:sp>
      <p:sp>
        <p:nvSpPr>
          <p:cNvPr id="4" name="Slide Number Placeholder 3"/>
          <p:cNvSpPr>
            <a:spLocks noGrp="1"/>
          </p:cNvSpPr>
          <p:nvPr>
            <p:ph type="sldNum" sz="quarter" idx="10"/>
          </p:nvPr>
        </p:nvSpPr>
        <p:spPr/>
        <p:txBody>
          <a:bodyPr/>
          <a:lstStyle/>
          <a:p>
            <a:fld id="{8342A7E6-BC33-4146-ACBF-64D50169C982}" type="slidenum">
              <a:rPr lang="en-US" smtClean="0"/>
              <a:t>59</a:t>
            </a:fld>
            <a:endParaRPr lang="en-US"/>
          </a:p>
        </p:txBody>
      </p:sp>
    </p:spTree>
    <p:extLst>
      <p:ext uri="{BB962C8B-B14F-4D97-AF65-F5344CB8AC3E}">
        <p14:creationId xmlns:p14="http://schemas.microsoft.com/office/powerpoint/2010/main" val="237360898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Font typeface="+mj-lt"/>
              <a:buAutoNum type="arabicPeriod"/>
            </a:pPr>
            <a:r>
              <a:rPr lang="en-US" sz="1200" b="0" i="0" u="none" strike="noStrike" kern="1200" baseline="0" dirty="0">
                <a:solidFill>
                  <a:schemeClr val="tx1"/>
                </a:solidFill>
                <a:latin typeface="+mn-lt"/>
                <a:ea typeface="+mn-ea"/>
                <a:cs typeface="+mn-cs"/>
              </a:rPr>
              <a:t>Combine the ground meat, mirepoix, seasonings, tomato product, </a:t>
            </a:r>
            <a:r>
              <a:rPr lang="en-US" sz="1200" b="0" i="1" u="none" strike="noStrike" kern="1200" baseline="0" dirty="0">
                <a:solidFill>
                  <a:schemeClr val="tx1"/>
                </a:solidFill>
                <a:latin typeface="+mn-lt"/>
                <a:ea typeface="+mn-ea"/>
                <a:cs typeface="+mn-cs"/>
              </a:rPr>
              <a:t>oignon brûlé, </a:t>
            </a:r>
            <a:r>
              <a:rPr lang="en-US" sz="1200" b="0" i="0" u="none" strike="noStrike" kern="1200" baseline="0" dirty="0">
                <a:solidFill>
                  <a:schemeClr val="tx1"/>
                </a:solidFill>
                <a:latin typeface="+mn-lt"/>
                <a:ea typeface="+mn-ea"/>
                <a:cs typeface="+mn-cs"/>
              </a:rPr>
              <a:t>and egg white.</a:t>
            </a:r>
          </a:p>
          <a:p>
            <a:pPr marL="228600" indent="-228600">
              <a:buFont typeface="+mj-lt"/>
              <a:buAutoNum type="arabicPeriod"/>
            </a:pPr>
            <a:r>
              <a:rPr lang="en-US" sz="1200" b="0" i="0" u="none" strike="noStrike" kern="1200" baseline="0" dirty="0">
                <a:solidFill>
                  <a:schemeClr val="tx1"/>
                </a:solidFill>
                <a:latin typeface="+mn-lt"/>
                <a:ea typeface="+mn-ea"/>
                <a:cs typeface="+mn-cs"/>
              </a:rPr>
              <a:t>Blend in the stock.</a:t>
            </a:r>
          </a:p>
          <a:p>
            <a:pPr marL="228600" indent="-228600">
              <a:buFont typeface="+mj-lt"/>
              <a:buAutoNum type="arabicPeriod"/>
            </a:pPr>
            <a:r>
              <a:rPr lang="en-US" sz="1200" b="0" i="0" u="none" strike="noStrike" kern="1200" baseline="0" dirty="0">
                <a:solidFill>
                  <a:schemeClr val="tx1"/>
                </a:solidFill>
                <a:latin typeface="+mn-lt"/>
                <a:ea typeface="+mn-ea"/>
                <a:cs typeface="+mn-cs"/>
              </a:rPr>
              <a:t>Bring the mixture to a slow simmer (see Figure 17.23), stirring frequently until the raft has formed.</a:t>
            </a:r>
          </a:p>
          <a:p>
            <a:pPr marL="228600" indent="-228600">
              <a:buFont typeface="+mj-lt"/>
              <a:buAutoNum type="arabicPeriod"/>
            </a:pPr>
            <a:r>
              <a:rPr lang="en-US" sz="1200" b="0" i="0" u="none" strike="noStrike" kern="1200" baseline="0" dirty="0">
                <a:solidFill>
                  <a:schemeClr val="tx1"/>
                </a:solidFill>
                <a:latin typeface="+mn-lt"/>
                <a:ea typeface="+mn-ea"/>
                <a:cs typeface="+mn-cs"/>
              </a:rPr>
              <a:t>Do not stir after the raft has formed.</a:t>
            </a:r>
          </a:p>
          <a:p>
            <a:pPr marL="228600" indent="-228600">
              <a:buFont typeface="+mj-lt"/>
              <a:buAutoNum type="arabicPeriod"/>
            </a:pPr>
            <a:r>
              <a:rPr lang="en-US" sz="1200" b="0" i="0" u="none" strike="noStrike" kern="1200" baseline="0" dirty="0">
                <a:solidFill>
                  <a:schemeClr val="tx1"/>
                </a:solidFill>
                <a:latin typeface="+mn-lt"/>
                <a:ea typeface="+mn-ea"/>
                <a:cs typeface="+mn-cs"/>
              </a:rPr>
              <a:t>Carefully break a hole in the raft and continue to simmer.</a:t>
            </a:r>
          </a:p>
          <a:p>
            <a:pPr marL="228600" indent="-228600">
              <a:buFont typeface="+mj-lt"/>
              <a:buAutoNum type="arabicPeriod"/>
            </a:pPr>
            <a:r>
              <a:rPr lang="en-US" sz="1200" b="0" i="0" u="none" strike="noStrike" kern="1200" baseline="0" dirty="0">
                <a:solidFill>
                  <a:schemeClr val="tx1"/>
                </a:solidFill>
                <a:latin typeface="+mn-lt"/>
                <a:ea typeface="+mn-ea"/>
                <a:cs typeface="+mn-cs"/>
              </a:rPr>
              <a:t>Strain using a stockpot with a spigot (best option), or by tilting the pot so that the now clear soup can be ladled from the top of the raft.</a:t>
            </a:r>
          </a:p>
          <a:p>
            <a:pPr marL="228600" indent="-228600">
              <a:buFont typeface="+mj-lt"/>
              <a:buAutoNum type="arabicPeriod"/>
            </a:pPr>
            <a:r>
              <a:rPr lang="en-US" sz="1200" b="0" i="0" u="none" strike="noStrike" kern="1200" baseline="0" dirty="0">
                <a:solidFill>
                  <a:schemeClr val="tx1"/>
                </a:solidFill>
                <a:latin typeface="+mn-lt"/>
                <a:ea typeface="+mn-ea"/>
                <a:cs typeface="+mn-cs"/>
              </a:rPr>
              <a:t>Cool and store, or finish and garnish for service.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Remember: </a:t>
            </a:r>
            <a:r>
              <a:rPr lang="en-US" sz="1200" b="0" i="1" u="none" strike="noStrike" kern="1200" baseline="0" dirty="0">
                <a:solidFill>
                  <a:schemeClr val="tx1"/>
                </a:solidFill>
                <a:latin typeface="+mn-lt"/>
                <a:ea typeface="+mn-ea"/>
                <a:cs typeface="+mn-cs"/>
              </a:rPr>
              <a:t>Good consommé should be crystal clear, aromatic, and emphasize the flavor of the major ingredient.</a:t>
            </a:r>
            <a:endParaRPr lang="en-US" dirty="0"/>
          </a:p>
        </p:txBody>
      </p:sp>
      <p:sp>
        <p:nvSpPr>
          <p:cNvPr id="4" name="Slide Number Placeholder 3"/>
          <p:cNvSpPr>
            <a:spLocks noGrp="1"/>
          </p:cNvSpPr>
          <p:nvPr>
            <p:ph type="sldNum" sz="quarter" idx="10"/>
          </p:nvPr>
        </p:nvSpPr>
        <p:spPr/>
        <p:txBody>
          <a:bodyPr/>
          <a:lstStyle/>
          <a:p>
            <a:fld id="{8342A7E6-BC33-4146-ACBF-64D50169C982}" type="slidenum">
              <a:rPr lang="en-US" smtClean="0"/>
              <a:t>60</a:t>
            </a:fld>
            <a:endParaRPr lang="en-US"/>
          </a:p>
        </p:txBody>
      </p:sp>
    </p:spTree>
    <p:extLst>
      <p:ext uri="{BB962C8B-B14F-4D97-AF65-F5344CB8AC3E}">
        <p14:creationId xmlns:p14="http://schemas.microsoft.com/office/powerpoint/2010/main" val="4271820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Fumet </a:t>
            </a:r>
            <a:r>
              <a:rPr lang="en-US" sz="1200" b="0" i="0" u="none" strike="noStrike" kern="1200" baseline="0" dirty="0">
                <a:solidFill>
                  <a:schemeClr val="tx1"/>
                </a:solidFill>
                <a:latin typeface="+mn-lt"/>
                <a:ea typeface="+mn-ea"/>
                <a:cs typeface="+mn-cs"/>
              </a:rPr>
              <a:t>(foo-MAY)</a:t>
            </a:r>
          </a:p>
          <a:p>
            <a:r>
              <a:rPr lang="en-US" sz="1200" b="0" i="0" u="none" strike="noStrike" kern="1200" baseline="0" dirty="0">
                <a:solidFill>
                  <a:schemeClr val="tx1"/>
                </a:solidFill>
                <a:latin typeface="+mn-lt"/>
                <a:ea typeface="+mn-ea"/>
                <a:cs typeface="+mn-cs"/>
              </a:rPr>
              <a:t>Very similar to fish stock, this is a highly flavored stock made with fish bones and reduced to intensify flavor.</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Glace </a:t>
            </a:r>
            <a:r>
              <a:rPr lang="en-US" sz="1200" b="0" i="0" u="none" strike="noStrike" kern="1200" baseline="0" dirty="0">
                <a:solidFill>
                  <a:schemeClr val="tx1"/>
                </a:solidFill>
                <a:latin typeface="+mn-lt"/>
                <a:ea typeface="+mn-ea"/>
                <a:cs typeface="+mn-cs"/>
              </a:rPr>
              <a:t>(glahs)</a:t>
            </a:r>
          </a:p>
          <a:p>
            <a:r>
              <a:rPr lang="en-US" sz="1200" b="0" i="0" u="none" strike="noStrike" kern="1200" baseline="0" dirty="0">
                <a:solidFill>
                  <a:schemeClr val="tx1"/>
                </a:solidFill>
                <a:latin typeface="+mn-lt"/>
                <a:ea typeface="+mn-ea"/>
                <a:cs typeface="+mn-cs"/>
              </a:rPr>
              <a:t>Sometimes referred to as “glaze,” this is a reduced stock with a jelly-like consistency, made from brown stock,</a:t>
            </a:r>
          </a:p>
          <a:p>
            <a:r>
              <a:rPr lang="en-US" sz="1200" b="0" i="0" u="none" strike="noStrike" kern="1200" baseline="0" dirty="0">
                <a:solidFill>
                  <a:schemeClr val="tx1"/>
                </a:solidFill>
                <a:latin typeface="+mn-lt"/>
                <a:ea typeface="+mn-ea"/>
                <a:cs typeface="+mn-cs"/>
              </a:rPr>
              <a:t>chicken stock, or fish stock.</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Jus</a:t>
            </a:r>
          </a:p>
          <a:p>
            <a:r>
              <a:rPr lang="en-US" sz="1200" b="0" i="0" u="none" strike="noStrike" kern="1200" baseline="0" dirty="0">
                <a:solidFill>
                  <a:schemeClr val="tx1"/>
                </a:solidFill>
                <a:latin typeface="+mn-lt"/>
                <a:ea typeface="+mn-ea"/>
                <a:cs typeface="+mn-cs"/>
              </a:rPr>
              <a:t>This is a rich, lightly reduced stock used as a sauce for roasted meats.</a:t>
            </a:r>
            <a:endParaRPr lang="en-US" dirty="0"/>
          </a:p>
        </p:txBody>
      </p:sp>
      <p:sp>
        <p:nvSpPr>
          <p:cNvPr id="4" name="Slide Number Placeholder 3"/>
          <p:cNvSpPr>
            <a:spLocks noGrp="1"/>
          </p:cNvSpPr>
          <p:nvPr>
            <p:ph type="sldNum" sz="quarter" idx="10"/>
          </p:nvPr>
        </p:nvSpPr>
        <p:spPr/>
        <p:txBody>
          <a:bodyPr/>
          <a:lstStyle/>
          <a:p>
            <a:fld id="{8342A7E6-BC33-4146-ACBF-64D50169C982}" type="slidenum">
              <a:rPr lang="en-US" smtClean="0"/>
              <a:t>7</a:t>
            </a:fld>
            <a:endParaRPr lang="en-US"/>
          </a:p>
        </p:txBody>
      </p:sp>
    </p:spTree>
    <p:extLst>
      <p:ext uri="{BB962C8B-B14F-4D97-AF65-F5344CB8AC3E}">
        <p14:creationId xmlns:p14="http://schemas.microsoft.com/office/powerpoint/2010/main" val="119104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Font typeface="+mj-lt"/>
              <a:buAutoNum type="arabicPeriod"/>
            </a:pPr>
            <a:r>
              <a:rPr lang="en-US" sz="1200" b="0" i="0" u="none" strike="noStrike" kern="1200" baseline="0" dirty="0">
                <a:solidFill>
                  <a:schemeClr val="tx1"/>
                </a:solidFill>
                <a:latin typeface="+mn-lt"/>
                <a:ea typeface="+mn-ea"/>
                <a:cs typeface="+mn-cs"/>
              </a:rPr>
              <a:t>Use egg whites, a mild acid (such as tomato or lemon juice), and a browned onion.</a:t>
            </a:r>
          </a:p>
          <a:p>
            <a:pPr marL="228600" indent="-228600">
              <a:buFont typeface="+mj-lt"/>
              <a:buAutoNum type="arabicPeriod"/>
            </a:pPr>
            <a:r>
              <a:rPr lang="en-US" sz="1200" b="0" i="0" u="none" strike="noStrike" kern="1200" baseline="0" dirty="0">
                <a:solidFill>
                  <a:schemeClr val="tx1"/>
                </a:solidFill>
                <a:latin typeface="+mn-lt"/>
                <a:ea typeface="+mn-ea"/>
                <a:cs typeface="+mn-cs"/>
              </a:rPr>
              <a:t>Whip egg whites until the whites are foamy.</a:t>
            </a:r>
          </a:p>
          <a:p>
            <a:pPr marL="228600" indent="-228600">
              <a:buFont typeface="+mj-lt"/>
              <a:buAutoNum type="arabicPeriod"/>
            </a:pPr>
            <a:r>
              <a:rPr lang="en-US" sz="1200" b="0" i="0" u="none" strike="noStrike" kern="1200" baseline="0" dirty="0">
                <a:solidFill>
                  <a:schemeClr val="tx1"/>
                </a:solidFill>
                <a:latin typeface="+mn-lt"/>
                <a:ea typeface="+mn-ea"/>
                <a:cs typeface="+mn-cs"/>
              </a:rPr>
              <a:t>Add these ingredients to the stock when the stock is about 100°F (38°C).</a:t>
            </a:r>
          </a:p>
          <a:p>
            <a:pPr marL="228600" indent="-228600">
              <a:buFont typeface="+mj-lt"/>
              <a:buAutoNum type="arabicPeriod"/>
            </a:pPr>
            <a:r>
              <a:rPr lang="en-US" sz="1200" b="0" i="0" u="none" strike="noStrike" kern="1200" baseline="0" dirty="0">
                <a:solidFill>
                  <a:schemeClr val="tx1"/>
                </a:solidFill>
                <a:latin typeface="+mn-lt"/>
                <a:ea typeface="+mn-ea"/>
                <a:cs typeface="+mn-cs"/>
              </a:rPr>
              <a:t>Simmer gently, at medium heat, for half an hour or more.</a:t>
            </a:r>
          </a:p>
          <a:p>
            <a:pPr marL="228600" indent="-228600">
              <a:buFont typeface="+mj-lt"/>
              <a:buAutoNum type="arabicPeriod"/>
            </a:pPr>
            <a:r>
              <a:rPr lang="en-US" sz="1200" b="0" i="0" u="none" strike="noStrike" kern="1200" baseline="0" dirty="0">
                <a:solidFill>
                  <a:schemeClr val="tx1"/>
                </a:solidFill>
                <a:latin typeface="+mn-lt"/>
                <a:ea typeface="+mn-ea"/>
                <a:cs typeface="+mn-cs"/>
              </a:rPr>
              <a:t>When the raft of the egg structure and the scum has gathered, be careful not to stir the raft.</a:t>
            </a:r>
          </a:p>
          <a:p>
            <a:pPr marL="228600" indent="-228600">
              <a:buFont typeface="+mj-lt"/>
              <a:buAutoNum type="arabicPeriod"/>
            </a:pPr>
            <a:r>
              <a:rPr lang="en-US" sz="1200" b="0" i="0" u="none" strike="noStrike" kern="1200" baseline="0" dirty="0">
                <a:solidFill>
                  <a:schemeClr val="tx1"/>
                </a:solidFill>
                <a:latin typeface="+mn-lt"/>
                <a:ea typeface="+mn-ea"/>
                <a:cs typeface="+mn-cs"/>
              </a:rPr>
              <a:t>Remove the raft by letting it settle completely to the bottom as it cools and then pouring off the clarified stock,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or carefully break a hole in the raft and gently ladle out the stock. </a:t>
            </a:r>
          </a:p>
          <a:p>
            <a:pPr marL="228600" indent="-228600">
              <a:buFont typeface="+mj-lt"/>
              <a:buAutoNum type="arabicPeriod"/>
            </a:pPr>
            <a:r>
              <a:rPr lang="en-US" sz="1200" b="0" i="0" u="none" strike="noStrike" kern="1200" baseline="0" dirty="0">
                <a:solidFill>
                  <a:schemeClr val="tx1"/>
                </a:solidFill>
                <a:latin typeface="+mn-lt"/>
                <a:ea typeface="+mn-ea"/>
                <a:cs typeface="+mn-cs"/>
              </a:rPr>
              <a:t>Discard the raft.</a:t>
            </a:r>
            <a:endParaRPr lang="en-US" dirty="0"/>
          </a:p>
        </p:txBody>
      </p:sp>
      <p:sp>
        <p:nvSpPr>
          <p:cNvPr id="4" name="Slide Number Placeholder 3"/>
          <p:cNvSpPr>
            <a:spLocks noGrp="1"/>
          </p:cNvSpPr>
          <p:nvPr>
            <p:ph type="sldNum" sz="quarter" idx="10"/>
          </p:nvPr>
        </p:nvSpPr>
        <p:spPr/>
        <p:txBody>
          <a:bodyPr/>
          <a:lstStyle/>
          <a:p>
            <a:fld id="{8342A7E6-BC33-4146-ACBF-64D50169C982}" type="slidenum">
              <a:rPr lang="en-US" smtClean="0"/>
              <a:t>61</a:t>
            </a:fld>
            <a:endParaRPr lang="en-US"/>
          </a:p>
        </p:txBody>
      </p:sp>
    </p:spTree>
    <p:extLst>
      <p:ext uri="{BB962C8B-B14F-4D97-AF65-F5344CB8AC3E}">
        <p14:creationId xmlns:p14="http://schemas.microsoft.com/office/powerpoint/2010/main" val="259748711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Font typeface="+mj-lt"/>
              <a:buAutoNum type="arabicPeriod"/>
            </a:pPr>
            <a:r>
              <a:rPr lang="en-US" sz="1200" b="0" i="0" u="none" strike="noStrike" kern="1200" baseline="0" dirty="0">
                <a:solidFill>
                  <a:schemeClr val="tx1"/>
                </a:solidFill>
                <a:latin typeface="+mn-lt"/>
                <a:ea typeface="+mn-ea"/>
                <a:cs typeface="+mn-cs"/>
              </a:rPr>
              <a:t>Sauté the major flavoring—such as mushrooms for a cream of mushroom soup—in a little butter or oil.</a:t>
            </a:r>
          </a:p>
          <a:p>
            <a:pPr marL="228600" indent="-228600">
              <a:buFont typeface="+mj-lt"/>
              <a:buAutoNum type="arabicPeriod"/>
            </a:pPr>
            <a:r>
              <a:rPr lang="en-US" sz="1200" b="0" i="0" u="none" strike="noStrike" kern="1200" baseline="0" dirty="0">
                <a:solidFill>
                  <a:schemeClr val="tx1"/>
                </a:solidFill>
                <a:latin typeface="+mn-lt"/>
                <a:ea typeface="+mn-ea"/>
                <a:cs typeface="+mn-cs"/>
              </a:rPr>
              <a:t>Add flour to make a roux, and cook for a short time to remove any starchy taste.</a:t>
            </a:r>
          </a:p>
          <a:p>
            <a:pPr marL="228600" indent="-228600">
              <a:buFont typeface="+mj-lt"/>
              <a:buAutoNum type="arabicPeriod"/>
            </a:pPr>
            <a:r>
              <a:rPr lang="en-US" sz="1200" b="0" i="0" u="none" strike="noStrike" kern="1200" baseline="0" dirty="0">
                <a:solidFill>
                  <a:schemeClr val="tx1"/>
                </a:solidFill>
                <a:latin typeface="+mn-lt"/>
                <a:ea typeface="+mn-ea"/>
                <a:cs typeface="+mn-cs"/>
              </a:rPr>
              <a:t>Add stock, </a:t>
            </a:r>
            <a:r>
              <a:rPr lang="en-US" sz="1200" b="0" i="1" u="none" strike="noStrike" kern="1200" baseline="0" dirty="0">
                <a:solidFill>
                  <a:schemeClr val="tx1"/>
                </a:solidFill>
                <a:latin typeface="+mn-lt"/>
                <a:ea typeface="+mn-ea"/>
                <a:cs typeface="+mn-cs"/>
              </a:rPr>
              <a:t>sachet d’épices, </a:t>
            </a:r>
            <a:r>
              <a:rPr lang="en-US" sz="1200" b="0" i="0" u="none" strike="noStrike" kern="1200" baseline="0" dirty="0">
                <a:solidFill>
                  <a:schemeClr val="tx1"/>
                </a:solidFill>
                <a:latin typeface="+mn-lt"/>
                <a:ea typeface="+mn-ea"/>
                <a:cs typeface="+mn-cs"/>
              </a:rPr>
              <a:t>and any vegetables, and then simmer until tender.</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Note: </a:t>
            </a:r>
            <a:r>
              <a:rPr lang="en-US" sz="1200" b="0" i="1" u="none" strike="noStrike" kern="1200" baseline="0" dirty="0">
                <a:solidFill>
                  <a:schemeClr val="tx1"/>
                </a:solidFill>
                <a:latin typeface="+mn-lt"/>
                <a:ea typeface="+mn-ea"/>
                <a:cs typeface="+mn-cs"/>
              </a:rPr>
              <a:t>Stock also includes aromatics, but these are separate aromatics being added to the finished stock and other ingredients.</a:t>
            </a:r>
          </a:p>
          <a:p>
            <a:endParaRPr lang="en-US" sz="1200" b="0" i="1" u="none" strike="noStrike" kern="1200" baseline="0" dirty="0">
              <a:solidFill>
                <a:schemeClr val="tx1"/>
              </a:solidFill>
              <a:latin typeface="+mn-lt"/>
              <a:ea typeface="+mn-ea"/>
              <a:cs typeface="+mn-cs"/>
            </a:endParaRPr>
          </a:p>
          <a:p>
            <a:pPr marL="228600" indent="-228600">
              <a:buFont typeface="+mj-lt"/>
              <a:buAutoNum type="arabicPeriod" startAt="4"/>
            </a:pPr>
            <a:r>
              <a:rPr lang="en-US" sz="1200" b="0" i="0" u="none" strike="noStrike" kern="1200" baseline="0" dirty="0">
                <a:solidFill>
                  <a:schemeClr val="tx1"/>
                </a:solidFill>
                <a:latin typeface="+mn-lt"/>
                <a:ea typeface="+mn-ea"/>
                <a:cs typeface="+mn-cs"/>
              </a:rPr>
              <a:t>Purée and strain the mixture.</a:t>
            </a:r>
          </a:p>
          <a:p>
            <a:pPr marL="228600" indent="-228600">
              <a:buFont typeface="+mj-lt"/>
              <a:buAutoNum type="arabicPeriod" startAt="4"/>
            </a:pPr>
            <a:r>
              <a:rPr lang="en-US" sz="1200" b="0" i="0" u="none" strike="noStrike" kern="1200" baseline="0" dirty="0">
                <a:solidFill>
                  <a:schemeClr val="tx1"/>
                </a:solidFill>
                <a:latin typeface="+mn-lt"/>
                <a:ea typeface="+mn-ea"/>
                <a:cs typeface="+mn-cs"/>
              </a:rPr>
              <a:t>Add additional stock to adjust the consistency as necessary.</a:t>
            </a:r>
          </a:p>
          <a:p>
            <a:pPr marL="228600" indent="-228600">
              <a:buFont typeface="+mj-lt"/>
              <a:buAutoNum type="arabicPeriod" startAt="4"/>
            </a:pPr>
            <a:r>
              <a:rPr lang="en-US" sz="1200" b="0" i="0" u="none" strike="noStrike" kern="1200" baseline="0" dirty="0">
                <a:solidFill>
                  <a:schemeClr val="tx1"/>
                </a:solidFill>
                <a:latin typeface="+mn-lt"/>
                <a:ea typeface="+mn-ea"/>
                <a:cs typeface="+mn-cs"/>
              </a:rPr>
              <a:t>Add cream and garnish before serving. </a:t>
            </a:r>
            <a:endParaRPr lang="en-US" dirty="0"/>
          </a:p>
        </p:txBody>
      </p:sp>
      <p:sp>
        <p:nvSpPr>
          <p:cNvPr id="4" name="Slide Number Placeholder 3"/>
          <p:cNvSpPr>
            <a:spLocks noGrp="1"/>
          </p:cNvSpPr>
          <p:nvPr>
            <p:ph type="sldNum" sz="quarter" idx="10"/>
          </p:nvPr>
        </p:nvSpPr>
        <p:spPr/>
        <p:txBody>
          <a:bodyPr/>
          <a:lstStyle/>
          <a:p>
            <a:fld id="{8342A7E6-BC33-4146-ACBF-64D50169C982}" type="slidenum">
              <a:rPr lang="en-US" smtClean="0"/>
              <a:t>62</a:t>
            </a:fld>
            <a:endParaRPr lang="en-US"/>
          </a:p>
        </p:txBody>
      </p:sp>
    </p:spTree>
    <p:extLst>
      <p:ext uri="{BB962C8B-B14F-4D97-AF65-F5344CB8AC3E}">
        <p14:creationId xmlns:p14="http://schemas.microsoft.com/office/powerpoint/2010/main" val="360333669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Font typeface="+mj-lt"/>
              <a:buAutoNum type="arabicPeriod"/>
            </a:pPr>
            <a:r>
              <a:rPr lang="en-US" sz="1200" b="0" i="0" u="none" strike="noStrike" kern="1200" baseline="0" dirty="0">
                <a:solidFill>
                  <a:schemeClr val="tx1"/>
                </a:solidFill>
                <a:latin typeface="+mn-lt"/>
                <a:ea typeface="+mn-ea"/>
                <a:cs typeface="+mn-cs"/>
              </a:rPr>
              <a:t>Sear crustacean shells in a fat, or sweat in stock.</a:t>
            </a:r>
          </a:p>
          <a:p>
            <a:pPr marL="228600" indent="-228600">
              <a:buFont typeface="+mj-lt"/>
              <a:buAutoNum type="arabicPeriod"/>
            </a:pPr>
            <a:r>
              <a:rPr lang="en-US" sz="1200" b="0" i="0" u="none" strike="noStrike" kern="1200" baseline="0" dirty="0">
                <a:solidFill>
                  <a:schemeClr val="tx1"/>
                </a:solidFill>
                <a:latin typeface="+mn-lt"/>
                <a:ea typeface="+mn-ea"/>
                <a:cs typeface="+mn-cs"/>
              </a:rPr>
              <a:t>Add mirepoix and sweat.</a:t>
            </a:r>
          </a:p>
          <a:p>
            <a:pPr marL="228600" indent="-228600">
              <a:buFont typeface="+mj-lt"/>
              <a:buAutoNum type="arabicPeriod"/>
            </a:pPr>
            <a:r>
              <a:rPr lang="en-US" sz="1200" b="0" i="0" u="none" strike="noStrike" kern="1200" baseline="0" dirty="0">
                <a:solidFill>
                  <a:schemeClr val="tx1"/>
                </a:solidFill>
                <a:latin typeface="+mn-lt"/>
                <a:ea typeface="+mn-ea"/>
                <a:cs typeface="+mn-cs"/>
              </a:rPr>
              <a:t>Add tomato product.</a:t>
            </a:r>
          </a:p>
          <a:p>
            <a:pPr marL="228600" indent="-228600">
              <a:buFont typeface="+mj-lt"/>
              <a:buAutoNum type="arabicPeriod"/>
            </a:pPr>
            <a:r>
              <a:rPr lang="en-US" sz="1200" b="0" i="0" u="none" strike="noStrike" kern="1200" baseline="0" dirty="0">
                <a:solidFill>
                  <a:schemeClr val="tx1"/>
                </a:solidFill>
                <a:latin typeface="+mn-lt"/>
                <a:ea typeface="+mn-ea"/>
                <a:cs typeface="+mn-cs"/>
              </a:rPr>
              <a:t>Reduce until the mixture is </a:t>
            </a:r>
            <a:r>
              <a:rPr lang="en-US" sz="1200" b="0" i="1" u="none" strike="noStrike" kern="1200" baseline="0" dirty="0">
                <a:solidFill>
                  <a:schemeClr val="tx1"/>
                </a:solidFill>
                <a:latin typeface="+mn-lt"/>
                <a:ea typeface="+mn-ea"/>
                <a:cs typeface="+mn-cs"/>
              </a:rPr>
              <a:t>au sec </a:t>
            </a:r>
            <a:r>
              <a:rPr lang="en-US" sz="1200" b="0" i="0" u="none" strike="noStrike" kern="1200" baseline="0" dirty="0">
                <a:solidFill>
                  <a:schemeClr val="tx1"/>
                </a:solidFill>
                <a:latin typeface="+mn-lt"/>
                <a:ea typeface="+mn-ea"/>
                <a:cs typeface="+mn-cs"/>
              </a:rPr>
              <a:t>(oh SEK). This means reduce it until it is very dry.</a:t>
            </a:r>
          </a:p>
          <a:p>
            <a:pPr marL="228600" indent="-228600">
              <a:buFont typeface="+mj-lt"/>
              <a:buAutoNum type="arabicPeriod"/>
            </a:pPr>
            <a:r>
              <a:rPr lang="en-US" sz="1200" b="0" i="0" u="none" strike="noStrike" kern="1200" baseline="0" dirty="0">
                <a:solidFill>
                  <a:schemeClr val="tx1"/>
                </a:solidFill>
                <a:latin typeface="+mn-lt"/>
                <a:ea typeface="+mn-ea"/>
                <a:cs typeface="+mn-cs"/>
              </a:rPr>
              <a:t>Add stock and </a:t>
            </a:r>
            <a:r>
              <a:rPr lang="en-US" sz="1200" b="0" i="1" u="none" strike="noStrike" kern="1200" baseline="0" dirty="0">
                <a:solidFill>
                  <a:schemeClr val="tx1"/>
                </a:solidFill>
                <a:latin typeface="+mn-lt"/>
                <a:ea typeface="+mn-ea"/>
                <a:cs typeface="+mn-cs"/>
              </a:rPr>
              <a:t>sachet d’épices </a:t>
            </a:r>
            <a:r>
              <a:rPr lang="en-US" sz="1200" b="0" i="0" u="none" strike="noStrike" kern="1200" baseline="0" dirty="0">
                <a:solidFill>
                  <a:schemeClr val="tx1"/>
                </a:solidFill>
                <a:latin typeface="+mn-lt"/>
                <a:ea typeface="+mn-ea"/>
                <a:cs typeface="+mn-cs"/>
              </a:rPr>
              <a:t>or </a:t>
            </a:r>
            <a:r>
              <a:rPr lang="en-US" sz="1200" b="0" i="1" u="none" strike="noStrike" kern="1200" baseline="0" dirty="0">
                <a:solidFill>
                  <a:schemeClr val="tx1"/>
                </a:solidFill>
                <a:latin typeface="+mn-lt"/>
                <a:ea typeface="+mn-ea"/>
                <a:cs typeface="+mn-cs"/>
              </a:rPr>
              <a:t>bouquet garni</a:t>
            </a:r>
            <a:r>
              <a:rPr lang="en-US" sz="1200" b="0" i="0" u="none" strike="noStrike" kern="1200" baseline="0" dirty="0">
                <a:solidFill>
                  <a:schemeClr val="tx1"/>
                </a:solidFill>
                <a:latin typeface="+mn-lt"/>
                <a:ea typeface="+mn-ea"/>
                <a:cs typeface="+mn-cs"/>
              </a:rPr>
              <a:t>.</a:t>
            </a:r>
          </a:p>
          <a:p>
            <a:pPr marL="228600" indent="-228600">
              <a:buFont typeface="+mj-lt"/>
              <a:buAutoNum type="arabicPeriod"/>
            </a:pPr>
            <a:r>
              <a:rPr lang="en-US" sz="1200" b="0" i="0" u="none" strike="noStrike" kern="1200" baseline="0" dirty="0">
                <a:solidFill>
                  <a:schemeClr val="tx1"/>
                </a:solidFill>
                <a:latin typeface="+mn-lt"/>
                <a:ea typeface="+mn-ea"/>
                <a:cs typeface="+mn-cs"/>
              </a:rPr>
              <a:t>Mix in the roux.</a:t>
            </a:r>
          </a:p>
          <a:p>
            <a:pPr marL="228600" indent="-228600">
              <a:buFont typeface="+mj-lt"/>
              <a:buAutoNum type="arabicPeriod"/>
            </a:pPr>
            <a:r>
              <a:rPr lang="en-US" sz="1200" b="0" i="0" u="none" strike="noStrike" kern="1200" baseline="0" dirty="0">
                <a:solidFill>
                  <a:schemeClr val="tx1"/>
                </a:solidFill>
                <a:latin typeface="+mn-lt"/>
                <a:ea typeface="+mn-ea"/>
                <a:cs typeface="+mn-cs"/>
              </a:rPr>
              <a:t>Simmer and skim.</a:t>
            </a:r>
            <a:endParaRPr lang="en-US" dirty="0"/>
          </a:p>
        </p:txBody>
      </p:sp>
      <p:sp>
        <p:nvSpPr>
          <p:cNvPr id="4" name="Slide Number Placeholder 3"/>
          <p:cNvSpPr>
            <a:spLocks noGrp="1"/>
          </p:cNvSpPr>
          <p:nvPr>
            <p:ph type="sldNum" sz="quarter" idx="10"/>
          </p:nvPr>
        </p:nvSpPr>
        <p:spPr/>
        <p:txBody>
          <a:bodyPr/>
          <a:lstStyle/>
          <a:p>
            <a:fld id="{8342A7E6-BC33-4146-ACBF-64D50169C982}" type="slidenum">
              <a:rPr lang="en-US" smtClean="0"/>
              <a:t>63</a:t>
            </a:fld>
            <a:endParaRPr lang="en-US"/>
          </a:p>
        </p:txBody>
      </p:sp>
    </p:spTree>
    <p:extLst>
      <p:ext uri="{BB962C8B-B14F-4D97-AF65-F5344CB8AC3E}">
        <p14:creationId xmlns:p14="http://schemas.microsoft.com/office/powerpoint/2010/main" val="27550032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Font typeface="+mj-lt"/>
              <a:buAutoNum type="arabicPeriod" startAt="8"/>
            </a:pPr>
            <a:r>
              <a:rPr lang="en-US" sz="1200" b="0" i="0" u="none" strike="noStrike" kern="1200" baseline="0" dirty="0">
                <a:solidFill>
                  <a:schemeClr val="tx1"/>
                </a:solidFill>
                <a:latin typeface="+mn-lt"/>
                <a:ea typeface="+mn-ea"/>
                <a:cs typeface="+mn-cs"/>
              </a:rPr>
              <a:t>Discard the </a:t>
            </a:r>
            <a:r>
              <a:rPr lang="en-US" sz="1200" b="0" i="1" u="none" strike="noStrike" kern="1200" baseline="0" dirty="0">
                <a:solidFill>
                  <a:schemeClr val="tx1"/>
                </a:solidFill>
                <a:latin typeface="+mn-lt"/>
                <a:ea typeface="+mn-ea"/>
                <a:cs typeface="+mn-cs"/>
              </a:rPr>
              <a:t>sachet d’épices </a:t>
            </a:r>
            <a:r>
              <a:rPr lang="en-US" sz="1200" b="0" i="0" u="none" strike="noStrike" kern="1200" baseline="0" dirty="0">
                <a:solidFill>
                  <a:schemeClr val="tx1"/>
                </a:solidFill>
                <a:latin typeface="+mn-lt"/>
                <a:ea typeface="+mn-ea"/>
                <a:cs typeface="+mn-cs"/>
              </a:rPr>
              <a:t>or </a:t>
            </a:r>
            <a:r>
              <a:rPr lang="en-US" sz="1200" b="0" i="1" u="none" strike="noStrike" kern="1200" baseline="0" dirty="0">
                <a:solidFill>
                  <a:schemeClr val="tx1"/>
                </a:solidFill>
                <a:latin typeface="+mn-lt"/>
                <a:ea typeface="+mn-ea"/>
                <a:cs typeface="+mn-cs"/>
              </a:rPr>
              <a:t>bouquet garni </a:t>
            </a:r>
            <a:r>
              <a:rPr lang="en-US" sz="1200" b="0" i="0" u="none" strike="noStrike" kern="1200" baseline="0" dirty="0">
                <a:solidFill>
                  <a:schemeClr val="tx1"/>
                </a:solidFill>
                <a:latin typeface="+mn-lt"/>
                <a:ea typeface="+mn-ea"/>
                <a:cs typeface="+mn-cs"/>
              </a:rPr>
              <a:t>when you have the desired flavor.</a:t>
            </a:r>
          </a:p>
          <a:p>
            <a:pPr marL="228600" indent="-228600">
              <a:buFont typeface="+mj-lt"/>
              <a:buAutoNum type="arabicPeriod" startAt="8"/>
            </a:pPr>
            <a:r>
              <a:rPr lang="en-US" sz="1200" b="0" i="0" u="none" strike="noStrike" kern="1200" baseline="0" dirty="0">
                <a:solidFill>
                  <a:schemeClr val="tx1"/>
                </a:solidFill>
                <a:latin typeface="+mn-lt"/>
                <a:ea typeface="+mn-ea"/>
                <a:cs typeface="+mn-cs"/>
              </a:rPr>
              <a:t>Strain the soup and purée the solids.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Note: </a:t>
            </a:r>
            <a:r>
              <a:rPr lang="en-US" sz="1200" b="0" i="1" u="none" strike="noStrike" kern="1200" baseline="0" dirty="0">
                <a:solidFill>
                  <a:schemeClr val="tx1"/>
                </a:solidFill>
                <a:latin typeface="+mn-lt"/>
                <a:ea typeface="+mn-ea"/>
                <a:cs typeface="+mn-cs"/>
              </a:rPr>
              <a:t>The solids that are puréed in this step include crustacean shells, which is why the soup must be strained in step 11 below.</a:t>
            </a:r>
          </a:p>
          <a:p>
            <a:endParaRPr lang="en-US" sz="1200" b="0" i="1" u="none" strike="noStrike" kern="1200" baseline="0" dirty="0">
              <a:solidFill>
                <a:schemeClr val="tx1"/>
              </a:solidFill>
              <a:latin typeface="+mn-lt"/>
              <a:ea typeface="+mn-ea"/>
              <a:cs typeface="+mn-cs"/>
            </a:endParaRPr>
          </a:p>
          <a:p>
            <a:pPr marL="228600" indent="-228600">
              <a:buFont typeface="+mj-lt"/>
              <a:buAutoNum type="arabicPeriod" startAt="10"/>
            </a:pPr>
            <a:r>
              <a:rPr lang="en-US" sz="1200" b="0" i="0" u="none" strike="noStrike" kern="1200" baseline="0" dirty="0">
                <a:solidFill>
                  <a:schemeClr val="tx1"/>
                </a:solidFill>
                <a:latin typeface="+mn-lt"/>
                <a:ea typeface="+mn-ea"/>
                <a:cs typeface="+mn-cs"/>
              </a:rPr>
              <a:t>Remix the liquid to the proper consistency.</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Note: </a:t>
            </a:r>
            <a:r>
              <a:rPr lang="en-US" sz="1200" b="0" i="1" u="none" strike="noStrike" kern="1200" baseline="0" dirty="0">
                <a:solidFill>
                  <a:schemeClr val="tx1"/>
                </a:solidFill>
                <a:latin typeface="+mn-lt"/>
                <a:ea typeface="+mn-ea"/>
                <a:cs typeface="+mn-cs"/>
              </a:rPr>
              <a:t>“Remix” refers to combining the reserved liquid that was strained out in step 9 with the puréed solids. It may not be necessary </a:t>
            </a:r>
            <a:br>
              <a:rPr lang="en-US" sz="1200" b="0" i="1" u="none" strike="noStrike" kern="1200" baseline="0" dirty="0">
                <a:solidFill>
                  <a:schemeClr val="tx1"/>
                </a:solidFill>
                <a:latin typeface="+mn-lt"/>
                <a:ea typeface="+mn-ea"/>
                <a:cs typeface="+mn-cs"/>
              </a:rPr>
            </a:br>
            <a:r>
              <a:rPr lang="en-US" sz="1200" b="0" i="1" u="none" strike="noStrike" kern="1200" baseline="0" dirty="0">
                <a:solidFill>
                  <a:schemeClr val="tx1"/>
                </a:solidFill>
                <a:latin typeface="+mn-lt"/>
                <a:ea typeface="+mn-ea"/>
                <a:cs typeface="+mn-cs"/>
              </a:rPr>
              <a:t>to use all of the liquid to achieve the desired consistency in the finished soup.</a:t>
            </a:r>
          </a:p>
          <a:p>
            <a:endParaRPr lang="en-US" sz="1200" b="0" i="1" u="none" strike="noStrike" kern="1200" baseline="0" dirty="0">
              <a:solidFill>
                <a:schemeClr val="tx1"/>
              </a:solidFill>
              <a:latin typeface="+mn-lt"/>
              <a:ea typeface="+mn-ea"/>
              <a:cs typeface="+mn-cs"/>
            </a:endParaRPr>
          </a:p>
          <a:p>
            <a:pPr marL="228600" indent="-228600">
              <a:buFont typeface="+mj-lt"/>
              <a:buAutoNum type="arabicPeriod" startAt="11"/>
            </a:pPr>
            <a:r>
              <a:rPr lang="en-US" sz="1200" b="0" i="0" u="none" strike="noStrike" kern="1200" baseline="0" dirty="0">
                <a:solidFill>
                  <a:schemeClr val="tx1"/>
                </a:solidFill>
                <a:latin typeface="+mn-lt"/>
                <a:ea typeface="+mn-ea"/>
                <a:cs typeface="+mn-cs"/>
              </a:rPr>
              <a:t>Strain, then cool and store, or finish and garnish with the cooked, reserved meat from the crustacean.</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Remember: </a:t>
            </a:r>
            <a:r>
              <a:rPr lang="en-US" sz="1200" b="0" i="1" u="none" strike="noStrike" kern="1200" baseline="0" dirty="0">
                <a:solidFill>
                  <a:schemeClr val="tx1"/>
                </a:solidFill>
                <a:latin typeface="+mn-lt"/>
                <a:ea typeface="+mn-ea"/>
                <a:cs typeface="+mn-cs"/>
              </a:rPr>
              <a:t>A properly prepared bisque should have the flavor of the crustacean and a pale pink or red color.</a:t>
            </a:r>
            <a:endParaRPr lang="en-US" dirty="0"/>
          </a:p>
        </p:txBody>
      </p:sp>
      <p:sp>
        <p:nvSpPr>
          <p:cNvPr id="4" name="Slide Number Placeholder 3"/>
          <p:cNvSpPr>
            <a:spLocks noGrp="1"/>
          </p:cNvSpPr>
          <p:nvPr>
            <p:ph type="sldNum" sz="quarter" idx="10"/>
          </p:nvPr>
        </p:nvSpPr>
        <p:spPr/>
        <p:txBody>
          <a:bodyPr/>
          <a:lstStyle/>
          <a:p>
            <a:fld id="{8342A7E6-BC33-4146-ACBF-64D50169C982}" type="slidenum">
              <a:rPr lang="en-US" smtClean="0"/>
              <a:t>64</a:t>
            </a:fld>
            <a:endParaRPr lang="en-US"/>
          </a:p>
        </p:txBody>
      </p:sp>
    </p:spTree>
    <p:extLst>
      <p:ext uri="{BB962C8B-B14F-4D97-AF65-F5344CB8AC3E}">
        <p14:creationId xmlns:p14="http://schemas.microsoft.com/office/powerpoint/2010/main" val="2645472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i="1" u="none" strike="noStrike" kern="1200" baseline="0" dirty="0">
                <a:solidFill>
                  <a:schemeClr val="tx1"/>
                </a:solidFill>
                <a:latin typeface="+mn-lt"/>
                <a:ea typeface="+mn-ea"/>
                <a:cs typeface="+mn-cs"/>
              </a:rPr>
              <a:t>Remouillage </a:t>
            </a:r>
            <a:r>
              <a:rPr lang="en-US" sz="1200" b="0" i="0" u="none" strike="noStrike" kern="1200" baseline="0" dirty="0">
                <a:solidFill>
                  <a:schemeClr val="tx1"/>
                </a:solidFill>
                <a:latin typeface="+mn-lt"/>
                <a:ea typeface="+mn-ea"/>
                <a:cs typeface="+mn-cs"/>
              </a:rPr>
              <a:t>(ray-moo-LAJ)</a:t>
            </a:r>
          </a:p>
          <a:p>
            <a:r>
              <a:rPr lang="en-US" sz="1200" b="0" i="0" u="none" strike="noStrike" kern="1200" baseline="0" dirty="0">
                <a:solidFill>
                  <a:schemeClr val="tx1"/>
                </a:solidFill>
                <a:latin typeface="+mn-lt"/>
                <a:ea typeface="+mn-ea"/>
                <a:cs typeface="+mn-cs"/>
              </a:rPr>
              <a:t>This is a weak stock made from bones that have already been used in another preparation, sometimes used to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replace water as the liquid used in a stock; </a:t>
            </a:r>
            <a:r>
              <a:rPr lang="en-US" sz="1200" b="0" i="1" u="none" strike="noStrike" kern="1200" baseline="0" dirty="0">
                <a:solidFill>
                  <a:schemeClr val="tx1"/>
                </a:solidFill>
                <a:latin typeface="+mn-lt"/>
                <a:ea typeface="+mn-ea"/>
                <a:cs typeface="+mn-cs"/>
              </a:rPr>
              <a:t>remouillage </a:t>
            </a:r>
            <a:r>
              <a:rPr lang="en-US" sz="1200" b="0" i="0" u="none" strike="noStrike" kern="1200" baseline="0" dirty="0">
                <a:solidFill>
                  <a:schemeClr val="tx1"/>
                </a:solidFill>
                <a:latin typeface="+mn-lt"/>
                <a:ea typeface="+mn-ea"/>
                <a:cs typeface="+mn-cs"/>
              </a:rPr>
              <a:t>is the French word for “rewetting.”</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Vegetable stock</a:t>
            </a:r>
          </a:p>
          <a:p>
            <a:r>
              <a:rPr lang="en-US" sz="1200" b="0" i="0" u="none" strike="noStrike" kern="1200" baseline="0" dirty="0">
                <a:solidFill>
                  <a:schemeClr val="tx1"/>
                </a:solidFill>
                <a:latin typeface="+mn-lt"/>
                <a:ea typeface="+mn-ea"/>
                <a:cs typeface="+mn-cs"/>
              </a:rPr>
              <a:t>This is usually made from mirepoix, leeks, and turnips. Tomatoes, garlic, and seasonings may also be added</a:t>
            </a:r>
          </a:p>
          <a:p>
            <a:r>
              <a:rPr lang="en-US" sz="1200" b="0" i="0" u="none" strike="noStrike" kern="1200" baseline="0" dirty="0">
                <a:solidFill>
                  <a:schemeClr val="tx1"/>
                </a:solidFill>
                <a:latin typeface="+mn-lt"/>
                <a:ea typeface="+mn-ea"/>
                <a:cs typeface="+mn-cs"/>
              </a:rPr>
              <a:t>to flavor or darken the stock. Any vegetable can be included in vegetable stock, but avoid leafy greens, as they</a:t>
            </a:r>
          </a:p>
          <a:p>
            <a:r>
              <a:rPr lang="en-US" sz="1200" b="0" i="0" u="none" strike="noStrike" kern="1200" baseline="0" dirty="0">
                <a:solidFill>
                  <a:schemeClr val="tx1"/>
                </a:solidFill>
                <a:latin typeface="+mn-lt"/>
                <a:ea typeface="+mn-ea"/>
                <a:cs typeface="+mn-cs"/>
              </a:rPr>
              <a:t>tend to make the stock bitter.</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White stock</a:t>
            </a:r>
          </a:p>
          <a:p>
            <a:r>
              <a:rPr lang="en-US" sz="1200" b="0" i="0" u="none" strike="noStrike" kern="1200" baseline="0" dirty="0">
                <a:solidFill>
                  <a:schemeClr val="tx1"/>
                </a:solidFill>
                <a:latin typeface="+mn-lt"/>
                <a:ea typeface="+mn-ea"/>
                <a:cs typeface="+mn-cs"/>
              </a:rPr>
              <a:t>This is a clear, pale liquid made by simmering poultry, beef, or fish bones.</a:t>
            </a:r>
            <a:endParaRPr lang="en-US" dirty="0"/>
          </a:p>
        </p:txBody>
      </p:sp>
      <p:sp>
        <p:nvSpPr>
          <p:cNvPr id="4" name="Slide Number Placeholder 3"/>
          <p:cNvSpPr>
            <a:spLocks noGrp="1"/>
          </p:cNvSpPr>
          <p:nvPr>
            <p:ph type="sldNum" sz="quarter" idx="10"/>
          </p:nvPr>
        </p:nvSpPr>
        <p:spPr/>
        <p:txBody>
          <a:bodyPr/>
          <a:lstStyle/>
          <a:p>
            <a:fld id="{8342A7E6-BC33-4146-ACBF-64D50169C982}" type="slidenum">
              <a:rPr lang="en-US" smtClean="0"/>
              <a:t>8</a:t>
            </a:fld>
            <a:endParaRPr lang="en-US"/>
          </a:p>
        </p:txBody>
      </p:sp>
    </p:spTree>
    <p:extLst>
      <p:ext uri="{BB962C8B-B14F-4D97-AF65-F5344CB8AC3E}">
        <p14:creationId xmlns:p14="http://schemas.microsoft.com/office/powerpoint/2010/main" val="2372561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Some kitchens use convenience items such as prepared stocks, stock or sauce bases, and commercial concentrates to cut the costs of food and labor in the</a:t>
            </a:r>
          </a:p>
          <a:p>
            <a:r>
              <a:rPr lang="en-US" sz="1200" b="0" i="0" u="none" strike="noStrike" kern="1200" baseline="0" dirty="0">
                <a:solidFill>
                  <a:schemeClr val="tx1"/>
                </a:solidFill>
                <a:latin typeface="+mn-lt"/>
                <a:ea typeface="+mn-ea"/>
                <a:cs typeface="+mn-cs"/>
              </a:rPr>
              <a:t>kitchen. It is ideal to prepare all items from scratch, but it may not always be possible due to budget issues or staff skill levels. Fortunately, there are many</a:t>
            </a:r>
          </a:p>
          <a:p>
            <a:r>
              <a:rPr lang="en-US" sz="1200" b="0" i="0" u="none" strike="noStrike" kern="1200" baseline="0" dirty="0">
                <a:solidFill>
                  <a:schemeClr val="tx1"/>
                </a:solidFill>
                <a:latin typeface="+mn-lt"/>
                <a:ea typeface="+mn-ea"/>
                <a:cs typeface="+mn-cs"/>
              </a:rPr>
              <a:t>quality convenience products available that can be used to good advantage in today’s kitchen. The key to choosing any of these products is careful evaluation to</a:t>
            </a:r>
          </a:p>
          <a:p>
            <a:r>
              <a:rPr lang="en-US" sz="1200" b="0" i="0" u="none" strike="noStrike" kern="1200" baseline="0" dirty="0">
                <a:solidFill>
                  <a:schemeClr val="tx1"/>
                </a:solidFill>
                <a:latin typeface="+mn-lt"/>
                <a:ea typeface="+mn-ea"/>
                <a:cs typeface="+mn-cs"/>
              </a:rPr>
              <a:t>make sure they provide a good level of quality. The quality of the stock affects the quality of all dishes prepared from it; if the prepared stock, base, or concentrate</a:t>
            </a:r>
          </a:p>
          <a:p>
            <a:r>
              <a:rPr lang="en-US" sz="1200" b="0" i="0" u="none" strike="noStrike" kern="1200" baseline="0" dirty="0">
                <a:solidFill>
                  <a:schemeClr val="tx1"/>
                </a:solidFill>
                <a:latin typeface="+mn-lt"/>
                <a:ea typeface="+mn-ea"/>
                <a:cs typeface="+mn-cs"/>
              </a:rPr>
              <a:t>is high quality and has good flavor, then using it will not compromise quality. High-quality stock helps deliver high-quality product. Keep in mind, though, that</a:t>
            </a:r>
          </a:p>
          <a:p>
            <a:r>
              <a:rPr lang="en-US" sz="1200" b="0" i="0" u="none" strike="noStrike" kern="1200" baseline="0" dirty="0">
                <a:solidFill>
                  <a:schemeClr val="tx1"/>
                </a:solidFill>
                <a:latin typeface="+mn-lt"/>
                <a:ea typeface="+mn-ea"/>
                <a:cs typeface="+mn-cs"/>
              </a:rPr>
              <a:t>commercially prepared stocks may contain a large amount of sodium (salt), depending on how they are produced.</a:t>
            </a:r>
            <a:endParaRPr lang="en-US" dirty="0"/>
          </a:p>
        </p:txBody>
      </p:sp>
      <p:sp>
        <p:nvSpPr>
          <p:cNvPr id="4" name="Slide Number Placeholder 3"/>
          <p:cNvSpPr>
            <a:spLocks noGrp="1"/>
          </p:cNvSpPr>
          <p:nvPr>
            <p:ph type="sldNum" sz="quarter" idx="10"/>
          </p:nvPr>
        </p:nvSpPr>
        <p:spPr/>
        <p:txBody>
          <a:bodyPr/>
          <a:lstStyle/>
          <a:p>
            <a:fld id="{8342A7E6-BC33-4146-ACBF-64D50169C982}" type="slidenum">
              <a:rPr lang="en-US" smtClean="0"/>
              <a:t>9</a:t>
            </a:fld>
            <a:endParaRPr lang="en-US"/>
          </a:p>
        </p:txBody>
      </p:sp>
    </p:spTree>
    <p:extLst>
      <p:ext uri="{BB962C8B-B14F-4D97-AF65-F5344CB8AC3E}">
        <p14:creationId xmlns:p14="http://schemas.microsoft.com/office/powerpoint/2010/main" val="219899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Preparing Bones for Stock</a:t>
            </a:r>
          </a:p>
          <a:p>
            <a:r>
              <a:rPr lang="en-US" sz="1200" b="0" i="0" u="none" strike="noStrike" kern="1200" baseline="0" dirty="0">
                <a:solidFill>
                  <a:schemeClr val="tx1"/>
                </a:solidFill>
                <a:latin typeface="+mn-lt"/>
                <a:ea typeface="+mn-ea"/>
                <a:cs typeface="+mn-cs"/>
              </a:rPr>
              <a:t>To use bones for stock, they must first be cut to the right size and then prepared by blanching, browning, or sweating.</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Blanching the bones rids them of some of the impurities that can cause cloudiness in a stock. For blanching, put the bones in a stockpot, cover them with</a:t>
            </a:r>
          </a:p>
          <a:p>
            <a:r>
              <a:rPr lang="en-US" sz="1200" b="0" i="0" u="none" strike="noStrike" kern="1200" baseline="0" dirty="0">
                <a:solidFill>
                  <a:schemeClr val="tx1"/>
                </a:solidFill>
                <a:latin typeface="+mn-lt"/>
                <a:ea typeface="+mn-ea"/>
                <a:cs typeface="+mn-cs"/>
              </a:rPr>
              <a:t>cold water, and bring them to a slow boil. When the pot is at full boil, remove the floating waste or scum.</a:t>
            </a:r>
            <a:endParaRPr lang="en-US" dirty="0"/>
          </a:p>
        </p:txBody>
      </p:sp>
      <p:sp>
        <p:nvSpPr>
          <p:cNvPr id="4" name="Slide Number Placeholder 3"/>
          <p:cNvSpPr>
            <a:spLocks noGrp="1"/>
          </p:cNvSpPr>
          <p:nvPr>
            <p:ph type="sldNum" sz="quarter" idx="10"/>
          </p:nvPr>
        </p:nvSpPr>
        <p:spPr/>
        <p:txBody>
          <a:bodyPr/>
          <a:lstStyle/>
          <a:p>
            <a:fld id="{8342A7E6-BC33-4146-ACBF-64D50169C982}" type="slidenum">
              <a:rPr lang="en-US" smtClean="0"/>
              <a:t>10</a:t>
            </a:fld>
            <a:endParaRPr lang="en-US"/>
          </a:p>
        </p:txBody>
      </p:sp>
    </p:spTree>
    <p:extLst>
      <p:ext uri="{BB962C8B-B14F-4D97-AF65-F5344CB8AC3E}">
        <p14:creationId xmlns:p14="http://schemas.microsoft.com/office/powerpoint/2010/main" val="32396939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3" name="Picture 6" descr="WelcomeIndustry_GettyImages-470224758.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717800" y="304800"/>
            <a:ext cx="65532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1384322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304800"/>
            <a:ext cx="78232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4"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2290861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51200" y="304800"/>
            <a:ext cx="59944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42248653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352800" y="304800"/>
            <a:ext cx="6112933"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20828048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33600"/>
            <a:ext cx="7823200" cy="38862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57600" y="304800"/>
            <a:ext cx="46736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34326839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50535" y="2108200"/>
            <a:ext cx="7789333"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57600" y="304800"/>
            <a:ext cx="46736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42655226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31535" y="304800"/>
            <a:ext cx="7128933"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4"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3984307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048001" y="304800"/>
            <a:ext cx="587586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5776851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3" name="Rectangle 2"/>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a:solidFill>
                  <a:schemeClr val="bg1"/>
                </a:solidFill>
                <a:cs typeface="Arial" panose="020B0604020202020204" pitchFamily="34" charset="0"/>
              </a:rPr>
              <a:t>© Copyright 2017 by the National Restaurant Association Educational Foundation (NRAEF). All rights reserved.</a:t>
            </a:r>
          </a:p>
        </p:txBody>
      </p:sp>
      <p:pic>
        <p:nvPicPr>
          <p:cNvPr id="6"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07229" y="304800"/>
            <a:ext cx="5168900"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102428" y="2108200"/>
            <a:ext cx="58674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45735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57601" y="304800"/>
            <a:ext cx="475826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36444501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844801" y="304800"/>
            <a:ext cx="633306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2732463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454400" y="304800"/>
            <a:ext cx="54864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35590685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40000" y="304800"/>
            <a:ext cx="68580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4"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36112869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41601" y="304800"/>
            <a:ext cx="679026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4"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33600" y="2116138"/>
            <a:ext cx="7823200" cy="38957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13982962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98133" y="304800"/>
            <a:ext cx="795866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4"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11469109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p:cNvCxnSpPr/>
          <p:nvPr userDrawn="1"/>
        </p:nvCxnSpPr>
        <p:spPr>
          <a:xfrm>
            <a:off x="508000" y="381000"/>
            <a:ext cx="0" cy="5715000"/>
          </a:xfrm>
          <a:prstGeom prst="line">
            <a:avLst/>
          </a:prstGeom>
          <a:ln w="9525" cmpd="sng">
            <a:solidFill>
              <a:srgbClr val="EA5E2F"/>
            </a:solidFill>
          </a:ln>
          <a:effectLst/>
        </p:spPr>
        <p:style>
          <a:lnRef idx="2">
            <a:schemeClr val="accent1"/>
          </a:lnRef>
          <a:fillRef idx="0">
            <a:schemeClr val="accent1"/>
          </a:fillRef>
          <a:effectRef idx="1">
            <a:schemeClr val="accent1"/>
          </a:effectRef>
          <a:fontRef idx="minor">
            <a:schemeClr val="tx1"/>
          </a:fontRef>
        </p:style>
      </p:cxnSp>
      <p:sp>
        <p:nvSpPr>
          <p:cNvPr id="5" name="Oval 4"/>
          <p:cNvSpPr/>
          <p:nvPr userDrawn="1"/>
        </p:nvSpPr>
        <p:spPr>
          <a:xfrm>
            <a:off x="406400" y="152400"/>
            <a:ext cx="609600" cy="457200"/>
          </a:xfrm>
          <a:prstGeom prst="ellipse">
            <a:avLst/>
          </a:prstGeom>
          <a:solidFill>
            <a:schemeClr val="bg1"/>
          </a:solidFill>
          <a:ln>
            <a:solidFill>
              <a:srgbClr val="EA5E2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6" name="Rectangle 5"/>
          <p:cNvSpPr>
            <a:spLocks noChangeAspect="1"/>
          </p:cNvSpPr>
          <p:nvPr userDrawn="1"/>
        </p:nvSpPr>
        <p:spPr>
          <a:xfrm>
            <a:off x="609600" y="228600"/>
            <a:ext cx="2032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7" name="Rectangle 6"/>
          <p:cNvSpPr>
            <a:spLocks noChangeAspect="1"/>
          </p:cNvSpPr>
          <p:nvPr userDrawn="1"/>
        </p:nvSpPr>
        <p:spPr>
          <a:xfrm>
            <a:off x="0" y="6324600"/>
            <a:ext cx="12192000" cy="533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10"/>
          </p:nvPr>
        </p:nvSpPr>
        <p:spPr/>
        <p:txBody>
          <a:bodyPr/>
          <a:lstStyle>
            <a:lvl1pPr>
              <a:defRPr/>
            </a:lvl1pPr>
          </a:lstStyle>
          <a:p>
            <a:fld id="{62D126F9-E9B3-46BA-B90E-91521164E277}" type="slidenum">
              <a:rPr lang="en-US" altLang="en-US"/>
              <a:pPr/>
              <a:t>‹#›</a:t>
            </a:fld>
            <a:endParaRPr lang="en-US" altLang="en-US"/>
          </a:p>
        </p:txBody>
      </p:sp>
    </p:spTree>
    <p:extLst>
      <p:ext uri="{BB962C8B-B14F-4D97-AF65-F5344CB8AC3E}">
        <p14:creationId xmlns:p14="http://schemas.microsoft.com/office/powerpoint/2010/main" val="11396432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_picture">
    <p:spTree>
      <p:nvGrpSpPr>
        <p:cNvPr id="1" name=""/>
        <p:cNvGrpSpPr/>
        <p:nvPr/>
      </p:nvGrpSpPr>
      <p:grpSpPr>
        <a:xfrm>
          <a:off x="0" y="0"/>
          <a:ext cx="0" cy="0"/>
          <a:chOff x="0" y="0"/>
          <a:chExt cx="0" cy="0"/>
        </a:xfrm>
      </p:grpSpPr>
      <p:cxnSp>
        <p:nvCxnSpPr>
          <p:cNvPr id="6" name="Straight Connector 5"/>
          <p:cNvCxnSpPr/>
          <p:nvPr userDrawn="1"/>
        </p:nvCxnSpPr>
        <p:spPr>
          <a:xfrm>
            <a:off x="508000" y="381000"/>
            <a:ext cx="0" cy="5715000"/>
          </a:xfrm>
          <a:prstGeom prst="line">
            <a:avLst/>
          </a:prstGeom>
          <a:ln w="9525" cmpd="sng">
            <a:solidFill>
              <a:srgbClr val="EA5E2F"/>
            </a:solidFill>
          </a:ln>
          <a:effectLst/>
        </p:spPr>
        <p:style>
          <a:lnRef idx="2">
            <a:schemeClr val="accent1"/>
          </a:lnRef>
          <a:fillRef idx="0">
            <a:schemeClr val="accent1"/>
          </a:fillRef>
          <a:effectRef idx="1">
            <a:schemeClr val="accent1"/>
          </a:effectRef>
          <a:fontRef idx="minor">
            <a:schemeClr val="tx1"/>
          </a:fontRef>
        </p:style>
      </p:cxnSp>
      <p:sp>
        <p:nvSpPr>
          <p:cNvPr id="7" name="Oval 6"/>
          <p:cNvSpPr/>
          <p:nvPr userDrawn="1"/>
        </p:nvSpPr>
        <p:spPr>
          <a:xfrm>
            <a:off x="406400" y="152400"/>
            <a:ext cx="609600" cy="457200"/>
          </a:xfrm>
          <a:prstGeom prst="ellipse">
            <a:avLst/>
          </a:prstGeom>
          <a:solidFill>
            <a:schemeClr val="bg1"/>
          </a:solidFill>
          <a:ln>
            <a:solidFill>
              <a:srgbClr val="EA5E2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8" name="Rectangle 7"/>
          <p:cNvSpPr>
            <a:spLocks noChangeAspect="1"/>
          </p:cNvSpPr>
          <p:nvPr userDrawn="1"/>
        </p:nvSpPr>
        <p:spPr>
          <a:xfrm>
            <a:off x="609600" y="228600"/>
            <a:ext cx="2032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9" name="Rectangle 8"/>
          <p:cNvSpPr>
            <a:spLocks noChangeAspect="1"/>
          </p:cNvSpPr>
          <p:nvPr userDrawn="1"/>
        </p:nvSpPr>
        <p:spPr>
          <a:xfrm>
            <a:off x="0" y="6324600"/>
            <a:ext cx="12192000" cy="533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0" name="Rectangle 9"/>
          <p:cNvSpPr/>
          <p:nvPr userDrawn="1"/>
        </p:nvSpPr>
        <p:spPr>
          <a:xfrm>
            <a:off x="7315200" y="1295400"/>
            <a:ext cx="4470400" cy="2667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1295401"/>
            <a:ext cx="6502400" cy="4800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1"/>
          </p:nvPr>
        </p:nvSpPr>
        <p:spPr>
          <a:xfrm>
            <a:off x="7518400" y="1447800"/>
            <a:ext cx="4064000" cy="2362200"/>
          </a:xfrm>
          <a:ln w="12700">
            <a:solidFill>
              <a:schemeClr val="bg1"/>
            </a:solidFill>
          </a:ln>
          <a:effectLst/>
        </p:spPr>
        <p:txBody>
          <a:bodyPr/>
          <a:lstStyle/>
          <a:p>
            <a:pPr lvl="0"/>
            <a:endParaRPr lang="en-US" noProof="0" dirty="0"/>
          </a:p>
        </p:txBody>
      </p:sp>
      <p:sp>
        <p:nvSpPr>
          <p:cNvPr id="11" name="Slide Number Placeholder 5"/>
          <p:cNvSpPr>
            <a:spLocks noGrp="1"/>
          </p:cNvSpPr>
          <p:nvPr>
            <p:ph type="sldNum" sz="quarter" idx="12"/>
          </p:nvPr>
        </p:nvSpPr>
        <p:spPr/>
        <p:txBody>
          <a:bodyPr/>
          <a:lstStyle>
            <a:lvl1pPr>
              <a:defRPr/>
            </a:lvl1pPr>
          </a:lstStyle>
          <a:p>
            <a:fld id="{E0B531BE-F2EE-4009-8E6A-6A000A823BB0}" type="slidenum">
              <a:rPr lang="en-US" altLang="en-US"/>
              <a:pPr/>
              <a:t>‹#›</a:t>
            </a:fld>
            <a:endParaRPr lang="en-US" altLang="en-US"/>
          </a:p>
        </p:txBody>
      </p:sp>
    </p:spTree>
    <p:extLst>
      <p:ext uri="{BB962C8B-B14F-4D97-AF65-F5344CB8AC3E}">
        <p14:creationId xmlns:p14="http://schemas.microsoft.com/office/powerpoint/2010/main" val="14920544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_2_picture">
    <p:spTree>
      <p:nvGrpSpPr>
        <p:cNvPr id="1" name=""/>
        <p:cNvGrpSpPr/>
        <p:nvPr/>
      </p:nvGrpSpPr>
      <p:grpSpPr>
        <a:xfrm>
          <a:off x="0" y="0"/>
          <a:ext cx="0" cy="0"/>
          <a:chOff x="0" y="0"/>
          <a:chExt cx="0" cy="0"/>
        </a:xfrm>
      </p:grpSpPr>
      <p:cxnSp>
        <p:nvCxnSpPr>
          <p:cNvPr id="6" name="Straight Connector 5"/>
          <p:cNvCxnSpPr/>
          <p:nvPr userDrawn="1"/>
        </p:nvCxnSpPr>
        <p:spPr>
          <a:xfrm>
            <a:off x="508000" y="381000"/>
            <a:ext cx="0" cy="5715000"/>
          </a:xfrm>
          <a:prstGeom prst="line">
            <a:avLst/>
          </a:prstGeom>
          <a:ln w="9525" cmpd="sng">
            <a:solidFill>
              <a:srgbClr val="EA5E2F"/>
            </a:solidFill>
          </a:ln>
          <a:effectLst/>
        </p:spPr>
        <p:style>
          <a:lnRef idx="2">
            <a:schemeClr val="accent1"/>
          </a:lnRef>
          <a:fillRef idx="0">
            <a:schemeClr val="accent1"/>
          </a:fillRef>
          <a:effectRef idx="1">
            <a:schemeClr val="accent1"/>
          </a:effectRef>
          <a:fontRef idx="minor">
            <a:schemeClr val="tx1"/>
          </a:fontRef>
        </p:style>
      </p:cxnSp>
      <p:sp>
        <p:nvSpPr>
          <p:cNvPr id="7" name="Oval 6"/>
          <p:cNvSpPr/>
          <p:nvPr userDrawn="1"/>
        </p:nvSpPr>
        <p:spPr>
          <a:xfrm>
            <a:off x="406400" y="152400"/>
            <a:ext cx="609600" cy="457200"/>
          </a:xfrm>
          <a:prstGeom prst="ellipse">
            <a:avLst/>
          </a:prstGeom>
          <a:solidFill>
            <a:schemeClr val="bg1"/>
          </a:solidFill>
          <a:ln>
            <a:solidFill>
              <a:srgbClr val="EA5E2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8" name="Rectangle 7"/>
          <p:cNvSpPr>
            <a:spLocks noChangeAspect="1"/>
          </p:cNvSpPr>
          <p:nvPr userDrawn="1"/>
        </p:nvSpPr>
        <p:spPr>
          <a:xfrm>
            <a:off x="609600" y="228600"/>
            <a:ext cx="2032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9" name="Rectangle 8"/>
          <p:cNvSpPr>
            <a:spLocks noChangeAspect="1"/>
          </p:cNvSpPr>
          <p:nvPr userDrawn="1"/>
        </p:nvSpPr>
        <p:spPr>
          <a:xfrm>
            <a:off x="0" y="6324600"/>
            <a:ext cx="12192000" cy="533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0" name="Rectangle 9"/>
          <p:cNvSpPr/>
          <p:nvPr userDrawn="1"/>
        </p:nvSpPr>
        <p:spPr>
          <a:xfrm>
            <a:off x="7315200" y="1295400"/>
            <a:ext cx="4470400" cy="21336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1" name="Rectangle 10"/>
          <p:cNvSpPr/>
          <p:nvPr userDrawn="1"/>
        </p:nvSpPr>
        <p:spPr>
          <a:xfrm>
            <a:off x="7315200" y="3581400"/>
            <a:ext cx="4470400" cy="21336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1295401"/>
            <a:ext cx="6502400" cy="4800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1"/>
          </p:nvPr>
        </p:nvSpPr>
        <p:spPr>
          <a:xfrm>
            <a:off x="7518400" y="1447800"/>
            <a:ext cx="4064000" cy="1828800"/>
          </a:xfrm>
          <a:ln w="12700">
            <a:solidFill>
              <a:schemeClr val="bg1"/>
            </a:solidFill>
          </a:ln>
          <a:effectLst/>
        </p:spPr>
        <p:txBody>
          <a:bodyPr/>
          <a:lstStyle/>
          <a:p>
            <a:pPr lvl="0"/>
            <a:endParaRPr lang="en-US" noProof="0" dirty="0"/>
          </a:p>
        </p:txBody>
      </p:sp>
      <p:sp>
        <p:nvSpPr>
          <p:cNvPr id="15" name="Picture Placeholder 4"/>
          <p:cNvSpPr>
            <a:spLocks noGrp="1"/>
          </p:cNvSpPr>
          <p:nvPr>
            <p:ph type="pic" sz="quarter" idx="13"/>
          </p:nvPr>
        </p:nvSpPr>
        <p:spPr>
          <a:xfrm>
            <a:off x="7518400" y="3733800"/>
            <a:ext cx="4064000" cy="1828800"/>
          </a:xfrm>
          <a:ln w="12700">
            <a:solidFill>
              <a:schemeClr val="bg1"/>
            </a:solidFill>
          </a:ln>
          <a:effectLst/>
        </p:spPr>
        <p:txBody>
          <a:bodyPr/>
          <a:lstStyle/>
          <a:p>
            <a:pPr lvl="0"/>
            <a:endParaRPr lang="en-US" noProof="0" dirty="0"/>
          </a:p>
        </p:txBody>
      </p:sp>
      <p:sp>
        <p:nvSpPr>
          <p:cNvPr id="12" name="Slide Number Placeholder 5"/>
          <p:cNvSpPr>
            <a:spLocks noGrp="1"/>
          </p:cNvSpPr>
          <p:nvPr>
            <p:ph type="sldNum" sz="quarter" idx="14"/>
          </p:nvPr>
        </p:nvSpPr>
        <p:spPr/>
        <p:txBody>
          <a:bodyPr/>
          <a:lstStyle>
            <a:lvl1pPr>
              <a:defRPr/>
            </a:lvl1pPr>
          </a:lstStyle>
          <a:p>
            <a:fld id="{77F5F97C-5350-4C1B-B165-2371B840694D}" type="slidenum">
              <a:rPr lang="en-US" altLang="en-US"/>
              <a:pPr/>
              <a:t>‹#›</a:t>
            </a:fld>
            <a:endParaRPr lang="en-US" altLang="en-US"/>
          </a:p>
        </p:txBody>
      </p:sp>
    </p:spTree>
    <p:extLst>
      <p:ext uri="{BB962C8B-B14F-4D97-AF65-F5344CB8AC3E}">
        <p14:creationId xmlns:p14="http://schemas.microsoft.com/office/powerpoint/2010/main" val="9125698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_3_picture">
    <p:spTree>
      <p:nvGrpSpPr>
        <p:cNvPr id="1" name=""/>
        <p:cNvGrpSpPr/>
        <p:nvPr/>
      </p:nvGrpSpPr>
      <p:grpSpPr>
        <a:xfrm>
          <a:off x="0" y="0"/>
          <a:ext cx="0" cy="0"/>
          <a:chOff x="0" y="0"/>
          <a:chExt cx="0" cy="0"/>
        </a:xfrm>
      </p:grpSpPr>
      <p:cxnSp>
        <p:nvCxnSpPr>
          <p:cNvPr id="7" name="Straight Connector 6"/>
          <p:cNvCxnSpPr/>
          <p:nvPr userDrawn="1"/>
        </p:nvCxnSpPr>
        <p:spPr>
          <a:xfrm>
            <a:off x="508000" y="381000"/>
            <a:ext cx="0" cy="5715000"/>
          </a:xfrm>
          <a:prstGeom prst="line">
            <a:avLst/>
          </a:prstGeom>
          <a:ln w="9525" cmpd="sng">
            <a:solidFill>
              <a:srgbClr val="EA5E2F"/>
            </a:solidFill>
          </a:ln>
          <a:effectLst/>
        </p:spPr>
        <p:style>
          <a:lnRef idx="2">
            <a:schemeClr val="accent1"/>
          </a:lnRef>
          <a:fillRef idx="0">
            <a:schemeClr val="accent1"/>
          </a:fillRef>
          <a:effectRef idx="1">
            <a:schemeClr val="accent1"/>
          </a:effectRef>
          <a:fontRef idx="minor">
            <a:schemeClr val="tx1"/>
          </a:fontRef>
        </p:style>
      </p:cxnSp>
      <p:sp>
        <p:nvSpPr>
          <p:cNvPr id="8" name="Oval 7"/>
          <p:cNvSpPr/>
          <p:nvPr userDrawn="1"/>
        </p:nvSpPr>
        <p:spPr>
          <a:xfrm>
            <a:off x="406400" y="152400"/>
            <a:ext cx="609600" cy="457200"/>
          </a:xfrm>
          <a:prstGeom prst="ellipse">
            <a:avLst/>
          </a:prstGeom>
          <a:solidFill>
            <a:schemeClr val="bg1"/>
          </a:solidFill>
          <a:ln>
            <a:solidFill>
              <a:srgbClr val="EA5E2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9" name="Rectangle 8"/>
          <p:cNvSpPr>
            <a:spLocks noChangeAspect="1"/>
          </p:cNvSpPr>
          <p:nvPr userDrawn="1"/>
        </p:nvSpPr>
        <p:spPr>
          <a:xfrm>
            <a:off x="609600" y="228600"/>
            <a:ext cx="2032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0" name="Rectangle 9"/>
          <p:cNvSpPr>
            <a:spLocks noChangeAspect="1"/>
          </p:cNvSpPr>
          <p:nvPr userDrawn="1"/>
        </p:nvSpPr>
        <p:spPr>
          <a:xfrm>
            <a:off x="0" y="6324600"/>
            <a:ext cx="12192000" cy="533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1" name="Rectangle 10"/>
          <p:cNvSpPr/>
          <p:nvPr userDrawn="1"/>
        </p:nvSpPr>
        <p:spPr>
          <a:xfrm>
            <a:off x="7315200" y="990600"/>
            <a:ext cx="3962400" cy="1676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2" name="Rectangle 11"/>
          <p:cNvSpPr/>
          <p:nvPr userDrawn="1"/>
        </p:nvSpPr>
        <p:spPr>
          <a:xfrm>
            <a:off x="7315200" y="2743200"/>
            <a:ext cx="3962400" cy="1676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3" name="Rectangle 12"/>
          <p:cNvSpPr/>
          <p:nvPr userDrawn="1"/>
        </p:nvSpPr>
        <p:spPr>
          <a:xfrm>
            <a:off x="7315200" y="4495800"/>
            <a:ext cx="3962400" cy="1676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1295401"/>
            <a:ext cx="6502400" cy="4800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1"/>
          </p:nvPr>
        </p:nvSpPr>
        <p:spPr>
          <a:xfrm>
            <a:off x="7518400" y="1143000"/>
            <a:ext cx="3556000" cy="1371600"/>
          </a:xfrm>
          <a:ln w="12700">
            <a:solidFill>
              <a:schemeClr val="bg1"/>
            </a:solidFill>
          </a:ln>
          <a:effectLst/>
        </p:spPr>
        <p:txBody>
          <a:bodyPr/>
          <a:lstStyle/>
          <a:p>
            <a:pPr lvl="0"/>
            <a:endParaRPr lang="en-US" noProof="0" dirty="0"/>
          </a:p>
        </p:txBody>
      </p:sp>
      <p:sp>
        <p:nvSpPr>
          <p:cNvPr id="24" name="Picture Placeholder 4"/>
          <p:cNvSpPr>
            <a:spLocks noGrp="1"/>
          </p:cNvSpPr>
          <p:nvPr>
            <p:ph type="pic" sz="quarter" idx="13"/>
          </p:nvPr>
        </p:nvSpPr>
        <p:spPr>
          <a:xfrm>
            <a:off x="7518400" y="2895600"/>
            <a:ext cx="3556000" cy="1371600"/>
          </a:xfrm>
          <a:ln w="12700">
            <a:solidFill>
              <a:schemeClr val="bg1"/>
            </a:solidFill>
          </a:ln>
          <a:effectLst/>
        </p:spPr>
        <p:txBody>
          <a:bodyPr/>
          <a:lstStyle/>
          <a:p>
            <a:pPr lvl="0"/>
            <a:endParaRPr lang="en-US" noProof="0" dirty="0"/>
          </a:p>
        </p:txBody>
      </p:sp>
      <p:sp>
        <p:nvSpPr>
          <p:cNvPr id="26" name="Picture Placeholder 4"/>
          <p:cNvSpPr>
            <a:spLocks noGrp="1"/>
          </p:cNvSpPr>
          <p:nvPr>
            <p:ph type="pic" sz="quarter" idx="14"/>
          </p:nvPr>
        </p:nvSpPr>
        <p:spPr>
          <a:xfrm>
            <a:off x="7518400" y="4648200"/>
            <a:ext cx="3556000" cy="1371600"/>
          </a:xfrm>
          <a:ln w="12700">
            <a:solidFill>
              <a:schemeClr val="bg1"/>
            </a:solidFill>
          </a:ln>
          <a:effectLst/>
        </p:spPr>
        <p:txBody>
          <a:bodyPr/>
          <a:lstStyle/>
          <a:p>
            <a:pPr lvl="0"/>
            <a:endParaRPr lang="en-US" noProof="0" dirty="0"/>
          </a:p>
        </p:txBody>
      </p:sp>
      <p:sp>
        <p:nvSpPr>
          <p:cNvPr id="14" name="Slide Number Placeholder 5"/>
          <p:cNvSpPr>
            <a:spLocks noGrp="1"/>
          </p:cNvSpPr>
          <p:nvPr>
            <p:ph type="sldNum" sz="quarter" idx="15"/>
          </p:nvPr>
        </p:nvSpPr>
        <p:spPr/>
        <p:txBody>
          <a:bodyPr/>
          <a:lstStyle>
            <a:lvl1pPr>
              <a:defRPr/>
            </a:lvl1pPr>
          </a:lstStyle>
          <a:p>
            <a:fld id="{49BCEBD6-4530-4B1A-A1CE-2105E2CCB35D}" type="slidenum">
              <a:rPr lang="en-US" altLang="en-US"/>
              <a:pPr/>
              <a:t>‹#›</a:t>
            </a:fld>
            <a:endParaRPr lang="en-US" altLang="en-US"/>
          </a:p>
        </p:txBody>
      </p:sp>
    </p:spTree>
    <p:extLst>
      <p:ext uri="{BB962C8B-B14F-4D97-AF65-F5344CB8AC3E}">
        <p14:creationId xmlns:p14="http://schemas.microsoft.com/office/powerpoint/2010/main" val="8389752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Column_picture_text">
    <p:spTree>
      <p:nvGrpSpPr>
        <p:cNvPr id="1" name=""/>
        <p:cNvGrpSpPr/>
        <p:nvPr/>
      </p:nvGrpSpPr>
      <p:grpSpPr>
        <a:xfrm>
          <a:off x="0" y="0"/>
          <a:ext cx="0" cy="0"/>
          <a:chOff x="0" y="0"/>
          <a:chExt cx="0" cy="0"/>
        </a:xfrm>
      </p:grpSpPr>
      <p:cxnSp>
        <p:nvCxnSpPr>
          <p:cNvPr id="7" name="Straight Connector 6"/>
          <p:cNvCxnSpPr/>
          <p:nvPr userDrawn="1"/>
        </p:nvCxnSpPr>
        <p:spPr>
          <a:xfrm>
            <a:off x="508000" y="381000"/>
            <a:ext cx="0" cy="5715000"/>
          </a:xfrm>
          <a:prstGeom prst="line">
            <a:avLst/>
          </a:prstGeom>
          <a:ln w="9525" cmpd="sng">
            <a:solidFill>
              <a:srgbClr val="EA5E2F"/>
            </a:solidFill>
          </a:ln>
          <a:effectLst/>
        </p:spPr>
        <p:style>
          <a:lnRef idx="2">
            <a:schemeClr val="accent1"/>
          </a:lnRef>
          <a:fillRef idx="0">
            <a:schemeClr val="accent1"/>
          </a:fillRef>
          <a:effectRef idx="1">
            <a:schemeClr val="accent1"/>
          </a:effectRef>
          <a:fontRef idx="minor">
            <a:schemeClr val="tx1"/>
          </a:fontRef>
        </p:style>
      </p:cxnSp>
      <p:sp>
        <p:nvSpPr>
          <p:cNvPr id="8" name="Oval 7"/>
          <p:cNvSpPr/>
          <p:nvPr userDrawn="1"/>
        </p:nvSpPr>
        <p:spPr>
          <a:xfrm>
            <a:off x="406400" y="152400"/>
            <a:ext cx="609600" cy="457200"/>
          </a:xfrm>
          <a:prstGeom prst="ellipse">
            <a:avLst/>
          </a:prstGeom>
          <a:solidFill>
            <a:schemeClr val="bg1"/>
          </a:solidFill>
          <a:ln>
            <a:solidFill>
              <a:srgbClr val="EA5E2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9" name="Rectangle 8"/>
          <p:cNvSpPr>
            <a:spLocks noChangeAspect="1"/>
          </p:cNvSpPr>
          <p:nvPr userDrawn="1"/>
        </p:nvSpPr>
        <p:spPr>
          <a:xfrm>
            <a:off x="609600" y="228600"/>
            <a:ext cx="2032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0" name="Rectangle 9"/>
          <p:cNvSpPr>
            <a:spLocks noChangeAspect="1"/>
          </p:cNvSpPr>
          <p:nvPr userDrawn="1"/>
        </p:nvSpPr>
        <p:spPr>
          <a:xfrm>
            <a:off x="0" y="6324600"/>
            <a:ext cx="12192000" cy="533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1" name="Rectangle 10"/>
          <p:cNvSpPr/>
          <p:nvPr userDrawn="1"/>
        </p:nvSpPr>
        <p:spPr>
          <a:xfrm>
            <a:off x="609600" y="995363"/>
            <a:ext cx="3962400" cy="1676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2" name="Rectangle 11"/>
          <p:cNvSpPr/>
          <p:nvPr userDrawn="1"/>
        </p:nvSpPr>
        <p:spPr>
          <a:xfrm>
            <a:off x="4978400" y="995363"/>
            <a:ext cx="3962400" cy="1676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2824482"/>
            <a:ext cx="3962400" cy="3271518"/>
          </a:xfrm>
        </p:spPr>
        <p:txBody>
          <a:bodyPr/>
          <a:lstStyle>
            <a:lvl1pPr>
              <a:defRPr sz="1600"/>
            </a:lvl1pPr>
            <a:lvl2pPr>
              <a:defRPr sz="1400"/>
            </a:lvl2pPr>
            <a:lvl3pPr>
              <a:defRPr sz="1200">
                <a:solidFill>
                  <a:srgbClr val="EA5E2F"/>
                </a:solidFill>
              </a:defRPr>
            </a:lvl3pPr>
            <a:lvl4pPr>
              <a:defRPr sz="10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Picture Placeholder 4"/>
          <p:cNvSpPr>
            <a:spLocks noGrp="1"/>
          </p:cNvSpPr>
          <p:nvPr>
            <p:ph type="pic" sz="quarter" idx="11"/>
          </p:nvPr>
        </p:nvSpPr>
        <p:spPr>
          <a:xfrm>
            <a:off x="812800" y="1148081"/>
            <a:ext cx="3556000" cy="1371600"/>
          </a:xfrm>
          <a:ln w="12700">
            <a:solidFill>
              <a:schemeClr val="bg1"/>
            </a:solidFill>
          </a:ln>
          <a:effectLst/>
        </p:spPr>
        <p:txBody>
          <a:bodyPr/>
          <a:lstStyle/>
          <a:p>
            <a:pPr lvl="0"/>
            <a:endParaRPr lang="en-US" noProof="0" dirty="0"/>
          </a:p>
        </p:txBody>
      </p:sp>
      <p:sp>
        <p:nvSpPr>
          <p:cNvPr id="23" name="Content Placeholder 2"/>
          <p:cNvSpPr>
            <a:spLocks noGrp="1"/>
          </p:cNvSpPr>
          <p:nvPr>
            <p:ph idx="13"/>
          </p:nvPr>
        </p:nvSpPr>
        <p:spPr>
          <a:xfrm>
            <a:off x="4978400" y="2824482"/>
            <a:ext cx="3962400" cy="3271518"/>
          </a:xfrm>
        </p:spPr>
        <p:txBody>
          <a:bodyPr/>
          <a:lstStyle>
            <a:lvl1pPr>
              <a:defRPr sz="1600"/>
            </a:lvl1pPr>
            <a:lvl2pPr>
              <a:defRPr sz="1400"/>
            </a:lvl2pPr>
            <a:lvl3pPr>
              <a:defRPr sz="1200">
                <a:solidFill>
                  <a:srgbClr val="EA5E2F"/>
                </a:solidFill>
              </a:defRPr>
            </a:lvl3pPr>
            <a:lvl4pPr>
              <a:defRPr sz="10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4" name="Picture Placeholder 4"/>
          <p:cNvSpPr>
            <a:spLocks noGrp="1"/>
          </p:cNvSpPr>
          <p:nvPr>
            <p:ph type="pic" sz="quarter" idx="14"/>
          </p:nvPr>
        </p:nvSpPr>
        <p:spPr>
          <a:xfrm>
            <a:off x="5181600" y="1148081"/>
            <a:ext cx="3556000" cy="1371600"/>
          </a:xfrm>
          <a:ln w="12700">
            <a:solidFill>
              <a:schemeClr val="bg1"/>
            </a:solidFill>
          </a:ln>
          <a:effectLst/>
        </p:spPr>
        <p:txBody>
          <a:bodyPr/>
          <a:lstStyle/>
          <a:p>
            <a:pPr lvl="0"/>
            <a:endParaRPr lang="en-US" noProof="0" dirty="0"/>
          </a:p>
        </p:txBody>
      </p:sp>
      <p:sp>
        <p:nvSpPr>
          <p:cNvPr id="13" name="Slide Number Placeholder 5"/>
          <p:cNvSpPr>
            <a:spLocks noGrp="1"/>
          </p:cNvSpPr>
          <p:nvPr>
            <p:ph type="sldNum" sz="quarter" idx="15"/>
          </p:nvPr>
        </p:nvSpPr>
        <p:spPr/>
        <p:txBody>
          <a:bodyPr/>
          <a:lstStyle>
            <a:lvl1pPr>
              <a:defRPr/>
            </a:lvl1pPr>
          </a:lstStyle>
          <a:p>
            <a:fld id="{C61126E5-DB4E-49CF-8ED4-0EAD18D1ABAB}" type="slidenum">
              <a:rPr lang="en-US" altLang="en-US"/>
              <a:pPr/>
              <a:t>‹#›</a:t>
            </a:fld>
            <a:endParaRPr lang="en-US" altLang="en-US"/>
          </a:p>
        </p:txBody>
      </p:sp>
    </p:spTree>
    <p:extLst>
      <p:ext uri="{BB962C8B-B14F-4D97-AF65-F5344CB8AC3E}">
        <p14:creationId xmlns:p14="http://schemas.microsoft.com/office/powerpoint/2010/main" val="33366554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Column_picture_text">
    <p:spTree>
      <p:nvGrpSpPr>
        <p:cNvPr id="1" name=""/>
        <p:cNvGrpSpPr/>
        <p:nvPr/>
      </p:nvGrpSpPr>
      <p:grpSpPr>
        <a:xfrm>
          <a:off x="0" y="0"/>
          <a:ext cx="0" cy="0"/>
          <a:chOff x="0" y="0"/>
          <a:chExt cx="0" cy="0"/>
        </a:xfrm>
      </p:grpSpPr>
      <p:cxnSp>
        <p:nvCxnSpPr>
          <p:cNvPr id="9" name="Straight Connector 8"/>
          <p:cNvCxnSpPr/>
          <p:nvPr userDrawn="1"/>
        </p:nvCxnSpPr>
        <p:spPr>
          <a:xfrm>
            <a:off x="508000" y="381000"/>
            <a:ext cx="0" cy="5715000"/>
          </a:xfrm>
          <a:prstGeom prst="line">
            <a:avLst/>
          </a:prstGeom>
          <a:ln w="9525" cmpd="sng">
            <a:solidFill>
              <a:srgbClr val="EA5E2F"/>
            </a:solidFill>
          </a:ln>
          <a:effectLst/>
        </p:spPr>
        <p:style>
          <a:lnRef idx="2">
            <a:schemeClr val="accent1"/>
          </a:lnRef>
          <a:fillRef idx="0">
            <a:schemeClr val="accent1"/>
          </a:fillRef>
          <a:effectRef idx="1">
            <a:schemeClr val="accent1"/>
          </a:effectRef>
          <a:fontRef idx="minor">
            <a:schemeClr val="tx1"/>
          </a:fontRef>
        </p:style>
      </p:cxnSp>
      <p:sp>
        <p:nvSpPr>
          <p:cNvPr id="10" name="Oval 9"/>
          <p:cNvSpPr/>
          <p:nvPr userDrawn="1"/>
        </p:nvSpPr>
        <p:spPr>
          <a:xfrm>
            <a:off x="406400" y="152400"/>
            <a:ext cx="609600" cy="457200"/>
          </a:xfrm>
          <a:prstGeom prst="ellipse">
            <a:avLst/>
          </a:prstGeom>
          <a:solidFill>
            <a:schemeClr val="bg1"/>
          </a:solidFill>
          <a:ln>
            <a:solidFill>
              <a:srgbClr val="EA5E2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1" name="Rectangle 10"/>
          <p:cNvSpPr>
            <a:spLocks noChangeAspect="1"/>
          </p:cNvSpPr>
          <p:nvPr userDrawn="1"/>
        </p:nvSpPr>
        <p:spPr>
          <a:xfrm>
            <a:off x="609600" y="228600"/>
            <a:ext cx="2032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2" name="Rectangle 11"/>
          <p:cNvSpPr>
            <a:spLocks noChangeAspect="1"/>
          </p:cNvSpPr>
          <p:nvPr userDrawn="1"/>
        </p:nvSpPr>
        <p:spPr>
          <a:xfrm>
            <a:off x="0" y="6324600"/>
            <a:ext cx="12192000" cy="533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3" name="Rectangle 12"/>
          <p:cNvSpPr/>
          <p:nvPr userDrawn="1"/>
        </p:nvSpPr>
        <p:spPr>
          <a:xfrm>
            <a:off x="609600" y="995363"/>
            <a:ext cx="3556000" cy="1676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4" name="Rectangle 13"/>
          <p:cNvSpPr/>
          <p:nvPr userDrawn="1"/>
        </p:nvSpPr>
        <p:spPr>
          <a:xfrm>
            <a:off x="4470400" y="990600"/>
            <a:ext cx="3556000" cy="1676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5" name="Rectangle 14"/>
          <p:cNvSpPr/>
          <p:nvPr userDrawn="1"/>
        </p:nvSpPr>
        <p:spPr>
          <a:xfrm>
            <a:off x="8331200" y="995363"/>
            <a:ext cx="3556000" cy="1676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2824482"/>
            <a:ext cx="3556000" cy="3271518"/>
          </a:xfrm>
        </p:spPr>
        <p:txBody>
          <a:bodyPr/>
          <a:lstStyle>
            <a:lvl1pPr>
              <a:defRPr sz="1600"/>
            </a:lvl1pPr>
            <a:lvl2pPr>
              <a:defRPr sz="1400"/>
            </a:lvl2pPr>
            <a:lvl3pPr>
              <a:defRPr sz="1200">
                <a:solidFill>
                  <a:srgbClr val="EA5E2F"/>
                </a:solidFill>
              </a:defRPr>
            </a:lvl3pPr>
            <a:lvl4pPr>
              <a:defRPr sz="10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Picture Placeholder 4"/>
          <p:cNvSpPr>
            <a:spLocks noGrp="1"/>
          </p:cNvSpPr>
          <p:nvPr>
            <p:ph type="pic" sz="quarter" idx="11"/>
          </p:nvPr>
        </p:nvSpPr>
        <p:spPr>
          <a:xfrm>
            <a:off x="812800" y="1148081"/>
            <a:ext cx="3149600" cy="1371600"/>
          </a:xfrm>
          <a:ln w="12700">
            <a:solidFill>
              <a:schemeClr val="bg1"/>
            </a:solidFill>
          </a:ln>
          <a:effectLst/>
        </p:spPr>
        <p:txBody>
          <a:bodyPr/>
          <a:lstStyle/>
          <a:p>
            <a:pPr lvl="0"/>
            <a:endParaRPr lang="en-US" noProof="0" dirty="0"/>
          </a:p>
        </p:txBody>
      </p:sp>
      <p:sp>
        <p:nvSpPr>
          <p:cNvPr id="17" name="Picture Placeholder 4"/>
          <p:cNvSpPr>
            <a:spLocks noGrp="1"/>
          </p:cNvSpPr>
          <p:nvPr>
            <p:ph type="pic" sz="quarter" idx="14"/>
          </p:nvPr>
        </p:nvSpPr>
        <p:spPr>
          <a:xfrm>
            <a:off x="4673600" y="1143000"/>
            <a:ext cx="3149600" cy="1371600"/>
          </a:xfrm>
          <a:ln w="12700">
            <a:solidFill>
              <a:schemeClr val="bg1"/>
            </a:solidFill>
          </a:ln>
          <a:effectLst/>
        </p:spPr>
        <p:txBody>
          <a:bodyPr/>
          <a:lstStyle/>
          <a:p>
            <a:pPr lvl="0"/>
            <a:endParaRPr lang="en-US" noProof="0" dirty="0"/>
          </a:p>
        </p:txBody>
      </p:sp>
      <p:sp>
        <p:nvSpPr>
          <p:cNvPr id="20" name="Picture Placeholder 4"/>
          <p:cNvSpPr>
            <a:spLocks noGrp="1"/>
          </p:cNvSpPr>
          <p:nvPr>
            <p:ph type="pic" sz="quarter" idx="16"/>
          </p:nvPr>
        </p:nvSpPr>
        <p:spPr>
          <a:xfrm>
            <a:off x="8534400" y="1148080"/>
            <a:ext cx="3149600" cy="1371600"/>
          </a:xfrm>
          <a:ln w="12700">
            <a:solidFill>
              <a:schemeClr val="bg1"/>
            </a:solidFill>
          </a:ln>
          <a:effectLst/>
        </p:spPr>
        <p:txBody>
          <a:bodyPr/>
          <a:lstStyle/>
          <a:p>
            <a:pPr lvl="0"/>
            <a:endParaRPr lang="en-US" noProof="0" dirty="0"/>
          </a:p>
        </p:txBody>
      </p:sp>
      <p:sp>
        <p:nvSpPr>
          <p:cNvPr id="21" name="Content Placeholder 2"/>
          <p:cNvSpPr>
            <a:spLocks noGrp="1"/>
          </p:cNvSpPr>
          <p:nvPr>
            <p:ph idx="17"/>
          </p:nvPr>
        </p:nvSpPr>
        <p:spPr>
          <a:xfrm>
            <a:off x="4470400" y="2824483"/>
            <a:ext cx="3556000" cy="3271519"/>
          </a:xfrm>
        </p:spPr>
        <p:txBody>
          <a:bodyPr/>
          <a:lstStyle>
            <a:lvl1pPr>
              <a:defRPr sz="1600"/>
            </a:lvl1pPr>
            <a:lvl2pPr>
              <a:defRPr sz="1400"/>
            </a:lvl2pPr>
            <a:lvl3pPr>
              <a:defRPr sz="1200">
                <a:solidFill>
                  <a:srgbClr val="EA5E2F"/>
                </a:solidFill>
              </a:defRPr>
            </a:lvl3pPr>
            <a:lvl4pPr>
              <a:defRPr sz="10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2" name="Content Placeholder 2"/>
          <p:cNvSpPr>
            <a:spLocks noGrp="1"/>
          </p:cNvSpPr>
          <p:nvPr>
            <p:ph idx="18"/>
          </p:nvPr>
        </p:nvSpPr>
        <p:spPr>
          <a:xfrm>
            <a:off x="8331200" y="2819403"/>
            <a:ext cx="3556000" cy="3276599"/>
          </a:xfrm>
        </p:spPr>
        <p:txBody>
          <a:bodyPr/>
          <a:lstStyle>
            <a:lvl1pPr>
              <a:defRPr sz="1600"/>
            </a:lvl1pPr>
            <a:lvl2pPr>
              <a:defRPr sz="1400"/>
            </a:lvl2pPr>
            <a:lvl3pPr>
              <a:defRPr sz="1200">
                <a:solidFill>
                  <a:srgbClr val="EA5E2F"/>
                </a:solidFill>
              </a:defRPr>
            </a:lvl3pPr>
            <a:lvl4pPr>
              <a:defRPr sz="10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6" name="Slide Number Placeholder 5"/>
          <p:cNvSpPr>
            <a:spLocks noGrp="1"/>
          </p:cNvSpPr>
          <p:nvPr>
            <p:ph type="sldNum" sz="quarter" idx="19"/>
          </p:nvPr>
        </p:nvSpPr>
        <p:spPr/>
        <p:txBody>
          <a:bodyPr/>
          <a:lstStyle>
            <a:lvl1pPr>
              <a:defRPr/>
            </a:lvl1pPr>
          </a:lstStyle>
          <a:p>
            <a:fld id="{B79691A7-9048-48FB-A769-7986B61D917E}" type="slidenum">
              <a:rPr lang="en-US" altLang="en-US"/>
              <a:pPr/>
              <a:t>‹#›</a:t>
            </a:fld>
            <a:endParaRPr lang="en-US" altLang="en-US"/>
          </a:p>
        </p:txBody>
      </p:sp>
    </p:spTree>
    <p:extLst>
      <p:ext uri="{BB962C8B-B14F-4D97-AF65-F5344CB8AC3E}">
        <p14:creationId xmlns:p14="http://schemas.microsoft.com/office/powerpoint/2010/main" val="16322596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_large image">
    <p:spTree>
      <p:nvGrpSpPr>
        <p:cNvPr id="1" name=""/>
        <p:cNvGrpSpPr/>
        <p:nvPr/>
      </p:nvGrpSpPr>
      <p:grpSpPr>
        <a:xfrm>
          <a:off x="0" y="0"/>
          <a:ext cx="0" cy="0"/>
          <a:chOff x="0" y="0"/>
          <a:chExt cx="0" cy="0"/>
        </a:xfrm>
      </p:grpSpPr>
      <p:cxnSp>
        <p:nvCxnSpPr>
          <p:cNvPr id="4" name="Straight Connector 3"/>
          <p:cNvCxnSpPr/>
          <p:nvPr userDrawn="1"/>
        </p:nvCxnSpPr>
        <p:spPr>
          <a:xfrm>
            <a:off x="508000" y="381000"/>
            <a:ext cx="0" cy="5715000"/>
          </a:xfrm>
          <a:prstGeom prst="line">
            <a:avLst/>
          </a:prstGeom>
          <a:ln w="9525" cmpd="sng">
            <a:solidFill>
              <a:srgbClr val="EA5E2F"/>
            </a:solidFill>
          </a:ln>
          <a:effectLst/>
        </p:spPr>
        <p:style>
          <a:lnRef idx="2">
            <a:schemeClr val="accent1"/>
          </a:lnRef>
          <a:fillRef idx="0">
            <a:schemeClr val="accent1"/>
          </a:fillRef>
          <a:effectRef idx="1">
            <a:schemeClr val="accent1"/>
          </a:effectRef>
          <a:fontRef idx="minor">
            <a:schemeClr val="tx1"/>
          </a:fontRef>
        </p:style>
      </p:cxnSp>
      <p:sp>
        <p:nvSpPr>
          <p:cNvPr id="5" name="Oval 4"/>
          <p:cNvSpPr/>
          <p:nvPr userDrawn="1"/>
        </p:nvSpPr>
        <p:spPr>
          <a:xfrm>
            <a:off x="406400" y="152400"/>
            <a:ext cx="609600" cy="457200"/>
          </a:xfrm>
          <a:prstGeom prst="ellipse">
            <a:avLst/>
          </a:prstGeom>
          <a:solidFill>
            <a:schemeClr val="bg1"/>
          </a:solidFill>
          <a:ln>
            <a:solidFill>
              <a:srgbClr val="EA5E2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6" name="Rectangle 5"/>
          <p:cNvSpPr>
            <a:spLocks noChangeAspect="1"/>
          </p:cNvSpPr>
          <p:nvPr userDrawn="1"/>
        </p:nvSpPr>
        <p:spPr>
          <a:xfrm>
            <a:off x="609600" y="228600"/>
            <a:ext cx="2032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7" name="Rectangle 6"/>
          <p:cNvSpPr>
            <a:spLocks noChangeAspect="1"/>
          </p:cNvSpPr>
          <p:nvPr userDrawn="1"/>
        </p:nvSpPr>
        <p:spPr>
          <a:xfrm>
            <a:off x="0" y="6324600"/>
            <a:ext cx="12192000" cy="533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2" name="Title 1"/>
          <p:cNvSpPr>
            <a:spLocks noGrp="1"/>
          </p:cNvSpPr>
          <p:nvPr>
            <p:ph type="title"/>
          </p:nvPr>
        </p:nvSpPr>
        <p:spPr/>
        <p:txBody>
          <a:bodyPr/>
          <a:lstStyle>
            <a:lvl1pPr>
              <a:defRPr/>
            </a:lvl1pPr>
          </a:lstStyle>
          <a:p>
            <a:r>
              <a:rPr lang="en-US" dirty="0"/>
              <a:t>Click to edit Master title style</a:t>
            </a:r>
          </a:p>
        </p:txBody>
      </p:sp>
      <p:sp>
        <p:nvSpPr>
          <p:cNvPr id="8" name="Picture Placeholder 7"/>
          <p:cNvSpPr>
            <a:spLocks noGrp="1"/>
          </p:cNvSpPr>
          <p:nvPr>
            <p:ph type="pic" sz="quarter" idx="11"/>
          </p:nvPr>
        </p:nvSpPr>
        <p:spPr>
          <a:xfrm>
            <a:off x="609600" y="1295400"/>
            <a:ext cx="10972800" cy="4800600"/>
          </a:xfrm>
        </p:spPr>
        <p:txBody>
          <a:bodyPr/>
          <a:lstStyle/>
          <a:p>
            <a:pPr lvl="0"/>
            <a:endParaRPr lang="en-US" noProof="0"/>
          </a:p>
        </p:txBody>
      </p:sp>
      <p:sp>
        <p:nvSpPr>
          <p:cNvPr id="9" name="Slide Number Placeholder 5"/>
          <p:cNvSpPr>
            <a:spLocks noGrp="1"/>
          </p:cNvSpPr>
          <p:nvPr>
            <p:ph type="sldNum" sz="quarter" idx="12"/>
          </p:nvPr>
        </p:nvSpPr>
        <p:spPr/>
        <p:txBody>
          <a:bodyPr/>
          <a:lstStyle>
            <a:lvl1pPr>
              <a:defRPr/>
            </a:lvl1pPr>
          </a:lstStyle>
          <a:p>
            <a:fld id="{5B94F5C0-9611-4EFC-B5B9-EACB7214A809}" type="slidenum">
              <a:rPr lang="en-US" altLang="en-US"/>
              <a:pPr/>
              <a:t>‹#›</a:t>
            </a:fld>
            <a:endParaRPr lang="en-US" altLang="en-US"/>
          </a:p>
        </p:txBody>
      </p:sp>
    </p:spTree>
    <p:extLst>
      <p:ext uri="{BB962C8B-B14F-4D97-AF65-F5344CB8AC3E}">
        <p14:creationId xmlns:p14="http://schemas.microsoft.com/office/powerpoint/2010/main" val="1875104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41600" y="304800"/>
            <a:ext cx="69088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4"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33600" y="2133600"/>
            <a:ext cx="7823200" cy="38862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20406687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dirty="0"/>
              <a:t>Click to edit Master title style</a:t>
            </a:r>
          </a:p>
        </p:txBody>
      </p:sp>
      <p:sp>
        <p:nvSpPr>
          <p:cNvPr id="3" name="Content Placeholder 2"/>
          <p:cNvSpPr>
            <a:spLocks noGrp="1"/>
          </p:cNvSpPr>
          <p:nvPr>
            <p:ph idx="1"/>
          </p:nvPr>
        </p:nvSpPr>
        <p:spPr>
          <a:xfrm>
            <a:off x="609600" y="2362203"/>
            <a:ext cx="10972800" cy="3763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3"/>
          </p:nvPr>
        </p:nvSpPr>
        <p:spPr>
          <a:xfrm>
            <a:off x="609600" y="1524003"/>
            <a:ext cx="10972800" cy="761999"/>
          </a:xfrm>
        </p:spPr>
        <p:txBody>
          <a:bodyPr>
            <a:normAutofit/>
          </a:bodyPr>
          <a:lstStyle>
            <a:lvl1pPr marL="1588" indent="-1588">
              <a:buNone/>
              <a:defRPr sz="2000"/>
            </a:lvl1pPr>
          </a:lstStyle>
          <a:p>
            <a:pPr lvl="0"/>
            <a:endParaRPr lang="en-US" dirty="0"/>
          </a:p>
        </p:txBody>
      </p:sp>
      <p:sp>
        <p:nvSpPr>
          <p:cNvPr id="5" name="Slide Number Placeholder 5"/>
          <p:cNvSpPr>
            <a:spLocks noGrp="1"/>
          </p:cNvSpPr>
          <p:nvPr>
            <p:ph type="sldNum" sz="quarter" idx="14"/>
          </p:nvPr>
        </p:nvSpPr>
        <p:spPr/>
        <p:txBody>
          <a:bodyPr/>
          <a:lstStyle>
            <a:lvl1pPr>
              <a:defRPr/>
            </a:lvl1pPr>
          </a:lstStyle>
          <a:p>
            <a:fld id="{6C62C27F-DD37-4E1D-836C-983A56094603}" type="slidenum">
              <a:rPr lang="en-US" altLang="en-US"/>
              <a:pPr/>
              <a:t>‹#›</a:t>
            </a:fld>
            <a:endParaRPr lang="en-US" altLang="en-US"/>
          </a:p>
        </p:txBody>
      </p:sp>
    </p:spTree>
    <p:extLst>
      <p:ext uri="{BB962C8B-B14F-4D97-AF65-F5344CB8AC3E}">
        <p14:creationId xmlns:p14="http://schemas.microsoft.com/office/powerpoint/2010/main" val="28018393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fld id="{FB162ECF-77DF-4DCA-A5C9-99E9CA01424A}" type="slidenum">
              <a:rPr lang="en-US" altLang="en-US"/>
              <a:pPr/>
              <a:t>‹#›</a:t>
            </a:fld>
            <a:endParaRPr lang="en-US" altLang="en-US"/>
          </a:p>
        </p:txBody>
      </p:sp>
    </p:spTree>
    <p:extLst>
      <p:ext uri="{BB962C8B-B14F-4D97-AF65-F5344CB8AC3E}">
        <p14:creationId xmlns:p14="http://schemas.microsoft.com/office/powerpoint/2010/main" val="3216774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BEAAC48A-8F3D-43EB-B3FA-8A2CBED48A9C}" type="slidenum">
              <a:rPr lang="en-US" altLang="en-US"/>
              <a:pPr/>
              <a:t>‹#›</a:t>
            </a:fld>
            <a:endParaRPr lang="en-US" altLang="en-US"/>
          </a:p>
        </p:txBody>
      </p:sp>
    </p:spTree>
    <p:extLst>
      <p:ext uri="{BB962C8B-B14F-4D97-AF65-F5344CB8AC3E}">
        <p14:creationId xmlns:p14="http://schemas.microsoft.com/office/powerpoint/2010/main" val="27347013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74DE821C-7042-4345-A465-1B81F09AD980}" type="slidenum">
              <a:rPr lang="en-US" altLang="en-US"/>
              <a:pPr/>
              <a:t>‹#›</a:t>
            </a:fld>
            <a:endParaRPr lang="en-US" altLang="en-US"/>
          </a:p>
        </p:txBody>
      </p:sp>
    </p:spTree>
    <p:extLst>
      <p:ext uri="{BB962C8B-B14F-4D97-AF65-F5344CB8AC3E}">
        <p14:creationId xmlns:p14="http://schemas.microsoft.com/office/powerpoint/2010/main" val="3020236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2A026F61-F876-430E-8AB9-32D4129AB535}" type="slidenum">
              <a:rPr lang="en-US" altLang="en-US"/>
              <a:pPr/>
              <a:t>‹#›</a:t>
            </a:fld>
            <a:endParaRPr lang="en-US" altLang="en-US"/>
          </a:p>
        </p:txBody>
      </p:sp>
    </p:spTree>
    <p:extLst>
      <p:ext uri="{BB962C8B-B14F-4D97-AF65-F5344CB8AC3E}">
        <p14:creationId xmlns:p14="http://schemas.microsoft.com/office/powerpoint/2010/main" val="9754964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6FC79C67-9038-4D62-8E26-79E82F812240}" type="slidenum">
              <a:rPr lang="en-US" altLang="en-US"/>
              <a:pPr/>
              <a:t>‹#›</a:t>
            </a:fld>
            <a:endParaRPr lang="en-US" altLang="en-US"/>
          </a:p>
        </p:txBody>
      </p:sp>
    </p:spTree>
    <p:extLst>
      <p:ext uri="{BB962C8B-B14F-4D97-AF65-F5344CB8AC3E}">
        <p14:creationId xmlns:p14="http://schemas.microsoft.com/office/powerpoint/2010/main" val="3025407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08868" y="304800"/>
            <a:ext cx="577426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24048430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46401" y="304800"/>
            <a:ext cx="607906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951230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36800" y="304800"/>
            <a:ext cx="7687733"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4"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523598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887135" y="304800"/>
            <a:ext cx="6417733"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4096054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352800" y="304800"/>
            <a:ext cx="58928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4130320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16138"/>
            <a:ext cx="7823200" cy="3897312"/>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60800" y="304800"/>
            <a:ext cx="4588933"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6679202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48736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609600" y="1295400"/>
            <a:ext cx="10972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4EC1B4"/>
                </a:solidFill>
                <a:latin typeface="Helvetica Neue Medium" charset="0"/>
              </a:defRPr>
            </a:lvl1pPr>
          </a:lstStyle>
          <a:p>
            <a:fld id="{767F1D88-0216-4C84-A3AB-D35256008EB7}" type="slidenum">
              <a:rPr lang="en-US" altLang="en-US"/>
              <a:pPr/>
              <a:t>‹#›</a:t>
            </a:fld>
            <a:endParaRPr lang="en-US" altLang="en-US"/>
          </a:p>
        </p:txBody>
      </p:sp>
    </p:spTree>
    <p:extLst>
      <p:ext uri="{BB962C8B-B14F-4D97-AF65-F5344CB8AC3E}">
        <p14:creationId xmlns:p14="http://schemas.microsoft.com/office/powerpoint/2010/main" val="28838271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Lst>
  <p:hf hdr="0"/>
  <p:txStyles>
    <p:titleStyle>
      <a:lvl1pPr algn="l" rtl="0" eaLnBrk="0" fontAlgn="base" hangingPunct="0">
        <a:lnSpc>
          <a:spcPct val="50000"/>
        </a:lnSpc>
        <a:spcBef>
          <a:spcPct val="0"/>
        </a:spcBef>
        <a:spcAft>
          <a:spcPct val="0"/>
        </a:spcAft>
        <a:defRPr sz="1600" kern="1200" cap="all">
          <a:solidFill>
            <a:srgbClr val="EA5E2F"/>
          </a:solidFill>
          <a:latin typeface="Helvetica Neue Medium"/>
          <a:ea typeface="ヒラギノ角ゴ Pro W3" charset="0"/>
          <a:cs typeface="Arial" pitchFamily="34" charset="0"/>
        </a:defRPr>
      </a:lvl1pPr>
      <a:lvl2pPr algn="l" rtl="0" eaLnBrk="0" fontAlgn="base" hangingPunct="0">
        <a:lnSpc>
          <a:spcPct val="50000"/>
        </a:lnSpc>
        <a:spcBef>
          <a:spcPct val="0"/>
        </a:spcBef>
        <a:spcAft>
          <a:spcPct val="0"/>
        </a:spcAft>
        <a:defRPr sz="1600">
          <a:solidFill>
            <a:srgbClr val="EA5E2F"/>
          </a:solidFill>
          <a:latin typeface="Helvetica Neue Medium" charset="0"/>
          <a:ea typeface="ヒラギノ角ゴ Pro W3" charset="0"/>
          <a:cs typeface="Arial" charset="0"/>
        </a:defRPr>
      </a:lvl2pPr>
      <a:lvl3pPr algn="l" rtl="0" eaLnBrk="0" fontAlgn="base" hangingPunct="0">
        <a:lnSpc>
          <a:spcPct val="50000"/>
        </a:lnSpc>
        <a:spcBef>
          <a:spcPct val="0"/>
        </a:spcBef>
        <a:spcAft>
          <a:spcPct val="0"/>
        </a:spcAft>
        <a:defRPr sz="1600">
          <a:solidFill>
            <a:srgbClr val="EA5E2F"/>
          </a:solidFill>
          <a:latin typeface="Helvetica Neue Medium" charset="0"/>
          <a:ea typeface="ヒラギノ角ゴ Pro W3" charset="0"/>
          <a:cs typeface="Arial" charset="0"/>
        </a:defRPr>
      </a:lvl3pPr>
      <a:lvl4pPr algn="l" rtl="0" eaLnBrk="0" fontAlgn="base" hangingPunct="0">
        <a:lnSpc>
          <a:spcPct val="50000"/>
        </a:lnSpc>
        <a:spcBef>
          <a:spcPct val="0"/>
        </a:spcBef>
        <a:spcAft>
          <a:spcPct val="0"/>
        </a:spcAft>
        <a:defRPr sz="1600">
          <a:solidFill>
            <a:srgbClr val="EA5E2F"/>
          </a:solidFill>
          <a:latin typeface="Helvetica Neue Medium" charset="0"/>
          <a:ea typeface="ヒラギノ角ゴ Pro W3" charset="0"/>
          <a:cs typeface="Arial" charset="0"/>
        </a:defRPr>
      </a:lvl4pPr>
      <a:lvl5pPr algn="l" rtl="0" eaLnBrk="0" fontAlgn="base" hangingPunct="0">
        <a:lnSpc>
          <a:spcPct val="50000"/>
        </a:lnSpc>
        <a:spcBef>
          <a:spcPct val="0"/>
        </a:spcBef>
        <a:spcAft>
          <a:spcPct val="0"/>
        </a:spcAft>
        <a:defRPr sz="1600">
          <a:solidFill>
            <a:srgbClr val="EA5E2F"/>
          </a:solidFill>
          <a:latin typeface="Helvetica Neue Medium" charset="0"/>
          <a:ea typeface="ヒラギノ角ゴ Pro W3" charset="0"/>
          <a:cs typeface="Arial" charset="0"/>
        </a:defRPr>
      </a:lvl5pPr>
      <a:lvl6pPr marL="457189" algn="ctr" rtl="0" fontAlgn="base">
        <a:spcBef>
          <a:spcPct val="0"/>
        </a:spcBef>
        <a:spcAft>
          <a:spcPct val="0"/>
        </a:spcAft>
        <a:defRPr sz="4000" b="1">
          <a:solidFill>
            <a:srgbClr val="FF6600"/>
          </a:solidFill>
          <a:latin typeface="Arial" charset="0"/>
          <a:cs typeface="Arial" charset="0"/>
        </a:defRPr>
      </a:lvl6pPr>
      <a:lvl7pPr marL="914377" algn="ctr" rtl="0" fontAlgn="base">
        <a:spcBef>
          <a:spcPct val="0"/>
        </a:spcBef>
        <a:spcAft>
          <a:spcPct val="0"/>
        </a:spcAft>
        <a:defRPr sz="4000" b="1">
          <a:solidFill>
            <a:srgbClr val="FF6600"/>
          </a:solidFill>
          <a:latin typeface="Arial" charset="0"/>
          <a:cs typeface="Arial" charset="0"/>
        </a:defRPr>
      </a:lvl7pPr>
      <a:lvl8pPr marL="1371566" algn="ctr" rtl="0" fontAlgn="base">
        <a:spcBef>
          <a:spcPct val="0"/>
        </a:spcBef>
        <a:spcAft>
          <a:spcPct val="0"/>
        </a:spcAft>
        <a:defRPr sz="4000" b="1">
          <a:solidFill>
            <a:srgbClr val="FF6600"/>
          </a:solidFill>
          <a:latin typeface="Arial" charset="0"/>
          <a:cs typeface="Arial" charset="0"/>
        </a:defRPr>
      </a:lvl8pPr>
      <a:lvl9pPr marL="1828754" algn="ctr" rtl="0" fontAlgn="base">
        <a:spcBef>
          <a:spcPct val="0"/>
        </a:spcBef>
        <a:spcAft>
          <a:spcPct val="0"/>
        </a:spcAft>
        <a:defRPr sz="4000" b="1">
          <a:solidFill>
            <a:srgbClr val="FF6600"/>
          </a:solidFill>
          <a:latin typeface="Arial" charset="0"/>
          <a:cs typeface="Arial" charset="0"/>
        </a:defRPr>
      </a:lvl9pPr>
    </p:titleStyle>
    <p:bodyStyle>
      <a:lvl1pPr marL="342891" indent="-342891" algn="l" rtl="0" eaLnBrk="0" fontAlgn="base" hangingPunct="0">
        <a:spcBef>
          <a:spcPct val="20000"/>
        </a:spcBef>
        <a:spcAft>
          <a:spcPct val="0"/>
        </a:spcAft>
        <a:buClr>
          <a:srgbClr val="EA5E2F"/>
        </a:buClr>
        <a:buFont typeface="Arial" panose="020B0604020202020204" pitchFamily="34" charset="0"/>
        <a:buChar char="•"/>
        <a:defRPr kern="1200">
          <a:solidFill>
            <a:schemeClr val="tx1"/>
          </a:solidFill>
          <a:latin typeface="Arial" pitchFamily="34" charset="0"/>
          <a:ea typeface="ヒラギノ角ゴ Pro W3" charset="0"/>
          <a:cs typeface="Arial" pitchFamily="34" charset="0"/>
        </a:defRPr>
      </a:lvl1pPr>
      <a:lvl2pPr marL="742932" indent="-285744" algn="l" rtl="0" eaLnBrk="0" fontAlgn="base" hangingPunct="0">
        <a:spcBef>
          <a:spcPct val="20000"/>
        </a:spcBef>
        <a:spcAft>
          <a:spcPct val="0"/>
        </a:spcAft>
        <a:buClr>
          <a:srgbClr val="EA5E2F"/>
        </a:buClr>
        <a:buFont typeface="Courier New" panose="02070309020205020404" pitchFamily="49" charset="0"/>
        <a:buChar char="o"/>
        <a:defRPr sz="1600" kern="1200">
          <a:solidFill>
            <a:schemeClr val="tx1"/>
          </a:solidFill>
          <a:latin typeface="Arial" pitchFamily="34" charset="0"/>
          <a:ea typeface="Arial" charset="0"/>
          <a:cs typeface="Arial" pitchFamily="34" charset="0"/>
        </a:defRPr>
      </a:lvl2pPr>
      <a:lvl3pPr marL="1142971" indent="-228594" algn="l" rtl="0" eaLnBrk="0" fontAlgn="base" hangingPunct="0">
        <a:spcBef>
          <a:spcPct val="20000"/>
        </a:spcBef>
        <a:spcAft>
          <a:spcPct val="0"/>
        </a:spcAft>
        <a:buClr>
          <a:srgbClr val="EA5E2F"/>
        </a:buClr>
        <a:buFont typeface="Wingdings" panose="05000000000000000000" pitchFamily="2" charset="2"/>
        <a:buChar char="§"/>
        <a:defRPr sz="1400" kern="1200">
          <a:solidFill>
            <a:schemeClr val="tx1"/>
          </a:solidFill>
          <a:latin typeface="Arial" pitchFamily="34" charset="0"/>
          <a:ea typeface="Arial" charset="0"/>
          <a:cs typeface="Arial" pitchFamily="34" charset="0"/>
        </a:defRPr>
      </a:lvl3pPr>
      <a:lvl4pPr marL="1600160" indent="-228594" algn="l" rtl="0" eaLnBrk="0" fontAlgn="base" hangingPunct="0">
        <a:spcBef>
          <a:spcPct val="20000"/>
        </a:spcBef>
        <a:spcAft>
          <a:spcPct val="0"/>
        </a:spcAft>
        <a:buClr>
          <a:srgbClr val="EA5E2F"/>
        </a:buClr>
        <a:buFont typeface="Arial" panose="020B0604020202020204" pitchFamily="34" charset="0"/>
        <a:buChar char="–"/>
        <a:defRPr sz="1200" kern="1200">
          <a:solidFill>
            <a:srgbClr val="EA5E2F"/>
          </a:solidFill>
          <a:latin typeface="Arial" pitchFamily="34" charset="0"/>
          <a:ea typeface="Arial" charset="0"/>
          <a:cs typeface="Arial" pitchFamily="34" charset="0"/>
        </a:defRPr>
      </a:lvl4pPr>
      <a:lvl5pPr marL="2057349" indent="-228594" algn="l" rtl="0" eaLnBrk="0" fontAlgn="base" hangingPunct="0">
        <a:spcBef>
          <a:spcPct val="20000"/>
        </a:spcBef>
        <a:spcAft>
          <a:spcPct val="0"/>
        </a:spcAft>
        <a:buClr>
          <a:srgbClr val="EA5E2F"/>
        </a:buClr>
        <a:buFont typeface="Arial" panose="020B0604020202020204" pitchFamily="34" charset="0"/>
        <a:buChar char="»"/>
        <a:defRPr sz="1000" kern="1200">
          <a:solidFill>
            <a:srgbClr val="EA5E2F"/>
          </a:solidFill>
          <a:latin typeface="Arial" pitchFamily="34" charset="0"/>
          <a:ea typeface="Arial" charset="0"/>
          <a:cs typeface="Arial" pitchFamily="34" charset="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2.xml"/><Relationship Id="rId1" Type="http://schemas.openxmlformats.org/officeDocument/2006/relationships/slideLayout" Target="../slideLayouts/slideLayout27.xml"/><Relationship Id="rId4" Type="http://schemas.openxmlformats.org/officeDocument/2006/relationships/image" Target="../media/image61.jpeg"/></Relationships>
</file>

<file path=ppt/slides/_rels/slide1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0.xml"/><Relationship Id="rId1" Type="http://schemas.openxmlformats.org/officeDocument/2006/relationships/slideLayout" Target="../slideLayouts/slideLayout25.xml"/><Relationship Id="rId4" Type="http://schemas.openxmlformats.org/officeDocument/2006/relationships/image" Target="../media/image67.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openxmlformats.org/officeDocument/2006/relationships/image" Target="../media/image47.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1.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2.xml"/><Relationship Id="rId1" Type="http://schemas.openxmlformats.org/officeDocument/2006/relationships/slideLayout" Target="../slideLayouts/slideLayout25.xml"/><Relationship Id="rId4" Type="http://schemas.openxmlformats.org/officeDocument/2006/relationships/image" Target="../media/image79.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5.xml"/><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0.xml"/><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4.xml"/><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6.xml"/><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8.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xml"/><Relationship Id="rId1" Type="http://schemas.openxmlformats.org/officeDocument/2006/relationships/slideLayout" Target="../slideLayouts/slideLayout28.xml"/><Relationship Id="rId5" Type="http://schemas.openxmlformats.org/officeDocument/2006/relationships/image" Target="../media/image50.tiff"/><Relationship Id="rId4" Type="http://schemas.openxmlformats.org/officeDocument/2006/relationships/image" Target="../media/image49.tiff"/></Relationships>
</file>

<file path=ppt/slides/_rels/slide6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9.xml"/><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0.xml"/><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1.xml"/><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2.xml"/><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3.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xml"/><Relationship Id="rId1" Type="http://schemas.openxmlformats.org/officeDocument/2006/relationships/slideLayout" Target="../slideLayouts/slideLayout28.xml"/><Relationship Id="rId5" Type="http://schemas.openxmlformats.org/officeDocument/2006/relationships/image" Target="../media/image53.jpeg"/><Relationship Id="rId4" Type="http://schemas.openxmlformats.org/officeDocument/2006/relationships/image" Target="../media/image52.jpeg"/></Relationships>
</file>

<file path=ppt/slides/_rels/slide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xml"/><Relationship Id="rId1" Type="http://schemas.openxmlformats.org/officeDocument/2006/relationships/slideLayout" Target="../slideLayouts/slideLayout28.xml"/><Relationship Id="rId5" Type="http://schemas.openxmlformats.org/officeDocument/2006/relationships/image" Target="../media/image56.tiff"/><Relationship Id="rId4" Type="http://schemas.openxmlformats.org/officeDocument/2006/relationships/image" Target="../media/image55.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80203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Preparing Bones for Stock</a:t>
            </a:r>
          </a:p>
        </p:txBody>
      </p:sp>
      <p:sp>
        <p:nvSpPr>
          <p:cNvPr id="4" name="Text Placeholder 3"/>
          <p:cNvSpPr>
            <a:spLocks noGrp="1"/>
          </p:cNvSpPr>
          <p:nvPr>
            <p:ph idx="1"/>
          </p:nvPr>
        </p:nvSpPr>
        <p:spPr/>
        <p:txBody>
          <a:bodyPr/>
          <a:lstStyle/>
          <a:p>
            <a:pPr marL="0" indent="0">
              <a:buNone/>
            </a:pPr>
            <a:r>
              <a:rPr lang="en-US" dirty="0"/>
              <a:t>Blanching:</a:t>
            </a:r>
          </a:p>
          <a:p>
            <a:pPr marL="285744" indent="-285744"/>
            <a:r>
              <a:rPr lang="en-US" dirty="0"/>
              <a:t>Rids impurities—cloudiness</a:t>
            </a:r>
          </a:p>
          <a:p>
            <a:pPr marL="285744" indent="-285744"/>
            <a:r>
              <a:rPr lang="en-US" dirty="0"/>
              <a:t>Put bones in stockpot</a:t>
            </a:r>
          </a:p>
          <a:p>
            <a:pPr marL="285744" indent="-285744"/>
            <a:r>
              <a:rPr lang="en-US" dirty="0"/>
              <a:t>Cover with cold water</a:t>
            </a:r>
          </a:p>
          <a:p>
            <a:pPr marL="285744" indent="-285744"/>
            <a:r>
              <a:rPr lang="en-US" dirty="0"/>
              <a:t>Bring to slow boil</a:t>
            </a:r>
          </a:p>
          <a:p>
            <a:pPr marL="285744" indent="-285744"/>
            <a:r>
              <a:rPr lang="en-US" dirty="0"/>
              <a:t>Remove floating waste or scum</a:t>
            </a:r>
          </a:p>
          <a:p>
            <a:endParaRPr lang="en-US" dirty="0"/>
          </a:p>
        </p:txBody>
      </p:sp>
      <p:pic>
        <p:nvPicPr>
          <p:cNvPr id="8" name="Picture Placeholder 7"/>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8341880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Preparing Bones for Stock</a:t>
            </a:r>
          </a:p>
        </p:txBody>
      </p:sp>
      <p:sp>
        <p:nvSpPr>
          <p:cNvPr id="4" name="Text Placeholder 3"/>
          <p:cNvSpPr>
            <a:spLocks noGrp="1"/>
          </p:cNvSpPr>
          <p:nvPr>
            <p:ph idx="1"/>
          </p:nvPr>
        </p:nvSpPr>
        <p:spPr/>
        <p:txBody>
          <a:bodyPr/>
          <a:lstStyle/>
          <a:p>
            <a:pPr marL="0" indent="0">
              <a:buNone/>
            </a:pPr>
            <a:r>
              <a:rPr lang="en-US" dirty="0"/>
              <a:t>Browning bones:</a:t>
            </a:r>
          </a:p>
          <a:p>
            <a:pPr marL="285744" indent="-285744"/>
            <a:r>
              <a:rPr lang="en-US" dirty="0"/>
              <a:t>Roast at 400°F (200°C) for one hour</a:t>
            </a:r>
          </a:p>
          <a:p>
            <a:pPr marL="285744" indent="-285744"/>
            <a:r>
              <a:rPr lang="en-US" dirty="0"/>
              <a:t>Golden brown</a:t>
            </a:r>
          </a:p>
          <a:p>
            <a:pPr marL="285744" indent="-285744"/>
            <a:r>
              <a:rPr lang="en-US" dirty="0"/>
              <a:t>Place in stockpot</a:t>
            </a:r>
          </a:p>
          <a:p>
            <a:pPr marL="285744" indent="-285744"/>
            <a:r>
              <a:rPr lang="en-US" dirty="0"/>
              <a:t>Cover with cold water</a:t>
            </a:r>
          </a:p>
          <a:p>
            <a:pPr marL="285744" indent="-285744"/>
            <a:r>
              <a:rPr lang="en-US" dirty="0"/>
              <a:t>Bring to simmer</a:t>
            </a:r>
          </a:p>
          <a:p>
            <a:pPr marL="285744" indent="-285744"/>
            <a:r>
              <a:rPr lang="en-US" dirty="0"/>
              <a:t>Rich flavor and deep color</a:t>
            </a:r>
          </a:p>
          <a:p>
            <a:endParaRPr lang="en-US" dirty="0"/>
          </a:p>
        </p:txBody>
      </p:sp>
      <p:pic>
        <p:nvPicPr>
          <p:cNvPr id="8" name="Picture Placeholder 7"/>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0304321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Preparing Bones for Stock</a:t>
            </a:r>
          </a:p>
        </p:txBody>
      </p:sp>
      <p:sp>
        <p:nvSpPr>
          <p:cNvPr id="4" name="Text Placeholder 3"/>
          <p:cNvSpPr>
            <a:spLocks noGrp="1"/>
          </p:cNvSpPr>
          <p:nvPr>
            <p:ph idx="1"/>
          </p:nvPr>
        </p:nvSpPr>
        <p:spPr/>
        <p:txBody>
          <a:bodyPr/>
          <a:lstStyle/>
          <a:p>
            <a:pPr marL="0" indent="0">
              <a:buNone/>
            </a:pPr>
            <a:r>
              <a:rPr lang="en-US" dirty="0"/>
              <a:t>Sweating:</a:t>
            </a:r>
          </a:p>
          <a:p>
            <a:pPr marL="285744" indent="-285744"/>
            <a:r>
              <a:rPr lang="en-US" dirty="0"/>
              <a:t>Bones and mirepoix release flavor </a:t>
            </a:r>
          </a:p>
          <a:p>
            <a:pPr marL="285744" indent="-285744"/>
            <a:r>
              <a:rPr lang="en-US" dirty="0"/>
              <a:t>Cook bones and/or vegetables</a:t>
            </a:r>
          </a:p>
          <a:p>
            <a:pPr marL="285744" indent="-285744"/>
            <a:r>
              <a:rPr lang="en-US" dirty="0"/>
              <a:t>Small amount of fat</a:t>
            </a:r>
          </a:p>
          <a:p>
            <a:pPr marL="285744" indent="-285744"/>
            <a:r>
              <a:rPr lang="en-US" dirty="0"/>
              <a:t>Low heat</a:t>
            </a:r>
          </a:p>
          <a:p>
            <a:pPr marL="285744" indent="-285744"/>
            <a:r>
              <a:rPr lang="en-US" dirty="0"/>
              <a:t>Soften and release moisture</a:t>
            </a:r>
          </a:p>
          <a:p>
            <a:endParaRPr lang="en-US" dirty="0"/>
          </a:p>
        </p:txBody>
      </p:sp>
      <p:pic>
        <p:nvPicPr>
          <p:cNvPr id="8" name="Picture Placeholder 7"/>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a:stretch/>
        </p:blipFill>
        <p:spPr/>
      </p:pic>
    </p:spTree>
    <p:extLst>
      <p:ext uri="{BB962C8B-B14F-4D97-AF65-F5344CB8AC3E}">
        <p14:creationId xmlns:p14="http://schemas.microsoft.com/office/powerpoint/2010/main" val="9507394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Blanching Bones</a:t>
            </a:r>
          </a:p>
        </p:txBody>
      </p:sp>
      <p:sp>
        <p:nvSpPr>
          <p:cNvPr id="4" name="Text Placeholder 3"/>
          <p:cNvSpPr>
            <a:spLocks noGrp="1"/>
          </p:cNvSpPr>
          <p:nvPr>
            <p:ph idx="1"/>
          </p:nvPr>
        </p:nvSpPr>
        <p:spPr/>
        <p:txBody>
          <a:bodyPr>
            <a:noAutofit/>
          </a:bodyPr>
          <a:lstStyle/>
          <a:p>
            <a:pPr>
              <a:buFont typeface="+mj-lt"/>
              <a:buAutoNum type="arabicPeriod"/>
            </a:pPr>
            <a:r>
              <a:rPr lang="en-US" sz="1800" dirty="0"/>
              <a:t>Eight pounds of bones</a:t>
            </a:r>
          </a:p>
          <a:p>
            <a:pPr lvl="1"/>
            <a:r>
              <a:rPr lang="en-US" sz="1600" dirty="0"/>
              <a:t>Cover with cold water</a:t>
            </a:r>
          </a:p>
          <a:p>
            <a:pPr>
              <a:buFont typeface="+mj-lt"/>
              <a:buAutoNum type="arabicPeriod"/>
            </a:pPr>
            <a:r>
              <a:rPr lang="en-US" sz="1800" dirty="0"/>
              <a:t>Bring to slow boil</a:t>
            </a:r>
          </a:p>
          <a:p>
            <a:pPr lvl="1"/>
            <a:r>
              <a:rPr lang="en-US" sz="1600" dirty="0"/>
              <a:t>Skim surface if needed</a:t>
            </a:r>
          </a:p>
          <a:p>
            <a:endParaRPr lang="en-US" sz="1800" dirty="0"/>
          </a:p>
        </p:txBody>
      </p:sp>
      <p:pic>
        <p:nvPicPr>
          <p:cNvPr id="9" name="Picture Placeholder 8"/>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a:stretch/>
        </p:blipFill>
        <p:spPr/>
      </p:pic>
      <p:sp>
        <p:nvSpPr>
          <p:cNvPr id="5" name="Content Placeholder 4"/>
          <p:cNvSpPr>
            <a:spLocks noGrp="1"/>
          </p:cNvSpPr>
          <p:nvPr>
            <p:ph idx="13"/>
          </p:nvPr>
        </p:nvSpPr>
        <p:spPr/>
        <p:txBody>
          <a:bodyPr/>
          <a:lstStyle/>
          <a:p>
            <a:pPr marL="342900" indent="-342900">
              <a:buFont typeface="+mj-lt"/>
              <a:buAutoNum type="arabicPeriod" startAt="3"/>
            </a:pPr>
            <a:r>
              <a:rPr lang="en-US" sz="1800" dirty="0"/>
              <a:t>After full boil, drain bones</a:t>
            </a:r>
          </a:p>
          <a:p>
            <a:pPr marL="342900" indent="-342900">
              <a:buFont typeface="+mj-lt"/>
              <a:buAutoNum type="arabicPeriod" startAt="3"/>
            </a:pPr>
            <a:r>
              <a:rPr lang="en-US" sz="1800" dirty="0"/>
              <a:t>Ready for desired recipe</a:t>
            </a:r>
          </a:p>
          <a:p>
            <a:pPr marL="342900" indent="-342900">
              <a:buFont typeface="+mj-lt"/>
              <a:buAutoNum type="arabicPeriod" startAt="3"/>
            </a:pPr>
            <a:endParaRPr lang="en-US" sz="1800" dirty="0"/>
          </a:p>
        </p:txBody>
      </p:sp>
      <p:pic>
        <p:nvPicPr>
          <p:cNvPr id="11" name="Picture Placeholder 10"/>
          <p:cNvPicPr>
            <a:picLocks noGrp="1" noChangeAspect="1"/>
          </p:cNvPicPr>
          <p:nvPr>
            <p:ph type="pic" sz="quarter" idx="14"/>
          </p:nvPr>
        </p:nvPicPr>
        <p:blipFill rotWithShape="1">
          <a:blip r:embed="rId4" cstate="print">
            <a:extLst>
              <a:ext uri="{28A0092B-C50C-407E-A947-70E740481C1C}">
                <a14:useLocalDpi xmlns:a14="http://schemas.microsoft.com/office/drawing/2010/main" val="0"/>
              </a:ext>
            </a:extLst>
          </a:blip>
          <a:srcRect/>
          <a:stretch/>
        </p:blipFill>
        <p:spPr/>
      </p:pic>
      <p:sp>
        <p:nvSpPr>
          <p:cNvPr id="12" name="Text Placeholder 3"/>
          <p:cNvSpPr txBox="1">
            <a:spLocks/>
          </p:cNvSpPr>
          <p:nvPr/>
        </p:nvSpPr>
        <p:spPr>
          <a:xfrm>
            <a:off x="6657976" y="3521027"/>
            <a:ext cx="3932237" cy="146843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en-US" sz="1800" dirty="0"/>
          </a:p>
        </p:txBody>
      </p:sp>
    </p:spTree>
    <p:extLst>
      <p:ext uri="{BB962C8B-B14F-4D97-AF65-F5344CB8AC3E}">
        <p14:creationId xmlns:p14="http://schemas.microsoft.com/office/powerpoint/2010/main" val="35790658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Preparing Ingredients for Stock</a:t>
            </a:r>
          </a:p>
        </p:txBody>
      </p:sp>
      <p:sp>
        <p:nvSpPr>
          <p:cNvPr id="4" name="Text Placeholder 3"/>
          <p:cNvSpPr>
            <a:spLocks noGrp="1"/>
          </p:cNvSpPr>
          <p:nvPr>
            <p:ph idx="1"/>
          </p:nvPr>
        </p:nvSpPr>
        <p:spPr/>
        <p:txBody>
          <a:bodyPr/>
          <a:lstStyle/>
          <a:p>
            <a:pPr marL="285744" indent="-285744"/>
            <a:r>
              <a:rPr lang="en-US" dirty="0"/>
              <a:t>Quality of stock</a:t>
            </a:r>
          </a:p>
          <a:p>
            <a:pPr lvl="1"/>
            <a:r>
              <a:rPr lang="en-US" dirty="0"/>
              <a:t>Flavor</a:t>
            </a:r>
          </a:p>
          <a:p>
            <a:pPr lvl="1"/>
            <a:r>
              <a:rPr lang="en-US" dirty="0"/>
              <a:t>Body</a:t>
            </a:r>
          </a:p>
          <a:p>
            <a:pPr lvl="1"/>
            <a:r>
              <a:rPr lang="en-US" dirty="0"/>
              <a:t>Clarity</a:t>
            </a:r>
          </a:p>
          <a:p>
            <a:pPr marL="285744" indent="-285744"/>
            <a:r>
              <a:rPr lang="en-US" dirty="0"/>
              <a:t>Does not overpower other ingredients</a:t>
            </a:r>
          </a:p>
          <a:p>
            <a:pPr marL="285744" indent="-285744"/>
            <a:r>
              <a:rPr lang="en-US" dirty="0"/>
              <a:t>Strongest flavors—fish, chicken, and beef</a:t>
            </a:r>
          </a:p>
          <a:p>
            <a:pPr marL="285744" indent="-285744"/>
            <a:r>
              <a:rPr lang="en-US" dirty="0"/>
              <a:t>Neutral flavor—veal</a:t>
            </a:r>
          </a:p>
          <a:p>
            <a:pPr marL="285744" indent="-285744"/>
            <a:r>
              <a:rPr lang="en-US" dirty="0"/>
              <a:t>Crystal clear—except fumet</a:t>
            </a:r>
          </a:p>
        </p:txBody>
      </p:sp>
      <p:pic>
        <p:nvPicPr>
          <p:cNvPr id="7" name="Picture Placeholder 6"/>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944653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Preparing Ingredients for Stock</a:t>
            </a:r>
          </a:p>
        </p:txBody>
      </p:sp>
      <p:sp>
        <p:nvSpPr>
          <p:cNvPr id="4" name="Text Placeholder 3"/>
          <p:cNvSpPr>
            <a:spLocks noGrp="1"/>
          </p:cNvSpPr>
          <p:nvPr>
            <p:ph idx="1"/>
          </p:nvPr>
        </p:nvSpPr>
        <p:spPr/>
        <p:txBody>
          <a:bodyPr/>
          <a:lstStyle/>
          <a:p>
            <a:pPr marL="0" indent="0">
              <a:buNone/>
            </a:pPr>
            <a:r>
              <a:rPr lang="en-US" dirty="0"/>
              <a:t>Mirepoix:</a:t>
            </a:r>
          </a:p>
          <a:p>
            <a:pPr marL="285744" indent="-285744"/>
            <a:r>
              <a:rPr lang="en-US" dirty="0"/>
              <a:t>Size for type of stock</a:t>
            </a:r>
          </a:p>
          <a:p>
            <a:pPr marL="285744" indent="-285744"/>
            <a:r>
              <a:rPr lang="en-US" dirty="0"/>
              <a:t>Short cooking times</a:t>
            </a:r>
          </a:p>
          <a:p>
            <a:pPr lvl="1"/>
            <a:r>
              <a:rPr lang="en-US" dirty="0"/>
              <a:t>Sliced or diced in half-inch cuts</a:t>
            </a:r>
          </a:p>
          <a:p>
            <a:pPr lvl="1"/>
            <a:r>
              <a:rPr lang="en-US" dirty="0"/>
              <a:t>Fish stock</a:t>
            </a:r>
          </a:p>
          <a:p>
            <a:pPr marL="285744" indent="-285744"/>
            <a:r>
              <a:rPr lang="en-US" dirty="0"/>
              <a:t>Longer cooking times (&gt; one hour)</a:t>
            </a:r>
          </a:p>
          <a:p>
            <a:pPr lvl="1"/>
            <a:r>
              <a:rPr lang="en-US" dirty="0"/>
              <a:t>One- to two-inch cuts or whole</a:t>
            </a:r>
          </a:p>
          <a:p>
            <a:pPr lvl="1"/>
            <a:r>
              <a:rPr lang="en-US" dirty="0"/>
              <a:t>Beef stock</a:t>
            </a:r>
          </a:p>
        </p:txBody>
      </p:sp>
    </p:spTree>
    <p:extLst>
      <p:ext uri="{BB962C8B-B14F-4D97-AF65-F5344CB8AC3E}">
        <p14:creationId xmlns:p14="http://schemas.microsoft.com/office/powerpoint/2010/main" val="31339825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Preparing Ingredients for Stock</a:t>
            </a:r>
          </a:p>
        </p:txBody>
      </p:sp>
      <p:sp>
        <p:nvSpPr>
          <p:cNvPr id="4" name="Text Placeholder 3"/>
          <p:cNvSpPr>
            <a:spLocks noGrp="1"/>
          </p:cNvSpPr>
          <p:nvPr>
            <p:ph idx="1"/>
          </p:nvPr>
        </p:nvSpPr>
        <p:spPr/>
        <p:txBody>
          <a:bodyPr/>
          <a:lstStyle/>
          <a:p>
            <a:pPr marL="0" indent="0">
              <a:buNone/>
            </a:pPr>
            <a:r>
              <a:rPr lang="en-US" i="1" dirty="0"/>
              <a:t>Bouquet garni </a:t>
            </a:r>
            <a:r>
              <a:rPr lang="en-US" dirty="0"/>
              <a:t>or </a:t>
            </a:r>
            <a:r>
              <a:rPr lang="en-US" i="1" dirty="0"/>
              <a:t>sachet </a:t>
            </a:r>
            <a:r>
              <a:rPr lang="en-US" i="1" dirty="0" err="1"/>
              <a:t>d’épices</a:t>
            </a:r>
            <a:r>
              <a:rPr lang="en-US" i="1" dirty="0"/>
              <a:t>: </a:t>
            </a:r>
          </a:p>
          <a:p>
            <a:pPr marL="285744" indent="-285744"/>
            <a:r>
              <a:rPr lang="en-US" dirty="0"/>
              <a:t>Add to simmering stock</a:t>
            </a:r>
          </a:p>
          <a:p>
            <a:pPr marL="285744" indent="-285744"/>
            <a:r>
              <a:rPr lang="en-US" dirty="0"/>
              <a:t>Heat brings out flavors</a:t>
            </a:r>
          </a:p>
          <a:p>
            <a:pPr marL="285744" indent="-285744"/>
            <a:r>
              <a:rPr lang="en-US" dirty="0"/>
              <a:t>Last hour of cooking</a:t>
            </a:r>
          </a:p>
          <a:p>
            <a:pPr marL="285744" indent="-285744"/>
            <a:r>
              <a:rPr lang="en-US" dirty="0"/>
              <a:t>Prevents loss of flavor</a:t>
            </a:r>
          </a:p>
        </p:txBody>
      </p:sp>
    </p:spTree>
    <p:extLst>
      <p:ext uri="{BB962C8B-B14F-4D97-AF65-F5344CB8AC3E}">
        <p14:creationId xmlns:p14="http://schemas.microsoft.com/office/powerpoint/2010/main" val="26726095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Preparing Ingredients for Stock</a:t>
            </a:r>
          </a:p>
        </p:txBody>
      </p:sp>
      <p:graphicFrame>
        <p:nvGraphicFramePr>
          <p:cNvPr id="3" name="Table 2"/>
          <p:cNvGraphicFramePr>
            <a:graphicFrameLocks noGrp="1"/>
          </p:cNvGraphicFramePr>
          <p:nvPr>
            <p:extLst>
              <p:ext uri="{D42A27DB-BD31-4B8C-83A1-F6EECF244321}">
                <p14:modId xmlns:p14="http://schemas.microsoft.com/office/powerpoint/2010/main" val="1876060465"/>
              </p:ext>
            </p:extLst>
          </p:nvPr>
        </p:nvGraphicFramePr>
        <p:xfrm>
          <a:off x="2032000" y="1471820"/>
          <a:ext cx="8128000" cy="148336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631036273"/>
                    </a:ext>
                  </a:extLst>
                </a:gridCol>
                <a:gridCol w="2032000">
                  <a:extLst>
                    <a:ext uri="{9D8B030D-6E8A-4147-A177-3AD203B41FA5}">
                      <a16:colId xmlns:a16="http://schemas.microsoft.com/office/drawing/2014/main" val="3969688923"/>
                    </a:ext>
                  </a:extLst>
                </a:gridCol>
                <a:gridCol w="2032000">
                  <a:extLst>
                    <a:ext uri="{9D8B030D-6E8A-4147-A177-3AD203B41FA5}">
                      <a16:colId xmlns:a16="http://schemas.microsoft.com/office/drawing/2014/main" val="3204497600"/>
                    </a:ext>
                  </a:extLst>
                </a:gridCol>
                <a:gridCol w="2032000">
                  <a:extLst>
                    <a:ext uri="{9D8B030D-6E8A-4147-A177-3AD203B41FA5}">
                      <a16:colId xmlns:a16="http://schemas.microsoft.com/office/drawing/2014/main" val="683552767"/>
                    </a:ext>
                  </a:extLst>
                </a:gridCol>
              </a:tblGrid>
              <a:tr h="370840">
                <a:tc>
                  <a:txBody>
                    <a:bodyPr/>
                    <a:lstStyle/>
                    <a:p>
                      <a:pPr algn="ctr"/>
                      <a:r>
                        <a:rPr lang="en-US" sz="1300" dirty="0"/>
                        <a:t>Stock</a:t>
                      </a:r>
                    </a:p>
                  </a:txBody>
                  <a:tcPr>
                    <a:solidFill>
                      <a:schemeClr val="accent2"/>
                    </a:solidFill>
                  </a:tcPr>
                </a:tc>
                <a:tc>
                  <a:txBody>
                    <a:bodyPr/>
                    <a:lstStyle/>
                    <a:p>
                      <a:pPr algn="ctr"/>
                      <a:r>
                        <a:rPr lang="en-US" sz="1300" dirty="0"/>
                        <a:t>Bones/Vegetables</a:t>
                      </a:r>
                    </a:p>
                  </a:txBody>
                  <a:tcPr>
                    <a:solidFill>
                      <a:schemeClr val="accent2"/>
                    </a:solidFill>
                  </a:tcPr>
                </a:tc>
                <a:tc>
                  <a:txBody>
                    <a:bodyPr/>
                    <a:lstStyle/>
                    <a:p>
                      <a:pPr algn="ctr"/>
                      <a:r>
                        <a:rPr lang="en-US" sz="1300" dirty="0"/>
                        <a:t>Water</a:t>
                      </a:r>
                    </a:p>
                  </a:txBody>
                  <a:tcPr>
                    <a:solidFill>
                      <a:schemeClr val="accent2"/>
                    </a:solidFill>
                  </a:tcPr>
                </a:tc>
                <a:tc>
                  <a:txBody>
                    <a:bodyPr/>
                    <a:lstStyle/>
                    <a:p>
                      <a:pPr algn="ctr"/>
                      <a:r>
                        <a:rPr lang="en-US" sz="1300" dirty="0"/>
                        <a:t>Mirepoix</a:t>
                      </a:r>
                    </a:p>
                  </a:txBody>
                  <a:tcPr>
                    <a:solidFill>
                      <a:schemeClr val="accent2"/>
                    </a:solidFill>
                  </a:tcPr>
                </a:tc>
                <a:extLst>
                  <a:ext uri="{0D108BD9-81ED-4DB2-BD59-A6C34878D82A}">
                    <a16:rowId xmlns:a16="http://schemas.microsoft.com/office/drawing/2014/main" val="712366964"/>
                  </a:ext>
                </a:extLst>
              </a:tr>
              <a:tr h="370840">
                <a:tc>
                  <a:txBody>
                    <a:bodyPr/>
                    <a:lstStyle/>
                    <a:p>
                      <a:pPr algn="ctr"/>
                      <a:r>
                        <a:rPr lang="en-US" sz="1300" dirty="0"/>
                        <a:t>Chicken, beef,</a:t>
                      </a:r>
                      <a:r>
                        <a:rPr lang="en-US" sz="1300" baseline="0" dirty="0"/>
                        <a:t> veal game</a:t>
                      </a:r>
                      <a:endParaRPr lang="en-US" sz="1300" dirty="0"/>
                    </a:p>
                  </a:txBody>
                  <a:tcPr anchor="ctr"/>
                </a:tc>
                <a:tc>
                  <a:txBody>
                    <a:bodyPr/>
                    <a:lstStyle/>
                    <a:p>
                      <a:pPr algn="ctr"/>
                      <a:r>
                        <a:rPr lang="en-US" sz="1300" dirty="0"/>
                        <a:t>8 pounds</a:t>
                      </a:r>
                    </a:p>
                  </a:txBody>
                  <a:tcPr anchor="ctr"/>
                </a:tc>
                <a:tc>
                  <a:txBody>
                    <a:bodyPr/>
                    <a:lstStyle/>
                    <a:p>
                      <a:pPr algn="ctr"/>
                      <a:r>
                        <a:rPr lang="en-US" sz="1300" dirty="0"/>
                        <a:t>6</a:t>
                      </a:r>
                      <a:r>
                        <a:rPr lang="en-US" sz="1300" baseline="0" dirty="0"/>
                        <a:t> quarts</a:t>
                      </a:r>
                      <a:endParaRPr lang="en-US" sz="1300" dirty="0"/>
                    </a:p>
                  </a:txBody>
                  <a:tcPr anchor="ctr"/>
                </a:tc>
                <a:tc>
                  <a:txBody>
                    <a:bodyPr/>
                    <a:lstStyle/>
                    <a:p>
                      <a:pPr algn="ctr"/>
                      <a:r>
                        <a:rPr lang="en-US" sz="1300" dirty="0"/>
                        <a:t>1 pound</a:t>
                      </a:r>
                    </a:p>
                  </a:txBody>
                  <a:tcPr anchor="ctr"/>
                </a:tc>
                <a:extLst>
                  <a:ext uri="{0D108BD9-81ED-4DB2-BD59-A6C34878D82A}">
                    <a16:rowId xmlns:a16="http://schemas.microsoft.com/office/drawing/2014/main" val="3124829430"/>
                  </a:ext>
                </a:extLst>
              </a:tr>
              <a:tr h="370840">
                <a:tc>
                  <a:txBody>
                    <a:bodyPr/>
                    <a:lstStyle/>
                    <a:p>
                      <a:pPr algn="ctr"/>
                      <a:r>
                        <a:rPr lang="en-US" sz="1300" dirty="0"/>
                        <a:t>Fish/shellfish</a:t>
                      </a:r>
                      <a:r>
                        <a:rPr lang="en-US" sz="1300" baseline="0" dirty="0"/>
                        <a:t> or fumet</a:t>
                      </a:r>
                      <a:endParaRPr lang="en-US" sz="1300" dirty="0"/>
                    </a:p>
                  </a:txBody>
                  <a:tcPr anchor="ctr"/>
                </a:tc>
                <a:tc>
                  <a:txBody>
                    <a:bodyPr/>
                    <a:lstStyle/>
                    <a:p>
                      <a:pPr algn="ctr"/>
                      <a:r>
                        <a:rPr lang="en-US" sz="1300" dirty="0"/>
                        <a:t>11 pounds</a:t>
                      </a:r>
                    </a:p>
                  </a:txBody>
                  <a:tcPr anchor="ctr"/>
                </a:tc>
                <a:tc>
                  <a:txBody>
                    <a:bodyPr/>
                    <a:lstStyle/>
                    <a:p>
                      <a:pPr algn="ctr"/>
                      <a:r>
                        <a:rPr lang="en-US" sz="1300" dirty="0"/>
                        <a:t>5 quarts</a:t>
                      </a:r>
                    </a:p>
                  </a:txBody>
                  <a:tcPr anchor="ctr"/>
                </a:tc>
                <a:tc>
                  <a:txBody>
                    <a:bodyPr/>
                    <a:lstStyle/>
                    <a:p>
                      <a:pPr algn="ctr"/>
                      <a:r>
                        <a:rPr lang="en-US" sz="1300" dirty="0"/>
                        <a:t>1 pound</a:t>
                      </a:r>
                    </a:p>
                  </a:txBody>
                  <a:tcPr anchor="ctr"/>
                </a:tc>
                <a:extLst>
                  <a:ext uri="{0D108BD9-81ED-4DB2-BD59-A6C34878D82A}">
                    <a16:rowId xmlns:a16="http://schemas.microsoft.com/office/drawing/2014/main" val="837118991"/>
                  </a:ext>
                </a:extLst>
              </a:tr>
              <a:tr h="370840">
                <a:tc>
                  <a:txBody>
                    <a:bodyPr/>
                    <a:lstStyle/>
                    <a:p>
                      <a:pPr algn="ctr"/>
                      <a:r>
                        <a:rPr lang="en-US" sz="1300" dirty="0"/>
                        <a:t>Vegetable</a:t>
                      </a:r>
                    </a:p>
                  </a:txBody>
                  <a:tcPr anchor="ctr"/>
                </a:tc>
                <a:tc>
                  <a:txBody>
                    <a:bodyPr/>
                    <a:lstStyle/>
                    <a:p>
                      <a:pPr algn="ctr"/>
                      <a:r>
                        <a:rPr lang="en-US" sz="1300" dirty="0"/>
                        <a:t>4 pounds</a:t>
                      </a:r>
                    </a:p>
                  </a:txBody>
                  <a:tcPr anchor="ctr"/>
                </a:tc>
                <a:tc>
                  <a:txBody>
                    <a:bodyPr/>
                    <a:lstStyle/>
                    <a:p>
                      <a:pPr algn="ctr"/>
                      <a:r>
                        <a:rPr lang="en-US" sz="1300" dirty="0"/>
                        <a:t>4 quarts</a:t>
                      </a:r>
                    </a:p>
                  </a:txBody>
                  <a:tcPr anchor="ctr"/>
                </a:tc>
                <a:tc>
                  <a:txBody>
                    <a:bodyPr/>
                    <a:lstStyle/>
                    <a:p>
                      <a:pPr algn="ctr"/>
                      <a:r>
                        <a:rPr lang="en-US" sz="1300" dirty="0"/>
                        <a:t>¾ pound</a:t>
                      </a:r>
                    </a:p>
                  </a:txBody>
                  <a:tcPr anchor="ctr"/>
                </a:tc>
                <a:extLst>
                  <a:ext uri="{0D108BD9-81ED-4DB2-BD59-A6C34878D82A}">
                    <a16:rowId xmlns:a16="http://schemas.microsoft.com/office/drawing/2014/main" val="128303110"/>
                  </a:ext>
                </a:extLst>
              </a:tr>
            </a:tbl>
          </a:graphicData>
        </a:graphic>
      </p:graphicFrame>
    </p:spTree>
    <p:extLst>
      <p:ext uri="{BB962C8B-B14F-4D97-AF65-F5344CB8AC3E}">
        <p14:creationId xmlns:p14="http://schemas.microsoft.com/office/powerpoint/2010/main" val="28121415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Preparing Stock</a:t>
            </a:r>
          </a:p>
        </p:txBody>
      </p:sp>
      <p:sp>
        <p:nvSpPr>
          <p:cNvPr id="4" name="Text Placeholder 3"/>
          <p:cNvSpPr>
            <a:spLocks noGrp="1"/>
          </p:cNvSpPr>
          <p:nvPr>
            <p:ph idx="1"/>
          </p:nvPr>
        </p:nvSpPr>
        <p:spPr/>
        <p:txBody>
          <a:bodyPr/>
          <a:lstStyle/>
          <a:p>
            <a:pPr>
              <a:buAutoNum type="arabicPeriod"/>
            </a:pPr>
            <a:r>
              <a:rPr lang="en-US" dirty="0"/>
              <a:t>Combine major flavorings and cold liquid</a:t>
            </a:r>
          </a:p>
          <a:p>
            <a:pPr>
              <a:buAutoNum type="arabicPeriod"/>
            </a:pPr>
            <a:r>
              <a:rPr lang="en-US" dirty="0"/>
              <a:t>Bring to simmer</a:t>
            </a:r>
          </a:p>
          <a:p>
            <a:pPr>
              <a:buAutoNum type="arabicPeriod"/>
            </a:pPr>
            <a:r>
              <a:rPr lang="en-US" dirty="0"/>
              <a:t>Skim as necessary</a:t>
            </a:r>
          </a:p>
          <a:p>
            <a:pPr>
              <a:buAutoNum type="arabicPeriod"/>
            </a:pPr>
            <a:r>
              <a:rPr lang="en-US" dirty="0"/>
              <a:t>Add mirepoix and aromatics</a:t>
            </a:r>
          </a:p>
          <a:p>
            <a:pPr lvl="1" indent="-342891"/>
            <a:r>
              <a:rPr lang="en-US" dirty="0"/>
              <a:t>Last hour of cooking</a:t>
            </a:r>
          </a:p>
        </p:txBody>
      </p:sp>
      <p:pic>
        <p:nvPicPr>
          <p:cNvPr id="7" name="Picture Placeholder 6"/>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5329425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Preparing Stock</a:t>
            </a:r>
          </a:p>
        </p:txBody>
      </p:sp>
      <p:sp>
        <p:nvSpPr>
          <p:cNvPr id="4" name="Text Placeholder 3"/>
          <p:cNvSpPr>
            <a:spLocks noGrp="1"/>
          </p:cNvSpPr>
          <p:nvPr>
            <p:ph idx="1"/>
          </p:nvPr>
        </p:nvSpPr>
        <p:spPr/>
        <p:txBody>
          <a:bodyPr/>
          <a:lstStyle/>
          <a:p>
            <a:pPr>
              <a:buAutoNum type="arabicPeriod" startAt="5"/>
            </a:pPr>
            <a:r>
              <a:rPr lang="en-US" dirty="0"/>
              <a:t>Simmer </a:t>
            </a:r>
          </a:p>
          <a:p>
            <a:pPr lvl="1"/>
            <a:r>
              <a:rPr lang="en-US" dirty="0"/>
              <a:t>Develop flavor, body, and color</a:t>
            </a:r>
          </a:p>
          <a:p>
            <a:pPr>
              <a:buAutoNum type="arabicPeriod" startAt="6"/>
            </a:pPr>
            <a:r>
              <a:rPr lang="en-US" dirty="0"/>
              <a:t>Strain</a:t>
            </a:r>
          </a:p>
          <a:p>
            <a:pPr lvl="1"/>
            <a:r>
              <a:rPr lang="en-US" dirty="0"/>
              <a:t>Cheesecloth or coffee filter</a:t>
            </a:r>
          </a:p>
          <a:p>
            <a:pPr lvl="1"/>
            <a:r>
              <a:rPr lang="en-US" dirty="0"/>
              <a:t>Use immediately or store</a:t>
            </a:r>
          </a:p>
        </p:txBody>
      </p:sp>
      <p:pic>
        <p:nvPicPr>
          <p:cNvPr id="7" name="Picture Placeholder 6"/>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a:stretch/>
        </p:blipFill>
        <p:spPr/>
      </p:pic>
    </p:spTree>
    <p:extLst>
      <p:ext uri="{BB962C8B-B14F-4D97-AF65-F5344CB8AC3E}">
        <p14:creationId xmlns:p14="http://schemas.microsoft.com/office/powerpoint/2010/main" val="19744948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Stocks</a:t>
            </a:r>
          </a:p>
        </p:txBody>
      </p:sp>
      <p:sp>
        <p:nvSpPr>
          <p:cNvPr id="4" name="Text Placeholder 3"/>
          <p:cNvSpPr>
            <a:spLocks noGrp="1"/>
          </p:cNvSpPr>
          <p:nvPr>
            <p:ph idx="1"/>
          </p:nvPr>
        </p:nvSpPr>
        <p:spPr/>
        <p:txBody>
          <a:bodyPr/>
          <a:lstStyle/>
          <a:p>
            <a:pPr marL="0" indent="0">
              <a:buNone/>
            </a:pPr>
            <a:r>
              <a:rPr lang="en-US" dirty="0"/>
              <a:t>Four essential parts:</a:t>
            </a:r>
          </a:p>
          <a:p>
            <a:pPr marL="285744" indent="-285744"/>
            <a:r>
              <a:rPr lang="en-US" dirty="0"/>
              <a:t>Major flavoring ingredient</a:t>
            </a:r>
          </a:p>
          <a:p>
            <a:pPr marL="285744" indent="-285744"/>
            <a:r>
              <a:rPr lang="en-US" dirty="0"/>
              <a:t>Liquid</a:t>
            </a:r>
          </a:p>
          <a:p>
            <a:pPr marL="285744" indent="-285744"/>
            <a:r>
              <a:rPr lang="en-US" dirty="0"/>
              <a:t>Mirepoix</a:t>
            </a:r>
          </a:p>
          <a:p>
            <a:pPr marL="285744" indent="-285744"/>
            <a:r>
              <a:rPr lang="en-US" dirty="0"/>
              <a:t>Aromatics</a:t>
            </a:r>
          </a:p>
        </p:txBody>
      </p:sp>
    </p:spTree>
    <p:extLst>
      <p:ext uri="{BB962C8B-B14F-4D97-AF65-F5344CB8AC3E}">
        <p14:creationId xmlns:p14="http://schemas.microsoft.com/office/powerpoint/2010/main" val="25030691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Fat Removal from Stock</a:t>
            </a:r>
          </a:p>
        </p:txBody>
      </p:sp>
      <p:sp>
        <p:nvSpPr>
          <p:cNvPr id="4" name="Text Placeholder 3"/>
          <p:cNvSpPr>
            <a:spLocks noGrp="1"/>
          </p:cNvSpPr>
          <p:nvPr>
            <p:ph idx="1"/>
          </p:nvPr>
        </p:nvSpPr>
        <p:spPr/>
        <p:txBody>
          <a:bodyPr/>
          <a:lstStyle/>
          <a:p>
            <a:pPr marL="285744" indent="-285744"/>
            <a:r>
              <a:rPr lang="en-US" dirty="0"/>
              <a:t>Fat removal</a:t>
            </a:r>
          </a:p>
          <a:p>
            <a:pPr lvl="1"/>
            <a:r>
              <a:rPr lang="en-US" dirty="0"/>
              <a:t>Remove cooled and hardened fat from surface</a:t>
            </a:r>
          </a:p>
          <a:p>
            <a:pPr lvl="1"/>
            <a:r>
              <a:rPr lang="en-US" dirty="0"/>
              <a:t>Lift or scrape away fat</a:t>
            </a:r>
          </a:p>
          <a:p>
            <a:pPr marL="285744" indent="-285744"/>
            <a:r>
              <a:rPr lang="en-US" dirty="0"/>
              <a:t>Clearer and purer color</a:t>
            </a:r>
          </a:p>
          <a:p>
            <a:pPr marL="285744" indent="-285744"/>
            <a:r>
              <a:rPr lang="en-US" dirty="0"/>
              <a:t>Removes some fat content—healthier</a:t>
            </a:r>
          </a:p>
          <a:p>
            <a:pPr marL="285744" indent="-285744"/>
            <a:r>
              <a:rPr lang="en-US" dirty="0"/>
              <a:t>Reheating stock</a:t>
            </a:r>
          </a:p>
          <a:p>
            <a:pPr lvl="1"/>
            <a:r>
              <a:rPr lang="en-US" dirty="0"/>
              <a:t>Skim additional impurities</a:t>
            </a:r>
          </a:p>
          <a:p>
            <a:endParaRPr lang="en-US" dirty="0"/>
          </a:p>
        </p:txBody>
      </p:sp>
      <p:pic>
        <p:nvPicPr>
          <p:cNvPr id="8" name="Picture Placeholder 7"/>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a:stretch/>
        </p:blipFill>
        <p:spPr/>
      </p:pic>
    </p:spTree>
    <p:extLst>
      <p:ext uri="{BB962C8B-B14F-4D97-AF65-F5344CB8AC3E}">
        <p14:creationId xmlns:p14="http://schemas.microsoft.com/office/powerpoint/2010/main" val="29764790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Cooling Stock</a:t>
            </a:r>
          </a:p>
        </p:txBody>
      </p:sp>
      <p:sp>
        <p:nvSpPr>
          <p:cNvPr id="4" name="Text Placeholder 3"/>
          <p:cNvSpPr>
            <a:spLocks noGrp="1"/>
          </p:cNvSpPr>
          <p:nvPr>
            <p:ph idx="1"/>
          </p:nvPr>
        </p:nvSpPr>
        <p:spPr/>
        <p:txBody>
          <a:bodyPr>
            <a:normAutofit/>
          </a:bodyPr>
          <a:lstStyle/>
          <a:p>
            <a:pPr marL="285744" indent="-285744"/>
            <a:r>
              <a:rPr lang="en-US" dirty="0"/>
              <a:t>Transfer to container</a:t>
            </a:r>
          </a:p>
          <a:p>
            <a:pPr marL="285744" indent="-285744"/>
            <a:r>
              <a:rPr lang="en-US" dirty="0"/>
              <a:t>Place in ice-water bath</a:t>
            </a:r>
          </a:p>
          <a:p>
            <a:pPr marL="285744" indent="-285744"/>
            <a:r>
              <a:rPr lang="en-US" dirty="0"/>
              <a:t>Stir often</a:t>
            </a:r>
          </a:p>
          <a:p>
            <a:pPr marL="285744" indent="-285744"/>
            <a:r>
              <a:rPr lang="en-US" dirty="0"/>
              <a:t>Once cooled, place in cooler</a:t>
            </a:r>
          </a:p>
          <a:p>
            <a:pPr marL="285744" indent="-285744"/>
            <a:r>
              <a:rPr lang="en-US" dirty="0"/>
              <a:t>Do not place stockpot in cooler</a:t>
            </a:r>
          </a:p>
          <a:p>
            <a:pPr marL="285744" indent="-285744"/>
            <a:r>
              <a:rPr lang="en-US" dirty="0"/>
              <a:t>Cooling</a:t>
            </a:r>
          </a:p>
          <a:p>
            <a:pPr lvl="1"/>
            <a:r>
              <a:rPr lang="en-US" dirty="0"/>
              <a:t>135°F to 70°F (57°C to 21°C) within two hours</a:t>
            </a:r>
          </a:p>
          <a:p>
            <a:pPr lvl="1"/>
            <a:r>
              <a:rPr lang="en-US" dirty="0"/>
              <a:t>70°F to 41°F (21°C to 5°C) or lower in the next four hours</a:t>
            </a:r>
          </a:p>
          <a:p>
            <a:pPr marL="285744" indent="-285744"/>
            <a:endParaRPr lang="en-US" dirty="0"/>
          </a:p>
          <a:p>
            <a:pPr marL="285744" indent="-285744"/>
            <a:endParaRPr lang="en-US" dirty="0"/>
          </a:p>
          <a:p>
            <a:endParaRPr lang="en-US" dirty="0"/>
          </a:p>
        </p:txBody>
      </p:sp>
      <p:pic>
        <p:nvPicPr>
          <p:cNvPr id="10" name="Picture Placeholder 9"/>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a:stretch/>
        </p:blipFill>
        <p:spPr/>
      </p:pic>
      <p:pic>
        <p:nvPicPr>
          <p:cNvPr id="12" name="Picture Placeholder 11"/>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7563958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Sauces</a:t>
            </a:r>
          </a:p>
        </p:txBody>
      </p:sp>
      <p:sp>
        <p:nvSpPr>
          <p:cNvPr id="4" name="Text Placeholder 3"/>
          <p:cNvSpPr>
            <a:spLocks noGrp="1"/>
          </p:cNvSpPr>
          <p:nvPr>
            <p:ph idx="1"/>
          </p:nvPr>
        </p:nvSpPr>
        <p:spPr/>
        <p:txBody>
          <a:bodyPr>
            <a:normAutofit/>
          </a:bodyPr>
          <a:lstStyle/>
          <a:p>
            <a:pPr marL="285744" indent="-285744"/>
            <a:r>
              <a:rPr lang="en-US" dirty="0"/>
              <a:t>“A relish to make food more appetizing”</a:t>
            </a:r>
          </a:p>
          <a:p>
            <a:pPr marL="285744" indent="-285744"/>
            <a:r>
              <a:rPr lang="en-US" dirty="0"/>
              <a:t>Adds flavor, moisture, richness, color, and visual appeal</a:t>
            </a:r>
          </a:p>
          <a:p>
            <a:pPr marL="285744" indent="-285744"/>
            <a:r>
              <a:rPr lang="en-US" dirty="0"/>
              <a:t>Complement food, not disguise it</a:t>
            </a:r>
          </a:p>
          <a:p>
            <a:pPr marL="285744" indent="-285744"/>
            <a:r>
              <a:rPr lang="en-US" dirty="0"/>
              <a:t>Contrasting flavor</a:t>
            </a:r>
          </a:p>
          <a:p>
            <a:pPr marL="285744" indent="-285744"/>
            <a:endParaRPr lang="en-US" dirty="0"/>
          </a:p>
          <a:p>
            <a:pPr marL="285744" indent="-285744"/>
            <a:endParaRPr lang="en-US" dirty="0"/>
          </a:p>
          <a:p>
            <a:pPr marL="285744" indent="-285744"/>
            <a:endParaRPr lang="en-US" dirty="0"/>
          </a:p>
          <a:p>
            <a:endParaRPr lang="en-US" dirty="0"/>
          </a:p>
        </p:txBody>
      </p:sp>
    </p:spTree>
    <p:extLst>
      <p:ext uri="{BB962C8B-B14F-4D97-AF65-F5344CB8AC3E}">
        <p14:creationId xmlns:p14="http://schemas.microsoft.com/office/powerpoint/2010/main" val="32601982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Mother Sauces</a:t>
            </a:r>
          </a:p>
        </p:txBody>
      </p:sp>
      <p:sp>
        <p:nvSpPr>
          <p:cNvPr id="4" name="Text Placeholder 3"/>
          <p:cNvSpPr>
            <a:spLocks noGrp="1"/>
          </p:cNvSpPr>
          <p:nvPr>
            <p:ph idx="1"/>
          </p:nvPr>
        </p:nvSpPr>
        <p:spPr/>
        <p:txBody>
          <a:bodyPr>
            <a:normAutofit/>
          </a:bodyPr>
          <a:lstStyle/>
          <a:p>
            <a:pPr marL="285744" indent="-285744"/>
            <a:r>
              <a:rPr lang="en-US" dirty="0"/>
              <a:t>Sauce</a:t>
            </a:r>
          </a:p>
          <a:p>
            <a:pPr lvl="1">
              <a:buFont typeface="Arial" panose="020B0604020202020204" pitchFamily="34" charset="0"/>
              <a:buChar char="•"/>
            </a:pPr>
            <a:r>
              <a:rPr lang="en-US" dirty="0"/>
              <a:t>Liquid or semisolid product</a:t>
            </a:r>
          </a:p>
          <a:p>
            <a:pPr lvl="1">
              <a:buFont typeface="Arial" panose="020B0604020202020204" pitchFamily="34" charset="0"/>
              <a:buChar char="•"/>
            </a:pPr>
            <a:r>
              <a:rPr lang="en-US" dirty="0"/>
              <a:t>Used to prepare other foods</a:t>
            </a:r>
          </a:p>
          <a:p>
            <a:pPr marL="285744" indent="-285744"/>
            <a:r>
              <a:rPr lang="en-US" dirty="0"/>
              <a:t>Saucier</a:t>
            </a:r>
          </a:p>
          <a:p>
            <a:pPr lvl="1">
              <a:buFont typeface="Arial" panose="020B0604020202020204" pitchFamily="34" charset="0"/>
              <a:buChar char="•"/>
            </a:pPr>
            <a:r>
              <a:rPr lang="en-US" dirty="0"/>
              <a:t>Specializes in making sauces</a:t>
            </a:r>
          </a:p>
          <a:p>
            <a:pPr marL="285744" indent="-285744"/>
            <a:r>
              <a:rPr lang="en-US" dirty="0"/>
              <a:t>Roux</a:t>
            </a:r>
          </a:p>
          <a:p>
            <a:pPr lvl="1">
              <a:buFont typeface="Arial" panose="020B0604020202020204" pitchFamily="34" charset="0"/>
              <a:buChar char="•"/>
            </a:pPr>
            <a:r>
              <a:rPr lang="en-US" dirty="0"/>
              <a:t>Main ingredient</a:t>
            </a:r>
          </a:p>
          <a:p>
            <a:pPr lvl="1">
              <a:buFont typeface="Arial" panose="020B0604020202020204" pitchFamily="34" charset="0"/>
              <a:buChar char="•"/>
            </a:pPr>
            <a:r>
              <a:rPr lang="en-US" dirty="0"/>
              <a:t>Thickener </a:t>
            </a:r>
          </a:p>
          <a:p>
            <a:pPr lvl="1">
              <a:buFont typeface="Arial" panose="020B0604020202020204" pitchFamily="34" charset="0"/>
              <a:buChar char="•"/>
            </a:pPr>
            <a:r>
              <a:rPr lang="en-US" dirty="0"/>
              <a:t>Equal parts flour and fat</a:t>
            </a:r>
          </a:p>
          <a:p>
            <a:pPr marL="285744" indent="-285744"/>
            <a:endParaRPr lang="en-US" dirty="0"/>
          </a:p>
          <a:p>
            <a:pPr marL="285744" indent="-285744"/>
            <a:endParaRPr lang="en-US" dirty="0"/>
          </a:p>
          <a:p>
            <a:pPr marL="285744" indent="-285744"/>
            <a:endParaRPr lang="en-US" dirty="0"/>
          </a:p>
          <a:p>
            <a:endParaRPr lang="en-US" dirty="0"/>
          </a:p>
        </p:txBody>
      </p:sp>
    </p:spTree>
    <p:extLst>
      <p:ext uri="{BB962C8B-B14F-4D97-AF65-F5344CB8AC3E}">
        <p14:creationId xmlns:p14="http://schemas.microsoft.com/office/powerpoint/2010/main" val="27800441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Mother Sauces</a:t>
            </a:r>
          </a:p>
        </p:txBody>
      </p:sp>
      <p:sp>
        <p:nvSpPr>
          <p:cNvPr id="4" name="Text Placeholder 3"/>
          <p:cNvSpPr>
            <a:spLocks noGrp="1"/>
          </p:cNvSpPr>
          <p:nvPr>
            <p:ph idx="1"/>
          </p:nvPr>
        </p:nvSpPr>
        <p:spPr/>
        <p:txBody>
          <a:bodyPr>
            <a:normAutofit/>
          </a:bodyPr>
          <a:lstStyle/>
          <a:p>
            <a:pPr marL="0" indent="0">
              <a:buNone/>
            </a:pPr>
            <a:r>
              <a:rPr lang="en-US" dirty="0"/>
              <a:t>Five classical mother sauces—basis of sauces— “grand sauces”</a:t>
            </a:r>
          </a:p>
          <a:p>
            <a:pPr marL="285744" indent="-285744"/>
            <a:r>
              <a:rPr lang="en-US" dirty="0"/>
              <a:t>Béchamel—milk and white roux</a:t>
            </a:r>
          </a:p>
          <a:p>
            <a:pPr marL="285744" indent="-285744"/>
            <a:r>
              <a:rPr lang="en-US" dirty="0" err="1"/>
              <a:t>Velouté</a:t>
            </a:r>
            <a:r>
              <a:rPr lang="en-US" dirty="0"/>
              <a:t>—veal, chicken, or fish stock and white or blond roux</a:t>
            </a:r>
          </a:p>
          <a:p>
            <a:pPr marL="285744" indent="-285744"/>
            <a:r>
              <a:rPr lang="en-US" dirty="0"/>
              <a:t>Brown or </a:t>
            </a:r>
            <a:r>
              <a:rPr lang="en-US" i="1" dirty="0" err="1"/>
              <a:t>espagnole</a:t>
            </a:r>
            <a:r>
              <a:rPr lang="en-US" i="1" dirty="0"/>
              <a:t> </a:t>
            </a:r>
            <a:r>
              <a:rPr lang="en-US" dirty="0"/>
              <a:t>sauce—brown stock and brown roux</a:t>
            </a:r>
          </a:p>
          <a:p>
            <a:pPr marL="285744" indent="-285744"/>
            <a:r>
              <a:rPr lang="en-US" dirty="0"/>
              <a:t>Tomato sauce—stock and tomatoes</a:t>
            </a:r>
          </a:p>
          <a:p>
            <a:pPr marL="285744" indent="-285744"/>
            <a:r>
              <a:rPr lang="en-US" dirty="0"/>
              <a:t>Hollandaise—emulsion made from eggs, butter, and lemon</a:t>
            </a:r>
          </a:p>
          <a:p>
            <a:pPr marL="285744" indent="-285744"/>
            <a:endParaRPr lang="en-US" dirty="0"/>
          </a:p>
          <a:p>
            <a:pPr marL="285744" indent="-285744"/>
            <a:endParaRPr lang="en-US" dirty="0"/>
          </a:p>
          <a:p>
            <a:endParaRPr lang="en-US" dirty="0"/>
          </a:p>
        </p:txBody>
      </p:sp>
    </p:spTree>
    <p:extLst>
      <p:ext uri="{BB962C8B-B14F-4D97-AF65-F5344CB8AC3E}">
        <p14:creationId xmlns:p14="http://schemas.microsoft.com/office/powerpoint/2010/main" val="9280627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Mother Sauces</a:t>
            </a:r>
          </a:p>
        </p:txBody>
      </p:sp>
      <p:sp>
        <p:nvSpPr>
          <p:cNvPr id="4" name="Text Placeholder 3"/>
          <p:cNvSpPr>
            <a:spLocks noGrp="1"/>
          </p:cNvSpPr>
          <p:nvPr>
            <p:ph idx="1"/>
          </p:nvPr>
        </p:nvSpPr>
        <p:spPr/>
        <p:txBody>
          <a:bodyPr>
            <a:normAutofit/>
          </a:bodyPr>
          <a:lstStyle/>
          <a:p>
            <a:pPr marL="285744" indent="-285744"/>
            <a:r>
              <a:rPr lang="en-US" dirty="0"/>
              <a:t>Rarely used alone</a:t>
            </a:r>
          </a:p>
          <a:p>
            <a:pPr marL="285744" indent="-285744"/>
            <a:r>
              <a:rPr lang="en-US" dirty="0"/>
              <a:t>Used to make small or derivative sauces</a:t>
            </a:r>
          </a:p>
          <a:p>
            <a:pPr marL="285744" indent="-285744"/>
            <a:r>
              <a:rPr lang="en-US" dirty="0"/>
              <a:t>Demi-glace—rich brown sauce</a:t>
            </a:r>
          </a:p>
          <a:p>
            <a:endParaRPr lang="en-US" dirty="0"/>
          </a:p>
          <a:p>
            <a:pPr marL="285744" indent="-285744"/>
            <a:endParaRPr lang="en-US" dirty="0"/>
          </a:p>
          <a:p>
            <a:endParaRPr lang="en-US" dirty="0"/>
          </a:p>
        </p:txBody>
      </p:sp>
    </p:spTree>
    <p:extLst>
      <p:ext uri="{BB962C8B-B14F-4D97-AF65-F5344CB8AC3E}">
        <p14:creationId xmlns:p14="http://schemas.microsoft.com/office/powerpoint/2010/main" val="6192410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Mother Sauces and Their Derivatives</a:t>
            </a:r>
          </a:p>
        </p:txBody>
      </p:sp>
      <p:sp>
        <p:nvSpPr>
          <p:cNvPr id="4" name="Text Placeholder 3"/>
          <p:cNvSpPr>
            <a:spLocks noGrp="1"/>
          </p:cNvSpPr>
          <p:nvPr>
            <p:ph idx="1"/>
          </p:nvPr>
        </p:nvSpPr>
        <p:spPr/>
        <p:txBody>
          <a:bodyPr>
            <a:normAutofit/>
          </a:bodyPr>
          <a:lstStyle/>
          <a:p>
            <a:pPr marL="0" indent="0">
              <a:buNone/>
            </a:pPr>
            <a:r>
              <a:rPr lang="en-US" dirty="0"/>
              <a:t>Béchamel</a:t>
            </a:r>
          </a:p>
          <a:p>
            <a:endParaRPr lang="en-US" dirty="0"/>
          </a:p>
        </p:txBody>
      </p:sp>
      <p:pic>
        <p:nvPicPr>
          <p:cNvPr id="10" name="Picture Placeholder 9"/>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a:stretch>
            <a:fillRect/>
          </a:stretch>
        </p:blipFill>
        <p:spPr/>
      </p:pic>
      <p:graphicFrame>
        <p:nvGraphicFramePr>
          <p:cNvPr id="6" name="Table 5"/>
          <p:cNvGraphicFramePr>
            <a:graphicFrameLocks noGrp="1"/>
          </p:cNvGraphicFramePr>
          <p:nvPr>
            <p:extLst>
              <p:ext uri="{D42A27DB-BD31-4B8C-83A1-F6EECF244321}">
                <p14:modId xmlns:p14="http://schemas.microsoft.com/office/powerpoint/2010/main" val="1217119688"/>
              </p:ext>
            </p:extLst>
          </p:nvPr>
        </p:nvGraphicFramePr>
        <p:xfrm>
          <a:off x="898357" y="3305650"/>
          <a:ext cx="6071547" cy="1374760"/>
        </p:xfrm>
        <a:graphic>
          <a:graphicData uri="http://schemas.openxmlformats.org/drawingml/2006/table">
            <a:tbl>
              <a:tblPr firstRow="1" bandRow="1">
                <a:tableStyleId>{5C22544A-7EE6-4342-B048-85BDC9FD1C3A}</a:tableStyleId>
              </a:tblPr>
              <a:tblGrid>
                <a:gridCol w="2023849">
                  <a:extLst>
                    <a:ext uri="{9D8B030D-6E8A-4147-A177-3AD203B41FA5}">
                      <a16:colId xmlns:a16="http://schemas.microsoft.com/office/drawing/2014/main" val="1630756738"/>
                    </a:ext>
                  </a:extLst>
                </a:gridCol>
                <a:gridCol w="2023849">
                  <a:extLst>
                    <a:ext uri="{9D8B030D-6E8A-4147-A177-3AD203B41FA5}">
                      <a16:colId xmlns:a16="http://schemas.microsoft.com/office/drawing/2014/main" val="374828728"/>
                    </a:ext>
                  </a:extLst>
                </a:gridCol>
                <a:gridCol w="2023849">
                  <a:extLst>
                    <a:ext uri="{9D8B030D-6E8A-4147-A177-3AD203B41FA5}">
                      <a16:colId xmlns:a16="http://schemas.microsoft.com/office/drawing/2014/main" val="2666196583"/>
                    </a:ext>
                  </a:extLst>
                </a:gridCol>
              </a:tblGrid>
              <a:tr h="277015">
                <a:tc>
                  <a:txBody>
                    <a:bodyPr/>
                    <a:lstStyle/>
                    <a:p>
                      <a:pPr algn="ctr"/>
                      <a:r>
                        <a:rPr lang="en-US" sz="1300" dirty="0"/>
                        <a:t>Small Sauce</a:t>
                      </a:r>
                    </a:p>
                  </a:txBody>
                  <a:tcPr marL="68305" marR="68305" marT="34152" marB="34152" anchor="ctr">
                    <a:solidFill>
                      <a:schemeClr val="accent2"/>
                    </a:solidFill>
                  </a:tcPr>
                </a:tc>
                <a:tc>
                  <a:txBody>
                    <a:bodyPr/>
                    <a:lstStyle/>
                    <a:p>
                      <a:pPr algn="ctr"/>
                      <a:r>
                        <a:rPr lang="en-US" sz="1300" dirty="0"/>
                        <a:t>Additional Ingredients</a:t>
                      </a:r>
                    </a:p>
                  </a:txBody>
                  <a:tcPr marL="68305" marR="68305" marT="34152" marB="34152" anchor="ctr">
                    <a:solidFill>
                      <a:schemeClr val="accent2"/>
                    </a:solidFill>
                  </a:tcPr>
                </a:tc>
                <a:tc>
                  <a:txBody>
                    <a:bodyPr/>
                    <a:lstStyle/>
                    <a:p>
                      <a:pPr algn="ctr"/>
                      <a:r>
                        <a:rPr lang="en-US" sz="1300" dirty="0"/>
                        <a:t>Examples</a:t>
                      </a:r>
                      <a:r>
                        <a:rPr lang="en-US" sz="1300" baseline="0" dirty="0"/>
                        <a:t> of Sauce Usage</a:t>
                      </a:r>
                      <a:endParaRPr lang="en-US" sz="1300" dirty="0"/>
                    </a:p>
                  </a:txBody>
                  <a:tcPr marL="68305" marR="68305" marT="34152" marB="34152" anchor="ctr">
                    <a:solidFill>
                      <a:schemeClr val="accent2"/>
                    </a:solidFill>
                  </a:tcPr>
                </a:tc>
                <a:extLst>
                  <a:ext uri="{0D108BD9-81ED-4DB2-BD59-A6C34878D82A}">
                    <a16:rowId xmlns:a16="http://schemas.microsoft.com/office/drawing/2014/main" val="1671157652"/>
                  </a:ext>
                </a:extLst>
              </a:tr>
              <a:tr h="291512">
                <a:tc>
                  <a:txBody>
                    <a:bodyPr/>
                    <a:lstStyle/>
                    <a:p>
                      <a:pPr algn="ctr"/>
                      <a:r>
                        <a:rPr lang="en-US" sz="1300" dirty="0"/>
                        <a:t>Cream</a:t>
                      </a:r>
                    </a:p>
                  </a:txBody>
                  <a:tcPr marL="68305" marR="68305" marT="34152" marB="34152" anchor="ctr"/>
                </a:tc>
                <a:tc>
                  <a:txBody>
                    <a:bodyPr/>
                    <a:lstStyle/>
                    <a:p>
                      <a:pPr algn="ctr"/>
                      <a:r>
                        <a:rPr lang="en-US" sz="1300" dirty="0"/>
                        <a:t>Cream (instead of milk)</a:t>
                      </a:r>
                    </a:p>
                  </a:txBody>
                  <a:tcPr marL="68305" marR="68305" marT="34152" marB="34152" anchor="ctr"/>
                </a:tc>
                <a:tc>
                  <a:txBody>
                    <a:bodyPr/>
                    <a:lstStyle/>
                    <a:p>
                      <a:pPr algn="ctr"/>
                      <a:r>
                        <a:rPr lang="en-US" sz="1300" b="0" i="0" u="none" strike="noStrike" kern="1200" baseline="0" dirty="0">
                          <a:solidFill>
                            <a:schemeClr val="dk1"/>
                          </a:solidFill>
                          <a:latin typeface="+mn-lt"/>
                          <a:ea typeface="+mn-ea"/>
                          <a:cs typeface="+mn-cs"/>
                        </a:rPr>
                        <a:t>Over chicken or fish</a:t>
                      </a:r>
                      <a:endParaRPr lang="en-US" sz="1300" dirty="0"/>
                    </a:p>
                  </a:txBody>
                  <a:tcPr marL="68305" marR="68305" marT="34152" marB="34152" anchor="ctr"/>
                </a:tc>
                <a:extLst>
                  <a:ext uri="{0D108BD9-81ED-4DB2-BD59-A6C34878D82A}">
                    <a16:rowId xmlns:a16="http://schemas.microsoft.com/office/drawing/2014/main" val="1946426717"/>
                  </a:ext>
                </a:extLst>
              </a:tr>
              <a:tr h="291512">
                <a:tc>
                  <a:txBody>
                    <a:bodyPr/>
                    <a:lstStyle/>
                    <a:p>
                      <a:pPr algn="ctr"/>
                      <a:r>
                        <a:rPr lang="en-US" sz="1300" dirty="0"/>
                        <a:t>Cheddar cheese</a:t>
                      </a:r>
                    </a:p>
                  </a:txBody>
                  <a:tcPr marL="68305" marR="68305" marT="34152" marB="34152" anchor="ctr"/>
                </a:tc>
                <a:tc>
                  <a:txBody>
                    <a:bodyPr/>
                    <a:lstStyle/>
                    <a:p>
                      <a:pPr algn="ctr"/>
                      <a:r>
                        <a:rPr lang="en-US" sz="1300" dirty="0"/>
                        <a:t>Cheddar cheese</a:t>
                      </a:r>
                    </a:p>
                  </a:txBody>
                  <a:tcPr marL="68305" marR="68305" marT="34152" marB="34152" anchor="ctr"/>
                </a:tc>
                <a:tc>
                  <a:txBody>
                    <a:bodyPr/>
                    <a:lstStyle/>
                    <a:p>
                      <a:pPr algn="ctr"/>
                      <a:r>
                        <a:rPr lang="en-US" sz="1300" b="0" i="0" u="none" strike="noStrike" kern="1200" baseline="0" dirty="0">
                          <a:solidFill>
                            <a:schemeClr val="dk1"/>
                          </a:solidFill>
                          <a:latin typeface="+mn-lt"/>
                          <a:ea typeface="+mn-ea"/>
                          <a:cs typeface="+mn-cs"/>
                        </a:rPr>
                        <a:t>Macaroni and cheese</a:t>
                      </a:r>
                      <a:endParaRPr lang="en-US" sz="1300" dirty="0"/>
                    </a:p>
                  </a:txBody>
                  <a:tcPr marL="68305" marR="68305" marT="34152" marB="34152" anchor="ctr"/>
                </a:tc>
                <a:extLst>
                  <a:ext uri="{0D108BD9-81ED-4DB2-BD59-A6C34878D82A}">
                    <a16:rowId xmlns:a16="http://schemas.microsoft.com/office/drawing/2014/main" val="167366058"/>
                  </a:ext>
                </a:extLst>
              </a:tr>
              <a:tr h="514721">
                <a:tc>
                  <a:txBody>
                    <a:bodyPr/>
                    <a:lstStyle/>
                    <a:p>
                      <a:pPr algn="ctr"/>
                      <a:r>
                        <a:rPr lang="en-US" sz="1300" dirty="0"/>
                        <a:t>Soubise</a:t>
                      </a:r>
                    </a:p>
                  </a:txBody>
                  <a:tcPr marL="68305" marR="68305" marT="34152" marB="34152" anchor="ctr"/>
                </a:tc>
                <a:tc>
                  <a:txBody>
                    <a:bodyPr/>
                    <a:lstStyle/>
                    <a:p>
                      <a:pPr algn="ctr"/>
                      <a:r>
                        <a:rPr lang="en-US" sz="1300" b="0" i="0" u="none" strike="noStrike" kern="1200" baseline="0" dirty="0">
                          <a:solidFill>
                            <a:schemeClr val="dk1"/>
                          </a:solidFill>
                          <a:latin typeface="+mn-lt"/>
                          <a:ea typeface="+mn-ea"/>
                          <a:cs typeface="+mn-cs"/>
                        </a:rPr>
                        <a:t>Puréed</a:t>
                      </a:r>
                      <a:r>
                        <a:rPr lang="en-US" sz="1300" dirty="0"/>
                        <a:t> cooked onions</a:t>
                      </a:r>
                    </a:p>
                  </a:txBody>
                  <a:tcPr marL="68305" marR="68305" marT="34152" marB="34152" anchor="ctr"/>
                </a:tc>
                <a:tc>
                  <a:txBody>
                    <a:bodyPr/>
                    <a:lstStyle/>
                    <a:p>
                      <a:pPr algn="ctr"/>
                      <a:r>
                        <a:rPr lang="en-US" sz="1300" b="0" i="0" u="none" strike="noStrike" kern="1200" baseline="0" dirty="0">
                          <a:solidFill>
                            <a:schemeClr val="dk1"/>
                          </a:solidFill>
                          <a:latin typeface="+mn-lt"/>
                          <a:ea typeface="+mn-ea"/>
                          <a:cs typeface="+mn-cs"/>
                        </a:rPr>
                        <a:t>Roasted meats, game,</a:t>
                      </a:r>
                    </a:p>
                    <a:p>
                      <a:pPr algn="ctr"/>
                      <a:r>
                        <a:rPr lang="en-US" sz="1300" b="0" i="0" u="none" strike="noStrike" kern="1200" baseline="0" dirty="0">
                          <a:solidFill>
                            <a:schemeClr val="dk1"/>
                          </a:solidFill>
                          <a:latin typeface="+mn-lt"/>
                          <a:ea typeface="+mn-ea"/>
                          <a:cs typeface="+mn-cs"/>
                        </a:rPr>
                        <a:t>poultry, and vegetables</a:t>
                      </a:r>
                      <a:endParaRPr lang="en-US" sz="1300" dirty="0"/>
                    </a:p>
                  </a:txBody>
                  <a:tcPr marL="68305" marR="68305" marT="34152" marB="34152" anchor="ctr"/>
                </a:tc>
                <a:extLst>
                  <a:ext uri="{0D108BD9-81ED-4DB2-BD59-A6C34878D82A}">
                    <a16:rowId xmlns:a16="http://schemas.microsoft.com/office/drawing/2014/main" val="3916306810"/>
                  </a:ext>
                </a:extLst>
              </a:tr>
            </a:tbl>
          </a:graphicData>
        </a:graphic>
      </p:graphicFrame>
    </p:spTree>
    <p:extLst>
      <p:ext uri="{BB962C8B-B14F-4D97-AF65-F5344CB8AC3E}">
        <p14:creationId xmlns:p14="http://schemas.microsoft.com/office/powerpoint/2010/main" val="14085271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Mother Sauces and Their Derivatives</a:t>
            </a:r>
          </a:p>
        </p:txBody>
      </p:sp>
      <p:sp>
        <p:nvSpPr>
          <p:cNvPr id="4" name="Text Placeholder 3"/>
          <p:cNvSpPr>
            <a:spLocks noGrp="1"/>
          </p:cNvSpPr>
          <p:nvPr>
            <p:ph idx="1"/>
          </p:nvPr>
        </p:nvSpPr>
        <p:spPr>
          <a:xfrm>
            <a:off x="609600" y="1295401"/>
            <a:ext cx="6502400" cy="774031"/>
          </a:xfrm>
        </p:spPr>
        <p:txBody>
          <a:bodyPr>
            <a:normAutofit/>
          </a:bodyPr>
          <a:lstStyle/>
          <a:p>
            <a:pPr marL="0" indent="0">
              <a:buNone/>
            </a:pPr>
            <a:r>
              <a:rPr lang="en-US" dirty="0"/>
              <a:t>Brown (</a:t>
            </a:r>
            <a:r>
              <a:rPr lang="en-US" dirty="0" err="1"/>
              <a:t>espagnole</a:t>
            </a:r>
            <a:r>
              <a:rPr lang="en-US" dirty="0"/>
              <a:t>)</a:t>
            </a:r>
          </a:p>
        </p:txBody>
      </p:sp>
      <p:pic>
        <p:nvPicPr>
          <p:cNvPr id="10" name="Picture Placeholder 9"/>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a:stretch>
            <a:fillRect/>
          </a:stretch>
        </p:blipFill>
        <p:spPr/>
      </p:pic>
      <p:graphicFrame>
        <p:nvGraphicFramePr>
          <p:cNvPr id="6" name="Table 5"/>
          <p:cNvGraphicFramePr>
            <a:graphicFrameLocks noGrp="1"/>
          </p:cNvGraphicFramePr>
          <p:nvPr>
            <p:extLst>
              <p:ext uri="{D42A27DB-BD31-4B8C-83A1-F6EECF244321}">
                <p14:modId xmlns:p14="http://schemas.microsoft.com/office/powerpoint/2010/main" val="2703079350"/>
              </p:ext>
            </p:extLst>
          </p:nvPr>
        </p:nvGraphicFramePr>
        <p:xfrm>
          <a:off x="836195" y="2847212"/>
          <a:ext cx="6049209" cy="2272235"/>
        </p:xfrm>
        <a:graphic>
          <a:graphicData uri="http://schemas.openxmlformats.org/drawingml/2006/table">
            <a:tbl>
              <a:tblPr firstRow="1" bandRow="1">
                <a:tableStyleId>{5C22544A-7EE6-4342-B048-85BDC9FD1C3A}</a:tableStyleId>
              </a:tblPr>
              <a:tblGrid>
                <a:gridCol w="2016403">
                  <a:extLst>
                    <a:ext uri="{9D8B030D-6E8A-4147-A177-3AD203B41FA5}">
                      <a16:colId xmlns:a16="http://schemas.microsoft.com/office/drawing/2014/main" val="1630756738"/>
                    </a:ext>
                  </a:extLst>
                </a:gridCol>
                <a:gridCol w="2016403">
                  <a:extLst>
                    <a:ext uri="{9D8B030D-6E8A-4147-A177-3AD203B41FA5}">
                      <a16:colId xmlns:a16="http://schemas.microsoft.com/office/drawing/2014/main" val="374828728"/>
                    </a:ext>
                  </a:extLst>
                </a:gridCol>
                <a:gridCol w="2016403">
                  <a:extLst>
                    <a:ext uri="{9D8B030D-6E8A-4147-A177-3AD203B41FA5}">
                      <a16:colId xmlns:a16="http://schemas.microsoft.com/office/drawing/2014/main" val="2666196583"/>
                    </a:ext>
                  </a:extLst>
                </a:gridCol>
              </a:tblGrid>
              <a:tr h="275995">
                <a:tc>
                  <a:txBody>
                    <a:bodyPr/>
                    <a:lstStyle/>
                    <a:p>
                      <a:pPr algn="ctr"/>
                      <a:r>
                        <a:rPr lang="en-US" sz="1300" dirty="0"/>
                        <a:t>Small Sauce</a:t>
                      </a:r>
                    </a:p>
                  </a:txBody>
                  <a:tcPr marL="68054" marR="68054" marT="34027" marB="34027" anchor="ctr">
                    <a:solidFill>
                      <a:schemeClr val="accent2"/>
                    </a:solidFill>
                  </a:tcPr>
                </a:tc>
                <a:tc>
                  <a:txBody>
                    <a:bodyPr/>
                    <a:lstStyle/>
                    <a:p>
                      <a:pPr algn="ctr"/>
                      <a:r>
                        <a:rPr lang="en-US" sz="1300" dirty="0"/>
                        <a:t>Additional Ingredients</a:t>
                      </a:r>
                    </a:p>
                  </a:txBody>
                  <a:tcPr marL="68054" marR="68054" marT="34027" marB="34027" anchor="ctr">
                    <a:solidFill>
                      <a:schemeClr val="accent2"/>
                    </a:solidFill>
                  </a:tcPr>
                </a:tc>
                <a:tc>
                  <a:txBody>
                    <a:bodyPr/>
                    <a:lstStyle/>
                    <a:p>
                      <a:pPr algn="ctr"/>
                      <a:r>
                        <a:rPr lang="en-US" sz="1300" dirty="0"/>
                        <a:t>Examples</a:t>
                      </a:r>
                      <a:r>
                        <a:rPr lang="en-US" sz="1300" baseline="0" dirty="0"/>
                        <a:t> of Sauce Usage</a:t>
                      </a:r>
                      <a:endParaRPr lang="en-US" sz="1300" dirty="0"/>
                    </a:p>
                  </a:txBody>
                  <a:tcPr marL="68054" marR="68054" marT="34027" marB="34027" anchor="ctr">
                    <a:solidFill>
                      <a:schemeClr val="accent2"/>
                    </a:solidFill>
                  </a:tcPr>
                </a:tc>
                <a:extLst>
                  <a:ext uri="{0D108BD9-81ED-4DB2-BD59-A6C34878D82A}">
                    <a16:rowId xmlns:a16="http://schemas.microsoft.com/office/drawing/2014/main" val="1671157652"/>
                  </a:ext>
                </a:extLst>
              </a:tr>
              <a:tr h="499060">
                <a:tc>
                  <a:txBody>
                    <a:bodyPr/>
                    <a:lstStyle/>
                    <a:p>
                      <a:pPr algn="ctr"/>
                      <a:r>
                        <a:rPr lang="en-US" sz="1300" b="0" i="0" u="none" strike="noStrike" kern="1200" baseline="0" dirty="0">
                          <a:solidFill>
                            <a:schemeClr val="dk1"/>
                          </a:solidFill>
                          <a:latin typeface="+mn-lt"/>
                          <a:ea typeface="+mn-ea"/>
                          <a:cs typeface="+mn-cs"/>
                        </a:rPr>
                        <a:t>Bordelaise</a:t>
                      </a:r>
                      <a:endParaRPr lang="en-US" sz="1300" dirty="0"/>
                    </a:p>
                  </a:txBody>
                  <a:tcPr marL="68054" marR="68054" marT="34027" marB="34027" anchor="ctr"/>
                </a:tc>
                <a:tc>
                  <a:txBody>
                    <a:bodyPr/>
                    <a:lstStyle/>
                    <a:p>
                      <a:pPr algn="ctr"/>
                      <a:r>
                        <a:rPr lang="en-US" sz="1300" b="0" i="0" u="none" strike="noStrike" kern="1200" baseline="0" dirty="0">
                          <a:solidFill>
                            <a:schemeClr val="dk1"/>
                          </a:solidFill>
                          <a:latin typeface="+mn-lt"/>
                          <a:ea typeface="+mn-ea"/>
                          <a:cs typeface="+mn-cs"/>
                        </a:rPr>
                        <a:t>Red wine, parsley</a:t>
                      </a:r>
                      <a:endParaRPr lang="en-US" sz="1300" dirty="0"/>
                    </a:p>
                  </a:txBody>
                  <a:tcPr marL="68054" marR="68054" marT="34027" marB="34027" anchor="ctr"/>
                </a:tc>
                <a:tc>
                  <a:txBody>
                    <a:bodyPr/>
                    <a:lstStyle/>
                    <a:p>
                      <a:pPr algn="ctr"/>
                      <a:r>
                        <a:rPr lang="en-US" sz="1300" b="0" i="0" u="none" strike="noStrike" kern="1200" baseline="0" dirty="0">
                          <a:solidFill>
                            <a:schemeClr val="dk1"/>
                          </a:solidFill>
                          <a:latin typeface="+mn-lt"/>
                          <a:ea typeface="+mn-ea"/>
                          <a:cs typeface="+mn-cs"/>
                        </a:rPr>
                        <a:t>Red meats such as</a:t>
                      </a:r>
                    </a:p>
                    <a:p>
                      <a:pPr algn="ctr"/>
                      <a:r>
                        <a:rPr lang="en-US" sz="1300" b="0" i="0" u="none" strike="noStrike" kern="1200" baseline="0" dirty="0">
                          <a:solidFill>
                            <a:schemeClr val="dk1"/>
                          </a:solidFill>
                          <a:latin typeface="+mn-lt"/>
                          <a:ea typeface="+mn-ea"/>
                          <a:cs typeface="+mn-cs"/>
                        </a:rPr>
                        <a:t>filet mignon</a:t>
                      </a:r>
                      <a:endParaRPr lang="en-US" sz="1300" dirty="0"/>
                    </a:p>
                  </a:txBody>
                  <a:tcPr marL="68054" marR="68054" marT="34027" marB="34027" anchor="ctr"/>
                </a:tc>
                <a:extLst>
                  <a:ext uri="{0D108BD9-81ED-4DB2-BD59-A6C34878D82A}">
                    <a16:rowId xmlns:a16="http://schemas.microsoft.com/office/drawing/2014/main" val="1946426717"/>
                  </a:ext>
                </a:extLst>
              </a:tr>
              <a:tr h="714563">
                <a:tc>
                  <a:txBody>
                    <a:bodyPr/>
                    <a:lstStyle/>
                    <a:p>
                      <a:pPr algn="ctr"/>
                      <a:r>
                        <a:rPr lang="en-US" sz="1300" dirty="0"/>
                        <a:t>Chasseur</a:t>
                      </a:r>
                    </a:p>
                    <a:p>
                      <a:pPr algn="ctr"/>
                      <a:r>
                        <a:rPr lang="en-US" sz="1300" dirty="0"/>
                        <a:t>(also called hunter’s sauce)</a:t>
                      </a:r>
                    </a:p>
                  </a:txBody>
                  <a:tcPr marL="68054" marR="68054" marT="34027" marB="34027" anchor="ctr"/>
                </a:tc>
                <a:tc>
                  <a:txBody>
                    <a:bodyPr/>
                    <a:lstStyle/>
                    <a:p>
                      <a:pPr algn="ctr"/>
                      <a:r>
                        <a:rPr lang="en-US" sz="1300" dirty="0"/>
                        <a:t>Mushrooms, shallots,</a:t>
                      </a:r>
                    </a:p>
                    <a:p>
                      <a:pPr algn="ctr"/>
                      <a:r>
                        <a:rPr lang="en-US" sz="1300" dirty="0"/>
                        <a:t>white wine, tomato</a:t>
                      </a:r>
                    </a:p>
                    <a:p>
                      <a:pPr algn="ctr"/>
                      <a:r>
                        <a:rPr lang="en-US" sz="1300" dirty="0"/>
                        <a:t>concassé</a:t>
                      </a:r>
                    </a:p>
                  </a:txBody>
                  <a:tcPr marL="68054" marR="68054" marT="34027" marB="34027" anchor="ctr"/>
                </a:tc>
                <a:tc>
                  <a:txBody>
                    <a:bodyPr/>
                    <a:lstStyle/>
                    <a:p>
                      <a:pPr algn="ctr"/>
                      <a:r>
                        <a:rPr lang="en-US" sz="1300" b="0" i="0" u="none" strike="noStrike" kern="1200" baseline="0" dirty="0">
                          <a:solidFill>
                            <a:schemeClr val="dk1"/>
                          </a:solidFill>
                          <a:latin typeface="+mn-lt"/>
                          <a:ea typeface="+mn-ea"/>
                          <a:cs typeface="+mn-cs"/>
                        </a:rPr>
                        <a:t>Wild game meats, such as</a:t>
                      </a:r>
                    </a:p>
                    <a:p>
                      <a:pPr algn="ctr"/>
                      <a:r>
                        <a:rPr lang="en-US" sz="1300" b="0" i="0" u="none" strike="noStrike" kern="1200" baseline="0" dirty="0">
                          <a:solidFill>
                            <a:schemeClr val="dk1"/>
                          </a:solidFill>
                          <a:latin typeface="+mn-lt"/>
                          <a:ea typeface="+mn-ea"/>
                          <a:cs typeface="+mn-cs"/>
                        </a:rPr>
                        <a:t>venison and rabbit</a:t>
                      </a:r>
                      <a:endParaRPr lang="en-US" sz="1300" dirty="0"/>
                    </a:p>
                  </a:txBody>
                  <a:tcPr marL="68054" marR="68054" marT="34027" marB="34027" anchor="ctr"/>
                </a:tc>
                <a:extLst>
                  <a:ext uri="{0D108BD9-81ED-4DB2-BD59-A6C34878D82A}">
                    <a16:rowId xmlns:a16="http://schemas.microsoft.com/office/drawing/2014/main" val="167366058"/>
                  </a:ext>
                </a:extLst>
              </a:tr>
              <a:tr h="499060">
                <a:tc>
                  <a:txBody>
                    <a:bodyPr/>
                    <a:lstStyle/>
                    <a:p>
                      <a:pPr algn="ctr"/>
                      <a:r>
                        <a:rPr lang="en-US" sz="1300" b="0" i="0" u="none" strike="noStrike" kern="1200" baseline="0" dirty="0">
                          <a:solidFill>
                            <a:schemeClr val="dk1"/>
                          </a:solidFill>
                          <a:latin typeface="+mn-lt"/>
                          <a:ea typeface="+mn-ea"/>
                          <a:cs typeface="+mn-cs"/>
                        </a:rPr>
                        <a:t>Lyonnaise</a:t>
                      </a:r>
                      <a:endParaRPr lang="en-US" sz="1300" dirty="0"/>
                    </a:p>
                  </a:txBody>
                  <a:tcPr marL="68054" marR="68054" marT="34027" marB="34027" anchor="ctr"/>
                </a:tc>
                <a:tc>
                  <a:txBody>
                    <a:bodyPr/>
                    <a:lstStyle/>
                    <a:p>
                      <a:pPr algn="ctr"/>
                      <a:r>
                        <a:rPr lang="en-US" sz="1300" b="0" i="0" u="none" strike="noStrike" kern="1200" baseline="0" dirty="0">
                          <a:solidFill>
                            <a:schemeClr val="dk1"/>
                          </a:solidFill>
                          <a:latin typeface="+mn-lt"/>
                          <a:ea typeface="+mn-ea"/>
                          <a:cs typeface="+mn-cs"/>
                        </a:rPr>
                        <a:t>Sautéed onions, butter,</a:t>
                      </a:r>
                    </a:p>
                    <a:p>
                      <a:pPr algn="ctr"/>
                      <a:r>
                        <a:rPr lang="en-US" sz="1300" b="0" i="0" u="none" strike="noStrike" kern="1200" baseline="0" dirty="0">
                          <a:solidFill>
                            <a:schemeClr val="dk1"/>
                          </a:solidFill>
                          <a:latin typeface="+mn-lt"/>
                          <a:ea typeface="+mn-ea"/>
                          <a:cs typeface="+mn-cs"/>
                        </a:rPr>
                        <a:t>white wine, vinegar</a:t>
                      </a:r>
                      <a:endParaRPr lang="en-US" sz="1300" dirty="0"/>
                    </a:p>
                  </a:txBody>
                  <a:tcPr marL="68054" marR="68054" marT="34027" marB="34027" anchor="ctr"/>
                </a:tc>
                <a:tc>
                  <a:txBody>
                    <a:bodyPr/>
                    <a:lstStyle/>
                    <a:p>
                      <a:pPr algn="ctr"/>
                      <a:r>
                        <a:rPr lang="en-US" sz="1300" b="0" i="0" u="none" strike="noStrike" kern="1200" baseline="0" dirty="0">
                          <a:solidFill>
                            <a:schemeClr val="dk1"/>
                          </a:solidFill>
                          <a:latin typeface="+mn-lt"/>
                          <a:ea typeface="+mn-ea"/>
                          <a:cs typeface="+mn-cs"/>
                        </a:rPr>
                        <a:t>Roasts and steaks</a:t>
                      </a:r>
                      <a:endParaRPr lang="en-US" sz="1300" dirty="0"/>
                    </a:p>
                  </a:txBody>
                  <a:tcPr marL="68054" marR="68054" marT="34027" marB="34027" anchor="ctr"/>
                </a:tc>
                <a:extLst>
                  <a:ext uri="{0D108BD9-81ED-4DB2-BD59-A6C34878D82A}">
                    <a16:rowId xmlns:a16="http://schemas.microsoft.com/office/drawing/2014/main" val="3916306810"/>
                  </a:ext>
                </a:extLst>
              </a:tr>
              <a:tr h="283557">
                <a:tc>
                  <a:txBody>
                    <a:bodyPr/>
                    <a:lstStyle/>
                    <a:p>
                      <a:pPr algn="ctr"/>
                      <a:r>
                        <a:rPr lang="en-US" sz="1300" b="0" i="0" u="none" strike="noStrike" kern="1200" baseline="0" dirty="0">
                          <a:solidFill>
                            <a:schemeClr val="dk1"/>
                          </a:solidFill>
                          <a:latin typeface="+mn-lt"/>
                          <a:ea typeface="+mn-ea"/>
                          <a:cs typeface="+mn-cs"/>
                        </a:rPr>
                        <a:t>Madeira</a:t>
                      </a:r>
                      <a:endParaRPr lang="en-US" sz="1300" dirty="0"/>
                    </a:p>
                  </a:txBody>
                  <a:tcPr marL="68054" marR="68054" marT="34027" marB="34027" anchor="ctr"/>
                </a:tc>
                <a:tc>
                  <a:txBody>
                    <a:bodyPr/>
                    <a:lstStyle/>
                    <a:p>
                      <a:pPr algn="ctr"/>
                      <a:r>
                        <a:rPr lang="en-US" sz="1300" b="0" i="0" u="none" strike="noStrike" kern="1200" baseline="0" dirty="0">
                          <a:solidFill>
                            <a:schemeClr val="dk1"/>
                          </a:solidFill>
                          <a:latin typeface="+mn-lt"/>
                          <a:ea typeface="+mn-ea"/>
                          <a:cs typeface="+mn-cs"/>
                        </a:rPr>
                        <a:t>Madeira wine</a:t>
                      </a:r>
                      <a:endParaRPr lang="en-US" sz="1300" dirty="0"/>
                    </a:p>
                  </a:txBody>
                  <a:tcPr marL="68054" marR="68054" marT="34027" marB="34027" anchor="ctr"/>
                </a:tc>
                <a:tc>
                  <a:txBody>
                    <a:bodyPr/>
                    <a:lstStyle/>
                    <a:p>
                      <a:pPr algn="ctr"/>
                      <a:r>
                        <a:rPr lang="en-US" sz="1300" b="0" i="0" u="none" strike="noStrike" kern="1200" baseline="0" dirty="0">
                          <a:solidFill>
                            <a:schemeClr val="dk1"/>
                          </a:solidFill>
                          <a:latin typeface="+mn-lt"/>
                          <a:ea typeface="+mn-ea"/>
                          <a:cs typeface="+mn-cs"/>
                        </a:rPr>
                        <a:t>Roasts and steaks</a:t>
                      </a:r>
                      <a:endParaRPr lang="en-US" sz="1300" dirty="0"/>
                    </a:p>
                  </a:txBody>
                  <a:tcPr marL="68054" marR="68054" marT="34027" marB="34027" anchor="ctr"/>
                </a:tc>
                <a:extLst>
                  <a:ext uri="{0D108BD9-81ED-4DB2-BD59-A6C34878D82A}">
                    <a16:rowId xmlns:a16="http://schemas.microsoft.com/office/drawing/2014/main" val="1952433717"/>
                  </a:ext>
                </a:extLst>
              </a:tr>
            </a:tbl>
          </a:graphicData>
        </a:graphic>
      </p:graphicFrame>
    </p:spTree>
    <p:extLst>
      <p:ext uri="{BB962C8B-B14F-4D97-AF65-F5344CB8AC3E}">
        <p14:creationId xmlns:p14="http://schemas.microsoft.com/office/powerpoint/2010/main" val="14778063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Mother Sauces and Their Derivatives</a:t>
            </a:r>
          </a:p>
        </p:txBody>
      </p:sp>
      <p:sp>
        <p:nvSpPr>
          <p:cNvPr id="4" name="Text Placeholder 3"/>
          <p:cNvSpPr>
            <a:spLocks noGrp="1"/>
          </p:cNvSpPr>
          <p:nvPr>
            <p:ph idx="1"/>
          </p:nvPr>
        </p:nvSpPr>
        <p:spPr/>
        <p:txBody>
          <a:bodyPr>
            <a:normAutofit/>
          </a:bodyPr>
          <a:lstStyle/>
          <a:p>
            <a:pPr marL="0" indent="0">
              <a:buNone/>
            </a:pPr>
            <a:r>
              <a:rPr lang="en-US" dirty="0"/>
              <a:t>Hollandaise</a:t>
            </a:r>
          </a:p>
          <a:p>
            <a:endParaRPr lang="en-US" dirty="0"/>
          </a:p>
          <a:p>
            <a:pPr marL="285744" indent="-285744"/>
            <a:endParaRPr lang="en-US" dirty="0"/>
          </a:p>
          <a:p>
            <a:pPr marL="0" indent="0">
              <a:buNone/>
            </a:pPr>
            <a:endParaRPr lang="en-US" dirty="0"/>
          </a:p>
        </p:txBody>
      </p:sp>
      <p:pic>
        <p:nvPicPr>
          <p:cNvPr id="12" name="Picture Placeholder 11"/>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a:stretch>
            <a:fillRect/>
          </a:stretch>
        </p:blipFill>
        <p:spPr/>
      </p:pic>
      <p:graphicFrame>
        <p:nvGraphicFramePr>
          <p:cNvPr id="6" name="Table 5"/>
          <p:cNvGraphicFramePr>
            <a:graphicFrameLocks noGrp="1"/>
          </p:cNvGraphicFramePr>
          <p:nvPr>
            <p:extLst>
              <p:ext uri="{D42A27DB-BD31-4B8C-83A1-F6EECF244321}">
                <p14:modId xmlns:p14="http://schemas.microsoft.com/office/powerpoint/2010/main" val="2520304976"/>
              </p:ext>
            </p:extLst>
          </p:nvPr>
        </p:nvGraphicFramePr>
        <p:xfrm>
          <a:off x="924427" y="2709110"/>
          <a:ext cx="5936913" cy="1269758"/>
        </p:xfrm>
        <a:graphic>
          <a:graphicData uri="http://schemas.openxmlformats.org/drawingml/2006/table">
            <a:tbl>
              <a:tblPr firstRow="1" bandRow="1">
                <a:tableStyleId>{5C22544A-7EE6-4342-B048-85BDC9FD1C3A}</a:tableStyleId>
              </a:tblPr>
              <a:tblGrid>
                <a:gridCol w="1978971">
                  <a:extLst>
                    <a:ext uri="{9D8B030D-6E8A-4147-A177-3AD203B41FA5}">
                      <a16:colId xmlns:a16="http://schemas.microsoft.com/office/drawing/2014/main" val="1630756738"/>
                    </a:ext>
                  </a:extLst>
                </a:gridCol>
                <a:gridCol w="1978971">
                  <a:extLst>
                    <a:ext uri="{9D8B030D-6E8A-4147-A177-3AD203B41FA5}">
                      <a16:colId xmlns:a16="http://schemas.microsoft.com/office/drawing/2014/main" val="374828728"/>
                    </a:ext>
                  </a:extLst>
                </a:gridCol>
                <a:gridCol w="1978971">
                  <a:extLst>
                    <a:ext uri="{9D8B030D-6E8A-4147-A177-3AD203B41FA5}">
                      <a16:colId xmlns:a16="http://schemas.microsoft.com/office/drawing/2014/main" val="2666196583"/>
                    </a:ext>
                  </a:extLst>
                </a:gridCol>
              </a:tblGrid>
              <a:tr h="270872">
                <a:tc>
                  <a:txBody>
                    <a:bodyPr/>
                    <a:lstStyle/>
                    <a:p>
                      <a:pPr algn="ctr"/>
                      <a:r>
                        <a:rPr lang="en-US" sz="1300" dirty="0"/>
                        <a:t>Small Sauce</a:t>
                      </a:r>
                    </a:p>
                  </a:txBody>
                  <a:tcPr marL="66790" marR="66790" marT="33395" marB="33395" anchor="ctr">
                    <a:solidFill>
                      <a:schemeClr val="accent2"/>
                    </a:solidFill>
                  </a:tcPr>
                </a:tc>
                <a:tc>
                  <a:txBody>
                    <a:bodyPr/>
                    <a:lstStyle/>
                    <a:p>
                      <a:pPr algn="ctr"/>
                      <a:r>
                        <a:rPr lang="en-US" sz="1300" dirty="0"/>
                        <a:t>Additional Ingredients</a:t>
                      </a:r>
                    </a:p>
                  </a:txBody>
                  <a:tcPr marL="66790" marR="66790" marT="33395" marB="33395" anchor="ctr">
                    <a:solidFill>
                      <a:schemeClr val="accent2"/>
                    </a:solidFill>
                  </a:tcPr>
                </a:tc>
                <a:tc>
                  <a:txBody>
                    <a:bodyPr/>
                    <a:lstStyle/>
                    <a:p>
                      <a:pPr algn="ctr"/>
                      <a:r>
                        <a:rPr lang="en-US" sz="1300" dirty="0"/>
                        <a:t>Examples</a:t>
                      </a:r>
                      <a:r>
                        <a:rPr lang="en-US" sz="1300" baseline="0" dirty="0"/>
                        <a:t> of Sauce Usage</a:t>
                      </a:r>
                      <a:endParaRPr lang="en-US" sz="1300" dirty="0"/>
                    </a:p>
                  </a:txBody>
                  <a:tcPr marL="66790" marR="66790" marT="33395" marB="33395" anchor="ctr">
                    <a:solidFill>
                      <a:schemeClr val="accent2"/>
                    </a:solidFill>
                  </a:tcPr>
                </a:tc>
                <a:extLst>
                  <a:ext uri="{0D108BD9-81ED-4DB2-BD59-A6C34878D82A}">
                    <a16:rowId xmlns:a16="http://schemas.microsoft.com/office/drawing/2014/main" val="1671157652"/>
                  </a:ext>
                </a:extLst>
              </a:tr>
              <a:tr h="499443">
                <a:tc>
                  <a:txBody>
                    <a:bodyPr/>
                    <a:lstStyle/>
                    <a:p>
                      <a:pPr algn="ctr"/>
                      <a:r>
                        <a:rPr lang="en-US" sz="1300" b="0" i="0" u="none" strike="noStrike" kern="1200" baseline="0" dirty="0">
                          <a:solidFill>
                            <a:schemeClr val="dk1"/>
                          </a:solidFill>
                          <a:latin typeface="+mn-lt"/>
                          <a:ea typeface="+mn-ea"/>
                          <a:cs typeface="+mn-cs"/>
                        </a:rPr>
                        <a:t>Béarnaise</a:t>
                      </a:r>
                      <a:endParaRPr lang="en-US" sz="1300" dirty="0"/>
                    </a:p>
                  </a:txBody>
                  <a:tcPr marL="66790" marR="66790" marT="33395" marB="33395" anchor="ctr"/>
                </a:tc>
                <a:tc>
                  <a:txBody>
                    <a:bodyPr/>
                    <a:lstStyle/>
                    <a:p>
                      <a:pPr algn="ctr"/>
                      <a:r>
                        <a:rPr lang="en-US" sz="1300" b="0" i="0" u="none" strike="noStrike" kern="1200" baseline="0" dirty="0">
                          <a:solidFill>
                            <a:schemeClr val="dk1"/>
                          </a:solidFill>
                          <a:latin typeface="+mn-lt"/>
                          <a:ea typeface="+mn-ea"/>
                          <a:cs typeface="+mn-cs"/>
                        </a:rPr>
                        <a:t>Tarragon, white wine,</a:t>
                      </a:r>
                    </a:p>
                    <a:p>
                      <a:pPr algn="ctr"/>
                      <a:r>
                        <a:rPr lang="en-US" sz="1300" b="0" i="0" u="none" strike="noStrike" kern="1200" baseline="0" dirty="0">
                          <a:solidFill>
                            <a:schemeClr val="dk1"/>
                          </a:solidFill>
                          <a:latin typeface="+mn-lt"/>
                          <a:ea typeface="+mn-ea"/>
                          <a:cs typeface="+mn-cs"/>
                        </a:rPr>
                        <a:t>vinegar, shallots</a:t>
                      </a:r>
                      <a:endParaRPr lang="en-US" sz="1300" dirty="0"/>
                    </a:p>
                  </a:txBody>
                  <a:tcPr marL="66790" marR="66790" marT="33395" marB="33395" anchor="ctr"/>
                </a:tc>
                <a:tc>
                  <a:txBody>
                    <a:bodyPr/>
                    <a:lstStyle/>
                    <a:p>
                      <a:pPr algn="ctr"/>
                      <a:r>
                        <a:rPr lang="en-US" sz="1300" b="0" i="0" u="none" strike="noStrike" kern="1200" baseline="0" dirty="0">
                          <a:solidFill>
                            <a:schemeClr val="dk1"/>
                          </a:solidFill>
                          <a:latin typeface="+mn-lt"/>
                          <a:ea typeface="+mn-ea"/>
                          <a:cs typeface="+mn-cs"/>
                        </a:rPr>
                        <a:t>Steaks, asparagus,</a:t>
                      </a:r>
                    </a:p>
                    <a:p>
                      <a:pPr algn="ctr"/>
                      <a:r>
                        <a:rPr lang="en-US" sz="1300" b="0" i="0" u="none" strike="noStrike" kern="1200" baseline="0" dirty="0">
                          <a:solidFill>
                            <a:schemeClr val="dk1"/>
                          </a:solidFill>
                          <a:latin typeface="+mn-lt"/>
                          <a:ea typeface="+mn-ea"/>
                          <a:cs typeface="+mn-cs"/>
                        </a:rPr>
                        <a:t>or salmon</a:t>
                      </a:r>
                      <a:endParaRPr lang="en-US" sz="1300" dirty="0"/>
                    </a:p>
                  </a:txBody>
                  <a:tcPr marL="66790" marR="66790" marT="33395" marB="33395" anchor="ctr"/>
                </a:tc>
                <a:extLst>
                  <a:ext uri="{0D108BD9-81ED-4DB2-BD59-A6C34878D82A}">
                    <a16:rowId xmlns:a16="http://schemas.microsoft.com/office/drawing/2014/main" val="1946426717"/>
                  </a:ext>
                </a:extLst>
              </a:tr>
              <a:tr h="499443">
                <a:tc>
                  <a:txBody>
                    <a:bodyPr/>
                    <a:lstStyle/>
                    <a:p>
                      <a:pPr algn="ctr"/>
                      <a:r>
                        <a:rPr lang="en-US" sz="1300" b="0" i="0" u="none" strike="noStrike" kern="1200" baseline="0" dirty="0">
                          <a:solidFill>
                            <a:schemeClr val="dk1"/>
                          </a:solidFill>
                          <a:latin typeface="+mn-lt"/>
                          <a:ea typeface="+mn-ea"/>
                          <a:cs typeface="+mn-cs"/>
                        </a:rPr>
                        <a:t>Maltaise</a:t>
                      </a:r>
                      <a:endParaRPr lang="en-US" sz="1300" dirty="0"/>
                    </a:p>
                  </a:txBody>
                  <a:tcPr marL="66790" marR="66790" marT="33395" marB="33395" anchor="ctr"/>
                </a:tc>
                <a:tc>
                  <a:txBody>
                    <a:bodyPr/>
                    <a:lstStyle/>
                    <a:p>
                      <a:pPr algn="ctr"/>
                      <a:r>
                        <a:rPr lang="en-US" sz="1300" b="0" i="0" u="none" strike="noStrike" kern="1200" baseline="0" dirty="0">
                          <a:solidFill>
                            <a:schemeClr val="dk1"/>
                          </a:solidFill>
                          <a:latin typeface="+mn-lt"/>
                          <a:ea typeface="+mn-ea"/>
                          <a:cs typeface="+mn-cs"/>
                        </a:rPr>
                        <a:t>Blood orange juice</a:t>
                      </a:r>
                    </a:p>
                    <a:p>
                      <a:pPr algn="ctr"/>
                      <a:r>
                        <a:rPr lang="en-US" sz="1300" b="0" i="0" u="none" strike="noStrike" kern="1200" baseline="0" dirty="0">
                          <a:solidFill>
                            <a:schemeClr val="dk1"/>
                          </a:solidFill>
                          <a:latin typeface="+mn-lt"/>
                          <a:ea typeface="+mn-ea"/>
                          <a:cs typeface="+mn-cs"/>
                        </a:rPr>
                        <a:t>and zest</a:t>
                      </a:r>
                      <a:endParaRPr lang="en-US" sz="1300" dirty="0"/>
                    </a:p>
                  </a:txBody>
                  <a:tcPr marL="66790" marR="66790" marT="33395" marB="33395" anchor="ctr"/>
                </a:tc>
                <a:tc>
                  <a:txBody>
                    <a:bodyPr/>
                    <a:lstStyle/>
                    <a:p>
                      <a:pPr algn="ctr"/>
                      <a:r>
                        <a:rPr lang="en-US" sz="1300" b="0" i="0" u="none" strike="noStrike" kern="1200" baseline="0" dirty="0">
                          <a:solidFill>
                            <a:schemeClr val="dk1"/>
                          </a:solidFill>
                          <a:latin typeface="+mn-lt"/>
                          <a:ea typeface="+mn-ea"/>
                          <a:cs typeface="+mn-cs"/>
                        </a:rPr>
                        <a:t>Fish and vegetables</a:t>
                      </a:r>
                      <a:endParaRPr lang="en-US" sz="1300" dirty="0"/>
                    </a:p>
                  </a:txBody>
                  <a:tcPr marL="66790" marR="66790" marT="33395" marB="33395" anchor="ctr"/>
                </a:tc>
                <a:extLst>
                  <a:ext uri="{0D108BD9-81ED-4DB2-BD59-A6C34878D82A}">
                    <a16:rowId xmlns:a16="http://schemas.microsoft.com/office/drawing/2014/main" val="167366058"/>
                  </a:ext>
                </a:extLst>
              </a:tr>
            </a:tbl>
          </a:graphicData>
        </a:graphic>
      </p:graphicFrame>
    </p:spTree>
    <p:extLst>
      <p:ext uri="{BB962C8B-B14F-4D97-AF65-F5344CB8AC3E}">
        <p14:creationId xmlns:p14="http://schemas.microsoft.com/office/powerpoint/2010/main" val="14648761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Mother Sauces and Their Derivatives</a:t>
            </a:r>
          </a:p>
        </p:txBody>
      </p:sp>
      <p:sp>
        <p:nvSpPr>
          <p:cNvPr id="4" name="Text Placeholder 3"/>
          <p:cNvSpPr>
            <a:spLocks noGrp="1"/>
          </p:cNvSpPr>
          <p:nvPr>
            <p:ph idx="1"/>
          </p:nvPr>
        </p:nvSpPr>
        <p:spPr/>
        <p:txBody>
          <a:bodyPr>
            <a:normAutofit/>
          </a:bodyPr>
          <a:lstStyle/>
          <a:p>
            <a:pPr marL="0" indent="0">
              <a:buNone/>
            </a:pPr>
            <a:r>
              <a:rPr lang="en-US" dirty="0"/>
              <a:t>Tomato</a:t>
            </a:r>
          </a:p>
          <a:p>
            <a:pPr marL="285744" indent="-285744"/>
            <a:endParaRPr lang="en-US" dirty="0"/>
          </a:p>
          <a:p>
            <a:endParaRPr lang="en-US" dirty="0"/>
          </a:p>
        </p:txBody>
      </p:sp>
      <p:pic>
        <p:nvPicPr>
          <p:cNvPr id="10" name="Picture Placeholder 9"/>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a:stretch>
            <a:fillRect/>
          </a:stretch>
        </p:blipFill>
        <p:spPr/>
      </p:pic>
      <p:graphicFrame>
        <p:nvGraphicFramePr>
          <p:cNvPr id="6" name="Table 5"/>
          <p:cNvGraphicFramePr>
            <a:graphicFrameLocks noGrp="1"/>
          </p:cNvGraphicFramePr>
          <p:nvPr>
            <p:extLst>
              <p:ext uri="{D42A27DB-BD31-4B8C-83A1-F6EECF244321}">
                <p14:modId xmlns:p14="http://schemas.microsoft.com/office/powerpoint/2010/main" val="2514284639"/>
              </p:ext>
            </p:extLst>
          </p:nvPr>
        </p:nvGraphicFramePr>
        <p:xfrm>
          <a:off x="961655" y="2500564"/>
          <a:ext cx="5872281" cy="1446048"/>
        </p:xfrm>
        <a:graphic>
          <a:graphicData uri="http://schemas.openxmlformats.org/drawingml/2006/table">
            <a:tbl>
              <a:tblPr firstRow="1" bandRow="1">
                <a:tableStyleId>{5C22544A-7EE6-4342-B048-85BDC9FD1C3A}</a:tableStyleId>
              </a:tblPr>
              <a:tblGrid>
                <a:gridCol w="1957427">
                  <a:extLst>
                    <a:ext uri="{9D8B030D-6E8A-4147-A177-3AD203B41FA5}">
                      <a16:colId xmlns:a16="http://schemas.microsoft.com/office/drawing/2014/main" val="1630756738"/>
                    </a:ext>
                  </a:extLst>
                </a:gridCol>
                <a:gridCol w="1957427">
                  <a:extLst>
                    <a:ext uri="{9D8B030D-6E8A-4147-A177-3AD203B41FA5}">
                      <a16:colId xmlns:a16="http://schemas.microsoft.com/office/drawing/2014/main" val="374828728"/>
                    </a:ext>
                  </a:extLst>
                </a:gridCol>
                <a:gridCol w="1957427">
                  <a:extLst>
                    <a:ext uri="{9D8B030D-6E8A-4147-A177-3AD203B41FA5}">
                      <a16:colId xmlns:a16="http://schemas.microsoft.com/office/drawing/2014/main" val="2666196583"/>
                    </a:ext>
                  </a:extLst>
                </a:gridCol>
              </a:tblGrid>
              <a:tr h="267922">
                <a:tc>
                  <a:txBody>
                    <a:bodyPr/>
                    <a:lstStyle/>
                    <a:p>
                      <a:pPr algn="ctr"/>
                      <a:r>
                        <a:rPr lang="en-US" sz="1300" dirty="0"/>
                        <a:t>Small Sauce</a:t>
                      </a:r>
                    </a:p>
                  </a:txBody>
                  <a:tcPr marL="66063" marR="66063" marT="33032" marB="33032" anchor="ctr">
                    <a:solidFill>
                      <a:schemeClr val="accent2"/>
                    </a:solidFill>
                  </a:tcPr>
                </a:tc>
                <a:tc>
                  <a:txBody>
                    <a:bodyPr/>
                    <a:lstStyle/>
                    <a:p>
                      <a:pPr algn="ctr"/>
                      <a:r>
                        <a:rPr lang="en-US" sz="1300" dirty="0"/>
                        <a:t>Additional Ingredients</a:t>
                      </a:r>
                    </a:p>
                  </a:txBody>
                  <a:tcPr marL="66063" marR="66063" marT="33032" marB="33032" anchor="ctr">
                    <a:solidFill>
                      <a:schemeClr val="accent2"/>
                    </a:solidFill>
                  </a:tcPr>
                </a:tc>
                <a:tc>
                  <a:txBody>
                    <a:bodyPr/>
                    <a:lstStyle/>
                    <a:p>
                      <a:pPr algn="ctr"/>
                      <a:r>
                        <a:rPr lang="en-US" sz="1300" dirty="0"/>
                        <a:t>Examples</a:t>
                      </a:r>
                      <a:r>
                        <a:rPr lang="en-US" sz="1300" baseline="0" dirty="0"/>
                        <a:t> of Sauce Usage</a:t>
                      </a:r>
                      <a:endParaRPr lang="en-US" sz="1300" dirty="0"/>
                    </a:p>
                  </a:txBody>
                  <a:tcPr marL="66063" marR="66063" marT="33032" marB="33032" anchor="ctr">
                    <a:solidFill>
                      <a:schemeClr val="accent2"/>
                    </a:solidFill>
                  </a:tcPr>
                </a:tc>
                <a:extLst>
                  <a:ext uri="{0D108BD9-81ED-4DB2-BD59-A6C34878D82A}">
                    <a16:rowId xmlns:a16="http://schemas.microsoft.com/office/drawing/2014/main" val="1671157652"/>
                  </a:ext>
                </a:extLst>
              </a:tr>
              <a:tr h="484463">
                <a:tc>
                  <a:txBody>
                    <a:bodyPr/>
                    <a:lstStyle/>
                    <a:p>
                      <a:pPr algn="ctr"/>
                      <a:r>
                        <a:rPr lang="en-US" sz="1300" b="0" i="0" u="none" strike="noStrike" kern="1200" baseline="0" dirty="0">
                          <a:solidFill>
                            <a:schemeClr val="dk1"/>
                          </a:solidFill>
                          <a:latin typeface="+mn-lt"/>
                          <a:ea typeface="+mn-ea"/>
                          <a:cs typeface="+mn-cs"/>
                        </a:rPr>
                        <a:t>Creole</a:t>
                      </a:r>
                      <a:endParaRPr lang="en-US" sz="1300" dirty="0"/>
                    </a:p>
                  </a:txBody>
                  <a:tcPr marL="66063" marR="66063" marT="33032" marB="33032" anchor="ctr"/>
                </a:tc>
                <a:tc>
                  <a:txBody>
                    <a:bodyPr/>
                    <a:lstStyle/>
                    <a:p>
                      <a:pPr algn="ctr"/>
                      <a:r>
                        <a:rPr lang="en-US" sz="1300" b="0" i="0" u="none" strike="noStrike" kern="1200" baseline="0" dirty="0">
                          <a:solidFill>
                            <a:schemeClr val="dk1"/>
                          </a:solidFill>
                          <a:latin typeface="+mn-lt"/>
                          <a:ea typeface="+mn-ea"/>
                          <a:cs typeface="+mn-cs"/>
                        </a:rPr>
                        <a:t>Sweet peppers, onions,</a:t>
                      </a:r>
                    </a:p>
                    <a:p>
                      <a:pPr algn="ctr"/>
                      <a:r>
                        <a:rPr lang="en-US" sz="1300" b="0" i="0" u="none" strike="noStrike" kern="1200" baseline="0" dirty="0">
                          <a:solidFill>
                            <a:schemeClr val="dk1"/>
                          </a:solidFill>
                          <a:latin typeface="+mn-lt"/>
                          <a:ea typeface="+mn-ea"/>
                          <a:cs typeface="+mn-cs"/>
                        </a:rPr>
                        <a:t>chopped tomatoes</a:t>
                      </a:r>
                      <a:endParaRPr lang="en-US" sz="1300" dirty="0"/>
                    </a:p>
                  </a:txBody>
                  <a:tcPr marL="66063" marR="66063" marT="33032" marB="33032" anchor="ctr"/>
                </a:tc>
                <a:tc>
                  <a:txBody>
                    <a:bodyPr/>
                    <a:lstStyle/>
                    <a:p>
                      <a:pPr algn="ctr"/>
                      <a:r>
                        <a:rPr lang="en-US" sz="1300" b="0" i="0" u="none" strike="noStrike" kern="1200" baseline="0" dirty="0">
                          <a:solidFill>
                            <a:schemeClr val="dk1"/>
                          </a:solidFill>
                          <a:latin typeface="+mn-lt"/>
                          <a:ea typeface="+mn-ea"/>
                          <a:cs typeface="+mn-cs"/>
                        </a:rPr>
                        <a:t>Shrimp, chicken,</a:t>
                      </a:r>
                    </a:p>
                    <a:p>
                      <a:pPr algn="ctr"/>
                      <a:r>
                        <a:rPr lang="en-US" sz="1300" b="0" i="0" u="none" strike="noStrike" kern="1200" baseline="0" dirty="0">
                          <a:solidFill>
                            <a:schemeClr val="dk1"/>
                          </a:solidFill>
                          <a:latin typeface="+mn-lt"/>
                          <a:ea typeface="+mn-ea"/>
                          <a:cs typeface="+mn-cs"/>
                        </a:rPr>
                        <a:t>or sausages</a:t>
                      </a:r>
                      <a:endParaRPr lang="en-US" sz="1300" dirty="0"/>
                    </a:p>
                  </a:txBody>
                  <a:tcPr marL="66063" marR="66063" marT="33032" marB="33032" anchor="ctr"/>
                </a:tc>
                <a:extLst>
                  <a:ext uri="{0D108BD9-81ED-4DB2-BD59-A6C34878D82A}">
                    <a16:rowId xmlns:a16="http://schemas.microsoft.com/office/drawing/2014/main" val="1946426717"/>
                  </a:ext>
                </a:extLst>
              </a:tr>
              <a:tr h="693663">
                <a:tc>
                  <a:txBody>
                    <a:bodyPr/>
                    <a:lstStyle/>
                    <a:p>
                      <a:pPr algn="ctr"/>
                      <a:r>
                        <a:rPr lang="en-US" sz="1300" b="0" i="0" u="none" strike="noStrike" kern="1200" baseline="0" dirty="0">
                          <a:solidFill>
                            <a:schemeClr val="dk1"/>
                          </a:solidFill>
                          <a:latin typeface="+mn-lt"/>
                          <a:ea typeface="+mn-ea"/>
                          <a:cs typeface="+mn-cs"/>
                        </a:rPr>
                        <a:t>Portuguese</a:t>
                      </a:r>
                      <a:endParaRPr lang="en-US" sz="1300" dirty="0"/>
                    </a:p>
                  </a:txBody>
                  <a:tcPr marL="66063" marR="66063" marT="33032" marB="33032" anchor="ctr"/>
                </a:tc>
                <a:tc>
                  <a:txBody>
                    <a:bodyPr/>
                    <a:lstStyle/>
                    <a:p>
                      <a:pPr algn="ctr"/>
                      <a:r>
                        <a:rPr lang="en-US" sz="1300" b="0" i="0" u="none" strike="noStrike" kern="1200" baseline="0" dirty="0">
                          <a:solidFill>
                            <a:schemeClr val="dk1"/>
                          </a:solidFill>
                          <a:latin typeface="+mn-lt"/>
                          <a:ea typeface="+mn-ea"/>
                          <a:cs typeface="+mn-cs"/>
                        </a:rPr>
                        <a:t>Onions, chopped tomatoes,</a:t>
                      </a:r>
                    </a:p>
                    <a:p>
                      <a:pPr algn="ctr"/>
                      <a:r>
                        <a:rPr lang="en-US" sz="1300" b="0" i="0" u="none" strike="noStrike" kern="1200" baseline="0" dirty="0">
                          <a:solidFill>
                            <a:schemeClr val="dk1"/>
                          </a:solidFill>
                          <a:latin typeface="+mn-lt"/>
                          <a:ea typeface="+mn-ea"/>
                          <a:cs typeface="+mn-cs"/>
                        </a:rPr>
                        <a:t>garlic, parsley</a:t>
                      </a:r>
                      <a:endParaRPr lang="en-US" sz="1300" dirty="0"/>
                    </a:p>
                  </a:txBody>
                  <a:tcPr marL="66063" marR="66063" marT="33032" marB="33032" anchor="ctr"/>
                </a:tc>
                <a:tc>
                  <a:txBody>
                    <a:bodyPr/>
                    <a:lstStyle/>
                    <a:p>
                      <a:pPr algn="ctr"/>
                      <a:r>
                        <a:rPr lang="en-US" sz="1300" b="0" i="0" u="none" strike="noStrike" kern="1200" baseline="0" dirty="0">
                          <a:solidFill>
                            <a:schemeClr val="dk1"/>
                          </a:solidFill>
                          <a:latin typeface="+mn-lt"/>
                          <a:ea typeface="+mn-ea"/>
                          <a:cs typeface="+mn-cs"/>
                        </a:rPr>
                        <a:t>Chicken and fish</a:t>
                      </a:r>
                      <a:endParaRPr lang="en-US" sz="1300" b="1" dirty="0"/>
                    </a:p>
                  </a:txBody>
                  <a:tcPr marL="66063" marR="66063" marT="33032" marB="33032" anchor="ctr"/>
                </a:tc>
                <a:extLst>
                  <a:ext uri="{0D108BD9-81ED-4DB2-BD59-A6C34878D82A}">
                    <a16:rowId xmlns:a16="http://schemas.microsoft.com/office/drawing/2014/main" val="167366058"/>
                  </a:ext>
                </a:extLst>
              </a:tr>
            </a:tbl>
          </a:graphicData>
        </a:graphic>
      </p:graphicFrame>
    </p:spTree>
    <p:extLst>
      <p:ext uri="{BB962C8B-B14F-4D97-AF65-F5344CB8AC3E}">
        <p14:creationId xmlns:p14="http://schemas.microsoft.com/office/powerpoint/2010/main" val="3016301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Stocks</a:t>
            </a:r>
          </a:p>
        </p:txBody>
      </p:sp>
      <p:sp>
        <p:nvSpPr>
          <p:cNvPr id="4" name="Text Placeholder 3"/>
          <p:cNvSpPr>
            <a:spLocks noGrp="1"/>
          </p:cNvSpPr>
          <p:nvPr>
            <p:ph idx="1"/>
          </p:nvPr>
        </p:nvSpPr>
        <p:spPr/>
        <p:txBody>
          <a:bodyPr/>
          <a:lstStyle/>
          <a:p>
            <a:pPr marL="0" indent="0">
              <a:buNone/>
            </a:pPr>
            <a:r>
              <a:rPr lang="en-US" dirty="0"/>
              <a:t>Mirepoix:</a:t>
            </a:r>
          </a:p>
          <a:p>
            <a:pPr marL="285744" indent="-285744"/>
            <a:r>
              <a:rPr lang="en-US" dirty="0"/>
              <a:t>Coarsely chopped onions, carrots, and celery</a:t>
            </a:r>
          </a:p>
          <a:p>
            <a:pPr marL="285744" indent="-285744"/>
            <a:r>
              <a:rPr lang="en-US" dirty="0"/>
              <a:t>Provides flavor base</a:t>
            </a:r>
          </a:p>
          <a:p>
            <a:pPr marL="285744" indent="-285744"/>
            <a:r>
              <a:rPr lang="en-US" dirty="0"/>
              <a:t>50% onions</a:t>
            </a:r>
          </a:p>
          <a:p>
            <a:pPr marL="285744" indent="-285744"/>
            <a:r>
              <a:rPr lang="en-US" dirty="0"/>
              <a:t>25% carrots</a:t>
            </a:r>
          </a:p>
          <a:p>
            <a:pPr marL="285744" indent="-285744"/>
            <a:r>
              <a:rPr lang="en-US" dirty="0"/>
              <a:t>25% celery</a:t>
            </a:r>
          </a:p>
          <a:p>
            <a:pPr marL="0" indent="0">
              <a:buNone/>
            </a:pPr>
            <a:endParaRPr lang="en-US" dirty="0"/>
          </a:p>
          <a:p>
            <a:pPr marL="0" indent="0">
              <a:buNone/>
            </a:pPr>
            <a:r>
              <a:rPr lang="en-US" dirty="0"/>
              <a:t>White mirepoix:</a:t>
            </a:r>
          </a:p>
          <a:p>
            <a:pPr marL="285744" indent="-285744"/>
            <a:r>
              <a:rPr lang="en-US" dirty="0"/>
              <a:t>Substitute parsnips</a:t>
            </a:r>
          </a:p>
          <a:p>
            <a:pPr marL="285744" indent="-285744"/>
            <a:r>
              <a:rPr lang="en-US" dirty="0"/>
              <a:t>Additional onions, leeks, and mushrooms for carrots</a:t>
            </a:r>
          </a:p>
        </p:txBody>
      </p:sp>
      <p:pic>
        <p:nvPicPr>
          <p:cNvPr id="9" name="Picture Placeholder 8"/>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a:stretch/>
        </p:blipFill>
        <p:spPr/>
      </p:pic>
    </p:spTree>
    <p:extLst>
      <p:ext uri="{BB962C8B-B14F-4D97-AF65-F5344CB8AC3E}">
        <p14:creationId xmlns:p14="http://schemas.microsoft.com/office/powerpoint/2010/main" val="32337534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Mother Sauces and Their Derivatives</a:t>
            </a:r>
          </a:p>
        </p:txBody>
      </p:sp>
      <p:sp>
        <p:nvSpPr>
          <p:cNvPr id="4" name="Text Placeholder 3"/>
          <p:cNvSpPr>
            <a:spLocks noGrp="1"/>
          </p:cNvSpPr>
          <p:nvPr>
            <p:ph idx="1"/>
          </p:nvPr>
        </p:nvSpPr>
        <p:spPr/>
        <p:txBody>
          <a:bodyPr>
            <a:normAutofit/>
          </a:bodyPr>
          <a:lstStyle/>
          <a:p>
            <a:pPr marL="0" indent="0">
              <a:buNone/>
            </a:pPr>
            <a:r>
              <a:rPr lang="en-US" dirty="0"/>
              <a:t>Chicken velouté</a:t>
            </a:r>
          </a:p>
          <a:p>
            <a:pPr marL="285744" indent="-285744"/>
            <a:endParaRPr lang="en-US" dirty="0"/>
          </a:p>
          <a:p>
            <a:endParaRPr lang="en-US" dirty="0"/>
          </a:p>
        </p:txBody>
      </p:sp>
      <p:pic>
        <p:nvPicPr>
          <p:cNvPr id="5" name="Picture Placeholder 4"/>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a:stretch/>
        </p:blipFill>
        <p:spPr>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3112975622"/>
              </p:ext>
            </p:extLst>
          </p:nvPr>
        </p:nvGraphicFramePr>
        <p:xfrm>
          <a:off x="1044638" y="2316142"/>
          <a:ext cx="5660961" cy="1705482"/>
        </p:xfrm>
        <a:graphic>
          <a:graphicData uri="http://schemas.openxmlformats.org/drawingml/2006/table">
            <a:tbl>
              <a:tblPr firstRow="1" bandRow="1">
                <a:tableStyleId>{5C22544A-7EE6-4342-B048-85BDC9FD1C3A}</a:tableStyleId>
              </a:tblPr>
              <a:tblGrid>
                <a:gridCol w="1886987">
                  <a:extLst>
                    <a:ext uri="{9D8B030D-6E8A-4147-A177-3AD203B41FA5}">
                      <a16:colId xmlns:a16="http://schemas.microsoft.com/office/drawing/2014/main" val="1630756738"/>
                    </a:ext>
                  </a:extLst>
                </a:gridCol>
                <a:gridCol w="1886987">
                  <a:extLst>
                    <a:ext uri="{9D8B030D-6E8A-4147-A177-3AD203B41FA5}">
                      <a16:colId xmlns:a16="http://schemas.microsoft.com/office/drawing/2014/main" val="374828728"/>
                    </a:ext>
                  </a:extLst>
                </a:gridCol>
                <a:gridCol w="1886987">
                  <a:extLst>
                    <a:ext uri="{9D8B030D-6E8A-4147-A177-3AD203B41FA5}">
                      <a16:colId xmlns:a16="http://schemas.microsoft.com/office/drawing/2014/main" val="2666196583"/>
                    </a:ext>
                  </a:extLst>
                </a:gridCol>
              </a:tblGrid>
              <a:tr h="304395">
                <a:tc>
                  <a:txBody>
                    <a:bodyPr/>
                    <a:lstStyle/>
                    <a:p>
                      <a:pPr algn="ctr"/>
                      <a:r>
                        <a:rPr lang="en-US" sz="1300" dirty="0"/>
                        <a:t>Small Sauce</a:t>
                      </a:r>
                    </a:p>
                  </a:txBody>
                  <a:tcPr marL="63686" marR="63686" marT="31843" marB="31843" anchor="ctr">
                    <a:solidFill>
                      <a:schemeClr val="accent2"/>
                    </a:solidFill>
                  </a:tcPr>
                </a:tc>
                <a:tc>
                  <a:txBody>
                    <a:bodyPr/>
                    <a:lstStyle/>
                    <a:p>
                      <a:pPr algn="ctr"/>
                      <a:r>
                        <a:rPr lang="en-US" sz="1300" dirty="0"/>
                        <a:t>Additional Ingredients</a:t>
                      </a:r>
                    </a:p>
                  </a:txBody>
                  <a:tcPr marL="63686" marR="63686" marT="31843" marB="31843" anchor="ctr">
                    <a:solidFill>
                      <a:schemeClr val="accent2"/>
                    </a:solidFill>
                  </a:tcPr>
                </a:tc>
                <a:tc>
                  <a:txBody>
                    <a:bodyPr/>
                    <a:lstStyle/>
                    <a:p>
                      <a:pPr algn="ctr"/>
                      <a:r>
                        <a:rPr lang="en-US" sz="1300" dirty="0"/>
                        <a:t>Examples</a:t>
                      </a:r>
                      <a:r>
                        <a:rPr lang="en-US" sz="1300" baseline="0" dirty="0"/>
                        <a:t> of Sauce Usage</a:t>
                      </a:r>
                      <a:endParaRPr lang="en-US" sz="1300" dirty="0"/>
                    </a:p>
                  </a:txBody>
                  <a:tcPr marL="63686" marR="63686" marT="31843" marB="31843" anchor="ctr">
                    <a:solidFill>
                      <a:schemeClr val="accent2"/>
                    </a:solidFill>
                  </a:tcPr>
                </a:tc>
                <a:extLst>
                  <a:ext uri="{0D108BD9-81ED-4DB2-BD59-A6C34878D82A}">
                    <a16:rowId xmlns:a16="http://schemas.microsoft.com/office/drawing/2014/main" val="1671157652"/>
                  </a:ext>
                </a:extLst>
              </a:tr>
              <a:tr h="467029">
                <a:tc>
                  <a:txBody>
                    <a:bodyPr/>
                    <a:lstStyle/>
                    <a:p>
                      <a:pPr algn="ctr"/>
                      <a:r>
                        <a:rPr lang="en-US" sz="1300" dirty="0"/>
                        <a:t>Mushroom</a:t>
                      </a:r>
                    </a:p>
                  </a:txBody>
                  <a:tcPr marL="63686" marR="63686" marT="31843" marB="31843" anchor="ctr"/>
                </a:tc>
                <a:tc>
                  <a:txBody>
                    <a:bodyPr/>
                    <a:lstStyle/>
                    <a:p>
                      <a:pPr algn="ctr"/>
                      <a:r>
                        <a:rPr lang="en-US" sz="1300" b="0" i="0" u="none" strike="noStrike" kern="1200" baseline="0" dirty="0">
                          <a:solidFill>
                            <a:schemeClr val="dk1"/>
                          </a:solidFill>
                          <a:latin typeface="+mn-lt"/>
                          <a:ea typeface="+mn-ea"/>
                          <a:cs typeface="+mn-cs"/>
                        </a:rPr>
                        <a:t>Cream, mushrooms</a:t>
                      </a:r>
                      <a:endParaRPr lang="en-US" sz="1300" dirty="0"/>
                    </a:p>
                  </a:txBody>
                  <a:tcPr marL="63686" marR="63686" marT="31843" marB="31843" anchor="ctr"/>
                </a:tc>
                <a:tc>
                  <a:txBody>
                    <a:bodyPr/>
                    <a:lstStyle/>
                    <a:p>
                      <a:pPr algn="ctr"/>
                      <a:r>
                        <a:rPr lang="en-US" sz="1300" b="0" i="0" u="none" strike="noStrike" kern="1200" baseline="0" dirty="0">
                          <a:solidFill>
                            <a:schemeClr val="dk1"/>
                          </a:solidFill>
                          <a:latin typeface="+mn-lt"/>
                          <a:ea typeface="+mn-ea"/>
                          <a:cs typeface="+mn-cs"/>
                        </a:rPr>
                        <a:t>Steak, chicken,</a:t>
                      </a:r>
                    </a:p>
                    <a:p>
                      <a:pPr algn="ctr"/>
                      <a:r>
                        <a:rPr lang="en-US" sz="1300" b="0" i="0" u="none" strike="noStrike" kern="1200" baseline="0" dirty="0">
                          <a:solidFill>
                            <a:schemeClr val="dk1"/>
                          </a:solidFill>
                          <a:latin typeface="+mn-lt"/>
                          <a:ea typeface="+mn-ea"/>
                          <a:cs typeface="+mn-cs"/>
                        </a:rPr>
                        <a:t>or potatoes</a:t>
                      </a:r>
                      <a:endParaRPr lang="en-US" sz="1300" dirty="0"/>
                    </a:p>
                  </a:txBody>
                  <a:tcPr marL="63686" marR="63686" marT="31843" marB="31843" anchor="ctr"/>
                </a:tc>
                <a:extLst>
                  <a:ext uri="{0D108BD9-81ED-4DB2-BD59-A6C34878D82A}">
                    <a16:rowId xmlns:a16="http://schemas.microsoft.com/office/drawing/2014/main" val="1946426717"/>
                  </a:ext>
                </a:extLst>
              </a:tr>
              <a:tr h="467029">
                <a:tc>
                  <a:txBody>
                    <a:bodyPr/>
                    <a:lstStyle/>
                    <a:p>
                      <a:pPr algn="ctr"/>
                      <a:r>
                        <a:rPr lang="en-US" sz="1300" b="0" i="0" u="none" strike="noStrike" kern="1200" baseline="0" dirty="0">
                          <a:solidFill>
                            <a:schemeClr val="dk1"/>
                          </a:solidFill>
                          <a:latin typeface="+mn-lt"/>
                          <a:ea typeface="+mn-ea"/>
                          <a:cs typeface="+mn-cs"/>
                        </a:rPr>
                        <a:t>Supreme</a:t>
                      </a:r>
                      <a:endParaRPr lang="en-US" sz="1300" dirty="0"/>
                    </a:p>
                  </a:txBody>
                  <a:tcPr marL="63686" marR="63686" marT="31843" marB="31843" anchor="ctr"/>
                </a:tc>
                <a:tc>
                  <a:txBody>
                    <a:bodyPr/>
                    <a:lstStyle/>
                    <a:p>
                      <a:pPr algn="ctr"/>
                      <a:r>
                        <a:rPr lang="en-US" sz="1300" b="0" i="0" u="none" strike="noStrike" kern="1200" baseline="0" dirty="0">
                          <a:solidFill>
                            <a:schemeClr val="dk1"/>
                          </a:solidFill>
                          <a:latin typeface="+mn-lt"/>
                          <a:ea typeface="+mn-ea"/>
                          <a:cs typeface="+mn-cs"/>
                        </a:rPr>
                        <a:t>Reduced with heavy cream</a:t>
                      </a:r>
                      <a:endParaRPr lang="en-US" sz="1300" dirty="0"/>
                    </a:p>
                  </a:txBody>
                  <a:tcPr marL="63686" marR="63686" marT="31843" marB="31843" anchor="ctr"/>
                </a:tc>
                <a:tc>
                  <a:txBody>
                    <a:bodyPr/>
                    <a:lstStyle/>
                    <a:p>
                      <a:pPr algn="ctr"/>
                      <a:r>
                        <a:rPr lang="en-US" sz="1300" b="0" i="0" u="none" strike="noStrike" kern="1200" baseline="0" dirty="0">
                          <a:solidFill>
                            <a:schemeClr val="dk1"/>
                          </a:solidFill>
                          <a:latin typeface="+mn-lt"/>
                          <a:ea typeface="+mn-ea"/>
                          <a:cs typeface="+mn-cs"/>
                        </a:rPr>
                        <a:t>Chicken and vegetables</a:t>
                      </a:r>
                      <a:endParaRPr lang="en-US" sz="1300" dirty="0"/>
                    </a:p>
                  </a:txBody>
                  <a:tcPr marL="63686" marR="63686" marT="31843" marB="31843" anchor="ctr"/>
                </a:tc>
                <a:extLst>
                  <a:ext uri="{0D108BD9-81ED-4DB2-BD59-A6C34878D82A}">
                    <a16:rowId xmlns:a16="http://schemas.microsoft.com/office/drawing/2014/main" val="167366058"/>
                  </a:ext>
                </a:extLst>
              </a:tr>
              <a:tr h="467029">
                <a:tc>
                  <a:txBody>
                    <a:bodyPr/>
                    <a:lstStyle/>
                    <a:p>
                      <a:pPr algn="ctr"/>
                      <a:r>
                        <a:rPr lang="en-US" sz="1300" b="0" i="0" u="none" strike="noStrike" kern="1200" baseline="0" dirty="0">
                          <a:solidFill>
                            <a:schemeClr val="dk1"/>
                          </a:solidFill>
                          <a:latin typeface="+mn-lt"/>
                          <a:ea typeface="+mn-ea"/>
                          <a:cs typeface="+mn-cs"/>
                        </a:rPr>
                        <a:t>Hungarian</a:t>
                      </a:r>
                      <a:endParaRPr lang="en-US" sz="1300" dirty="0"/>
                    </a:p>
                  </a:txBody>
                  <a:tcPr marL="63686" marR="63686" marT="31843" marB="31843" anchor="ctr"/>
                </a:tc>
                <a:tc>
                  <a:txBody>
                    <a:bodyPr/>
                    <a:lstStyle/>
                    <a:p>
                      <a:pPr algn="ctr"/>
                      <a:r>
                        <a:rPr lang="en-US" sz="1300" b="0" i="0" u="none" strike="noStrike" kern="1200" baseline="0" dirty="0">
                          <a:solidFill>
                            <a:schemeClr val="dk1"/>
                          </a:solidFill>
                          <a:latin typeface="+mn-lt"/>
                          <a:ea typeface="+mn-ea"/>
                          <a:cs typeface="+mn-cs"/>
                        </a:rPr>
                        <a:t>Cream, Hungarian paprika</a:t>
                      </a:r>
                      <a:endParaRPr lang="en-US" sz="1300" dirty="0"/>
                    </a:p>
                  </a:txBody>
                  <a:tcPr marL="63686" marR="63686" marT="31843" marB="31843" anchor="ctr"/>
                </a:tc>
                <a:tc>
                  <a:txBody>
                    <a:bodyPr/>
                    <a:lstStyle/>
                    <a:p>
                      <a:pPr algn="ctr"/>
                      <a:r>
                        <a:rPr lang="en-US" sz="1300" b="0" i="0" u="none" strike="noStrike" kern="1200" baseline="0" dirty="0">
                          <a:solidFill>
                            <a:schemeClr val="dk1"/>
                          </a:solidFill>
                          <a:latin typeface="+mn-lt"/>
                          <a:ea typeface="+mn-ea"/>
                          <a:cs typeface="+mn-cs"/>
                        </a:rPr>
                        <a:t>Chicken, fish, veal, </a:t>
                      </a:r>
                      <a:br>
                        <a:rPr lang="en-US" sz="1300" b="0" i="0" u="none" strike="noStrike" kern="1200" baseline="0" dirty="0">
                          <a:solidFill>
                            <a:schemeClr val="dk1"/>
                          </a:solidFill>
                          <a:latin typeface="+mn-lt"/>
                          <a:ea typeface="+mn-ea"/>
                          <a:cs typeface="+mn-cs"/>
                        </a:rPr>
                      </a:br>
                      <a:r>
                        <a:rPr lang="en-US" sz="1300" b="0" i="0" u="none" strike="noStrike" kern="1200" baseline="0" dirty="0">
                          <a:solidFill>
                            <a:schemeClr val="dk1"/>
                          </a:solidFill>
                          <a:latin typeface="+mn-lt"/>
                          <a:ea typeface="+mn-ea"/>
                          <a:cs typeface="+mn-cs"/>
                        </a:rPr>
                        <a:t>and dumplings</a:t>
                      </a:r>
                      <a:endParaRPr lang="en-US" sz="1300" dirty="0"/>
                    </a:p>
                  </a:txBody>
                  <a:tcPr marL="63686" marR="63686" marT="31843" marB="31843" anchor="ctr"/>
                </a:tc>
                <a:extLst>
                  <a:ext uri="{0D108BD9-81ED-4DB2-BD59-A6C34878D82A}">
                    <a16:rowId xmlns:a16="http://schemas.microsoft.com/office/drawing/2014/main" val="3916306810"/>
                  </a:ext>
                </a:extLst>
              </a:tr>
            </a:tbl>
          </a:graphicData>
        </a:graphic>
      </p:graphicFrame>
    </p:spTree>
    <p:extLst>
      <p:ext uri="{BB962C8B-B14F-4D97-AF65-F5344CB8AC3E}">
        <p14:creationId xmlns:p14="http://schemas.microsoft.com/office/powerpoint/2010/main" val="12324653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Mother Sauces and Their Derivatives</a:t>
            </a:r>
          </a:p>
        </p:txBody>
      </p:sp>
      <p:sp>
        <p:nvSpPr>
          <p:cNvPr id="4" name="Text Placeholder 3"/>
          <p:cNvSpPr>
            <a:spLocks noGrp="1"/>
          </p:cNvSpPr>
          <p:nvPr>
            <p:ph idx="1"/>
          </p:nvPr>
        </p:nvSpPr>
        <p:spPr/>
        <p:txBody>
          <a:bodyPr>
            <a:normAutofit/>
          </a:bodyPr>
          <a:lstStyle/>
          <a:p>
            <a:pPr marL="0" indent="0">
              <a:buNone/>
            </a:pPr>
            <a:r>
              <a:rPr lang="en-US" dirty="0"/>
              <a:t>Fish velouté</a:t>
            </a:r>
          </a:p>
          <a:p>
            <a:pPr marL="0" indent="0">
              <a:buNone/>
            </a:pPr>
            <a:endParaRPr lang="en-US" dirty="0"/>
          </a:p>
          <a:p>
            <a:pPr marL="285744" indent="-285744"/>
            <a:endParaRPr lang="en-US" dirty="0"/>
          </a:p>
          <a:p>
            <a:endParaRPr lang="en-US" dirty="0"/>
          </a:p>
        </p:txBody>
      </p:sp>
      <p:pic>
        <p:nvPicPr>
          <p:cNvPr id="9" name="Picture Placeholder 8"/>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a:stretch/>
        </p:blipFill>
        <p:spPr>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2043146657"/>
              </p:ext>
            </p:extLst>
          </p:nvPr>
        </p:nvGraphicFramePr>
        <p:xfrm>
          <a:off x="907375" y="2397511"/>
          <a:ext cx="5906850" cy="1517350"/>
        </p:xfrm>
        <a:graphic>
          <a:graphicData uri="http://schemas.openxmlformats.org/drawingml/2006/table">
            <a:tbl>
              <a:tblPr firstRow="1" bandRow="1">
                <a:tableStyleId>{5C22544A-7EE6-4342-B048-85BDC9FD1C3A}</a:tableStyleId>
              </a:tblPr>
              <a:tblGrid>
                <a:gridCol w="1968950">
                  <a:extLst>
                    <a:ext uri="{9D8B030D-6E8A-4147-A177-3AD203B41FA5}">
                      <a16:colId xmlns:a16="http://schemas.microsoft.com/office/drawing/2014/main" val="1630756738"/>
                    </a:ext>
                  </a:extLst>
                </a:gridCol>
                <a:gridCol w="1968950">
                  <a:extLst>
                    <a:ext uri="{9D8B030D-6E8A-4147-A177-3AD203B41FA5}">
                      <a16:colId xmlns:a16="http://schemas.microsoft.com/office/drawing/2014/main" val="374828728"/>
                    </a:ext>
                  </a:extLst>
                </a:gridCol>
                <a:gridCol w="1968950">
                  <a:extLst>
                    <a:ext uri="{9D8B030D-6E8A-4147-A177-3AD203B41FA5}">
                      <a16:colId xmlns:a16="http://schemas.microsoft.com/office/drawing/2014/main" val="2666196583"/>
                    </a:ext>
                  </a:extLst>
                </a:gridCol>
              </a:tblGrid>
              <a:tr h="317994">
                <a:tc>
                  <a:txBody>
                    <a:bodyPr/>
                    <a:lstStyle/>
                    <a:p>
                      <a:pPr algn="ctr"/>
                      <a:r>
                        <a:rPr lang="en-US" sz="1300" dirty="0"/>
                        <a:t>Small Sauce</a:t>
                      </a:r>
                    </a:p>
                  </a:txBody>
                  <a:tcPr marL="66452" marR="66452" marT="33226" marB="33226" anchor="ctr">
                    <a:solidFill>
                      <a:schemeClr val="accent2"/>
                    </a:solidFill>
                  </a:tcPr>
                </a:tc>
                <a:tc>
                  <a:txBody>
                    <a:bodyPr/>
                    <a:lstStyle/>
                    <a:p>
                      <a:pPr algn="ctr"/>
                      <a:r>
                        <a:rPr lang="en-US" sz="1300" dirty="0"/>
                        <a:t>Additional Ingredients</a:t>
                      </a:r>
                    </a:p>
                  </a:txBody>
                  <a:tcPr marL="66452" marR="66452" marT="33226" marB="33226" anchor="ctr">
                    <a:solidFill>
                      <a:schemeClr val="accent2"/>
                    </a:solidFill>
                  </a:tcPr>
                </a:tc>
                <a:tc>
                  <a:txBody>
                    <a:bodyPr/>
                    <a:lstStyle/>
                    <a:p>
                      <a:pPr algn="ctr"/>
                      <a:r>
                        <a:rPr lang="en-US" sz="1300" dirty="0"/>
                        <a:t>Examples</a:t>
                      </a:r>
                      <a:r>
                        <a:rPr lang="en-US" sz="1300" baseline="0" dirty="0"/>
                        <a:t> of Sauce Usage</a:t>
                      </a:r>
                      <a:endParaRPr lang="en-US" sz="1300" dirty="0"/>
                    </a:p>
                  </a:txBody>
                  <a:tcPr marL="66452" marR="66452" marT="33226" marB="33226" anchor="ctr">
                    <a:solidFill>
                      <a:schemeClr val="accent2"/>
                    </a:solidFill>
                  </a:tcPr>
                </a:tc>
                <a:extLst>
                  <a:ext uri="{0D108BD9-81ED-4DB2-BD59-A6C34878D82A}">
                    <a16:rowId xmlns:a16="http://schemas.microsoft.com/office/drawing/2014/main" val="1671157652"/>
                  </a:ext>
                </a:extLst>
              </a:tr>
              <a:tr h="326705">
                <a:tc>
                  <a:txBody>
                    <a:bodyPr/>
                    <a:lstStyle/>
                    <a:p>
                      <a:pPr algn="ctr"/>
                      <a:r>
                        <a:rPr lang="en-US" sz="1300" dirty="0"/>
                        <a:t>White wine</a:t>
                      </a:r>
                    </a:p>
                  </a:txBody>
                  <a:tcPr marL="66452" marR="66452" marT="33226" marB="33226" anchor="ctr"/>
                </a:tc>
                <a:tc>
                  <a:txBody>
                    <a:bodyPr/>
                    <a:lstStyle/>
                    <a:p>
                      <a:pPr algn="ctr"/>
                      <a:r>
                        <a:rPr lang="en-US" sz="1300" dirty="0"/>
                        <a:t>White</a:t>
                      </a:r>
                      <a:r>
                        <a:rPr lang="en-US" sz="1300" baseline="0" dirty="0"/>
                        <a:t> wine</a:t>
                      </a:r>
                      <a:endParaRPr lang="en-US" sz="1300" dirty="0"/>
                    </a:p>
                  </a:txBody>
                  <a:tcPr marL="66452" marR="66452" marT="33226" marB="33226" anchor="ctr"/>
                </a:tc>
                <a:tc>
                  <a:txBody>
                    <a:bodyPr/>
                    <a:lstStyle/>
                    <a:p>
                      <a:pPr algn="ctr"/>
                      <a:r>
                        <a:rPr lang="en-US" sz="1300" b="0" i="0" u="none" strike="noStrike" kern="1200" baseline="0" dirty="0">
                          <a:solidFill>
                            <a:schemeClr val="dk1"/>
                          </a:solidFill>
                          <a:latin typeface="+mn-lt"/>
                          <a:ea typeface="+mn-ea"/>
                          <a:cs typeface="+mn-cs"/>
                        </a:rPr>
                        <a:t>White fish</a:t>
                      </a:r>
                      <a:endParaRPr lang="en-US" sz="1300" dirty="0"/>
                    </a:p>
                  </a:txBody>
                  <a:tcPr marL="66452" marR="66452" marT="33226" marB="33226" anchor="ctr"/>
                </a:tc>
                <a:extLst>
                  <a:ext uri="{0D108BD9-81ED-4DB2-BD59-A6C34878D82A}">
                    <a16:rowId xmlns:a16="http://schemas.microsoft.com/office/drawing/2014/main" val="1946426717"/>
                  </a:ext>
                </a:extLst>
              </a:tr>
              <a:tr h="545946">
                <a:tc>
                  <a:txBody>
                    <a:bodyPr/>
                    <a:lstStyle/>
                    <a:p>
                      <a:pPr algn="ctr"/>
                      <a:r>
                        <a:rPr lang="en-US" sz="1300" dirty="0"/>
                        <a:t>Bercy</a:t>
                      </a:r>
                    </a:p>
                  </a:txBody>
                  <a:tcPr marL="66452" marR="66452" marT="33226" marB="33226" anchor="ctr"/>
                </a:tc>
                <a:tc>
                  <a:txBody>
                    <a:bodyPr/>
                    <a:lstStyle/>
                    <a:p>
                      <a:pPr algn="ctr"/>
                      <a:r>
                        <a:rPr lang="en-US" sz="1300" dirty="0"/>
                        <a:t>White wine, shallots,</a:t>
                      </a:r>
                    </a:p>
                    <a:p>
                      <a:pPr algn="ctr"/>
                      <a:r>
                        <a:rPr lang="en-US" sz="1300" dirty="0"/>
                        <a:t>butter, parsley</a:t>
                      </a:r>
                    </a:p>
                  </a:txBody>
                  <a:tcPr marL="66452" marR="66452" marT="33226" marB="33226" anchor="ctr"/>
                </a:tc>
                <a:tc>
                  <a:txBody>
                    <a:bodyPr/>
                    <a:lstStyle/>
                    <a:p>
                      <a:pPr algn="ctr"/>
                      <a:r>
                        <a:rPr lang="en-US" sz="1300" b="0" i="0" u="none" strike="noStrike" kern="1200" baseline="0" dirty="0">
                          <a:solidFill>
                            <a:schemeClr val="dk1"/>
                          </a:solidFill>
                          <a:latin typeface="+mn-lt"/>
                          <a:ea typeface="+mn-ea"/>
                          <a:cs typeface="+mn-cs"/>
                        </a:rPr>
                        <a:t>White fish</a:t>
                      </a:r>
                      <a:endParaRPr lang="en-US" sz="1300" dirty="0"/>
                    </a:p>
                  </a:txBody>
                  <a:tcPr marL="66452" marR="66452" marT="33226" marB="33226" anchor="ctr"/>
                </a:tc>
                <a:extLst>
                  <a:ext uri="{0D108BD9-81ED-4DB2-BD59-A6C34878D82A}">
                    <a16:rowId xmlns:a16="http://schemas.microsoft.com/office/drawing/2014/main" val="167366058"/>
                  </a:ext>
                </a:extLst>
              </a:tr>
              <a:tr h="326705">
                <a:tc>
                  <a:txBody>
                    <a:bodyPr/>
                    <a:lstStyle/>
                    <a:p>
                      <a:pPr algn="ctr"/>
                      <a:r>
                        <a:rPr lang="en-US" sz="1300" dirty="0"/>
                        <a:t>Herb</a:t>
                      </a:r>
                    </a:p>
                  </a:txBody>
                  <a:tcPr marL="66452" marR="66452" marT="33226" marB="33226" anchor="ctr"/>
                </a:tc>
                <a:tc>
                  <a:txBody>
                    <a:bodyPr/>
                    <a:lstStyle/>
                    <a:p>
                      <a:pPr algn="ctr"/>
                      <a:r>
                        <a:rPr lang="en-US" sz="1300" b="0" i="0" u="none" strike="noStrike" kern="1200" baseline="0" dirty="0">
                          <a:solidFill>
                            <a:schemeClr val="dk1"/>
                          </a:solidFill>
                          <a:latin typeface="+mn-lt"/>
                          <a:ea typeface="+mn-ea"/>
                          <a:cs typeface="+mn-cs"/>
                        </a:rPr>
                        <a:t>White wine, herbs</a:t>
                      </a:r>
                      <a:endParaRPr lang="en-US" sz="1300" dirty="0"/>
                    </a:p>
                  </a:txBody>
                  <a:tcPr marL="66452" marR="66452" marT="33226" marB="33226" anchor="ctr"/>
                </a:tc>
                <a:tc>
                  <a:txBody>
                    <a:bodyPr/>
                    <a:lstStyle/>
                    <a:p>
                      <a:pPr algn="ctr"/>
                      <a:r>
                        <a:rPr lang="en-US" sz="1300" b="0" i="0" u="none" strike="noStrike" kern="1200" baseline="0" dirty="0">
                          <a:solidFill>
                            <a:schemeClr val="dk1"/>
                          </a:solidFill>
                          <a:latin typeface="+mn-lt"/>
                          <a:ea typeface="+mn-ea"/>
                          <a:cs typeface="+mn-cs"/>
                        </a:rPr>
                        <a:t>White fish</a:t>
                      </a:r>
                      <a:endParaRPr lang="en-US" sz="1300" dirty="0"/>
                    </a:p>
                  </a:txBody>
                  <a:tcPr marL="66452" marR="66452" marT="33226" marB="33226" anchor="ctr"/>
                </a:tc>
                <a:extLst>
                  <a:ext uri="{0D108BD9-81ED-4DB2-BD59-A6C34878D82A}">
                    <a16:rowId xmlns:a16="http://schemas.microsoft.com/office/drawing/2014/main" val="3916306810"/>
                  </a:ext>
                </a:extLst>
              </a:tr>
            </a:tbl>
          </a:graphicData>
        </a:graphic>
      </p:graphicFrame>
    </p:spTree>
    <p:extLst>
      <p:ext uri="{BB962C8B-B14F-4D97-AF65-F5344CB8AC3E}">
        <p14:creationId xmlns:p14="http://schemas.microsoft.com/office/powerpoint/2010/main" val="23316078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Mother Sauces and Their Derivatives</a:t>
            </a:r>
          </a:p>
        </p:txBody>
      </p:sp>
      <p:sp>
        <p:nvSpPr>
          <p:cNvPr id="4" name="Text Placeholder 3"/>
          <p:cNvSpPr>
            <a:spLocks noGrp="1"/>
          </p:cNvSpPr>
          <p:nvPr>
            <p:ph idx="1"/>
          </p:nvPr>
        </p:nvSpPr>
        <p:spPr/>
        <p:txBody>
          <a:bodyPr>
            <a:normAutofit/>
          </a:bodyPr>
          <a:lstStyle/>
          <a:p>
            <a:pPr marL="0" indent="0">
              <a:buNone/>
            </a:pPr>
            <a:r>
              <a:rPr lang="en-US" dirty="0"/>
              <a:t>Veal velouté</a:t>
            </a:r>
          </a:p>
          <a:p>
            <a:pPr marL="0" indent="0">
              <a:buNone/>
            </a:pPr>
            <a:endParaRPr lang="en-US" dirty="0"/>
          </a:p>
          <a:p>
            <a:pPr marL="285744" indent="-285744"/>
            <a:endParaRPr lang="en-US" dirty="0"/>
          </a:p>
          <a:p>
            <a:endParaRPr lang="en-US" dirty="0"/>
          </a:p>
        </p:txBody>
      </p:sp>
      <p:pic>
        <p:nvPicPr>
          <p:cNvPr id="10" name="Picture Placeholder 9"/>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a:stretch>
            <a:fillRect/>
          </a:stretch>
        </p:blipFill>
        <p:spPr/>
      </p:pic>
      <p:graphicFrame>
        <p:nvGraphicFramePr>
          <p:cNvPr id="6" name="Table 5"/>
          <p:cNvGraphicFramePr>
            <a:graphicFrameLocks noGrp="1"/>
          </p:cNvGraphicFramePr>
          <p:nvPr>
            <p:extLst>
              <p:ext uri="{D42A27DB-BD31-4B8C-83A1-F6EECF244321}">
                <p14:modId xmlns:p14="http://schemas.microsoft.com/office/powerpoint/2010/main" val="3493715960"/>
              </p:ext>
            </p:extLst>
          </p:nvPr>
        </p:nvGraphicFramePr>
        <p:xfrm>
          <a:off x="907288" y="2284180"/>
          <a:ext cx="5907024" cy="1582303"/>
        </p:xfrm>
        <a:graphic>
          <a:graphicData uri="http://schemas.openxmlformats.org/drawingml/2006/table">
            <a:tbl>
              <a:tblPr firstRow="1" bandRow="1">
                <a:tableStyleId>{5C22544A-7EE6-4342-B048-85BDC9FD1C3A}</a:tableStyleId>
              </a:tblPr>
              <a:tblGrid>
                <a:gridCol w="1969008">
                  <a:extLst>
                    <a:ext uri="{9D8B030D-6E8A-4147-A177-3AD203B41FA5}">
                      <a16:colId xmlns:a16="http://schemas.microsoft.com/office/drawing/2014/main" val="1630756738"/>
                    </a:ext>
                  </a:extLst>
                </a:gridCol>
                <a:gridCol w="1969008">
                  <a:extLst>
                    <a:ext uri="{9D8B030D-6E8A-4147-A177-3AD203B41FA5}">
                      <a16:colId xmlns:a16="http://schemas.microsoft.com/office/drawing/2014/main" val="374828728"/>
                    </a:ext>
                  </a:extLst>
                </a:gridCol>
                <a:gridCol w="1969008">
                  <a:extLst>
                    <a:ext uri="{9D8B030D-6E8A-4147-A177-3AD203B41FA5}">
                      <a16:colId xmlns:a16="http://schemas.microsoft.com/office/drawing/2014/main" val="2666196583"/>
                    </a:ext>
                  </a:extLst>
                </a:gridCol>
              </a:tblGrid>
              <a:tr h="182880">
                <a:tc>
                  <a:txBody>
                    <a:bodyPr/>
                    <a:lstStyle/>
                    <a:p>
                      <a:pPr algn="ctr"/>
                      <a:r>
                        <a:rPr lang="en-US" sz="1300" dirty="0"/>
                        <a:t>Small Sauce</a:t>
                      </a:r>
                    </a:p>
                  </a:txBody>
                  <a:tcPr anchor="ctr">
                    <a:solidFill>
                      <a:schemeClr val="accent2"/>
                    </a:solidFill>
                  </a:tcPr>
                </a:tc>
                <a:tc>
                  <a:txBody>
                    <a:bodyPr/>
                    <a:lstStyle/>
                    <a:p>
                      <a:pPr algn="ctr"/>
                      <a:r>
                        <a:rPr lang="en-US" sz="1300" dirty="0"/>
                        <a:t>Additional Ingredients</a:t>
                      </a:r>
                    </a:p>
                  </a:txBody>
                  <a:tcPr anchor="ctr">
                    <a:solidFill>
                      <a:schemeClr val="accent2"/>
                    </a:solidFill>
                  </a:tcPr>
                </a:tc>
                <a:tc>
                  <a:txBody>
                    <a:bodyPr/>
                    <a:lstStyle/>
                    <a:p>
                      <a:pPr algn="ctr"/>
                      <a:r>
                        <a:rPr lang="en-US" sz="1300" dirty="0"/>
                        <a:t>Examples</a:t>
                      </a:r>
                      <a:r>
                        <a:rPr lang="en-US" sz="1300" baseline="0" dirty="0"/>
                        <a:t> of Sauce Usage</a:t>
                      </a:r>
                      <a:endParaRPr lang="en-US" sz="1300" dirty="0"/>
                    </a:p>
                  </a:txBody>
                  <a:tcPr anchor="ctr">
                    <a:solidFill>
                      <a:schemeClr val="accent2"/>
                    </a:solidFill>
                  </a:tcPr>
                </a:tc>
                <a:extLst>
                  <a:ext uri="{0D108BD9-81ED-4DB2-BD59-A6C34878D82A}">
                    <a16:rowId xmlns:a16="http://schemas.microsoft.com/office/drawing/2014/main" val="1671157652"/>
                  </a:ext>
                </a:extLst>
              </a:tr>
              <a:tr h="234389">
                <a:tc>
                  <a:txBody>
                    <a:bodyPr/>
                    <a:lstStyle/>
                    <a:p>
                      <a:pPr algn="ctr"/>
                      <a:r>
                        <a:rPr lang="en-US" sz="1300" b="0" i="1" u="none" strike="noStrike" kern="1200" baseline="0" dirty="0">
                          <a:solidFill>
                            <a:schemeClr val="dk1"/>
                          </a:solidFill>
                          <a:latin typeface="+mn-lt"/>
                          <a:ea typeface="+mn-ea"/>
                          <a:cs typeface="+mn-cs"/>
                        </a:rPr>
                        <a:t>Allemande</a:t>
                      </a:r>
                      <a:endParaRPr lang="en-US" sz="1300" dirty="0"/>
                    </a:p>
                  </a:txBody>
                  <a:tcPr anchor="ctr"/>
                </a:tc>
                <a:tc>
                  <a:txBody>
                    <a:bodyPr/>
                    <a:lstStyle/>
                    <a:p>
                      <a:pPr algn="ctr"/>
                      <a:r>
                        <a:rPr lang="en-US" sz="1300" b="0" i="0" u="none" strike="noStrike" kern="1200" baseline="0" dirty="0">
                          <a:solidFill>
                            <a:schemeClr val="dk1"/>
                          </a:solidFill>
                          <a:latin typeface="+mn-lt"/>
                          <a:ea typeface="+mn-ea"/>
                          <a:cs typeface="+mn-cs"/>
                        </a:rPr>
                        <a:t>Egg yolks</a:t>
                      </a:r>
                      <a:endParaRPr lang="en-US" sz="1300" dirty="0"/>
                    </a:p>
                  </a:txBody>
                  <a:tcPr anchor="ctr"/>
                </a:tc>
                <a:tc>
                  <a:txBody>
                    <a:bodyPr/>
                    <a:lstStyle/>
                    <a:p>
                      <a:pPr algn="ctr"/>
                      <a:r>
                        <a:rPr lang="en-US" sz="1300" b="0" i="0" u="none" strike="noStrike" kern="1200" baseline="0" dirty="0">
                          <a:solidFill>
                            <a:schemeClr val="dk1"/>
                          </a:solidFill>
                          <a:latin typeface="+mn-lt"/>
                          <a:ea typeface="+mn-ea"/>
                          <a:cs typeface="+mn-cs"/>
                        </a:rPr>
                        <a:t>Veal</a:t>
                      </a:r>
                      <a:endParaRPr lang="en-US" sz="1300" dirty="0"/>
                    </a:p>
                  </a:txBody>
                  <a:tcPr anchor="ctr"/>
                </a:tc>
                <a:extLst>
                  <a:ext uri="{0D108BD9-81ED-4DB2-BD59-A6C34878D82A}">
                    <a16:rowId xmlns:a16="http://schemas.microsoft.com/office/drawing/2014/main" val="1946426717"/>
                  </a:ext>
                </a:extLst>
              </a:tr>
              <a:tr h="590659">
                <a:tc>
                  <a:txBody>
                    <a:bodyPr/>
                    <a:lstStyle/>
                    <a:p>
                      <a:pPr algn="ctr"/>
                      <a:r>
                        <a:rPr lang="en-US" sz="1300" b="0" i="0" u="none" strike="noStrike" kern="1200" baseline="0" dirty="0">
                          <a:solidFill>
                            <a:schemeClr val="dk1"/>
                          </a:solidFill>
                          <a:latin typeface="+mn-lt"/>
                          <a:ea typeface="+mn-ea"/>
                          <a:cs typeface="+mn-cs"/>
                        </a:rPr>
                        <a:t>Hungarian</a:t>
                      </a:r>
                      <a:endParaRPr lang="en-US" sz="1300" dirty="0"/>
                    </a:p>
                  </a:txBody>
                  <a:tcPr anchor="ctr"/>
                </a:tc>
                <a:tc>
                  <a:txBody>
                    <a:bodyPr/>
                    <a:lstStyle/>
                    <a:p>
                      <a:pPr algn="ctr"/>
                      <a:r>
                        <a:rPr lang="en-US" sz="1300" dirty="0"/>
                        <a:t>Egg yolks, Hungarian</a:t>
                      </a:r>
                    </a:p>
                    <a:p>
                      <a:pPr algn="ctr"/>
                      <a:r>
                        <a:rPr lang="en-US" sz="1300" dirty="0"/>
                        <a:t>paprika</a:t>
                      </a:r>
                    </a:p>
                  </a:txBody>
                  <a:tcPr anchor="ctr"/>
                </a:tc>
                <a:tc>
                  <a:txBody>
                    <a:bodyPr/>
                    <a:lstStyle/>
                    <a:p>
                      <a:pPr algn="ctr"/>
                      <a:r>
                        <a:rPr lang="en-US" sz="1300" b="0" i="0" u="none" strike="noStrike" kern="1200" baseline="0" dirty="0">
                          <a:solidFill>
                            <a:schemeClr val="dk1"/>
                          </a:solidFill>
                          <a:latin typeface="+mn-lt"/>
                          <a:ea typeface="+mn-ea"/>
                          <a:cs typeface="+mn-cs"/>
                        </a:rPr>
                        <a:t>Chicken, fish, veal,</a:t>
                      </a:r>
                    </a:p>
                    <a:p>
                      <a:pPr algn="ctr"/>
                      <a:r>
                        <a:rPr lang="en-US" sz="1300" b="0" i="0" u="none" strike="noStrike" kern="1200" baseline="0" dirty="0">
                          <a:solidFill>
                            <a:schemeClr val="dk1"/>
                          </a:solidFill>
                          <a:latin typeface="+mn-lt"/>
                          <a:ea typeface="+mn-ea"/>
                          <a:cs typeface="+mn-cs"/>
                        </a:rPr>
                        <a:t>and dumplings</a:t>
                      </a:r>
                      <a:endParaRPr lang="en-US" sz="1300" dirty="0"/>
                    </a:p>
                  </a:txBody>
                  <a:tcPr anchor="ctr"/>
                </a:tc>
                <a:extLst>
                  <a:ext uri="{0D108BD9-81ED-4DB2-BD59-A6C34878D82A}">
                    <a16:rowId xmlns:a16="http://schemas.microsoft.com/office/drawing/2014/main" val="167366058"/>
                  </a:ext>
                </a:extLst>
              </a:tr>
              <a:tr h="412524">
                <a:tc>
                  <a:txBody>
                    <a:bodyPr/>
                    <a:lstStyle/>
                    <a:p>
                      <a:pPr algn="ctr"/>
                      <a:r>
                        <a:rPr lang="en-US" sz="1300" b="0" i="0" u="none" strike="noStrike" kern="1200" baseline="0" dirty="0">
                          <a:solidFill>
                            <a:schemeClr val="dk1"/>
                          </a:solidFill>
                          <a:latin typeface="+mn-lt"/>
                          <a:ea typeface="+mn-ea"/>
                          <a:cs typeface="+mn-cs"/>
                        </a:rPr>
                        <a:t>Curry</a:t>
                      </a:r>
                      <a:endParaRPr lang="en-US" sz="1300" dirty="0"/>
                    </a:p>
                  </a:txBody>
                  <a:tcPr anchor="ctr"/>
                </a:tc>
                <a:tc>
                  <a:txBody>
                    <a:bodyPr/>
                    <a:lstStyle/>
                    <a:p>
                      <a:pPr algn="ctr"/>
                      <a:r>
                        <a:rPr lang="en-US" sz="1300" b="0" i="0" u="none" strike="noStrike" kern="1200" baseline="0" dirty="0">
                          <a:solidFill>
                            <a:schemeClr val="dk1"/>
                          </a:solidFill>
                          <a:latin typeface="+mn-lt"/>
                          <a:ea typeface="+mn-ea"/>
                          <a:cs typeface="+mn-cs"/>
                        </a:rPr>
                        <a:t>Egg yolks, curry spices</a:t>
                      </a:r>
                      <a:endParaRPr lang="en-US" sz="1300" dirty="0"/>
                    </a:p>
                  </a:txBody>
                  <a:tcPr anchor="ctr"/>
                </a:tc>
                <a:tc>
                  <a:txBody>
                    <a:bodyPr/>
                    <a:lstStyle/>
                    <a:p>
                      <a:pPr algn="ctr"/>
                      <a:r>
                        <a:rPr lang="en-US" sz="1300" b="0" i="0" u="none" strike="noStrike" kern="1200" baseline="0" dirty="0">
                          <a:solidFill>
                            <a:schemeClr val="dk1"/>
                          </a:solidFill>
                          <a:latin typeface="+mn-lt"/>
                          <a:ea typeface="+mn-ea"/>
                          <a:cs typeface="+mn-cs"/>
                        </a:rPr>
                        <a:t>Meats and vegetables</a:t>
                      </a:r>
                      <a:endParaRPr lang="en-US" sz="1300" dirty="0"/>
                    </a:p>
                  </a:txBody>
                  <a:tcPr anchor="ctr"/>
                </a:tc>
                <a:extLst>
                  <a:ext uri="{0D108BD9-81ED-4DB2-BD59-A6C34878D82A}">
                    <a16:rowId xmlns:a16="http://schemas.microsoft.com/office/drawing/2014/main" val="3916306810"/>
                  </a:ext>
                </a:extLst>
              </a:tr>
            </a:tbl>
          </a:graphicData>
        </a:graphic>
      </p:graphicFrame>
    </p:spTree>
    <p:extLst>
      <p:ext uri="{BB962C8B-B14F-4D97-AF65-F5344CB8AC3E}">
        <p14:creationId xmlns:p14="http://schemas.microsoft.com/office/powerpoint/2010/main" val="40970426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Ingredients in Sauces</a:t>
            </a:r>
          </a:p>
        </p:txBody>
      </p:sp>
      <p:sp>
        <p:nvSpPr>
          <p:cNvPr id="4" name="Text Placeholder 3"/>
          <p:cNvSpPr>
            <a:spLocks noGrp="1"/>
          </p:cNvSpPr>
          <p:nvPr>
            <p:ph idx="1"/>
          </p:nvPr>
        </p:nvSpPr>
        <p:spPr/>
        <p:txBody>
          <a:bodyPr>
            <a:normAutofit/>
          </a:bodyPr>
          <a:lstStyle/>
          <a:p>
            <a:pPr marL="285744" indent="-285744"/>
            <a:r>
              <a:rPr lang="en-US" dirty="0"/>
              <a:t>Liquid component</a:t>
            </a:r>
          </a:p>
          <a:p>
            <a:pPr lvl="1">
              <a:buFont typeface="Arial" panose="020B0604020202020204" pitchFamily="34" charset="0"/>
              <a:buChar char="•"/>
            </a:pPr>
            <a:r>
              <a:rPr lang="en-US" dirty="0"/>
              <a:t>Stock</a:t>
            </a:r>
          </a:p>
          <a:p>
            <a:pPr lvl="1">
              <a:buFont typeface="Arial" panose="020B0604020202020204" pitchFamily="34" charset="0"/>
              <a:buChar char="•"/>
            </a:pPr>
            <a:r>
              <a:rPr lang="en-US" dirty="0"/>
              <a:t>Milk or cream</a:t>
            </a:r>
          </a:p>
          <a:p>
            <a:pPr lvl="1">
              <a:buFont typeface="Arial" panose="020B0604020202020204" pitchFamily="34" charset="0"/>
              <a:buChar char="•"/>
            </a:pPr>
            <a:r>
              <a:rPr lang="en-US" dirty="0"/>
              <a:t>Wine</a:t>
            </a:r>
          </a:p>
          <a:p>
            <a:pPr lvl="1">
              <a:buFont typeface="Arial" panose="020B0604020202020204" pitchFamily="34" charset="0"/>
              <a:buChar char="•"/>
            </a:pPr>
            <a:r>
              <a:rPr lang="en-US" dirty="0"/>
              <a:t>Mother sauce</a:t>
            </a:r>
          </a:p>
          <a:p>
            <a:pPr marL="285744" indent="-285744"/>
            <a:r>
              <a:rPr lang="en-US" dirty="0"/>
              <a:t>Aromatics</a:t>
            </a:r>
          </a:p>
          <a:p>
            <a:pPr lvl="1">
              <a:buFont typeface="Arial" panose="020B0604020202020204" pitchFamily="34" charset="0"/>
              <a:buChar char="•"/>
            </a:pPr>
            <a:r>
              <a:rPr lang="en-US" dirty="0"/>
              <a:t>Complexity and character</a:t>
            </a:r>
          </a:p>
          <a:p>
            <a:pPr marL="285744" indent="-285744"/>
            <a:r>
              <a:rPr lang="en-US" dirty="0"/>
              <a:t>Thickener</a:t>
            </a:r>
          </a:p>
          <a:p>
            <a:pPr lvl="1">
              <a:buFont typeface="Arial" panose="020B0604020202020204" pitchFamily="34" charset="0"/>
              <a:buChar char="•"/>
            </a:pPr>
            <a:r>
              <a:rPr lang="en-US" dirty="0"/>
              <a:t>Richness and body</a:t>
            </a:r>
          </a:p>
          <a:p>
            <a:pPr lvl="1">
              <a:buFont typeface="Arial" panose="020B0604020202020204" pitchFamily="34" charset="0"/>
              <a:buChar char="•"/>
            </a:pPr>
            <a:r>
              <a:rPr lang="en-US" dirty="0"/>
              <a:t>Roux</a:t>
            </a:r>
          </a:p>
          <a:p>
            <a:pPr lvl="1">
              <a:buFont typeface="Arial" panose="020B0604020202020204" pitchFamily="34" charset="0"/>
              <a:buChar char="•"/>
            </a:pPr>
            <a:r>
              <a:rPr lang="en-US" dirty="0"/>
              <a:t>Beurre manié</a:t>
            </a:r>
          </a:p>
          <a:p>
            <a:pPr lvl="1">
              <a:buFont typeface="Arial" panose="020B0604020202020204" pitchFamily="34" charset="0"/>
              <a:buChar char="•"/>
            </a:pPr>
            <a:r>
              <a:rPr lang="en-US" dirty="0"/>
              <a:t>Slurry</a:t>
            </a:r>
          </a:p>
          <a:p>
            <a:pPr lvl="1">
              <a:buFont typeface="Arial" panose="020B0604020202020204" pitchFamily="34" charset="0"/>
              <a:buChar char="•"/>
            </a:pPr>
            <a:r>
              <a:rPr lang="en-US" dirty="0"/>
              <a:t>Liaison</a:t>
            </a:r>
          </a:p>
          <a:p>
            <a:endParaRPr lang="en-US" dirty="0"/>
          </a:p>
          <a:p>
            <a:pPr marL="285744" indent="-285744"/>
            <a:endParaRPr lang="en-US" dirty="0"/>
          </a:p>
          <a:p>
            <a:endParaRPr lang="en-US" dirty="0"/>
          </a:p>
        </p:txBody>
      </p:sp>
    </p:spTree>
    <p:extLst>
      <p:ext uri="{BB962C8B-B14F-4D97-AF65-F5344CB8AC3E}">
        <p14:creationId xmlns:p14="http://schemas.microsoft.com/office/powerpoint/2010/main" val="35839675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Ingredients in Sauces</a:t>
            </a:r>
          </a:p>
        </p:txBody>
      </p:sp>
      <p:sp>
        <p:nvSpPr>
          <p:cNvPr id="4" name="Text Placeholder 3"/>
          <p:cNvSpPr>
            <a:spLocks noGrp="1"/>
          </p:cNvSpPr>
          <p:nvPr>
            <p:ph idx="1"/>
          </p:nvPr>
        </p:nvSpPr>
        <p:spPr/>
        <p:txBody>
          <a:bodyPr>
            <a:normAutofit/>
          </a:bodyPr>
          <a:lstStyle/>
          <a:p>
            <a:pPr marL="0" indent="0">
              <a:buNone/>
            </a:pPr>
            <a:r>
              <a:rPr lang="en-US" dirty="0"/>
              <a:t>Roux:</a:t>
            </a:r>
          </a:p>
          <a:p>
            <a:pPr marL="285744" indent="-285744"/>
            <a:r>
              <a:rPr lang="en-US" dirty="0"/>
              <a:t>Fat </a:t>
            </a:r>
          </a:p>
          <a:p>
            <a:pPr marL="285744" indent="-285744"/>
            <a:r>
              <a:rPr lang="en-US" dirty="0"/>
              <a:t>Flour</a:t>
            </a:r>
          </a:p>
          <a:p>
            <a:pPr marL="285744" indent="-285744"/>
            <a:r>
              <a:rPr lang="en-US" dirty="0"/>
              <a:t>Stirred until blended</a:t>
            </a:r>
          </a:p>
          <a:p>
            <a:pPr marL="285744" indent="-285744"/>
            <a:r>
              <a:rPr lang="en-US" dirty="0"/>
              <a:t>Color—determined by length of heat time</a:t>
            </a:r>
          </a:p>
          <a:p>
            <a:endParaRPr lang="en-US" dirty="0"/>
          </a:p>
          <a:p>
            <a:pPr marL="285744" indent="-285744"/>
            <a:endParaRPr lang="en-US" dirty="0"/>
          </a:p>
          <a:p>
            <a:endParaRPr lang="en-US" dirty="0"/>
          </a:p>
        </p:txBody>
      </p:sp>
    </p:spTree>
    <p:extLst>
      <p:ext uri="{BB962C8B-B14F-4D97-AF65-F5344CB8AC3E}">
        <p14:creationId xmlns:p14="http://schemas.microsoft.com/office/powerpoint/2010/main" val="5002684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Ingredients in Sauces</a:t>
            </a:r>
          </a:p>
        </p:txBody>
      </p:sp>
      <p:sp>
        <p:nvSpPr>
          <p:cNvPr id="4" name="Text Placeholder 3"/>
          <p:cNvSpPr>
            <a:spLocks noGrp="1"/>
          </p:cNvSpPr>
          <p:nvPr>
            <p:ph idx="1"/>
          </p:nvPr>
        </p:nvSpPr>
        <p:spPr/>
        <p:txBody>
          <a:bodyPr>
            <a:normAutofit/>
          </a:bodyPr>
          <a:lstStyle/>
          <a:p>
            <a:pPr marL="0" indent="0">
              <a:buNone/>
            </a:pPr>
            <a:r>
              <a:rPr lang="en-US" dirty="0"/>
              <a:t>White roux:</a:t>
            </a:r>
          </a:p>
          <a:p>
            <a:pPr marL="285744" indent="-285744"/>
            <a:r>
              <a:rPr lang="en-US" dirty="0"/>
              <a:t>Little cooking time</a:t>
            </a:r>
          </a:p>
          <a:p>
            <a:pPr marL="285744" indent="-285744"/>
            <a:r>
              <a:rPr lang="en-US" dirty="0"/>
              <a:t>Light-colored sauces—béchamel</a:t>
            </a:r>
          </a:p>
          <a:p>
            <a:pPr marL="285744" indent="-285744"/>
            <a:r>
              <a:rPr lang="en-US" dirty="0"/>
              <a:t>Bland and starchy</a:t>
            </a:r>
          </a:p>
          <a:p>
            <a:pPr marL="285744" indent="-285744"/>
            <a:r>
              <a:rPr lang="en-US" dirty="0"/>
              <a:t>Most thickening power</a:t>
            </a:r>
          </a:p>
          <a:p>
            <a:pPr marL="285744" indent="-285744"/>
            <a:endParaRPr lang="en-US" dirty="0"/>
          </a:p>
          <a:p>
            <a:endParaRPr lang="en-US" dirty="0"/>
          </a:p>
          <a:p>
            <a:pPr marL="285744" indent="-285744"/>
            <a:endParaRPr lang="en-US" dirty="0"/>
          </a:p>
          <a:p>
            <a:endParaRPr lang="en-US" dirty="0"/>
          </a:p>
        </p:txBody>
      </p:sp>
    </p:spTree>
    <p:extLst>
      <p:ext uri="{BB962C8B-B14F-4D97-AF65-F5344CB8AC3E}">
        <p14:creationId xmlns:p14="http://schemas.microsoft.com/office/powerpoint/2010/main" val="12514730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Ingredients in Sauces</a:t>
            </a:r>
          </a:p>
        </p:txBody>
      </p:sp>
      <p:sp>
        <p:nvSpPr>
          <p:cNvPr id="4" name="Text Placeholder 3"/>
          <p:cNvSpPr>
            <a:spLocks noGrp="1"/>
          </p:cNvSpPr>
          <p:nvPr>
            <p:ph idx="1"/>
          </p:nvPr>
        </p:nvSpPr>
        <p:spPr/>
        <p:txBody>
          <a:bodyPr>
            <a:normAutofit/>
          </a:bodyPr>
          <a:lstStyle/>
          <a:p>
            <a:pPr marL="0" indent="0">
              <a:buNone/>
            </a:pPr>
            <a:r>
              <a:rPr lang="en-US" dirty="0"/>
              <a:t>Blond roux:</a:t>
            </a:r>
          </a:p>
          <a:p>
            <a:pPr marL="285744" indent="-285744"/>
            <a:r>
              <a:rPr lang="en-US" dirty="0"/>
              <a:t>Cooked longer than white roux</a:t>
            </a:r>
          </a:p>
          <a:p>
            <a:pPr marL="285744" indent="-285744"/>
            <a:r>
              <a:rPr lang="en-US" dirty="0"/>
              <a:t>Flour turns golden</a:t>
            </a:r>
          </a:p>
          <a:p>
            <a:pPr marL="285744" indent="-285744"/>
            <a:r>
              <a:rPr lang="en-US" dirty="0"/>
              <a:t>Nutty aroma</a:t>
            </a:r>
          </a:p>
          <a:p>
            <a:pPr marL="285744" indent="-285744"/>
            <a:r>
              <a:rPr lang="en-US" dirty="0"/>
              <a:t>Ivory-colored sauces—velouté</a:t>
            </a:r>
          </a:p>
          <a:p>
            <a:pPr marL="285744" indent="-285744"/>
            <a:r>
              <a:rPr lang="en-US" dirty="0"/>
              <a:t>More flavorful</a:t>
            </a:r>
          </a:p>
          <a:p>
            <a:pPr marL="285744" indent="-285744"/>
            <a:r>
              <a:rPr lang="en-US" dirty="0"/>
              <a:t>Nutty taste</a:t>
            </a:r>
          </a:p>
          <a:p>
            <a:pPr marL="285744" indent="-285744"/>
            <a:endParaRPr lang="en-US" dirty="0"/>
          </a:p>
          <a:p>
            <a:endParaRPr lang="en-US" dirty="0"/>
          </a:p>
          <a:p>
            <a:pPr marL="285744" indent="-285744"/>
            <a:endParaRPr lang="en-US" dirty="0"/>
          </a:p>
          <a:p>
            <a:endParaRPr lang="en-US" dirty="0"/>
          </a:p>
        </p:txBody>
      </p:sp>
    </p:spTree>
    <p:extLst>
      <p:ext uri="{BB962C8B-B14F-4D97-AF65-F5344CB8AC3E}">
        <p14:creationId xmlns:p14="http://schemas.microsoft.com/office/powerpoint/2010/main" val="36517965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Ingredients in Sauces</a:t>
            </a:r>
          </a:p>
        </p:txBody>
      </p:sp>
      <p:sp>
        <p:nvSpPr>
          <p:cNvPr id="4" name="Text Placeholder 3"/>
          <p:cNvSpPr>
            <a:spLocks noGrp="1"/>
          </p:cNvSpPr>
          <p:nvPr>
            <p:ph idx="1"/>
          </p:nvPr>
        </p:nvSpPr>
        <p:spPr/>
        <p:txBody>
          <a:bodyPr>
            <a:normAutofit/>
          </a:bodyPr>
          <a:lstStyle/>
          <a:p>
            <a:pPr marL="0" indent="0">
              <a:buNone/>
            </a:pPr>
            <a:r>
              <a:rPr lang="en-US" dirty="0"/>
              <a:t>Brown/dark brown roux:</a:t>
            </a:r>
          </a:p>
          <a:p>
            <a:pPr marL="285744" indent="-285744"/>
            <a:r>
              <a:rPr lang="en-US" dirty="0"/>
              <a:t>Cooked longest</a:t>
            </a:r>
          </a:p>
          <a:p>
            <a:pPr marL="285744" indent="-285744"/>
            <a:r>
              <a:rPr lang="en-US" dirty="0"/>
              <a:t>Nutty </a:t>
            </a:r>
          </a:p>
          <a:p>
            <a:pPr marL="285744" indent="-285744"/>
            <a:r>
              <a:rPr lang="en-US" dirty="0"/>
              <a:t>Brown roux—rich medium-brown color</a:t>
            </a:r>
          </a:p>
          <a:p>
            <a:pPr marL="285744" indent="-285744"/>
            <a:r>
              <a:rPr lang="en-US" dirty="0"/>
              <a:t>Dark brown roux—dark, nutty, roasted flavor</a:t>
            </a:r>
          </a:p>
          <a:p>
            <a:pPr marL="285744" indent="-285744"/>
            <a:r>
              <a:rPr lang="en-US" dirty="0"/>
              <a:t>Least thickening ability</a:t>
            </a:r>
          </a:p>
          <a:p>
            <a:pPr marL="285744" indent="-285744"/>
            <a:endParaRPr lang="en-US" dirty="0"/>
          </a:p>
          <a:p>
            <a:endParaRPr lang="en-US" dirty="0"/>
          </a:p>
          <a:p>
            <a:pPr marL="285744" indent="-285744"/>
            <a:endParaRPr lang="en-US" dirty="0"/>
          </a:p>
          <a:p>
            <a:endParaRPr lang="en-US" dirty="0"/>
          </a:p>
        </p:txBody>
      </p:sp>
    </p:spTree>
    <p:extLst>
      <p:ext uri="{BB962C8B-B14F-4D97-AF65-F5344CB8AC3E}">
        <p14:creationId xmlns:p14="http://schemas.microsoft.com/office/powerpoint/2010/main" val="27761240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Making a Roux</a:t>
            </a:r>
          </a:p>
        </p:txBody>
      </p:sp>
      <p:sp>
        <p:nvSpPr>
          <p:cNvPr id="4" name="Text Placeholder 3"/>
          <p:cNvSpPr>
            <a:spLocks noGrp="1"/>
          </p:cNvSpPr>
          <p:nvPr>
            <p:ph idx="1"/>
          </p:nvPr>
        </p:nvSpPr>
        <p:spPr/>
        <p:txBody>
          <a:bodyPr>
            <a:normAutofit/>
          </a:bodyPr>
          <a:lstStyle/>
          <a:p>
            <a:pPr>
              <a:buAutoNum type="arabicPeriod"/>
            </a:pPr>
            <a:r>
              <a:rPr lang="en-US" dirty="0"/>
              <a:t>Heat fat in saucepan</a:t>
            </a:r>
          </a:p>
          <a:p>
            <a:pPr lvl="1"/>
            <a:r>
              <a:rPr lang="en-US" dirty="0"/>
              <a:t>Add flour</a:t>
            </a:r>
          </a:p>
          <a:p>
            <a:pPr marL="342900" indent="-342900">
              <a:buFont typeface="+mj-lt"/>
              <a:buAutoNum type="arabicPeriod" startAt="2"/>
            </a:pPr>
            <a:r>
              <a:rPr lang="en-US" dirty="0"/>
              <a:t>Stir together to form paste</a:t>
            </a:r>
          </a:p>
          <a:p>
            <a:pPr>
              <a:buAutoNum type="arabicPeriod" startAt="3"/>
            </a:pPr>
            <a:r>
              <a:rPr lang="en-US" dirty="0"/>
              <a:t>Stir continually</a:t>
            </a:r>
          </a:p>
          <a:p>
            <a:pPr>
              <a:buAutoNum type="arabicPeriod" startAt="3"/>
            </a:pPr>
            <a:r>
              <a:rPr lang="en-US" dirty="0"/>
              <a:t>Cook over medium heat</a:t>
            </a:r>
          </a:p>
          <a:p>
            <a:pPr>
              <a:buAutoNum type="arabicPeriod"/>
            </a:pPr>
            <a:endParaRPr lang="en-US" dirty="0"/>
          </a:p>
          <a:p>
            <a:pPr marL="285744" indent="-285744"/>
            <a:endParaRPr lang="en-US" dirty="0"/>
          </a:p>
          <a:p>
            <a:endParaRPr lang="en-US" dirty="0"/>
          </a:p>
          <a:p>
            <a:pPr marL="285744" indent="-285744"/>
            <a:endParaRPr lang="en-US" dirty="0"/>
          </a:p>
          <a:p>
            <a:endParaRPr lang="en-US" dirty="0"/>
          </a:p>
        </p:txBody>
      </p:sp>
      <p:pic>
        <p:nvPicPr>
          <p:cNvPr id="8" name="Picture Placeholder 7"/>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a:stretch/>
        </p:blipFill>
        <p:spPr/>
      </p:pic>
    </p:spTree>
    <p:extLst>
      <p:ext uri="{BB962C8B-B14F-4D97-AF65-F5344CB8AC3E}">
        <p14:creationId xmlns:p14="http://schemas.microsoft.com/office/powerpoint/2010/main" val="37096159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Ingredients in Sauces</a:t>
            </a:r>
          </a:p>
        </p:txBody>
      </p:sp>
      <p:sp>
        <p:nvSpPr>
          <p:cNvPr id="4" name="Text Placeholder 3"/>
          <p:cNvSpPr>
            <a:spLocks noGrp="1"/>
          </p:cNvSpPr>
          <p:nvPr>
            <p:ph idx="1"/>
          </p:nvPr>
        </p:nvSpPr>
        <p:spPr/>
        <p:txBody>
          <a:bodyPr>
            <a:normAutofit/>
          </a:bodyPr>
          <a:lstStyle/>
          <a:p>
            <a:pPr marL="0" indent="0">
              <a:buNone/>
            </a:pPr>
            <a:r>
              <a:rPr lang="en-US" i="1" dirty="0"/>
              <a:t>Beurre manié:</a:t>
            </a:r>
          </a:p>
          <a:p>
            <a:pPr marL="285744" indent="-285744"/>
            <a:r>
              <a:rPr lang="en-US" dirty="0"/>
              <a:t>Thickener</a:t>
            </a:r>
          </a:p>
          <a:p>
            <a:pPr marL="285744" indent="-285744"/>
            <a:r>
              <a:rPr lang="en-US" dirty="0"/>
              <a:t>Equal parts flour and butter</a:t>
            </a:r>
          </a:p>
          <a:p>
            <a:pPr marL="285744" indent="-285744"/>
            <a:r>
              <a:rPr lang="en-US" dirty="0"/>
              <a:t>Small-sized spheres</a:t>
            </a:r>
          </a:p>
          <a:p>
            <a:pPr marL="285744" indent="-285744"/>
            <a:r>
              <a:rPr lang="en-US" dirty="0"/>
              <a:t>Add to cooking sauce</a:t>
            </a:r>
          </a:p>
          <a:p>
            <a:pPr marL="285744" indent="-285744"/>
            <a:r>
              <a:rPr lang="en-US" dirty="0"/>
              <a:t>Thickens quickly</a:t>
            </a:r>
          </a:p>
          <a:p>
            <a:pPr marL="285744" indent="-285744"/>
            <a:r>
              <a:rPr lang="en-US" dirty="0"/>
              <a:t>End of cooking process</a:t>
            </a:r>
          </a:p>
          <a:p>
            <a:pPr marL="285744" indent="-285744"/>
            <a:endParaRPr lang="en-US" dirty="0"/>
          </a:p>
          <a:p>
            <a:endParaRPr lang="en-US" dirty="0"/>
          </a:p>
          <a:p>
            <a:pPr marL="285744" indent="-285744"/>
            <a:endParaRPr lang="en-US" dirty="0"/>
          </a:p>
          <a:p>
            <a:endParaRPr lang="en-US" dirty="0"/>
          </a:p>
        </p:txBody>
      </p:sp>
      <p:pic>
        <p:nvPicPr>
          <p:cNvPr id="8" name="Picture Placeholder 7"/>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1188509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Stocks</a:t>
            </a:r>
          </a:p>
        </p:txBody>
      </p:sp>
      <p:sp>
        <p:nvSpPr>
          <p:cNvPr id="4" name="Text Placeholder 3"/>
          <p:cNvSpPr>
            <a:spLocks noGrp="1"/>
          </p:cNvSpPr>
          <p:nvPr>
            <p:ph idx="1"/>
          </p:nvPr>
        </p:nvSpPr>
        <p:spPr/>
        <p:txBody>
          <a:bodyPr/>
          <a:lstStyle/>
          <a:p>
            <a:pPr marL="0" indent="0">
              <a:buNone/>
            </a:pPr>
            <a:r>
              <a:rPr lang="en-US" dirty="0"/>
              <a:t>Aromatics:</a:t>
            </a:r>
          </a:p>
          <a:p>
            <a:pPr marL="285744" indent="-285744"/>
            <a:r>
              <a:rPr lang="en-US" dirty="0"/>
              <a:t>Herbs, spices, and flavorings</a:t>
            </a:r>
          </a:p>
          <a:p>
            <a:pPr marL="285744" indent="-285744"/>
            <a:r>
              <a:rPr lang="en-US" dirty="0"/>
              <a:t>Create a savory smell</a:t>
            </a:r>
          </a:p>
          <a:p>
            <a:pPr marL="0" indent="0">
              <a:buNone/>
            </a:pPr>
            <a:endParaRPr lang="en-US" i="1" dirty="0"/>
          </a:p>
          <a:p>
            <a:pPr marL="0" indent="0">
              <a:buNone/>
            </a:pPr>
            <a:r>
              <a:rPr lang="en-US" i="1" dirty="0"/>
              <a:t>Bouquet </a:t>
            </a:r>
            <a:r>
              <a:rPr lang="en-US" i="1" dirty="0" err="1"/>
              <a:t>garni</a:t>
            </a:r>
            <a:r>
              <a:rPr lang="en-US" i="1" dirty="0"/>
              <a:t>:</a:t>
            </a:r>
          </a:p>
          <a:p>
            <a:pPr marL="285744" indent="-285744"/>
            <a:r>
              <a:rPr lang="en-US" dirty="0"/>
              <a:t>“Bag of herbs”</a:t>
            </a:r>
          </a:p>
          <a:p>
            <a:pPr marL="285744" indent="-285744"/>
            <a:r>
              <a:rPr lang="en-US" dirty="0"/>
              <a:t>Bundle of fresh herbs—thyme, parsley stems, bay leaf</a:t>
            </a:r>
          </a:p>
          <a:p>
            <a:pPr marL="285744" indent="-285744"/>
            <a:r>
              <a:rPr lang="en-US" dirty="0"/>
              <a:t>Tied together</a:t>
            </a:r>
          </a:p>
          <a:p>
            <a:pPr marL="0" indent="0">
              <a:buNone/>
            </a:pPr>
            <a:endParaRPr lang="en-US" i="1" dirty="0"/>
          </a:p>
          <a:p>
            <a:pPr marL="0" indent="0">
              <a:buNone/>
            </a:pPr>
            <a:r>
              <a:rPr lang="en-US" i="1" dirty="0"/>
              <a:t>Sachet </a:t>
            </a:r>
            <a:r>
              <a:rPr lang="en-US" i="1" dirty="0" err="1"/>
              <a:t>d’épices</a:t>
            </a:r>
            <a:r>
              <a:rPr lang="en-US" i="1" dirty="0"/>
              <a:t>:</a:t>
            </a:r>
          </a:p>
          <a:p>
            <a:pPr marL="285744" indent="-285744"/>
            <a:r>
              <a:rPr lang="en-US" dirty="0"/>
              <a:t>Cheesecloth</a:t>
            </a:r>
          </a:p>
          <a:p>
            <a:pPr marL="285744" indent="-285744"/>
            <a:r>
              <a:rPr lang="en-US" dirty="0"/>
              <a:t>Parsley stems, dried thyme, bay leaf, cracked peppercorns</a:t>
            </a:r>
          </a:p>
        </p:txBody>
      </p:sp>
      <p:pic>
        <p:nvPicPr>
          <p:cNvPr id="12" name="Picture Placeholder 11"/>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a:stretch/>
        </p:blipFill>
        <p:spPr/>
      </p:pic>
      <p:pic>
        <p:nvPicPr>
          <p:cNvPr id="10" name="Picture Placeholder 9"/>
          <p:cNvPicPr>
            <a:picLocks noGrp="1" noChangeAspect="1"/>
          </p:cNvPicPr>
          <p:nvPr>
            <p:ph type="pic" sz="quarter" idx="13"/>
          </p:nvPr>
        </p:nvPicPr>
        <p:blipFill rotWithShape="1">
          <a:blip r:embed="rId4" cstate="print">
            <a:extLst>
              <a:ext uri="{28A0092B-C50C-407E-A947-70E740481C1C}">
                <a14:useLocalDpi xmlns:a14="http://schemas.microsoft.com/office/drawing/2010/main" val="0"/>
              </a:ext>
            </a:extLst>
          </a:blip>
          <a:srcRect/>
          <a:stretch/>
        </p:blipFill>
        <p:spPr/>
      </p:pic>
    </p:spTree>
    <p:extLst>
      <p:ext uri="{BB962C8B-B14F-4D97-AF65-F5344CB8AC3E}">
        <p14:creationId xmlns:p14="http://schemas.microsoft.com/office/powerpoint/2010/main" val="14305449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Ingredients in Sauces</a:t>
            </a:r>
          </a:p>
        </p:txBody>
      </p:sp>
      <p:sp>
        <p:nvSpPr>
          <p:cNvPr id="4" name="Text Placeholder 3"/>
          <p:cNvSpPr>
            <a:spLocks noGrp="1"/>
          </p:cNvSpPr>
          <p:nvPr>
            <p:ph idx="1"/>
          </p:nvPr>
        </p:nvSpPr>
        <p:spPr/>
        <p:txBody>
          <a:bodyPr>
            <a:normAutofit/>
          </a:bodyPr>
          <a:lstStyle/>
          <a:p>
            <a:pPr marL="0" indent="0">
              <a:buNone/>
            </a:pPr>
            <a:r>
              <a:rPr lang="en-US" dirty="0"/>
              <a:t>Slurry:</a:t>
            </a:r>
          </a:p>
          <a:p>
            <a:pPr marL="285744" indent="-285744"/>
            <a:r>
              <a:rPr lang="en-US" dirty="0"/>
              <a:t>Cornstarch and cold liquid</a:t>
            </a:r>
          </a:p>
          <a:p>
            <a:pPr marL="285744" indent="-285744"/>
            <a:r>
              <a:rPr lang="en-US" dirty="0"/>
              <a:t>Can replace roux</a:t>
            </a:r>
          </a:p>
          <a:p>
            <a:pPr marL="285744" indent="-285744"/>
            <a:r>
              <a:rPr lang="en-US" dirty="0"/>
              <a:t>Dissolve cornstarch in cold liquid</a:t>
            </a:r>
          </a:p>
          <a:p>
            <a:pPr marL="285744" indent="-285744"/>
            <a:r>
              <a:rPr lang="en-US" dirty="0"/>
              <a:t>Consistency—heavy cream</a:t>
            </a:r>
          </a:p>
          <a:p>
            <a:pPr marL="285744" indent="-285744"/>
            <a:r>
              <a:rPr lang="en-US" dirty="0"/>
              <a:t>Do not add to sauce—lumpy</a:t>
            </a:r>
          </a:p>
          <a:p>
            <a:endParaRPr lang="en-US" dirty="0"/>
          </a:p>
          <a:p>
            <a:pPr marL="285744" indent="-285744"/>
            <a:endParaRPr lang="en-US" dirty="0"/>
          </a:p>
          <a:p>
            <a:endParaRPr lang="en-US" dirty="0"/>
          </a:p>
          <a:p>
            <a:pPr marL="285744" indent="-285744"/>
            <a:endParaRPr lang="en-US" dirty="0"/>
          </a:p>
          <a:p>
            <a:endParaRPr lang="en-US" dirty="0"/>
          </a:p>
        </p:txBody>
      </p:sp>
    </p:spTree>
    <p:extLst>
      <p:ext uri="{BB962C8B-B14F-4D97-AF65-F5344CB8AC3E}">
        <p14:creationId xmlns:p14="http://schemas.microsoft.com/office/powerpoint/2010/main" val="8559686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Ingredients in Sauces</a:t>
            </a:r>
          </a:p>
        </p:txBody>
      </p:sp>
      <p:sp>
        <p:nvSpPr>
          <p:cNvPr id="4" name="Text Placeholder 3"/>
          <p:cNvSpPr>
            <a:spLocks noGrp="1"/>
          </p:cNvSpPr>
          <p:nvPr>
            <p:ph idx="1"/>
          </p:nvPr>
        </p:nvSpPr>
        <p:spPr/>
        <p:txBody>
          <a:bodyPr>
            <a:normAutofit/>
          </a:bodyPr>
          <a:lstStyle/>
          <a:p>
            <a:pPr marL="0" indent="0">
              <a:buNone/>
            </a:pPr>
            <a:r>
              <a:rPr lang="en-US" dirty="0"/>
              <a:t>Liaison:</a:t>
            </a:r>
          </a:p>
          <a:p>
            <a:pPr marL="285744" indent="-285744"/>
            <a:r>
              <a:rPr lang="en-US" dirty="0"/>
              <a:t>Egg yolks and heavy cream</a:t>
            </a:r>
          </a:p>
          <a:p>
            <a:pPr marL="285744" indent="-285744"/>
            <a:r>
              <a:rPr lang="en-US" dirty="0"/>
              <a:t>Finish sauces—</a:t>
            </a:r>
            <a:r>
              <a:rPr lang="en-US" i="1" dirty="0"/>
              <a:t>Allemande</a:t>
            </a:r>
          </a:p>
          <a:p>
            <a:pPr marL="285744" indent="-285744"/>
            <a:r>
              <a:rPr lang="en-US" dirty="0"/>
              <a:t>Rich flavor and smoothness</a:t>
            </a:r>
          </a:p>
          <a:p>
            <a:pPr marL="285744" indent="-285744"/>
            <a:r>
              <a:rPr lang="en-US" dirty="0"/>
              <a:t>Temper liaison—prevent curdling</a:t>
            </a:r>
          </a:p>
          <a:p>
            <a:endParaRPr lang="en-US" dirty="0"/>
          </a:p>
          <a:p>
            <a:pPr marL="285744" indent="-285744"/>
            <a:endParaRPr lang="en-US" dirty="0"/>
          </a:p>
          <a:p>
            <a:endParaRPr lang="en-US" dirty="0"/>
          </a:p>
          <a:p>
            <a:pPr marL="285744" indent="-285744"/>
            <a:endParaRPr lang="en-US" dirty="0"/>
          </a:p>
          <a:p>
            <a:endParaRPr lang="en-US" dirty="0"/>
          </a:p>
          <a:p>
            <a:pPr marL="285744" indent="-285744"/>
            <a:endParaRPr lang="en-US" dirty="0"/>
          </a:p>
          <a:p>
            <a:endParaRPr lang="en-US" dirty="0"/>
          </a:p>
        </p:txBody>
      </p:sp>
    </p:spTree>
    <p:extLst>
      <p:ext uri="{BB962C8B-B14F-4D97-AF65-F5344CB8AC3E}">
        <p14:creationId xmlns:p14="http://schemas.microsoft.com/office/powerpoint/2010/main" val="16293833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Preparing Different Kinds of Sauce</a:t>
            </a:r>
          </a:p>
        </p:txBody>
      </p:sp>
      <p:sp>
        <p:nvSpPr>
          <p:cNvPr id="4" name="Text Placeholder 3"/>
          <p:cNvSpPr>
            <a:spLocks noGrp="1"/>
          </p:cNvSpPr>
          <p:nvPr>
            <p:ph idx="1"/>
          </p:nvPr>
        </p:nvSpPr>
        <p:spPr/>
        <p:txBody>
          <a:bodyPr>
            <a:normAutofit/>
          </a:bodyPr>
          <a:lstStyle/>
          <a:p>
            <a:pPr marL="0" indent="0">
              <a:buNone/>
            </a:pPr>
            <a:r>
              <a:rPr lang="en-US" dirty="0"/>
              <a:t>Compound butter:</a:t>
            </a:r>
          </a:p>
          <a:p>
            <a:pPr marL="285744" indent="-285744"/>
            <a:r>
              <a:rPr lang="en-US" dirty="0"/>
              <a:t>Butter and flavoring ingredients</a:t>
            </a:r>
          </a:p>
          <a:p>
            <a:pPr marL="285744" indent="-285744"/>
            <a:r>
              <a:rPr lang="en-US" dirty="0"/>
              <a:t>Finish grilled or broiled meats, fish, poultry, game, </a:t>
            </a:r>
            <a:br>
              <a:rPr lang="en-US" dirty="0"/>
            </a:br>
            <a:r>
              <a:rPr lang="en-US" dirty="0"/>
              <a:t>pastas, and sauces</a:t>
            </a:r>
          </a:p>
          <a:p>
            <a:pPr marL="285744" indent="-285744"/>
            <a:r>
              <a:rPr lang="en-US" dirty="0"/>
              <a:t>Roll into long tube shape</a:t>
            </a:r>
          </a:p>
          <a:p>
            <a:pPr marL="285744" indent="-285744"/>
            <a:r>
              <a:rPr lang="en-US" dirty="0"/>
              <a:t>Chill and slice</a:t>
            </a:r>
          </a:p>
          <a:p>
            <a:pPr marL="285744" indent="-285744"/>
            <a:r>
              <a:rPr lang="en-US" dirty="0"/>
              <a:t>Maître d’hôtel butter—lemon juice and parsley</a:t>
            </a:r>
          </a:p>
          <a:p>
            <a:pPr lvl="1"/>
            <a:r>
              <a:rPr lang="en-US" dirty="0"/>
              <a:t>Garnish grilled meat or fish</a:t>
            </a:r>
          </a:p>
          <a:p>
            <a:pPr marL="285744" indent="-285744"/>
            <a:endParaRPr lang="en-US" dirty="0"/>
          </a:p>
          <a:p>
            <a:endParaRPr lang="en-US" dirty="0"/>
          </a:p>
          <a:p>
            <a:pPr marL="285744" indent="-285744"/>
            <a:endParaRPr lang="en-US" dirty="0"/>
          </a:p>
          <a:p>
            <a:endParaRPr lang="en-US" dirty="0"/>
          </a:p>
          <a:p>
            <a:pPr marL="285744" indent="-285744"/>
            <a:endParaRPr lang="en-US" dirty="0"/>
          </a:p>
          <a:p>
            <a:endParaRPr lang="en-US" dirty="0"/>
          </a:p>
          <a:p>
            <a:pPr marL="285744" indent="-285744"/>
            <a:endParaRPr lang="en-US" dirty="0"/>
          </a:p>
          <a:p>
            <a:endParaRPr lang="en-US" dirty="0"/>
          </a:p>
        </p:txBody>
      </p:sp>
      <p:pic>
        <p:nvPicPr>
          <p:cNvPr id="8" name="Picture Placeholder 7"/>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5788013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Preparing Different Kinds of Sauce</a:t>
            </a:r>
          </a:p>
        </p:txBody>
      </p:sp>
      <p:sp>
        <p:nvSpPr>
          <p:cNvPr id="4" name="Text Placeholder 3"/>
          <p:cNvSpPr>
            <a:spLocks noGrp="1"/>
          </p:cNvSpPr>
          <p:nvPr>
            <p:ph idx="1"/>
          </p:nvPr>
        </p:nvSpPr>
        <p:spPr/>
        <p:txBody>
          <a:bodyPr>
            <a:normAutofit/>
          </a:bodyPr>
          <a:lstStyle/>
          <a:p>
            <a:pPr marL="285744" indent="-285744"/>
            <a:r>
              <a:rPr lang="en-US" dirty="0"/>
              <a:t>Coulis</a:t>
            </a:r>
          </a:p>
          <a:p>
            <a:pPr lvl="1"/>
            <a:r>
              <a:rPr lang="en-US" dirty="0"/>
              <a:t>Thick, puréed sauce—tomato coulis</a:t>
            </a:r>
          </a:p>
          <a:p>
            <a:pPr marL="285744" indent="-285744"/>
            <a:r>
              <a:rPr lang="en-US" dirty="0"/>
              <a:t>Salsa</a:t>
            </a:r>
          </a:p>
          <a:p>
            <a:pPr lvl="1"/>
            <a:r>
              <a:rPr lang="en-US" dirty="0"/>
              <a:t>Cold mixture</a:t>
            </a:r>
          </a:p>
          <a:p>
            <a:pPr lvl="1"/>
            <a:r>
              <a:rPr lang="en-US" dirty="0"/>
              <a:t>Fresh herbs, spices, fruits and/or vegetables</a:t>
            </a:r>
          </a:p>
          <a:p>
            <a:pPr lvl="1"/>
            <a:r>
              <a:rPr lang="en-US" dirty="0"/>
              <a:t>Meat, poultry, fish, or shellfish</a:t>
            </a:r>
          </a:p>
          <a:p>
            <a:pPr marL="285744" indent="-285744"/>
            <a:r>
              <a:rPr lang="en-US" dirty="0"/>
              <a:t>Add flavor, moisture, texture, and color</a:t>
            </a:r>
          </a:p>
          <a:p>
            <a:pPr marL="285744" indent="-285744"/>
            <a:r>
              <a:rPr lang="en-US" dirty="0"/>
              <a:t>Low-fat alternative</a:t>
            </a:r>
          </a:p>
          <a:p>
            <a:pPr marL="285744" indent="-285744"/>
            <a:endParaRPr lang="en-US" dirty="0"/>
          </a:p>
          <a:p>
            <a:endParaRPr lang="en-US" dirty="0"/>
          </a:p>
          <a:p>
            <a:pPr marL="285744" indent="-285744"/>
            <a:endParaRPr lang="en-US" dirty="0"/>
          </a:p>
          <a:p>
            <a:endParaRPr lang="en-US" dirty="0"/>
          </a:p>
          <a:p>
            <a:pPr marL="285744" indent="-285744"/>
            <a:endParaRPr lang="en-US" dirty="0"/>
          </a:p>
          <a:p>
            <a:endParaRPr lang="en-US" dirty="0"/>
          </a:p>
          <a:p>
            <a:pPr marL="285744" indent="-285744"/>
            <a:endParaRPr lang="en-US" dirty="0"/>
          </a:p>
          <a:p>
            <a:endParaRPr lang="en-US" dirty="0"/>
          </a:p>
        </p:txBody>
      </p:sp>
      <p:pic>
        <p:nvPicPr>
          <p:cNvPr id="10" name="Picture Placeholder 9"/>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a:stretch/>
        </p:blipFill>
        <p:spPr/>
      </p:pic>
      <p:pic>
        <p:nvPicPr>
          <p:cNvPr id="12" name="Picture Placeholder 11"/>
          <p:cNvPicPr>
            <a:picLocks noGrp="1" noChangeAspect="1"/>
          </p:cNvPicPr>
          <p:nvPr>
            <p:ph type="pic" sz="quarter" idx="13"/>
          </p:nvPr>
        </p:nvPicPr>
        <p:blipFill rotWithShape="1">
          <a:blip r:embed="rId4" cstate="print">
            <a:extLst>
              <a:ext uri="{28A0092B-C50C-407E-A947-70E740481C1C}">
                <a14:useLocalDpi xmlns:a14="http://schemas.microsoft.com/office/drawing/2010/main" val="0"/>
              </a:ext>
            </a:extLst>
          </a:blip>
          <a:srcRect/>
          <a:stretch/>
        </p:blipFill>
        <p:spPr/>
      </p:pic>
    </p:spTree>
    <p:extLst>
      <p:ext uri="{BB962C8B-B14F-4D97-AF65-F5344CB8AC3E}">
        <p14:creationId xmlns:p14="http://schemas.microsoft.com/office/powerpoint/2010/main" val="42675609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Preparing Different Kinds of Sauce</a:t>
            </a:r>
          </a:p>
        </p:txBody>
      </p:sp>
      <p:sp>
        <p:nvSpPr>
          <p:cNvPr id="4" name="Text Placeholder 3"/>
          <p:cNvSpPr>
            <a:spLocks noGrp="1"/>
          </p:cNvSpPr>
          <p:nvPr>
            <p:ph idx="1"/>
          </p:nvPr>
        </p:nvSpPr>
        <p:spPr/>
        <p:txBody>
          <a:bodyPr>
            <a:normAutofit/>
          </a:bodyPr>
          <a:lstStyle/>
          <a:p>
            <a:pPr marL="0" indent="0">
              <a:buNone/>
            </a:pPr>
            <a:r>
              <a:rPr lang="en-US" i="1" dirty="0"/>
              <a:t>Jus </a:t>
            </a:r>
            <a:r>
              <a:rPr lang="en-US" i="1" dirty="0" err="1"/>
              <a:t>lié</a:t>
            </a:r>
            <a:r>
              <a:rPr lang="en-US" i="1" dirty="0"/>
              <a:t>: </a:t>
            </a:r>
            <a:endParaRPr lang="en-US" dirty="0"/>
          </a:p>
          <a:p>
            <a:pPr marL="285744" indent="-285744"/>
            <a:r>
              <a:rPr lang="en-US" dirty="0"/>
              <a:t>Cooked meat juices and brown stock</a:t>
            </a:r>
          </a:p>
          <a:p>
            <a:pPr marL="0" indent="0">
              <a:buNone/>
            </a:pPr>
            <a:endParaRPr lang="en-US" dirty="0"/>
          </a:p>
          <a:p>
            <a:pPr marL="0" indent="0">
              <a:buNone/>
            </a:pPr>
            <a:r>
              <a:rPr lang="en-US" dirty="0"/>
              <a:t>Au jus:</a:t>
            </a:r>
          </a:p>
          <a:p>
            <a:pPr marL="285744" indent="-285744"/>
            <a:r>
              <a:rPr lang="en-US" dirty="0"/>
              <a:t>Meat served with its own juices</a:t>
            </a:r>
          </a:p>
          <a:p>
            <a:pPr marL="285744" indent="-285744"/>
            <a:endParaRPr lang="en-US" dirty="0"/>
          </a:p>
          <a:p>
            <a:endParaRPr lang="en-US" dirty="0"/>
          </a:p>
          <a:p>
            <a:pPr marL="285744" indent="-285744"/>
            <a:endParaRPr lang="en-US" dirty="0"/>
          </a:p>
          <a:p>
            <a:endParaRPr lang="en-US" dirty="0"/>
          </a:p>
          <a:p>
            <a:pPr marL="285744" indent="-285744"/>
            <a:endParaRPr lang="en-US" dirty="0"/>
          </a:p>
          <a:p>
            <a:endParaRPr lang="en-US" dirty="0"/>
          </a:p>
        </p:txBody>
      </p:sp>
    </p:spTree>
    <p:extLst>
      <p:ext uri="{BB962C8B-B14F-4D97-AF65-F5344CB8AC3E}">
        <p14:creationId xmlns:p14="http://schemas.microsoft.com/office/powerpoint/2010/main" val="20979394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Preparing Different Kinds of Sauce</a:t>
            </a:r>
          </a:p>
        </p:txBody>
      </p:sp>
      <p:sp>
        <p:nvSpPr>
          <p:cNvPr id="4" name="Text Placeholder 3"/>
          <p:cNvSpPr>
            <a:spLocks noGrp="1"/>
          </p:cNvSpPr>
          <p:nvPr>
            <p:ph idx="1"/>
          </p:nvPr>
        </p:nvSpPr>
        <p:spPr/>
        <p:txBody>
          <a:bodyPr>
            <a:normAutofit/>
          </a:bodyPr>
          <a:lstStyle/>
          <a:p>
            <a:pPr marL="0" indent="0">
              <a:buNone/>
            </a:pPr>
            <a:r>
              <a:rPr lang="en-US" dirty="0"/>
              <a:t>Finished sauce:</a:t>
            </a:r>
          </a:p>
          <a:p>
            <a:pPr marL="285744" indent="-285744"/>
            <a:r>
              <a:rPr lang="en-US" dirty="0"/>
              <a:t>Adjust consistency</a:t>
            </a:r>
          </a:p>
          <a:p>
            <a:pPr lvl="1"/>
            <a:r>
              <a:rPr lang="en-US" dirty="0"/>
              <a:t>Stock</a:t>
            </a:r>
          </a:p>
          <a:p>
            <a:pPr lvl="1"/>
            <a:r>
              <a:rPr lang="en-US" dirty="0"/>
              <a:t>Reduction</a:t>
            </a:r>
          </a:p>
          <a:p>
            <a:pPr marL="285744" indent="-285744"/>
            <a:r>
              <a:rPr lang="en-US" dirty="0"/>
              <a:t>Taste</a:t>
            </a:r>
          </a:p>
          <a:p>
            <a:pPr lvl="1"/>
            <a:r>
              <a:rPr lang="en-US" dirty="0"/>
              <a:t>Red or white wine</a:t>
            </a:r>
          </a:p>
          <a:p>
            <a:endParaRPr lang="en-US" dirty="0"/>
          </a:p>
          <a:p>
            <a:endParaRPr lang="en-US" dirty="0"/>
          </a:p>
          <a:p>
            <a:endParaRPr lang="en-US" dirty="0"/>
          </a:p>
          <a:p>
            <a:pPr marL="285744" indent="-285744"/>
            <a:endParaRPr lang="en-US" dirty="0"/>
          </a:p>
          <a:p>
            <a:endParaRPr lang="en-US" dirty="0"/>
          </a:p>
          <a:p>
            <a:pPr marL="285744" indent="-285744"/>
            <a:endParaRPr lang="en-US" dirty="0"/>
          </a:p>
          <a:p>
            <a:endParaRPr lang="en-US" dirty="0"/>
          </a:p>
        </p:txBody>
      </p:sp>
    </p:spTree>
    <p:extLst>
      <p:ext uri="{BB962C8B-B14F-4D97-AF65-F5344CB8AC3E}">
        <p14:creationId xmlns:p14="http://schemas.microsoft.com/office/powerpoint/2010/main" val="4646291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Preparing Different Kinds of Sauce</a:t>
            </a:r>
          </a:p>
        </p:txBody>
      </p:sp>
      <p:sp>
        <p:nvSpPr>
          <p:cNvPr id="4" name="Text Placeholder 3"/>
          <p:cNvSpPr>
            <a:spLocks noGrp="1"/>
          </p:cNvSpPr>
          <p:nvPr>
            <p:ph idx="1"/>
          </p:nvPr>
        </p:nvSpPr>
        <p:spPr/>
        <p:txBody>
          <a:bodyPr>
            <a:normAutofit/>
          </a:bodyPr>
          <a:lstStyle/>
          <a:p>
            <a:pPr marL="0" indent="0">
              <a:buNone/>
            </a:pPr>
            <a:r>
              <a:rPr lang="en-US" dirty="0"/>
              <a:t>Wringing method:</a:t>
            </a:r>
          </a:p>
          <a:p>
            <a:pPr marL="285744" indent="-285744"/>
            <a:r>
              <a:rPr lang="en-US" dirty="0"/>
              <a:t>Cheesecloth over bowl</a:t>
            </a:r>
          </a:p>
          <a:p>
            <a:pPr marL="285744" indent="-285744"/>
            <a:r>
              <a:rPr lang="en-US" dirty="0"/>
              <a:t>Pour sauce</a:t>
            </a:r>
          </a:p>
          <a:p>
            <a:pPr marL="285744" indent="-285744"/>
            <a:r>
              <a:rPr lang="en-US" dirty="0"/>
              <a:t>Cloth is twisted</a:t>
            </a:r>
          </a:p>
          <a:p>
            <a:pPr marL="285744" indent="-285744"/>
            <a:r>
              <a:rPr lang="en-US" dirty="0"/>
              <a:t>Cheesecloth catches</a:t>
            </a:r>
          </a:p>
          <a:p>
            <a:pPr lvl="1"/>
            <a:r>
              <a:rPr lang="en-US" dirty="0"/>
              <a:t>Lumps of roux</a:t>
            </a:r>
          </a:p>
          <a:p>
            <a:pPr lvl="1"/>
            <a:r>
              <a:rPr lang="en-US" dirty="0"/>
              <a:t>Herbs, spices</a:t>
            </a:r>
          </a:p>
          <a:p>
            <a:r>
              <a:rPr lang="en-US" dirty="0"/>
              <a:t>China cap with cheesecloth</a:t>
            </a:r>
          </a:p>
          <a:p>
            <a:r>
              <a:rPr lang="en-US" dirty="0"/>
              <a:t>Fine-meshed strainer</a:t>
            </a:r>
          </a:p>
          <a:p>
            <a:r>
              <a:rPr lang="en-US" i="1" dirty="0"/>
              <a:t>Chinois</a:t>
            </a:r>
            <a:endParaRPr lang="en-US" dirty="0"/>
          </a:p>
          <a:p>
            <a:endParaRPr lang="en-US" dirty="0"/>
          </a:p>
          <a:p>
            <a:endParaRPr lang="en-US" dirty="0"/>
          </a:p>
          <a:p>
            <a:endParaRPr lang="en-US" dirty="0"/>
          </a:p>
          <a:p>
            <a:pPr marL="285744" indent="-285744"/>
            <a:endParaRPr lang="en-US" dirty="0"/>
          </a:p>
          <a:p>
            <a:endParaRPr lang="en-US" dirty="0"/>
          </a:p>
          <a:p>
            <a:pPr marL="285744" indent="-285744"/>
            <a:endParaRPr lang="en-US" dirty="0"/>
          </a:p>
          <a:p>
            <a:endParaRPr lang="en-US" dirty="0"/>
          </a:p>
        </p:txBody>
      </p:sp>
      <p:pic>
        <p:nvPicPr>
          <p:cNvPr id="8" name="Picture Placeholder 7"/>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3277194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Preparing Different Kinds of Sauce</a:t>
            </a:r>
          </a:p>
        </p:txBody>
      </p:sp>
      <p:sp>
        <p:nvSpPr>
          <p:cNvPr id="4" name="Text Placeholder 3"/>
          <p:cNvSpPr>
            <a:spLocks noGrp="1"/>
          </p:cNvSpPr>
          <p:nvPr>
            <p:ph idx="1"/>
          </p:nvPr>
        </p:nvSpPr>
        <p:spPr/>
        <p:txBody>
          <a:bodyPr>
            <a:normAutofit/>
          </a:bodyPr>
          <a:lstStyle/>
          <a:p>
            <a:pPr marL="0" indent="0">
              <a:buNone/>
            </a:pPr>
            <a:r>
              <a:rPr lang="en-US" dirty="0"/>
              <a:t>Adjust seasoning:</a:t>
            </a:r>
          </a:p>
          <a:p>
            <a:pPr marL="285744" indent="-285744"/>
            <a:r>
              <a:rPr lang="en-US" dirty="0"/>
              <a:t>Salt</a:t>
            </a:r>
          </a:p>
          <a:p>
            <a:pPr marL="285744" indent="-285744"/>
            <a:r>
              <a:rPr lang="en-US" dirty="0"/>
              <a:t>Lemon juice</a:t>
            </a:r>
          </a:p>
          <a:p>
            <a:pPr marL="285744" indent="-285744"/>
            <a:r>
              <a:rPr lang="en-US" dirty="0"/>
              <a:t>Cayenne</a:t>
            </a:r>
          </a:p>
          <a:p>
            <a:pPr marL="285744" indent="-285744"/>
            <a:r>
              <a:rPr lang="en-US" dirty="0"/>
              <a:t>White pepper</a:t>
            </a:r>
          </a:p>
          <a:p>
            <a:endParaRPr lang="en-US" dirty="0"/>
          </a:p>
          <a:p>
            <a:endParaRPr lang="en-US" dirty="0"/>
          </a:p>
          <a:p>
            <a:endParaRPr lang="en-US" dirty="0"/>
          </a:p>
          <a:p>
            <a:pPr marL="285744" indent="-285744"/>
            <a:endParaRPr lang="en-US" dirty="0"/>
          </a:p>
          <a:p>
            <a:endParaRPr lang="en-US" dirty="0"/>
          </a:p>
          <a:p>
            <a:pPr marL="285744" indent="-285744"/>
            <a:endParaRPr lang="en-US" dirty="0"/>
          </a:p>
          <a:p>
            <a:endParaRPr lang="en-US" dirty="0"/>
          </a:p>
        </p:txBody>
      </p:sp>
    </p:spTree>
    <p:extLst>
      <p:ext uri="{BB962C8B-B14F-4D97-AF65-F5344CB8AC3E}">
        <p14:creationId xmlns:p14="http://schemas.microsoft.com/office/powerpoint/2010/main" val="9178433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Appropriate Sauce Usage</a:t>
            </a:r>
          </a:p>
        </p:txBody>
      </p:sp>
      <p:sp>
        <p:nvSpPr>
          <p:cNvPr id="4" name="Text Placeholder 3"/>
          <p:cNvSpPr>
            <a:spLocks noGrp="1"/>
          </p:cNvSpPr>
          <p:nvPr>
            <p:ph idx="1"/>
          </p:nvPr>
        </p:nvSpPr>
        <p:spPr/>
        <p:txBody>
          <a:bodyPr>
            <a:normAutofit/>
          </a:bodyPr>
          <a:lstStyle/>
          <a:p>
            <a:pPr marL="285744" indent="-285744"/>
            <a:r>
              <a:rPr lang="en-US" dirty="0"/>
              <a:t>Style of service</a:t>
            </a:r>
          </a:p>
          <a:p>
            <a:pPr lvl="1"/>
            <a:r>
              <a:rPr lang="en-US" dirty="0"/>
              <a:t>Plated or self-serve</a:t>
            </a:r>
          </a:p>
          <a:p>
            <a:pPr marL="285744" indent="-285744"/>
            <a:r>
              <a:rPr lang="en-US" dirty="0"/>
              <a:t>Main ingredient cooked</a:t>
            </a:r>
          </a:p>
          <a:p>
            <a:pPr lvl="1"/>
            <a:r>
              <a:rPr lang="en-US" dirty="0"/>
              <a:t>Bold sauces—roasted meat</a:t>
            </a:r>
          </a:p>
          <a:p>
            <a:pPr lvl="1"/>
            <a:r>
              <a:rPr lang="en-US" dirty="0"/>
              <a:t>Light sauces—white meat, light cooking techniques</a:t>
            </a:r>
          </a:p>
          <a:p>
            <a:pPr marL="285744" indent="-285744"/>
            <a:r>
              <a:rPr lang="en-US" dirty="0"/>
              <a:t>Sauce’s flavor—dish’s flavor</a:t>
            </a:r>
          </a:p>
          <a:p>
            <a:pPr lvl="1"/>
            <a:r>
              <a:rPr lang="en-US" dirty="0"/>
              <a:t>Complement not clash</a:t>
            </a:r>
          </a:p>
          <a:p>
            <a:endParaRPr lang="en-US" dirty="0"/>
          </a:p>
          <a:p>
            <a:endParaRPr lang="en-US" dirty="0"/>
          </a:p>
          <a:p>
            <a:pPr marL="285744" indent="-285744"/>
            <a:endParaRPr lang="en-US" dirty="0"/>
          </a:p>
          <a:p>
            <a:endParaRPr lang="en-US" dirty="0"/>
          </a:p>
          <a:p>
            <a:pPr marL="285744" indent="-285744"/>
            <a:endParaRPr lang="en-US" dirty="0"/>
          </a:p>
          <a:p>
            <a:endParaRPr lang="en-US" dirty="0"/>
          </a:p>
        </p:txBody>
      </p:sp>
    </p:spTree>
    <p:extLst>
      <p:ext uri="{BB962C8B-B14F-4D97-AF65-F5344CB8AC3E}">
        <p14:creationId xmlns:p14="http://schemas.microsoft.com/office/powerpoint/2010/main" val="35673103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Appropriate Sauce Usage</a:t>
            </a:r>
          </a:p>
        </p:txBody>
      </p:sp>
      <p:sp>
        <p:nvSpPr>
          <p:cNvPr id="4" name="Text Placeholder 3"/>
          <p:cNvSpPr>
            <a:spLocks noGrp="1"/>
          </p:cNvSpPr>
          <p:nvPr>
            <p:ph idx="1"/>
          </p:nvPr>
        </p:nvSpPr>
        <p:spPr/>
        <p:txBody>
          <a:bodyPr>
            <a:normAutofit/>
          </a:bodyPr>
          <a:lstStyle/>
          <a:p>
            <a:pPr marL="285744" indent="-285744"/>
            <a:r>
              <a:rPr lang="en-US" dirty="0"/>
              <a:t>Dietary concerns</a:t>
            </a:r>
          </a:p>
          <a:p>
            <a:pPr lvl="1"/>
            <a:r>
              <a:rPr lang="en-US" dirty="0"/>
              <a:t>Wheat flour</a:t>
            </a:r>
          </a:p>
          <a:p>
            <a:pPr marL="285744" indent="-285744"/>
            <a:r>
              <a:rPr lang="en-US" dirty="0"/>
              <a:t>Sauce prepared correctly</a:t>
            </a:r>
          </a:p>
          <a:p>
            <a:pPr lvl="1"/>
            <a:r>
              <a:rPr lang="en-US" dirty="0"/>
              <a:t>Available equipment and space</a:t>
            </a:r>
          </a:p>
          <a:p>
            <a:pPr marL="285744" indent="-285744"/>
            <a:r>
              <a:rPr lang="en-US" dirty="0"/>
              <a:t>Held without quality concerns</a:t>
            </a:r>
          </a:p>
          <a:p>
            <a:pPr lvl="1"/>
            <a:r>
              <a:rPr lang="en-US" dirty="0"/>
              <a:t>Retain quality</a:t>
            </a:r>
          </a:p>
          <a:p>
            <a:pPr marL="285744" indent="-285744"/>
            <a:r>
              <a:rPr lang="en-US" dirty="0"/>
              <a:t>Prepared correctly</a:t>
            </a:r>
          </a:p>
          <a:p>
            <a:pPr lvl="1"/>
            <a:r>
              <a:rPr lang="en-US" dirty="0"/>
              <a:t>Staff trained properly</a:t>
            </a:r>
          </a:p>
          <a:p>
            <a:pPr lvl="1">
              <a:buFont typeface="Arial" panose="020B0604020202020204" pitchFamily="34" charset="0"/>
              <a:buChar char="•"/>
            </a:pPr>
            <a:endParaRPr lang="en-US" dirty="0"/>
          </a:p>
          <a:p>
            <a:endParaRPr lang="en-US" dirty="0"/>
          </a:p>
          <a:p>
            <a:endParaRPr lang="en-US" dirty="0"/>
          </a:p>
          <a:p>
            <a:pPr marL="285744" indent="-285744"/>
            <a:endParaRPr lang="en-US" dirty="0"/>
          </a:p>
          <a:p>
            <a:endParaRPr lang="en-US" dirty="0"/>
          </a:p>
          <a:p>
            <a:pPr marL="285744" indent="-285744"/>
            <a:endParaRPr lang="en-US" dirty="0"/>
          </a:p>
          <a:p>
            <a:endParaRPr lang="en-US" dirty="0"/>
          </a:p>
        </p:txBody>
      </p:sp>
    </p:spTree>
    <p:extLst>
      <p:ext uri="{BB962C8B-B14F-4D97-AF65-F5344CB8AC3E}">
        <p14:creationId xmlns:p14="http://schemas.microsoft.com/office/powerpoint/2010/main" val="34554369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Stocks</a:t>
            </a:r>
          </a:p>
        </p:txBody>
      </p:sp>
      <p:sp>
        <p:nvSpPr>
          <p:cNvPr id="4" name="Text Placeholder 3"/>
          <p:cNvSpPr>
            <a:spLocks noGrp="1"/>
          </p:cNvSpPr>
          <p:nvPr>
            <p:ph idx="1"/>
          </p:nvPr>
        </p:nvSpPr>
        <p:spPr/>
        <p:txBody>
          <a:bodyPr/>
          <a:lstStyle/>
          <a:p>
            <a:pPr marL="0" indent="0">
              <a:buNone/>
            </a:pPr>
            <a:r>
              <a:rPr lang="en-US" dirty="0"/>
              <a:t>Stock:</a:t>
            </a:r>
          </a:p>
          <a:p>
            <a:pPr marL="285744" indent="-285744"/>
            <a:r>
              <a:rPr lang="en-US" dirty="0"/>
              <a:t>Flavorful liquid</a:t>
            </a:r>
          </a:p>
          <a:p>
            <a:pPr marL="285744" indent="-285744"/>
            <a:r>
              <a:rPr lang="en-US" dirty="0"/>
              <a:t>Simmering bones and/or vegetables</a:t>
            </a:r>
          </a:p>
          <a:p>
            <a:pPr marL="285744" indent="-285744"/>
            <a:r>
              <a:rPr lang="en-US" dirty="0"/>
              <a:t>24 hours to cook</a:t>
            </a:r>
          </a:p>
          <a:p>
            <a:pPr marL="285744" indent="-285744"/>
            <a:r>
              <a:rPr lang="en-US" dirty="0"/>
              <a:t>Cost-effective</a:t>
            </a:r>
          </a:p>
          <a:p>
            <a:pPr marL="285744" indent="-285744"/>
            <a:r>
              <a:rPr lang="en-US" dirty="0"/>
              <a:t>“Building blocks”</a:t>
            </a:r>
          </a:p>
          <a:p>
            <a:pPr lvl="1"/>
            <a:r>
              <a:rPr lang="en-US" dirty="0"/>
              <a:t>Base for soups and creams</a:t>
            </a:r>
          </a:p>
        </p:txBody>
      </p:sp>
    </p:spTree>
    <p:extLst>
      <p:ext uri="{BB962C8B-B14F-4D97-AF65-F5344CB8AC3E}">
        <p14:creationId xmlns:p14="http://schemas.microsoft.com/office/powerpoint/2010/main" val="32249350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Appropriate Sauce Usage</a:t>
            </a:r>
          </a:p>
        </p:txBody>
      </p:sp>
      <p:sp>
        <p:nvSpPr>
          <p:cNvPr id="4" name="Text Placeholder 3"/>
          <p:cNvSpPr>
            <a:spLocks noGrp="1"/>
          </p:cNvSpPr>
          <p:nvPr>
            <p:ph idx="1"/>
          </p:nvPr>
        </p:nvSpPr>
        <p:spPr/>
        <p:txBody>
          <a:bodyPr>
            <a:normAutofit/>
          </a:bodyPr>
          <a:lstStyle/>
          <a:p>
            <a:pPr marL="285744" indent="-285744"/>
            <a:r>
              <a:rPr lang="en-US" dirty="0"/>
              <a:t>Taste</a:t>
            </a:r>
          </a:p>
          <a:p>
            <a:pPr marL="285744" indent="-285744"/>
            <a:r>
              <a:rPr lang="en-US" dirty="0"/>
              <a:t>Color</a:t>
            </a:r>
          </a:p>
          <a:p>
            <a:pPr marL="285744" indent="-285744"/>
            <a:r>
              <a:rPr lang="en-US" dirty="0"/>
              <a:t>Opacity</a:t>
            </a:r>
          </a:p>
          <a:p>
            <a:pPr marL="285744" indent="-285744"/>
            <a:r>
              <a:rPr lang="en-US" dirty="0"/>
              <a:t>Texture</a:t>
            </a:r>
          </a:p>
          <a:p>
            <a:pPr marL="285744" indent="-285744"/>
            <a:r>
              <a:rPr lang="en-US" dirty="0"/>
              <a:t>Viscosity</a:t>
            </a:r>
          </a:p>
          <a:p>
            <a:endParaRPr lang="en-US" dirty="0"/>
          </a:p>
          <a:p>
            <a:endParaRPr lang="en-US" dirty="0"/>
          </a:p>
          <a:p>
            <a:pPr marL="285744" indent="-285744"/>
            <a:endParaRPr lang="en-US" dirty="0"/>
          </a:p>
          <a:p>
            <a:endParaRPr lang="en-US" dirty="0"/>
          </a:p>
          <a:p>
            <a:pPr marL="285744" indent="-285744"/>
            <a:endParaRPr lang="en-US" dirty="0"/>
          </a:p>
          <a:p>
            <a:endParaRPr lang="en-US" dirty="0"/>
          </a:p>
        </p:txBody>
      </p:sp>
    </p:spTree>
    <p:extLst>
      <p:ext uri="{BB962C8B-B14F-4D97-AF65-F5344CB8AC3E}">
        <p14:creationId xmlns:p14="http://schemas.microsoft.com/office/powerpoint/2010/main" val="37192887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Kinds of Soup</a:t>
            </a:r>
          </a:p>
        </p:txBody>
      </p:sp>
      <p:sp>
        <p:nvSpPr>
          <p:cNvPr id="4" name="Text Placeholder 3"/>
          <p:cNvSpPr>
            <a:spLocks noGrp="1"/>
          </p:cNvSpPr>
          <p:nvPr>
            <p:ph idx="1"/>
          </p:nvPr>
        </p:nvSpPr>
        <p:spPr/>
        <p:txBody>
          <a:bodyPr>
            <a:normAutofit/>
          </a:bodyPr>
          <a:lstStyle/>
          <a:p>
            <a:pPr marL="0" indent="0">
              <a:buNone/>
            </a:pPr>
            <a:r>
              <a:rPr lang="en-US" dirty="0"/>
              <a:t>Clear soup:</a:t>
            </a:r>
          </a:p>
          <a:p>
            <a:pPr marL="285744" indent="-285744"/>
            <a:r>
              <a:rPr lang="en-US" dirty="0"/>
              <a:t>Flavored stocks, soups, and consommés</a:t>
            </a:r>
          </a:p>
          <a:p>
            <a:pPr marL="285744" indent="-285744"/>
            <a:r>
              <a:rPr lang="en-US" dirty="0"/>
              <a:t>Chicken noodle soup, minestrone, onion soup</a:t>
            </a:r>
          </a:p>
          <a:p>
            <a:pPr marL="0" indent="0">
              <a:buNone/>
            </a:pPr>
            <a:endParaRPr lang="en-US" dirty="0"/>
          </a:p>
          <a:p>
            <a:pPr marL="0" indent="0">
              <a:buNone/>
            </a:pPr>
            <a:r>
              <a:rPr lang="en-US" dirty="0"/>
              <a:t>Thick soup:</a:t>
            </a:r>
          </a:p>
          <a:p>
            <a:pPr marL="285744" indent="-285744"/>
            <a:r>
              <a:rPr lang="en-US" dirty="0"/>
              <a:t>Cream and purée soups</a:t>
            </a:r>
          </a:p>
          <a:p>
            <a:pPr marL="285744" indent="-285744"/>
            <a:r>
              <a:rPr lang="en-US" dirty="0"/>
              <a:t>Bisques, chowders, cream of tomato, lentil, split pea</a:t>
            </a:r>
          </a:p>
          <a:p>
            <a:endParaRPr lang="en-US" dirty="0"/>
          </a:p>
          <a:p>
            <a:endParaRPr lang="en-US" dirty="0"/>
          </a:p>
          <a:p>
            <a:pPr marL="285744" indent="-285744"/>
            <a:endParaRPr lang="en-US" dirty="0"/>
          </a:p>
          <a:p>
            <a:endParaRPr lang="en-US" dirty="0"/>
          </a:p>
          <a:p>
            <a:pPr marL="285744" indent="-285744"/>
            <a:endParaRPr lang="en-US" dirty="0"/>
          </a:p>
          <a:p>
            <a:endParaRPr lang="en-US" dirty="0"/>
          </a:p>
        </p:txBody>
      </p:sp>
      <p:pic>
        <p:nvPicPr>
          <p:cNvPr id="8" name="Picture Placeholder 7"/>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a:stretch/>
        </p:blipFill>
        <p:spPr/>
      </p:pic>
    </p:spTree>
    <p:extLst>
      <p:ext uri="{BB962C8B-B14F-4D97-AF65-F5344CB8AC3E}">
        <p14:creationId xmlns:p14="http://schemas.microsoft.com/office/powerpoint/2010/main" val="32197228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Kinds of Soup</a:t>
            </a:r>
          </a:p>
        </p:txBody>
      </p:sp>
      <p:sp>
        <p:nvSpPr>
          <p:cNvPr id="4" name="Text Placeholder 3"/>
          <p:cNvSpPr>
            <a:spLocks noGrp="1"/>
          </p:cNvSpPr>
          <p:nvPr>
            <p:ph idx="1"/>
          </p:nvPr>
        </p:nvSpPr>
        <p:spPr/>
        <p:txBody>
          <a:bodyPr>
            <a:normAutofit/>
          </a:bodyPr>
          <a:lstStyle/>
          <a:p>
            <a:pPr marL="0" indent="0">
              <a:buNone/>
            </a:pPr>
            <a:r>
              <a:rPr lang="en-US" dirty="0"/>
              <a:t>Dessert soup:</a:t>
            </a:r>
          </a:p>
          <a:p>
            <a:pPr marL="285744" indent="-285744"/>
            <a:r>
              <a:rPr lang="en-US" i="1" dirty="0"/>
              <a:t>Ginataan</a:t>
            </a:r>
            <a:endParaRPr lang="en-US" dirty="0"/>
          </a:p>
          <a:p>
            <a:pPr marL="0" indent="0">
              <a:buNone/>
            </a:pPr>
            <a:endParaRPr lang="en-US" dirty="0"/>
          </a:p>
          <a:p>
            <a:pPr marL="0" indent="0">
              <a:buNone/>
            </a:pPr>
            <a:r>
              <a:rPr lang="en-US" dirty="0"/>
              <a:t>Fruit soup:</a:t>
            </a:r>
          </a:p>
          <a:p>
            <a:pPr marL="285744" indent="-285744"/>
            <a:r>
              <a:rPr lang="en-US" dirty="0"/>
              <a:t>Gazpacho</a:t>
            </a:r>
          </a:p>
          <a:p>
            <a:pPr marL="0" indent="0">
              <a:buNone/>
            </a:pPr>
            <a:endParaRPr lang="en-US" dirty="0"/>
          </a:p>
          <a:p>
            <a:pPr marL="0" indent="0">
              <a:buNone/>
            </a:pPr>
            <a:r>
              <a:rPr lang="en-US" dirty="0"/>
              <a:t>International soup:</a:t>
            </a:r>
          </a:p>
          <a:p>
            <a:pPr marL="285744" indent="-285744"/>
            <a:r>
              <a:rPr lang="en-US" dirty="0"/>
              <a:t>Borscht</a:t>
            </a:r>
          </a:p>
          <a:p>
            <a:pPr marL="285744" indent="-285744"/>
            <a:r>
              <a:rPr lang="en-US" dirty="0"/>
              <a:t>Vichyssoise</a:t>
            </a:r>
          </a:p>
          <a:p>
            <a:pPr marL="0" indent="0">
              <a:buNone/>
            </a:pPr>
            <a:endParaRPr lang="en-US" dirty="0"/>
          </a:p>
          <a:p>
            <a:pPr marL="0" indent="0">
              <a:buNone/>
            </a:pPr>
            <a:r>
              <a:rPr lang="en-US" dirty="0"/>
              <a:t>Traditional regional soup:</a:t>
            </a:r>
          </a:p>
          <a:p>
            <a:pPr marL="285744" indent="-285744"/>
            <a:r>
              <a:rPr lang="en-US" dirty="0"/>
              <a:t>New England clam chowder</a:t>
            </a:r>
          </a:p>
          <a:p>
            <a:pPr marL="285744" indent="-285744"/>
            <a:r>
              <a:rPr lang="en-US" dirty="0"/>
              <a:t>Gumbo</a:t>
            </a:r>
          </a:p>
          <a:p>
            <a:endParaRPr lang="en-US" dirty="0"/>
          </a:p>
          <a:p>
            <a:endParaRPr lang="en-US" dirty="0"/>
          </a:p>
          <a:p>
            <a:pPr marL="285744" indent="-285744"/>
            <a:endParaRPr lang="en-US" dirty="0"/>
          </a:p>
          <a:p>
            <a:endParaRPr lang="en-US" dirty="0"/>
          </a:p>
          <a:p>
            <a:pPr marL="285744" indent="-285744"/>
            <a:endParaRPr lang="en-US" dirty="0"/>
          </a:p>
          <a:p>
            <a:endParaRPr lang="en-US" dirty="0"/>
          </a:p>
        </p:txBody>
      </p:sp>
    </p:spTree>
    <p:extLst>
      <p:ext uri="{BB962C8B-B14F-4D97-AF65-F5344CB8AC3E}">
        <p14:creationId xmlns:p14="http://schemas.microsoft.com/office/powerpoint/2010/main" val="34478406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Preparing Soups</a:t>
            </a:r>
          </a:p>
        </p:txBody>
      </p:sp>
      <p:sp>
        <p:nvSpPr>
          <p:cNvPr id="4" name="Text Placeholder 3"/>
          <p:cNvSpPr>
            <a:spLocks noGrp="1"/>
          </p:cNvSpPr>
          <p:nvPr>
            <p:ph idx="1"/>
          </p:nvPr>
        </p:nvSpPr>
        <p:spPr/>
        <p:txBody>
          <a:bodyPr>
            <a:normAutofit/>
          </a:bodyPr>
          <a:lstStyle/>
          <a:p>
            <a:pPr marL="285744" indent="-285744"/>
            <a:r>
              <a:rPr lang="en-US" dirty="0"/>
              <a:t>Gently simmer </a:t>
            </a:r>
          </a:p>
          <a:p>
            <a:pPr marL="285744" indent="-285744"/>
            <a:r>
              <a:rPr lang="en-US" dirty="0"/>
              <a:t>Stirred occasionally</a:t>
            </a:r>
          </a:p>
          <a:p>
            <a:pPr marL="285744" indent="-285744"/>
            <a:r>
              <a:rPr lang="en-US" dirty="0"/>
              <a:t>Brighten flavor</a:t>
            </a:r>
          </a:p>
          <a:p>
            <a:pPr lvl="1"/>
            <a:r>
              <a:rPr lang="en-US" dirty="0"/>
              <a:t>Add chopped herbs, lemon juice, hot pepper</a:t>
            </a:r>
          </a:p>
          <a:p>
            <a:pPr marL="285744" indent="-285744"/>
            <a:r>
              <a:rPr lang="en-US" dirty="0"/>
              <a:t>Finishing techniques</a:t>
            </a:r>
          </a:p>
          <a:p>
            <a:endParaRPr lang="en-US" dirty="0"/>
          </a:p>
          <a:p>
            <a:endParaRPr lang="en-US" dirty="0"/>
          </a:p>
          <a:p>
            <a:pPr marL="285744" indent="-285744"/>
            <a:endParaRPr lang="en-US" dirty="0"/>
          </a:p>
          <a:p>
            <a:endParaRPr lang="en-US" dirty="0"/>
          </a:p>
          <a:p>
            <a:pPr marL="285744" indent="-285744"/>
            <a:endParaRPr lang="en-US" dirty="0"/>
          </a:p>
          <a:p>
            <a:endParaRPr lang="en-US" dirty="0"/>
          </a:p>
        </p:txBody>
      </p:sp>
    </p:spTree>
    <p:extLst>
      <p:ext uri="{BB962C8B-B14F-4D97-AF65-F5344CB8AC3E}">
        <p14:creationId xmlns:p14="http://schemas.microsoft.com/office/powerpoint/2010/main" val="30396175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Clear Soups</a:t>
            </a:r>
          </a:p>
        </p:txBody>
      </p:sp>
      <p:sp>
        <p:nvSpPr>
          <p:cNvPr id="4" name="Text Placeholder 3"/>
          <p:cNvSpPr>
            <a:spLocks noGrp="1"/>
          </p:cNvSpPr>
          <p:nvPr>
            <p:ph idx="1"/>
          </p:nvPr>
        </p:nvSpPr>
        <p:spPr/>
        <p:txBody>
          <a:bodyPr>
            <a:normAutofit/>
          </a:bodyPr>
          <a:lstStyle/>
          <a:p>
            <a:pPr marL="285744" indent="-285744"/>
            <a:r>
              <a:rPr lang="en-US" dirty="0"/>
              <a:t>Stock or broth</a:t>
            </a:r>
          </a:p>
          <a:p>
            <a:pPr marL="285744" indent="-285744"/>
            <a:r>
              <a:rPr lang="en-US" dirty="0"/>
              <a:t>Broth—water; vegetables; beef, fish, chicken, or veal; mirepoix; </a:t>
            </a:r>
            <a:r>
              <a:rPr lang="en-US" i="1" dirty="0"/>
              <a:t>bouquet garni</a:t>
            </a:r>
          </a:p>
          <a:p>
            <a:pPr marL="285744" indent="-285744"/>
            <a:r>
              <a:rPr lang="en-US" dirty="0"/>
              <a:t>Clear to pale amber</a:t>
            </a:r>
          </a:p>
          <a:p>
            <a:pPr marL="285744" indent="-285744"/>
            <a:endParaRPr lang="en-US" dirty="0"/>
          </a:p>
          <a:p>
            <a:endParaRPr lang="en-US" dirty="0"/>
          </a:p>
          <a:p>
            <a:endParaRPr lang="en-US" dirty="0"/>
          </a:p>
          <a:p>
            <a:pPr marL="285744" indent="-285744"/>
            <a:endParaRPr lang="en-US" dirty="0"/>
          </a:p>
          <a:p>
            <a:endParaRPr lang="en-US" dirty="0"/>
          </a:p>
          <a:p>
            <a:pPr marL="285744" indent="-285744"/>
            <a:endParaRPr lang="en-US" dirty="0"/>
          </a:p>
          <a:p>
            <a:endParaRPr lang="en-US" dirty="0"/>
          </a:p>
        </p:txBody>
      </p:sp>
    </p:spTree>
    <p:extLst>
      <p:ext uri="{BB962C8B-B14F-4D97-AF65-F5344CB8AC3E}">
        <p14:creationId xmlns:p14="http://schemas.microsoft.com/office/powerpoint/2010/main" val="8703213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Clear Soups</a:t>
            </a:r>
          </a:p>
        </p:txBody>
      </p:sp>
      <p:sp>
        <p:nvSpPr>
          <p:cNvPr id="4" name="Text Placeholder 3"/>
          <p:cNvSpPr>
            <a:spLocks noGrp="1"/>
          </p:cNvSpPr>
          <p:nvPr>
            <p:ph idx="1"/>
          </p:nvPr>
        </p:nvSpPr>
        <p:spPr/>
        <p:txBody>
          <a:bodyPr>
            <a:normAutofit/>
          </a:bodyPr>
          <a:lstStyle/>
          <a:p>
            <a:pPr marL="0" indent="0">
              <a:buNone/>
            </a:pPr>
            <a:r>
              <a:rPr lang="en-US" dirty="0"/>
              <a:t>Consommé:</a:t>
            </a:r>
          </a:p>
          <a:p>
            <a:pPr marL="285744" indent="-285744"/>
            <a:r>
              <a:rPr lang="en-US" dirty="0"/>
              <a:t>Rich, flavorful broth or stock—clarified</a:t>
            </a:r>
          </a:p>
          <a:p>
            <a:pPr marL="285744" indent="-285744"/>
            <a:r>
              <a:rPr lang="en-US" dirty="0" err="1"/>
              <a:t>Clearmeat</a:t>
            </a:r>
            <a:r>
              <a:rPr lang="en-US" dirty="0"/>
              <a:t>—ground meats, mirepoix, tomatoes, </a:t>
            </a:r>
            <a:br>
              <a:rPr lang="en-US" dirty="0"/>
            </a:br>
            <a:r>
              <a:rPr lang="en-US" dirty="0"/>
              <a:t>egg whites, </a:t>
            </a:r>
            <a:r>
              <a:rPr lang="en-US" i="1" dirty="0"/>
              <a:t>oignon brûlé</a:t>
            </a:r>
          </a:p>
          <a:p>
            <a:pPr marL="285744" indent="-285744"/>
            <a:r>
              <a:rPr lang="en-US" i="1" dirty="0" err="1"/>
              <a:t>Oignon</a:t>
            </a:r>
            <a:r>
              <a:rPr lang="en-US" i="1" dirty="0"/>
              <a:t> </a:t>
            </a:r>
            <a:r>
              <a:rPr lang="en-US" i="1" dirty="0" err="1"/>
              <a:t>brûlé</a:t>
            </a:r>
            <a:r>
              <a:rPr lang="en-US" dirty="0"/>
              <a:t>—burnt onion</a:t>
            </a:r>
          </a:p>
          <a:p>
            <a:pPr lvl="1"/>
            <a:r>
              <a:rPr lang="en-US" dirty="0"/>
              <a:t>Cut in half</a:t>
            </a:r>
          </a:p>
          <a:p>
            <a:pPr lvl="1"/>
            <a:r>
              <a:rPr lang="en-US" dirty="0"/>
              <a:t>Char flat part</a:t>
            </a:r>
          </a:p>
          <a:p>
            <a:pPr lvl="1"/>
            <a:r>
              <a:rPr lang="en-US" dirty="0"/>
              <a:t>Adds color and flavor</a:t>
            </a:r>
          </a:p>
          <a:p>
            <a:pPr marL="285744" indent="-285744"/>
            <a:r>
              <a:rPr lang="en-US" dirty="0"/>
              <a:t>Simmer slowly</a:t>
            </a:r>
          </a:p>
          <a:p>
            <a:pPr marL="285744" indent="-285744"/>
            <a:r>
              <a:rPr lang="en-US" dirty="0"/>
              <a:t>Raft—floating layer of egg whites, meat, vegetable </a:t>
            </a:r>
            <a:br>
              <a:rPr lang="en-US" dirty="0"/>
            </a:br>
            <a:r>
              <a:rPr lang="en-US" dirty="0"/>
              <a:t>solids, and fats</a:t>
            </a:r>
          </a:p>
          <a:p>
            <a:pPr marL="285744" indent="-285744"/>
            <a:r>
              <a:rPr lang="en-US" dirty="0"/>
              <a:t>Clarified—raft removed</a:t>
            </a:r>
          </a:p>
          <a:p>
            <a:pPr marL="285744" indent="-285744"/>
            <a:r>
              <a:rPr lang="en-US" dirty="0"/>
              <a:t>Clear and aromatic</a:t>
            </a:r>
          </a:p>
          <a:p>
            <a:pPr marL="285744" indent="-285744"/>
            <a:r>
              <a:rPr lang="en-US" dirty="0"/>
              <a:t>Emphasize flavor as major ingredient</a:t>
            </a:r>
          </a:p>
          <a:p>
            <a:pPr marL="285744" indent="-285744"/>
            <a:endParaRPr lang="en-US" dirty="0"/>
          </a:p>
          <a:p>
            <a:pPr marL="285744" indent="-285744"/>
            <a:endParaRPr lang="en-US" dirty="0"/>
          </a:p>
          <a:p>
            <a:pPr marL="285744" indent="-285744"/>
            <a:endParaRPr lang="en-US" dirty="0"/>
          </a:p>
          <a:p>
            <a:endParaRPr lang="en-US" dirty="0"/>
          </a:p>
          <a:p>
            <a:endParaRPr lang="en-US" dirty="0"/>
          </a:p>
          <a:p>
            <a:pPr marL="285744" indent="-285744"/>
            <a:endParaRPr lang="en-US" dirty="0"/>
          </a:p>
          <a:p>
            <a:endParaRPr lang="en-US" dirty="0"/>
          </a:p>
          <a:p>
            <a:pPr marL="285744" indent="-285744"/>
            <a:endParaRPr lang="en-US" dirty="0"/>
          </a:p>
          <a:p>
            <a:endParaRPr lang="en-US" dirty="0"/>
          </a:p>
        </p:txBody>
      </p:sp>
      <p:pic>
        <p:nvPicPr>
          <p:cNvPr id="8" name="Picture Placeholder 7"/>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7988166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Thick Soups</a:t>
            </a:r>
          </a:p>
        </p:txBody>
      </p:sp>
      <p:sp>
        <p:nvSpPr>
          <p:cNvPr id="4" name="Text Placeholder 3"/>
          <p:cNvSpPr>
            <a:spLocks noGrp="1"/>
          </p:cNvSpPr>
          <p:nvPr>
            <p:ph idx="1"/>
          </p:nvPr>
        </p:nvSpPr>
        <p:spPr/>
        <p:txBody>
          <a:bodyPr>
            <a:normAutofit/>
          </a:bodyPr>
          <a:lstStyle/>
          <a:p>
            <a:pPr marL="285744" indent="-285744"/>
            <a:r>
              <a:rPr lang="en-US" dirty="0"/>
              <a:t>Cream and purée soups</a:t>
            </a:r>
          </a:p>
          <a:p>
            <a:pPr marL="285744" indent="-285744"/>
            <a:r>
              <a:rPr lang="en-US" dirty="0"/>
              <a:t>Liquid and </a:t>
            </a:r>
            <a:r>
              <a:rPr lang="en-US" i="1" dirty="0"/>
              <a:t>sachet d’épices </a:t>
            </a:r>
            <a:r>
              <a:rPr lang="en-US" dirty="0"/>
              <a:t>or </a:t>
            </a:r>
            <a:r>
              <a:rPr lang="en-US" i="1" dirty="0"/>
              <a:t>bouquet garni</a:t>
            </a:r>
          </a:p>
          <a:p>
            <a:pPr marL="285744" indent="-285744"/>
            <a:r>
              <a:rPr lang="en-US" dirty="0"/>
              <a:t>Puréed main ingredient</a:t>
            </a:r>
          </a:p>
          <a:p>
            <a:pPr marL="285744" indent="-285744"/>
            <a:r>
              <a:rPr lang="en-US" dirty="0"/>
              <a:t>Cream soup</a:t>
            </a:r>
          </a:p>
          <a:p>
            <a:pPr lvl="1"/>
            <a:r>
              <a:rPr lang="en-US" dirty="0"/>
              <a:t>Thickened with starch—roux</a:t>
            </a:r>
          </a:p>
          <a:p>
            <a:pPr lvl="1"/>
            <a:r>
              <a:rPr lang="en-US" dirty="0"/>
              <a:t>Smooth texture</a:t>
            </a:r>
          </a:p>
          <a:p>
            <a:pPr lvl="1"/>
            <a:r>
              <a:rPr lang="en-US" dirty="0"/>
              <a:t>Never boil—fat breaks down</a:t>
            </a:r>
          </a:p>
          <a:p>
            <a:pPr lvl="1"/>
            <a:r>
              <a:rPr lang="en-US" dirty="0"/>
              <a:t>Garnish with bit of main ingredient</a:t>
            </a:r>
          </a:p>
          <a:p>
            <a:pPr marL="285744" indent="-285744"/>
            <a:r>
              <a:rPr lang="en-US" dirty="0"/>
              <a:t>Purée soup</a:t>
            </a:r>
          </a:p>
          <a:p>
            <a:pPr lvl="1"/>
            <a:r>
              <a:rPr lang="en-US" dirty="0"/>
              <a:t>Thickened with starch from main ingredient—potatoes</a:t>
            </a:r>
          </a:p>
          <a:p>
            <a:pPr lvl="1"/>
            <a:r>
              <a:rPr lang="en-US" dirty="0"/>
              <a:t>Coarser</a:t>
            </a:r>
          </a:p>
          <a:p>
            <a:endParaRPr lang="en-US" dirty="0"/>
          </a:p>
          <a:p>
            <a:endParaRPr lang="en-US" dirty="0"/>
          </a:p>
          <a:p>
            <a:pPr marL="285744" indent="-285744"/>
            <a:endParaRPr lang="en-US" dirty="0"/>
          </a:p>
          <a:p>
            <a:endParaRPr lang="en-US" dirty="0"/>
          </a:p>
          <a:p>
            <a:pPr marL="285744" indent="-285744"/>
            <a:endParaRPr lang="en-US" dirty="0"/>
          </a:p>
          <a:p>
            <a:endParaRPr lang="en-US" dirty="0"/>
          </a:p>
        </p:txBody>
      </p:sp>
    </p:spTree>
    <p:extLst>
      <p:ext uri="{BB962C8B-B14F-4D97-AF65-F5344CB8AC3E}">
        <p14:creationId xmlns:p14="http://schemas.microsoft.com/office/powerpoint/2010/main" val="7774436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Thick Soups</a:t>
            </a:r>
          </a:p>
        </p:txBody>
      </p:sp>
      <p:sp>
        <p:nvSpPr>
          <p:cNvPr id="4" name="Text Placeholder 3"/>
          <p:cNvSpPr>
            <a:spLocks noGrp="1"/>
          </p:cNvSpPr>
          <p:nvPr>
            <p:ph idx="1"/>
          </p:nvPr>
        </p:nvSpPr>
        <p:spPr/>
        <p:txBody>
          <a:bodyPr>
            <a:normAutofit/>
          </a:bodyPr>
          <a:lstStyle/>
          <a:p>
            <a:pPr marL="0" indent="0">
              <a:buNone/>
            </a:pPr>
            <a:r>
              <a:rPr lang="en-US" dirty="0"/>
              <a:t>Bisques:</a:t>
            </a:r>
          </a:p>
          <a:p>
            <a:pPr marL="285744" indent="-285744"/>
            <a:r>
              <a:rPr lang="en-US" dirty="0"/>
              <a:t>Cream soup</a:t>
            </a:r>
          </a:p>
          <a:p>
            <a:pPr marL="285744" indent="-285744"/>
            <a:r>
              <a:rPr lang="en-US" dirty="0"/>
              <a:t>Puréed shells from shellfish—lobster, shrimp, or crab</a:t>
            </a:r>
          </a:p>
          <a:p>
            <a:pPr marL="285744" indent="-285744"/>
            <a:r>
              <a:rPr lang="en-US" dirty="0"/>
              <a:t>Texture slightly grainy</a:t>
            </a:r>
          </a:p>
          <a:p>
            <a:pPr marL="285744" indent="-285744"/>
            <a:r>
              <a:rPr lang="en-US" dirty="0"/>
              <a:t>Pale pink or red color</a:t>
            </a:r>
          </a:p>
          <a:p>
            <a:pPr marL="285744" indent="-285744"/>
            <a:r>
              <a:rPr lang="en-US" dirty="0"/>
              <a:t>Flavor of shellfish</a:t>
            </a:r>
          </a:p>
          <a:p>
            <a:endParaRPr lang="en-US" dirty="0"/>
          </a:p>
          <a:p>
            <a:endParaRPr lang="en-US" dirty="0"/>
          </a:p>
          <a:p>
            <a:pPr marL="285744" indent="-285744"/>
            <a:endParaRPr lang="en-US" dirty="0"/>
          </a:p>
          <a:p>
            <a:endParaRPr lang="en-US" dirty="0"/>
          </a:p>
          <a:p>
            <a:pPr marL="285744" indent="-285744"/>
            <a:endParaRPr lang="en-US" dirty="0"/>
          </a:p>
          <a:p>
            <a:endParaRPr lang="en-US" dirty="0"/>
          </a:p>
        </p:txBody>
      </p:sp>
      <p:pic>
        <p:nvPicPr>
          <p:cNvPr id="8" name="Picture Placeholder 7"/>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a:stretch/>
        </p:blipFill>
        <p:spPr/>
      </p:pic>
    </p:spTree>
    <p:extLst>
      <p:ext uri="{BB962C8B-B14F-4D97-AF65-F5344CB8AC3E}">
        <p14:creationId xmlns:p14="http://schemas.microsoft.com/office/powerpoint/2010/main" val="27932531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Thick Soups</a:t>
            </a:r>
          </a:p>
        </p:txBody>
      </p:sp>
      <p:sp>
        <p:nvSpPr>
          <p:cNvPr id="4" name="Text Placeholder 3"/>
          <p:cNvSpPr>
            <a:spLocks noGrp="1"/>
          </p:cNvSpPr>
          <p:nvPr>
            <p:ph idx="1"/>
          </p:nvPr>
        </p:nvSpPr>
        <p:spPr/>
        <p:txBody>
          <a:bodyPr>
            <a:normAutofit/>
          </a:bodyPr>
          <a:lstStyle/>
          <a:p>
            <a:pPr marL="0" indent="0">
              <a:buNone/>
            </a:pPr>
            <a:r>
              <a:rPr lang="en-US" dirty="0"/>
              <a:t>Chowders:</a:t>
            </a:r>
          </a:p>
          <a:p>
            <a:pPr marL="285744" indent="-285744"/>
            <a:r>
              <a:rPr lang="en-US" dirty="0"/>
              <a:t>Hearty, thick soup</a:t>
            </a:r>
          </a:p>
          <a:p>
            <a:pPr marL="285744" indent="-285744"/>
            <a:r>
              <a:rPr lang="en-US" dirty="0"/>
              <a:t>Made same way as cream soups</a:t>
            </a:r>
          </a:p>
          <a:p>
            <a:pPr marL="285744" indent="-285744"/>
            <a:r>
              <a:rPr lang="en-US" dirty="0"/>
              <a:t>Not puréed before cream or milk</a:t>
            </a:r>
          </a:p>
          <a:p>
            <a:pPr marL="285744" indent="-285744"/>
            <a:r>
              <a:rPr lang="en-US" dirty="0"/>
              <a:t>Thickened with roux</a:t>
            </a:r>
          </a:p>
          <a:p>
            <a:pPr marL="285744" indent="-285744"/>
            <a:r>
              <a:rPr lang="en-US" dirty="0"/>
              <a:t>Large pieces of main ingredients</a:t>
            </a:r>
          </a:p>
          <a:p>
            <a:pPr marL="285744" indent="-285744"/>
            <a:r>
              <a:rPr lang="en-US" dirty="0"/>
              <a:t>Garnish</a:t>
            </a:r>
          </a:p>
          <a:p>
            <a:endParaRPr lang="en-US" dirty="0"/>
          </a:p>
          <a:p>
            <a:pPr marL="285744" indent="-285744"/>
            <a:endParaRPr lang="en-US" dirty="0"/>
          </a:p>
          <a:p>
            <a:endParaRPr lang="en-US" dirty="0"/>
          </a:p>
          <a:p>
            <a:pPr marL="285744" indent="-285744"/>
            <a:endParaRPr lang="en-US" dirty="0"/>
          </a:p>
          <a:p>
            <a:endParaRPr lang="en-US" dirty="0"/>
          </a:p>
        </p:txBody>
      </p:sp>
    </p:spTree>
    <p:extLst>
      <p:ext uri="{BB962C8B-B14F-4D97-AF65-F5344CB8AC3E}">
        <p14:creationId xmlns:p14="http://schemas.microsoft.com/office/powerpoint/2010/main" val="8210890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Preparing Basic Broth</a:t>
            </a:r>
          </a:p>
        </p:txBody>
      </p:sp>
      <p:sp>
        <p:nvSpPr>
          <p:cNvPr id="4" name="Text Placeholder 3"/>
          <p:cNvSpPr>
            <a:spLocks noGrp="1"/>
          </p:cNvSpPr>
          <p:nvPr>
            <p:ph idx="1"/>
          </p:nvPr>
        </p:nvSpPr>
        <p:spPr/>
        <p:txBody>
          <a:bodyPr>
            <a:normAutofit/>
          </a:bodyPr>
          <a:lstStyle/>
          <a:p>
            <a:pPr>
              <a:buAutoNum type="arabicPeriod"/>
            </a:pPr>
            <a:r>
              <a:rPr lang="en-US" dirty="0"/>
              <a:t>Combine meat or vegetables and water</a:t>
            </a:r>
          </a:p>
          <a:p>
            <a:pPr>
              <a:buAutoNum type="arabicPeriod"/>
            </a:pPr>
            <a:r>
              <a:rPr lang="en-US" dirty="0"/>
              <a:t>Bring to even simmer</a:t>
            </a:r>
          </a:p>
          <a:p>
            <a:pPr>
              <a:buAutoNum type="arabicPeriod"/>
            </a:pPr>
            <a:r>
              <a:rPr lang="en-US" dirty="0"/>
              <a:t>Add mirepoix and </a:t>
            </a:r>
            <a:r>
              <a:rPr lang="en-US" i="1" dirty="0"/>
              <a:t>bouquet garni</a:t>
            </a:r>
          </a:p>
          <a:p>
            <a:pPr>
              <a:buAutoNum type="arabicPeriod"/>
            </a:pPr>
            <a:r>
              <a:rPr lang="en-US" dirty="0"/>
              <a:t>Simmer for appropriate cooking time</a:t>
            </a:r>
          </a:p>
          <a:p>
            <a:pPr lvl="1"/>
            <a:r>
              <a:rPr lang="en-US" dirty="0"/>
              <a:t>Beef, veal, game, chicken: 2 to 3 hours</a:t>
            </a:r>
          </a:p>
          <a:p>
            <a:pPr lvl="1"/>
            <a:r>
              <a:rPr lang="en-US" dirty="0"/>
              <a:t>Fish: 30 to 40 minutes</a:t>
            </a:r>
          </a:p>
          <a:p>
            <a:pPr lvl="1"/>
            <a:r>
              <a:rPr lang="en-US" dirty="0"/>
              <a:t>Vegetables: 30 minutes to 1 hour</a:t>
            </a:r>
          </a:p>
          <a:p>
            <a:pPr marL="342900" indent="-342900">
              <a:buFont typeface="+mj-lt"/>
              <a:buAutoNum type="arabicPeriod" startAt="5"/>
            </a:pPr>
            <a:r>
              <a:rPr lang="en-US" dirty="0"/>
              <a:t>Skim and strain</a:t>
            </a:r>
          </a:p>
          <a:p>
            <a:endParaRPr lang="en-US" dirty="0"/>
          </a:p>
          <a:p>
            <a:pPr marL="285744" indent="-285744"/>
            <a:endParaRPr lang="en-US" dirty="0"/>
          </a:p>
          <a:p>
            <a:endParaRPr lang="en-US" b="1" dirty="0"/>
          </a:p>
          <a:p>
            <a:pPr marL="285744" indent="-285744"/>
            <a:endParaRPr lang="en-US" dirty="0"/>
          </a:p>
          <a:p>
            <a:endParaRPr lang="en-US" dirty="0"/>
          </a:p>
        </p:txBody>
      </p:sp>
      <p:pic>
        <p:nvPicPr>
          <p:cNvPr id="8" name="Picture Placeholder 7"/>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a:stretch/>
        </p:blipFill>
        <p:spPr/>
      </p:pic>
    </p:spTree>
    <p:extLst>
      <p:ext uri="{BB962C8B-B14F-4D97-AF65-F5344CB8AC3E}">
        <p14:creationId xmlns:p14="http://schemas.microsoft.com/office/powerpoint/2010/main" val="39559668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Stocks</a:t>
            </a:r>
          </a:p>
        </p:txBody>
      </p:sp>
      <p:sp>
        <p:nvSpPr>
          <p:cNvPr id="4" name="Text Placeholder 3"/>
          <p:cNvSpPr>
            <a:spLocks noGrp="1"/>
          </p:cNvSpPr>
          <p:nvPr>
            <p:ph idx="1"/>
          </p:nvPr>
        </p:nvSpPr>
        <p:spPr/>
        <p:txBody>
          <a:bodyPr>
            <a:noAutofit/>
          </a:bodyPr>
          <a:lstStyle/>
          <a:p>
            <a:pPr marL="285744" indent="-285744"/>
            <a:r>
              <a:rPr lang="en-US" sz="1800" dirty="0"/>
              <a:t>Liquid from simmering meats or vegetables</a:t>
            </a:r>
          </a:p>
          <a:p>
            <a:pPr marL="285744" indent="-285744"/>
            <a:r>
              <a:rPr lang="en-US" sz="1800" dirty="0"/>
              <a:t>Broth</a:t>
            </a:r>
          </a:p>
        </p:txBody>
      </p:sp>
      <p:pic>
        <p:nvPicPr>
          <p:cNvPr id="21" name="Picture Placeholder 20"/>
          <p:cNvPicPr>
            <a:picLocks noGrp="1" noChangeAspect="1"/>
          </p:cNvPicPr>
          <p:nvPr>
            <p:ph type="pic" sz="quarter" idx="14"/>
          </p:nvPr>
        </p:nvPicPr>
        <p:blipFill rotWithShape="1">
          <a:blip r:embed="rId3" cstate="print">
            <a:extLst>
              <a:ext uri="{28A0092B-C50C-407E-A947-70E740481C1C}">
                <a14:useLocalDpi xmlns:a14="http://schemas.microsoft.com/office/drawing/2010/main" val="0"/>
              </a:ext>
            </a:extLst>
          </a:blip>
          <a:srcRect/>
          <a:stretch/>
        </p:blipFill>
        <p:spPr/>
      </p:pic>
      <p:sp>
        <p:nvSpPr>
          <p:cNvPr id="16" name="Content Placeholder 15"/>
          <p:cNvSpPr>
            <a:spLocks noGrp="1"/>
          </p:cNvSpPr>
          <p:nvPr>
            <p:ph idx="17"/>
          </p:nvPr>
        </p:nvSpPr>
        <p:spPr/>
        <p:txBody>
          <a:bodyPr/>
          <a:lstStyle/>
          <a:p>
            <a:pPr marL="285744" indent="-285744"/>
            <a:r>
              <a:rPr lang="en-US" sz="1800" dirty="0"/>
              <a:t>Amber liquid</a:t>
            </a:r>
          </a:p>
          <a:p>
            <a:pPr marL="285744" indent="-285744"/>
            <a:r>
              <a:rPr lang="en-US" sz="1800" dirty="0"/>
              <a:t>Simmering poultry, beef, veal, or game bones</a:t>
            </a:r>
          </a:p>
          <a:p>
            <a:pPr marL="285744" indent="-285744"/>
            <a:r>
              <a:rPr lang="en-US" sz="1800" dirty="0"/>
              <a:t>Bones browned first</a:t>
            </a:r>
          </a:p>
          <a:p>
            <a:pPr marL="0" indent="0">
              <a:buNone/>
            </a:pPr>
            <a:endParaRPr lang="en-US" sz="1800" dirty="0"/>
          </a:p>
        </p:txBody>
      </p:sp>
      <p:sp>
        <p:nvSpPr>
          <p:cNvPr id="17" name="Content Placeholder 16"/>
          <p:cNvSpPr>
            <a:spLocks noGrp="1"/>
          </p:cNvSpPr>
          <p:nvPr>
            <p:ph idx="18"/>
          </p:nvPr>
        </p:nvSpPr>
        <p:spPr/>
        <p:txBody>
          <a:bodyPr/>
          <a:lstStyle/>
          <a:p>
            <a:pPr marL="285744" indent="-285744"/>
            <a:r>
              <a:rPr lang="en-US" sz="1800" dirty="0"/>
              <a:t>Aromatic vegetable broth</a:t>
            </a:r>
          </a:p>
          <a:p>
            <a:pPr marL="285744" indent="-285744"/>
            <a:r>
              <a:rPr lang="en-US" sz="1800" dirty="0"/>
              <a:t>Poaching fish or vegetables</a:t>
            </a:r>
          </a:p>
        </p:txBody>
      </p:sp>
      <p:sp>
        <p:nvSpPr>
          <p:cNvPr id="8" name="TextBox 7"/>
          <p:cNvSpPr txBox="1"/>
          <p:nvPr/>
        </p:nvSpPr>
        <p:spPr>
          <a:xfrm>
            <a:off x="1954637" y="611140"/>
            <a:ext cx="955711" cy="369332"/>
          </a:xfrm>
          <a:prstGeom prst="rect">
            <a:avLst/>
          </a:prstGeom>
          <a:noFill/>
        </p:spPr>
        <p:txBody>
          <a:bodyPr wrap="none" rtlCol="0">
            <a:spAutoFit/>
          </a:bodyPr>
          <a:lstStyle/>
          <a:p>
            <a:r>
              <a:rPr lang="en-US" dirty="0"/>
              <a:t>Bouillon</a:t>
            </a:r>
          </a:p>
        </p:txBody>
      </p:sp>
      <p:sp>
        <p:nvSpPr>
          <p:cNvPr id="9" name="TextBox 8"/>
          <p:cNvSpPr txBox="1"/>
          <p:nvPr/>
        </p:nvSpPr>
        <p:spPr>
          <a:xfrm>
            <a:off x="9346317" y="607195"/>
            <a:ext cx="1529586" cy="369332"/>
          </a:xfrm>
          <a:prstGeom prst="rect">
            <a:avLst/>
          </a:prstGeom>
          <a:noFill/>
        </p:spPr>
        <p:txBody>
          <a:bodyPr wrap="none" rtlCol="0">
            <a:spAutoFit/>
          </a:bodyPr>
          <a:lstStyle/>
          <a:p>
            <a:r>
              <a:rPr lang="en-US" dirty="0"/>
              <a:t>Court bouillon</a:t>
            </a:r>
          </a:p>
        </p:txBody>
      </p:sp>
      <p:sp>
        <p:nvSpPr>
          <p:cNvPr id="10" name="TextBox 9"/>
          <p:cNvSpPr txBox="1"/>
          <p:nvPr/>
        </p:nvSpPr>
        <p:spPr>
          <a:xfrm>
            <a:off x="5644848" y="628043"/>
            <a:ext cx="1332994" cy="369332"/>
          </a:xfrm>
          <a:prstGeom prst="rect">
            <a:avLst/>
          </a:prstGeom>
          <a:noFill/>
        </p:spPr>
        <p:txBody>
          <a:bodyPr wrap="none" rtlCol="0">
            <a:spAutoFit/>
          </a:bodyPr>
          <a:lstStyle/>
          <a:p>
            <a:r>
              <a:rPr lang="en-US" dirty="0"/>
              <a:t>Brown stock</a:t>
            </a:r>
          </a:p>
        </p:txBody>
      </p:sp>
      <p:sp>
        <p:nvSpPr>
          <p:cNvPr id="11" name="Text Placeholder 3"/>
          <p:cNvSpPr txBox="1">
            <a:spLocks/>
          </p:cNvSpPr>
          <p:nvPr/>
        </p:nvSpPr>
        <p:spPr>
          <a:xfrm>
            <a:off x="4259264" y="3653115"/>
            <a:ext cx="3932237" cy="146843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44" indent="-285744">
              <a:buFont typeface="Arial" panose="020B0604020202020204" pitchFamily="34" charset="0"/>
              <a:buChar char="•"/>
            </a:pPr>
            <a:endParaRPr lang="en-US" sz="1800" dirty="0"/>
          </a:p>
        </p:txBody>
      </p:sp>
      <p:sp>
        <p:nvSpPr>
          <p:cNvPr id="12" name="Text Placeholder 3"/>
          <p:cNvSpPr txBox="1">
            <a:spLocks/>
          </p:cNvSpPr>
          <p:nvPr/>
        </p:nvSpPr>
        <p:spPr>
          <a:xfrm>
            <a:off x="8635206" y="3580606"/>
            <a:ext cx="3932237" cy="146843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44" indent="-285744">
              <a:buFont typeface="Arial" panose="020B0604020202020204" pitchFamily="34" charset="0"/>
              <a:buChar char="•"/>
            </a:pPr>
            <a:endParaRPr lang="en-US" sz="1800" dirty="0"/>
          </a:p>
        </p:txBody>
      </p:sp>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79928" y="1142999"/>
            <a:ext cx="3182471" cy="1371601"/>
          </a:xfrm>
          <a:prstGeom prst="rect">
            <a:avLst/>
          </a:prstGeom>
        </p:spPr>
      </p:pic>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8503920" y="1142999"/>
            <a:ext cx="3218688" cy="1371601"/>
          </a:xfrm>
          <a:prstGeom prst="rect">
            <a:avLst/>
          </a:prstGeom>
        </p:spPr>
      </p:pic>
    </p:spTree>
    <p:extLst>
      <p:ext uri="{BB962C8B-B14F-4D97-AF65-F5344CB8AC3E}">
        <p14:creationId xmlns:p14="http://schemas.microsoft.com/office/powerpoint/2010/main" val="29178797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Preparing Basic Consommé</a:t>
            </a:r>
          </a:p>
        </p:txBody>
      </p:sp>
      <p:sp>
        <p:nvSpPr>
          <p:cNvPr id="4" name="Text Placeholder 3"/>
          <p:cNvSpPr>
            <a:spLocks noGrp="1"/>
          </p:cNvSpPr>
          <p:nvPr>
            <p:ph idx="1"/>
          </p:nvPr>
        </p:nvSpPr>
        <p:spPr/>
        <p:txBody>
          <a:bodyPr>
            <a:normAutofit/>
          </a:bodyPr>
          <a:lstStyle/>
          <a:p>
            <a:pPr>
              <a:buAutoNum type="arabicPeriod"/>
            </a:pPr>
            <a:r>
              <a:rPr lang="en-US" dirty="0"/>
              <a:t>Combine ingredients</a:t>
            </a:r>
          </a:p>
          <a:p>
            <a:pPr>
              <a:buAutoNum type="arabicPeriod"/>
            </a:pPr>
            <a:r>
              <a:rPr lang="en-US" dirty="0"/>
              <a:t>Blend in stock</a:t>
            </a:r>
          </a:p>
          <a:p>
            <a:pPr>
              <a:buAutoNum type="arabicPeriod"/>
            </a:pPr>
            <a:r>
              <a:rPr lang="en-US" dirty="0"/>
              <a:t>Bring to slow simmer</a:t>
            </a:r>
          </a:p>
          <a:p>
            <a:pPr lvl="1" indent="-342891"/>
            <a:r>
              <a:rPr lang="en-US" dirty="0"/>
              <a:t>Stir frequently until raft forms</a:t>
            </a:r>
          </a:p>
          <a:p>
            <a:pPr marL="342900" indent="-342900">
              <a:buFont typeface="+mj-lt"/>
              <a:buAutoNum type="arabicPeriod" startAt="4"/>
            </a:pPr>
            <a:r>
              <a:rPr lang="en-US" dirty="0"/>
              <a:t>Do not stir after raft forms</a:t>
            </a:r>
          </a:p>
          <a:p>
            <a:pPr marL="342900" indent="-342900">
              <a:buFont typeface="+mj-lt"/>
              <a:buAutoNum type="arabicPeriod" startAt="4"/>
            </a:pPr>
            <a:r>
              <a:rPr lang="en-US" dirty="0"/>
              <a:t>Break hole in raft</a:t>
            </a:r>
          </a:p>
          <a:p>
            <a:pPr lvl="1" indent="-342891"/>
            <a:r>
              <a:rPr lang="en-US" dirty="0"/>
              <a:t>Continue to simmer</a:t>
            </a:r>
          </a:p>
          <a:p>
            <a:pPr>
              <a:buAutoNum type="arabicPeriod" startAt="6"/>
            </a:pPr>
            <a:r>
              <a:rPr lang="en-US" dirty="0"/>
              <a:t>Strain</a:t>
            </a:r>
          </a:p>
          <a:p>
            <a:pPr>
              <a:buAutoNum type="arabicPeriod" startAt="6"/>
            </a:pPr>
            <a:r>
              <a:rPr lang="en-US" dirty="0"/>
              <a:t>Cool and store</a:t>
            </a:r>
          </a:p>
          <a:p>
            <a:endParaRPr lang="en-US" dirty="0"/>
          </a:p>
          <a:p>
            <a:pPr marL="285744" indent="-285744"/>
            <a:endParaRPr lang="en-US" dirty="0"/>
          </a:p>
          <a:p>
            <a:endParaRPr lang="en-US" b="1" dirty="0"/>
          </a:p>
          <a:p>
            <a:pPr marL="285744" indent="-285744"/>
            <a:endParaRPr lang="en-US" dirty="0"/>
          </a:p>
          <a:p>
            <a:endParaRPr lang="en-US" dirty="0"/>
          </a:p>
        </p:txBody>
      </p:sp>
      <p:pic>
        <p:nvPicPr>
          <p:cNvPr id="8" name="Picture Placeholder 7"/>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a:stretch/>
        </p:blipFill>
        <p:spPr/>
      </p:pic>
    </p:spTree>
    <p:extLst>
      <p:ext uri="{BB962C8B-B14F-4D97-AF65-F5344CB8AC3E}">
        <p14:creationId xmlns:p14="http://schemas.microsoft.com/office/powerpoint/2010/main" val="40617037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Clarifying Stock</a:t>
            </a:r>
          </a:p>
        </p:txBody>
      </p:sp>
      <p:sp>
        <p:nvSpPr>
          <p:cNvPr id="4" name="Text Placeholder 3"/>
          <p:cNvSpPr>
            <a:spLocks noGrp="1"/>
          </p:cNvSpPr>
          <p:nvPr>
            <p:ph idx="1"/>
          </p:nvPr>
        </p:nvSpPr>
        <p:spPr/>
        <p:txBody>
          <a:bodyPr>
            <a:normAutofit/>
          </a:bodyPr>
          <a:lstStyle/>
          <a:p>
            <a:pPr>
              <a:buAutoNum type="arabicPeriod"/>
            </a:pPr>
            <a:r>
              <a:rPr lang="en-US" dirty="0"/>
              <a:t>Use egg whites, mild acid, browned onion</a:t>
            </a:r>
          </a:p>
          <a:p>
            <a:pPr>
              <a:buAutoNum type="arabicPeriod"/>
            </a:pPr>
            <a:r>
              <a:rPr lang="en-US" dirty="0"/>
              <a:t>Whip egg whites</a:t>
            </a:r>
          </a:p>
          <a:p>
            <a:pPr>
              <a:buAutoNum type="arabicPeriod"/>
            </a:pPr>
            <a:r>
              <a:rPr lang="en-US" dirty="0"/>
              <a:t>Add ingredients—100°F (38°C)</a:t>
            </a:r>
          </a:p>
          <a:p>
            <a:pPr>
              <a:buAutoNum type="arabicPeriod"/>
            </a:pPr>
            <a:r>
              <a:rPr lang="en-US" dirty="0"/>
              <a:t>Simmer gently</a:t>
            </a:r>
          </a:p>
          <a:p>
            <a:pPr lvl="1" indent="-342891"/>
            <a:r>
              <a:rPr lang="en-US" dirty="0"/>
              <a:t>Medium heat</a:t>
            </a:r>
          </a:p>
          <a:p>
            <a:pPr lvl="1" indent="-342891"/>
            <a:r>
              <a:rPr lang="en-US" dirty="0"/>
              <a:t>Half hour or &gt;</a:t>
            </a:r>
          </a:p>
          <a:p>
            <a:pPr marL="342900" indent="-342900">
              <a:buFont typeface="+mj-lt"/>
              <a:buAutoNum type="arabicPeriod" startAt="5"/>
            </a:pPr>
            <a:r>
              <a:rPr lang="en-US" dirty="0"/>
              <a:t>Do not stir raft</a:t>
            </a:r>
          </a:p>
          <a:p>
            <a:pPr marL="342900" indent="-342900">
              <a:buFont typeface="+mj-lt"/>
              <a:buAutoNum type="arabicPeriod" startAt="5"/>
            </a:pPr>
            <a:r>
              <a:rPr lang="en-US" dirty="0"/>
              <a:t>Remove raft</a:t>
            </a:r>
          </a:p>
          <a:p>
            <a:pPr marL="342900" indent="-342900">
              <a:buFont typeface="+mj-lt"/>
              <a:buAutoNum type="arabicPeriod" startAt="5"/>
            </a:pPr>
            <a:r>
              <a:rPr lang="en-US" dirty="0"/>
              <a:t>Discard raft</a:t>
            </a:r>
          </a:p>
          <a:p>
            <a:endParaRPr lang="en-US" dirty="0"/>
          </a:p>
          <a:p>
            <a:pPr marL="285744" indent="-285744"/>
            <a:endParaRPr lang="en-US" dirty="0"/>
          </a:p>
          <a:p>
            <a:endParaRPr lang="en-US" b="1" dirty="0"/>
          </a:p>
          <a:p>
            <a:pPr marL="285744" indent="-285744"/>
            <a:endParaRPr lang="en-US" dirty="0"/>
          </a:p>
          <a:p>
            <a:endParaRPr lang="en-US" dirty="0"/>
          </a:p>
        </p:txBody>
      </p:sp>
      <p:pic>
        <p:nvPicPr>
          <p:cNvPr id="8" name="Picture Placeholder 7"/>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0978035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Clarifying Stock</a:t>
            </a:r>
          </a:p>
        </p:txBody>
      </p:sp>
      <p:sp>
        <p:nvSpPr>
          <p:cNvPr id="4" name="Text Placeholder 3"/>
          <p:cNvSpPr>
            <a:spLocks noGrp="1"/>
          </p:cNvSpPr>
          <p:nvPr>
            <p:ph idx="1"/>
          </p:nvPr>
        </p:nvSpPr>
        <p:spPr/>
        <p:txBody>
          <a:bodyPr>
            <a:normAutofit/>
          </a:bodyPr>
          <a:lstStyle/>
          <a:p>
            <a:pPr>
              <a:buAutoNum type="arabicPeriod"/>
            </a:pPr>
            <a:r>
              <a:rPr lang="en-US" dirty="0"/>
              <a:t>Sauté major flavoring </a:t>
            </a:r>
          </a:p>
          <a:p>
            <a:pPr>
              <a:buAutoNum type="arabicPeriod"/>
            </a:pPr>
            <a:r>
              <a:rPr lang="en-US" dirty="0"/>
              <a:t>Make roux</a:t>
            </a:r>
          </a:p>
          <a:p>
            <a:pPr>
              <a:buAutoNum type="arabicPeriod"/>
            </a:pPr>
            <a:r>
              <a:rPr lang="en-US" dirty="0"/>
              <a:t>Add ingredients and simmer</a:t>
            </a:r>
          </a:p>
          <a:p>
            <a:pPr>
              <a:buAutoNum type="arabicPeriod"/>
            </a:pPr>
            <a:r>
              <a:rPr lang="en-US" dirty="0"/>
              <a:t>Purée and strain</a:t>
            </a:r>
          </a:p>
          <a:p>
            <a:pPr>
              <a:buAutoNum type="arabicPeriod"/>
            </a:pPr>
            <a:r>
              <a:rPr lang="en-US" dirty="0"/>
              <a:t>Add additional stock—adjust consistency</a:t>
            </a:r>
          </a:p>
          <a:p>
            <a:pPr>
              <a:buAutoNum type="arabicPeriod"/>
            </a:pPr>
            <a:r>
              <a:rPr lang="en-US" dirty="0"/>
              <a:t>Add cream and garnish</a:t>
            </a:r>
          </a:p>
          <a:p>
            <a:endParaRPr lang="en-US" dirty="0"/>
          </a:p>
          <a:p>
            <a:pPr marL="285744" indent="-285744"/>
            <a:endParaRPr lang="en-US" dirty="0"/>
          </a:p>
          <a:p>
            <a:endParaRPr lang="en-US" b="1" dirty="0"/>
          </a:p>
          <a:p>
            <a:pPr marL="285744" indent="-285744"/>
            <a:endParaRPr lang="en-US" dirty="0"/>
          </a:p>
          <a:p>
            <a:endParaRPr lang="en-US" dirty="0"/>
          </a:p>
        </p:txBody>
      </p:sp>
      <p:pic>
        <p:nvPicPr>
          <p:cNvPr id="8" name="Picture Placeholder 7"/>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a:stretch/>
        </p:blipFill>
        <p:spPr/>
      </p:pic>
    </p:spTree>
    <p:extLst>
      <p:ext uri="{BB962C8B-B14F-4D97-AF65-F5344CB8AC3E}">
        <p14:creationId xmlns:p14="http://schemas.microsoft.com/office/powerpoint/2010/main" val="6626893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Making Bisque</a:t>
            </a:r>
          </a:p>
        </p:txBody>
      </p:sp>
      <p:sp>
        <p:nvSpPr>
          <p:cNvPr id="4" name="Text Placeholder 3"/>
          <p:cNvSpPr>
            <a:spLocks noGrp="1"/>
          </p:cNvSpPr>
          <p:nvPr>
            <p:ph idx="1"/>
          </p:nvPr>
        </p:nvSpPr>
        <p:spPr/>
        <p:txBody>
          <a:bodyPr>
            <a:normAutofit/>
          </a:bodyPr>
          <a:lstStyle/>
          <a:p>
            <a:pPr>
              <a:buAutoNum type="arabicPeriod"/>
            </a:pPr>
            <a:r>
              <a:rPr lang="en-US" dirty="0"/>
              <a:t>Sear crustacean shells</a:t>
            </a:r>
          </a:p>
          <a:p>
            <a:pPr>
              <a:buAutoNum type="arabicPeriod"/>
            </a:pPr>
            <a:r>
              <a:rPr lang="en-US" dirty="0"/>
              <a:t>Add mirepoix, and sweat</a:t>
            </a:r>
          </a:p>
          <a:p>
            <a:pPr>
              <a:buAutoNum type="arabicPeriod"/>
            </a:pPr>
            <a:r>
              <a:rPr lang="en-US" dirty="0"/>
              <a:t>Add tomato product</a:t>
            </a:r>
          </a:p>
          <a:p>
            <a:pPr>
              <a:buAutoNum type="arabicPeriod"/>
            </a:pPr>
            <a:r>
              <a:rPr lang="en-US" dirty="0"/>
              <a:t>Reduce to </a:t>
            </a:r>
            <a:r>
              <a:rPr lang="en-US" i="1" dirty="0"/>
              <a:t>au sec </a:t>
            </a:r>
            <a:r>
              <a:rPr lang="en-US" dirty="0"/>
              <a:t>(very dry)</a:t>
            </a:r>
          </a:p>
          <a:p>
            <a:pPr>
              <a:buAutoNum type="arabicPeriod"/>
            </a:pPr>
            <a:r>
              <a:rPr lang="en-US" dirty="0"/>
              <a:t>Add stock and </a:t>
            </a:r>
            <a:r>
              <a:rPr lang="en-US" i="1" dirty="0"/>
              <a:t>sachet d’épices </a:t>
            </a:r>
            <a:r>
              <a:rPr lang="en-US" dirty="0"/>
              <a:t>or </a:t>
            </a:r>
            <a:r>
              <a:rPr lang="en-US" i="1" dirty="0"/>
              <a:t>bouquet garni</a:t>
            </a:r>
          </a:p>
          <a:p>
            <a:pPr>
              <a:buAutoNum type="arabicPeriod"/>
            </a:pPr>
            <a:r>
              <a:rPr lang="en-US" dirty="0"/>
              <a:t>Mix in roux</a:t>
            </a:r>
          </a:p>
          <a:p>
            <a:pPr>
              <a:buAutoNum type="arabicPeriod"/>
            </a:pPr>
            <a:r>
              <a:rPr lang="en-US" dirty="0"/>
              <a:t>Simmer and skim</a:t>
            </a:r>
          </a:p>
          <a:p>
            <a:endParaRPr lang="en-US" dirty="0"/>
          </a:p>
          <a:p>
            <a:pPr marL="285744" indent="-285744"/>
            <a:endParaRPr lang="en-US" dirty="0"/>
          </a:p>
          <a:p>
            <a:endParaRPr lang="en-US" b="1" dirty="0"/>
          </a:p>
          <a:p>
            <a:pPr marL="285744" indent="-285744"/>
            <a:endParaRPr lang="en-US" dirty="0"/>
          </a:p>
          <a:p>
            <a:endParaRPr lang="en-US" dirty="0"/>
          </a:p>
        </p:txBody>
      </p:sp>
      <p:pic>
        <p:nvPicPr>
          <p:cNvPr id="8" name="Picture Placeholder 7"/>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a:stretch/>
        </p:blipFill>
        <p:spPr/>
      </p:pic>
    </p:spTree>
    <p:extLst>
      <p:ext uri="{BB962C8B-B14F-4D97-AF65-F5344CB8AC3E}">
        <p14:creationId xmlns:p14="http://schemas.microsoft.com/office/powerpoint/2010/main" val="6624962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Making Bisque</a:t>
            </a:r>
          </a:p>
        </p:txBody>
      </p:sp>
      <p:sp>
        <p:nvSpPr>
          <p:cNvPr id="4" name="Text Placeholder 3"/>
          <p:cNvSpPr>
            <a:spLocks noGrp="1"/>
          </p:cNvSpPr>
          <p:nvPr>
            <p:ph idx="1"/>
          </p:nvPr>
        </p:nvSpPr>
        <p:spPr/>
        <p:txBody>
          <a:bodyPr>
            <a:normAutofit/>
          </a:bodyPr>
          <a:lstStyle/>
          <a:p>
            <a:pPr>
              <a:buAutoNum type="arabicPeriod" startAt="8"/>
            </a:pPr>
            <a:r>
              <a:rPr lang="en-US" dirty="0"/>
              <a:t>Discard </a:t>
            </a:r>
            <a:r>
              <a:rPr lang="en-US" i="1" dirty="0"/>
              <a:t>sachet d’épices </a:t>
            </a:r>
            <a:r>
              <a:rPr lang="en-US" dirty="0"/>
              <a:t>or </a:t>
            </a:r>
            <a:r>
              <a:rPr lang="en-US" i="1" dirty="0"/>
              <a:t>bouquet garni</a:t>
            </a:r>
            <a:endParaRPr lang="en-US" dirty="0"/>
          </a:p>
          <a:p>
            <a:pPr>
              <a:buAutoNum type="arabicPeriod" startAt="8"/>
            </a:pPr>
            <a:r>
              <a:rPr lang="en-US" dirty="0"/>
              <a:t>Strain and purée the solids</a:t>
            </a:r>
          </a:p>
          <a:p>
            <a:pPr>
              <a:buAutoNum type="arabicPeriod" startAt="8"/>
            </a:pPr>
            <a:r>
              <a:rPr lang="en-US" dirty="0"/>
              <a:t>Remix liquid to proper consistency</a:t>
            </a:r>
          </a:p>
          <a:p>
            <a:pPr>
              <a:buAutoNum type="arabicPeriod" startAt="8"/>
            </a:pPr>
            <a:r>
              <a:rPr lang="en-US" dirty="0"/>
              <a:t>Strain</a:t>
            </a:r>
          </a:p>
          <a:p>
            <a:pPr lvl="1" indent="-342891"/>
            <a:r>
              <a:rPr lang="en-US" dirty="0"/>
              <a:t>Cool and store</a:t>
            </a:r>
          </a:p>
          <a:p>
            <a:pPr lvl="1" indent="-342891"/>
            <a:r>
              <a:rPr lang="en-US" dirty="0"/>
              <a:t>Finish and garnish</a:t>
            </a:r>
          </a:p>
          <a:p>
            <a:pPr marL="285744" indent="-285744"/>
            <a:endParaRPr lang="en-US" dirty="0"/>
          </a:p>
          <a:p>
            <a:endParaRPr lang="en-US" b="1" dirty="0"/>
          </a:p>
          <a:p>
            <a:endParaRPr lang="en-US" dirty="0"/>
          </a:p>
          <a:p>
            <a:endParaRPr lang="en-US" dirty="0"/>
          </a:p>
        </p:txBody>
      </p:sp>
      <p:pic>
        <p:nvPicPr>
          <p:cNvPr id="8" name="Picture Placeholder 7"/>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a:stretch/>
        </p:blipFill>
        <p:spPr/>
      </p:pic>
    </p:spTree>
    <p:extLst>
      <p:ext uri="{BB962C8B-B14F-4D97-AF65-F5344CB8AC3E}">
        <p14:creationId xmlns:p14="http://schemas.microsoft.com/office/powerpoint/2010/main" val="13086643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Stocks</a:t>
            </a:r>
          </a:p>
        </p:txBody>
      </p:sp>
      <p:sp>
        <p:nvSpPr>
          <p:cNvPr id="4" name="Text Placeholder 3"/>
          <p:cNvSpPr>
            <a:spLocks noGrp="1"/>
          </p:cNvSpPr>
          <p:nvPr>
            <p:ph idx="1"/>
          </p:nvPr>
        </p:nvSpPr>
        <p:spPr/>
        <p:txBody>
          <a:bodyPr>
            <a:noAutofit/>
          </a:bodyPr>
          <a:lstStyle/>
          <a:p>
            <a:pPr marL="285744" indent="-285744"/>
            <a:r>
              <a:rPr lang="en-US" sz="1800" dirty="0"/>
              <a:t>Similar to fish stock</a:t>
            </a:r>
          </a:p>
          <a:p>
            <a:pPr marL="285744" indent="-285744"/>
            <a:r>
              <a:rPr lang="en-US" sz="1800" dirty="0"/>
              <a:t>Highly flavored stock</a:t>
            </a:r>
          </a:p>
          <a:p>
            <a:pPr marL="285744" indent="-285744"/>
            <a:r>
              <a:rPr lang="en-US" sz="1800" dirty="0"/>
              <a:t>Made with fish bones</a:t>
            </a:r>
          </a:p>
          <a:p>
            <a:pPr marL="285744" indent="-285744"/>
            <a:r>
              <a:rPr lang="en-US" sz="1800" dirty="0"/>
              <a:t>Reduced to intensify flavor</a:t>
            </a:r>
          </a:p>
        </p:txBody>
      </p:sp>
      <p:pic>
        <p:nvPicPr>
          <p:cNvPr id="18" name="Picture Placeholder 17"/>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a:stretch/>
        </p:blipFill>
        <p:spPr>
          <a:prstGeom prst="rect">
            <a:avLst/>
          </a:prstGeom>
        </p:spPr>
      </p:pic>
      <p:sp>
        <p:nvSpPr>
          <p:cNvPr id="16" name="Content Placeholder 15"/>
          <p:cNvSpPr>
            <a:spLocks noGrp="1"/>
          </p:cNvSpPr>
          <p:nvPr>
            <p:ph idx="17"/>
          </p:nvPr>
        </p:nvSpPr>
        <p:spPr/>
        <p:txBody>
          <a:bodyPr/>
          <a:lstStyle/>
          <a:p>
            <a:pPr marL="285744" indent="-285744"/>
            <a:r>
              <a:rPr lang="en-US" sz="1800" dirty="0"/>
              <a:t>“Glaze”</a:t>
            </a:r>
          </a:p>
          <a:p>
            <a:pPr marL="285744" indent="-285744"/>
            <a:r>
              <a:rPr lang="en-US" sz="1800" dirty="0"/>
              <a:t>Reduced stock with jelly-like consistency</a:t>
            </a:r>
          </a:p>
          <a:p>
            <a:pPr marL="285744" indent="-285744"/>
            <a:r>
              <a:rPr lang="en-US" sz="1800" dirty="0"/>
              <a:t>Made from brown, chicken, or fish stock</a:t>
            </a:r>
          </a:p>
          <a:p>
            <a:pPr marL="0" indent="0">
              <a:buNone/>
            </a:pPr>
            <a:endParaRPr lang="en-US" sz="1800" dirty="0"/>
          </a:p>
        </p:txBody>
      </p:sp>
      <p:sp>
        <p:nvSpPr>
          <p:cNvPr id="17" name="Content Placeholder 16"/>
          <p:cNvSpPr>
            <a:spLocks noGrp="1"/>
          </p:cNvSpPr>
          <p:nvPr>
            <p:ph idx="18"/>
          </p:nvPr>
        </p:nvSpPr>
        <p:spPr/>
        <p:txBody>
          <a:bodyPr/>
          <a:lstStyle/>
          <a:p>
            <a:pPr marL="285744" indent="-285744"/>
            <a:r>
              <a:rPr lang="en-US" sz="1800" dirty="0"/>
              <a:t>Rich, lightly reduced stock</a:t>
            </a:r>
          </a:p>
          <a:p>
            <a:pPr marL="285744" indent="-285744"/>
            <a:r>
              <a:rPr lang="en-US" sz="1800" dirty="0"/>
              <a:t>Sauce for roasted meats</a:t>
            </a:r>
          </a:p>
          <a:p>
            <a:pPr marL="0" indent="0">
              <a:buNone/>
            </a:pPr>
            <a:endParaRPr lang="en-US" sz="1800" dirty="0"/>
          </a:p>
        </p:txBody>
      </p:sp>
      <p:sp>
        <p:nvSpPr>
          <p:cNvPr id="8" name="TextBox 7"/>
          <p:cNvSpPr txBox="1"/>
          <p:nvPr/>
        </p:nvSpPr>
        <p:spPr>
          <a:xfrm>
            <a:off x="2018087" y="648497"/>
            <a:ext cx="787844" cy="369332"/>
          </a:xfrm>
          <a:prstGeom prst="rect">
            <a:avLst/>
          </a:prstGeom>
          <a:noFill/>
        </p:spPr>
        <p:txBody>
          <a:bodyPr wrap="none" rtlCol="0">
            <a:spAutoFit/>
          </a:bodyPr>
          <a:lstStyle/>
          <a:p>
            <a:r>
              <a:rPr lang="en-US" dirty="0"/>
              <a:t>Fumet</a:t>
            </a:r>
          </a:p>
        </p:txBody>
      </p:sp>
      <p:sp>
        <p:nvSpPr>
          <p:cNvPr id="9" name="TextBox 8"/>
          <p:cNvSpPr txBox="1"/>
          <p:nvPr/>
        </p:nvSpPr>
        <p:spPr>
          <a:xfrm>
            <a:off x="9874200" y="628888"/>
            <a:ext cx="470000" cy="369332"/>
          </a:xfrm>
          <a:prstGeom prst="rect">
            <a:avLst/>
          </a:prstGeom>
          <a:noFill/>
        </p:spPr>
        <p:txBody>
          <a:bodyPr wrap="none" rtlCol="0">
            <a:spAutoFit/>
          </a:bodyPr>
          <a:lstStyle/>
          <a:p>
            <a:r>
              <a:rPr lang="en-US" dirty="0"/>
              <a:t>Jus</a:t>
            </a:r>
          </a:p>
        </p:txBody>
      </p:sp>
      <p:sp>
        <p:nvSpPr>
          <p:cNvPr id="10" name="TextBox 9"/>
          <p:cNvSpPr txBox="1"/>
          <p:nvPr/>
        </p:nvSpPr>
        <p:spPr>
          <a:xfrm>
            <a:off x="5871758" y="665497"/>
            <a:ext cx="707245" cy="369332"/>
          </a:xfrm>
          <a:prstGeom prst="rect">
            <a:avLst/>
          </a:prstGeom>
          <a:noFill/>
        </p:spPr>
        <p:txBody>
          <a:bodyPr wrap="none" rtlCol="0">
            <a:spAutoFit/>
          </a:bodyPr>
          <a:lstStyle/>
          <a:p>
            <a:r>
              <a:rPr lang="en-US" dirty="0"/>
              <a:t>Glace</a:t>
            </a:r>
          </a:p>
        </p:txBody>
      </p:sp>
      <p:sp>
        <p:nvSpPr>
          <p:cNvPr id="11" name="Text Placeholder 3"/>
          <p:cNvSpPr txBox="1">
            <a:spLocks/>
          </p:cNvSpPr>
          <p:nvPr/>
        </p:nvSpPr>
        <p:spPr>
          <a:xfrm>
            <a:off x="4259264" y="3653115"/>
            <a:ext cx="3932237" cy="146843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44" indent="-285744">
              <a:buFont typeface="Arial" panose="020B0604020202020204" pitchFamily="34" charset="0"/>
              <a:buChar char="•"/>
            </a:pPr>
            <a:endParaRPr lang="en-US" sz="1800" dirty="0"/>
          </a:p>
        </p:txBody>
      </p:sp>
      <p:sp>
        <p:nvSpPr>
          <p:cNvPr id="12" name="Text Placeholder 3"/>
          <p:cNvSpPr txBox="1">
            <a:spLocks/>
          </p:cNvSpPr>
          <p:nvPr/>
        </p:nvSpPr>
        <p:spPr>
          <a:xfrm>
            <a:off x="8635206" y="3580606"/>
            <a:ext cx="3932237" cy="146843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44" indent="-285744">
              <a:buFont typeface="Arial" panose="020B0604020202020204" pitchFamily="34" charset="0"/>
              <a:buChar char="•"/>
            </a:pPr>
            <a:endParaRPr lang="en-US" sz="1800" dirty="0"/>
          </a:p>
        </p:txBody>
      </p:sp>
      <p:pic>
        <p:nvPicPr>
          <p:cNvPr id="5" name="Picture Placeholder 4"/>
          <p:cNvPicPr>
            <a:picLocks noGrp="1" noChangeAspect="1"/>
          </p:cNvPicPr>
          <p:nvPr>
            <p:ph type="pic" sz="quarter" idx="11"/>
          </p:nvPr>
        </p:nvPicPr>
        <p:blipFill rotWithShape="1">
          <a:blip r:embed="rId4">
            <a:extLst>
              <a:ext uri="{28A0092B-C50C-407E-A947-70E740481C1C}">
                <a14:useLocalDpi xmlns:a14="http://schemas.microsoft.com/office/drawing/2010/main" val="0"/>
              </a:ext>
            </a:extLst>
          </a:blip>
          <a:srcRect/>
          <a:stretch/>
        </p:blipFill>
        <p:spPr>
          <a:prstGeom prst="rect">
            <a:avLst/>
          </a:prstGeom>
        </p:spPr>
      </p:pic>
      <p:pic>
        <p:nvPicPr>
          <p:cNvPr id="14" name="Picture Placeholder 13"/>
          <p:cNvPicPr>
            <a:picLocks noGrp="1" noChangeAspect="1"/>
          </p:cNvPicPr>
          <p:nvPr>
            <p:ph type="pic" sz="quarter" idx="14"/>
          </p:nvPr>
        </p:nvPicPr>
        <p:blipFill rotWithShape="1">
          <a:blip r:embed="rId5">
            <a:extLst>
              <a:ext uri="{28A0092B-C50C-407E-A947-70E740481C1C}">
                <a14:useLocalDpi xmlns:a14="http://schemas.microsoft.com/office/drawing/2010/main" val="0"/>
              </a:ext>
            </a:extLst>
          </a:blip>
          <a:srcRect/>
          <a:stretch/>
        </p:blipFill>
        <p:spPr>
          <a:prstGeom prst="rect">
            <a:avLst/>
          </a:prstGeom>
        </p:spPr>
      </p:pic>
    </p:spTree>
    <p:extLst>
      <p:ext uri="{BB962C8B-B14F-4D97-AF65-F5344CB8AC3E}">
        <p14:creationId xmlns:p14="http://schemas.microsoft.com/office/powerpoint/2010/main" val="5576944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Stocks</a:t>
            </a:r>
          </a:p>
        </p:txBody>
      </p:sp>
      <p:sp>
        <p:nvSpPr>
          <p:cNvPr id="4" name="Text Placeholder 3"/>
          <p:cNvSpPr>
            <a:spLocks noGrp="1"/>
          </p:cNvSpPr>
          <p:nvPr>
            <p:ph idx="1"/>
          </p:nvPr>
        </p:nvSpPr>
        <p:spPr/>
        <p:txBody>
          <a:bodyPr>
            <a:noAutofit/>
          </a:bodyPr>
          <a:lstStyle/>
          <a:p>
            <a:pPr marL="285744" indent="-285744"/>
            <a:r>
              <a:rPr lang="en-US" sz="1800" dirty="0"/>
              <a:t>Weak stock</a:t>
            </a:r>
          </a:p>
          <a:p>
            <a:pPr marL="285744" indent="-285744"/>
            <a:r>
              <a:rPr lang="en-US" sz="1800" dirty="0"/>
              <a:t>Bones used from another preparation</a:t>
            </a:r>
          </a:p>
          <a:p>
            <a:pPr marL="285744" indent="-285744"/>
            <a:r>
              <a:rPr lang="en-US" sz="1800" dirty="0"/>
              <a:t>Replace water as the liquid</a:t>
            </a:r>
          </a:p>
          <a:p>
            <a:pPr marL="285744" indent="-285744"/>
            <a:r>
              <a:rPr lang="en-US" sz="1800" dirty="0"/>
              <a:t>“Rewetting”</a:t>
            </a:r>
          </a:p>
        </p:txBody>
      </p:sp>
      <p:pic>
        <p:nvPicPr>
          <p:cNvPr id="18" name="Picture Placeholder 17"/>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a:stretch/>
        </p:blipFill>
        <p:spPr>
          <a:prstGeom prst="rect">
            <a:avLst/>
          </a:prstGeom>
        </p:spPr>
      </p:pic>
      <p:sp>
        <p:nvSpPr>
          <p:cNvPr id="16" name="Content Placeholder 15"/>
          <p:cNvSpPr>
            <a:spLocks noGrp="1"/>
          </p:cNvSpPr>
          <p:nvPr>
            <p:ph idx="17"/>
          </p:nvPr>
        </p:nvSpPr>
        <p:spPr/>
        <p:txBody>
          <a:bodyPr/>
          <a:lstStyle/>
          <a:p>
            <a:pPr marL="285744" indent="-285744"/>
            <a:r>
              <a:rPr lang="en-US" sz="1800" dirty="0"/>
              <a:t>Made from mirepoix, leeks, and turnips</a:t>
            </a:r>
          </a:p>
          <a:p>
            <a:pPr marL="285744" indent="-285744"/>
            <a:r>
              <a:rPr lang="en-US" sz="1800" dirty="0"/>
              <a:t>Tomatoes, garlic, and seasoning—darken stock</a:t>
            </a:r>
          </a:p>
          <a:p>
            <a:pPr marL="285744" indent="-285744"/>
            <a:r>
              <a:rPr lang="en-US" sz="1800" dirty="0"/>
              <a:t>Avoid leafy greens—bitter</a:t>
            </a:r>
          </a:p>
          <a:p>
            <a:pPr marL="0" indent="0">
              <a:buNone/>
            </a:pPr>
            <a:endParaRPr lang="en-US" sz="1800" dirty="0"/>
          </a:p>
        </p:txBody>
      </p:sp>
      <p:sp>
        <p:nvSpPr>
          <p:cNvPr id="17" name="Content Placeholder 16"/>
          <p:cNvSpPr>
            <a:spLocks noGrp="1"/>
          </p:cNvSpPr>
          <p:nvPr>
            <p:ph idx="18"/>
          </p:nvPr>
        </p:nvSpPr>
        <p:spPr/>
        <p:txBody>
          <a:bodyPr/>
          <a:lstStyle/>
          <a:p>
            <a:pPr marL="285744" indent="-285744"/>
            <a:r>
              <a:rPr lang="en-US" sz="1800" dirty="0"/>
              <a:t>Clear, pale liquid</a:t>
            </a:r>
          </a:p>
          <a:p>
            <a:pPr marL="285744" indent="-285744"/>
            <a:r>
              <a:rPr lang="en-US" sz="1800" dirty="0"/>
              <a:t>Simmering poultry, beef, or fish bones</a:t>
            </a:r>
          </a:p>
          <a:p>
            <a:endParaRPr lang="en-US" sz="1800" dirty="0"/>
          </a:p>
        </p:txBody>
      </p:sp>
      <p:sp>
        <p:nvSpPr>
          <p:cNvPr id="8" name="TextBox 7"/>
          <p:cNvSpPr txBox="1"/>
          <p:nvPr/>
        </p:nvSpPr>
        <p:spPr>
          <a:xfrm>
            <a:off x="1700804" y="637628"/>
            <a:ext cx="1380506" cy="369332"/>
          </a:xfrm>
          <a:prstGeom prst="rect">
            <a:avLst/>
          </a:prstGeom>
          <a:noFill/>
        </p:spPr>
        <p:txBody>
          <a:bodyPr wrap="none" rtlCol="0">
            <a:spAutoFit/>
          </a:bodyPr>
          <a:lstStyle/>
          <a:p>
            <a:r>
              <a:rPr lang="en-US" dirty="0"/>
              <a:t>Remouillage</a:t>
            </a:r>
          </a:p>
        </p:txBody>
      </p:sp>
      <p:sp>
        <p:nvSpPr>
          <p:cNvPr id="9" name="TextBox 8"/>
          <p:cNvSpPr txBox="1"/>
          <p:nvPr/>
        </p:nvSpPr>
        <p:spPr>
          <a:xfrm>
            <a:off x="9462678" y="663693"/>
            <a:ext cx="1293431" cy="369332"/>
          </a:xfrm>
          <a:prstGeom prst="rect">
            <a:avLst/>
          </a:prstGeom>
          <a:noFill/>
        </p:spPr>
        <p:txBody>
          <a:bodyPr wrap="none" rtlCol="0">
            <a:spAutoFit/>
          </a:bodyPr>
          <a:lstStyle/>
          <a:p>
            <a:r>
              <a:rPr lang="en-US" dirty="0"/>
              <a:t>White stock</a:t>
            </a:r>
          </a:p>
        </p:txBody>
      </p:sp>
      <p:sp>
        <p:nvSpPr>
          <p:cNvPr id="10" name="TextBox 9"/>
          <p:cNvSpPr txBox="1"/>
          <p:nvPr/>
        </p:nvSpPr>
        <p:spPr>
          <a:xfrm>
            <a:off x="5335830" y="655412"/>
            <a:ext cx="1655390" cy="369332"/>
          </a:xfrm>
          <a:prstGeom prst="rect">
            <a:avLst/>
          </a:prstGeom>
          <a:noFill/>
        </p:spPr>
        <p:txBody>
          <a:bodyPr wrap="none" rtlCol="0">
            <a:spAutoFit/>
          </a:bodyPr>
          <a:lstStyle/>
          <a:p>
            <a:r>
              <a:rPr lang="en-US" dirty="0"/>
              <a:t>Vegetable stock</a:t>
            </a:r>
          </a:p>
        </p:txBody>
      </p:sp>
      <p:sp>
        <p:nvSpPr>
          <p:cNvPr id="11" name="Text Placeholder 3"/>
          <p:cNvSpPr txBox="1">
            <a:spLocks/>
          </p:cNvSpPr>
          <p:nvPr/>
        </p:nvSpPr>
        <p:spPr>
          <a:xfrm>
            <a:off x="4259264" y="3653115"/>
            <a:ext cx="3932237" cy="146843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44" indent="-285744">
              <a:buFont typeface="Arial" panose="020B0604020202020204" pitchFamily="34" charset="0"/>
              <a:buChar char="•"/>
            </a:pPr>
            <a:endParaRPr lang="en-US" sz="1800" dirty="0"/>
          </a:p>
        </p:txBody>
      </p:sp>
      <p:sp>
        <p:nvSpPr>
          <p:cNvPr id="12" name="Text Placeholder 3"/>
          <p:cNvSpPr txBox="1">
            <a:spLocks/>
          </p:cNvSpPr>
          <p:nvPr/>
        </p:nvSpPr>
        <p:spPr>
          <a:xfrm>
            <a:off x="8635206" y="3580606"/>
            <a:ext cx="3932237" cy="146843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44" indent="-285744">
              <a:buFont typeface="Arial" panose="020B0604020202020204" pitchFamily="34" charset="0"/>
              <a:buChar char="•"/>
            </a:pPr>
            <a:endParaRPr lang="en-US" sz="1800" dirty="0"/>
          </a:p>
        </p:txBody>
      </p:sp>
      <p:pic>
        <p:nvPicPr>
          <p:cNvPr id="5" name="Picture Placeholder 4"/>
          <p:cNvPicPr>
            <a:picLocks noGrp="1" noChangeAspect="1"/>
          </p:cNvPicPr>
          <p:nvPr>
            <p:ph type="pic" sz="quarter" idx="11"/>
          </p:nvPr>
        </p:nvPicPr>
        <p:blipFill rotWithShape="1">
          <a:blip r:embed="rId4">
            <a:extLst>
              <a:ext uri="{28A0092B-C50C-407E-A947-70E740481C1C}">
                <a14:useLocalDpi xmlns:a14="http://schemas.microsoft.com/office/drawing/2010/main" val="0"/>
              </a:ext>
            </a:extLst>
          </a:blip>
          <a:srcRect/>
          <a:stretch/>
        </p:blipFill>
        <p:spPr>
          <a:prstGeom prst="rect">
            <a:avLst/>
          </a:prstGeom>
        </p:spPr>
      </p:pic>
      <p:pic>
        <p:nvPicPr>
          <p:cNvPr id="14" name="Picture Placeholder 13"/>
          <p:cNvPicPr>
            <a:picLocks noGrp="1" noChangeAspect="1"/>
          </p:cNvPicPr>
          <p:nvPr>
            <p:ph type="pic" sz="quarter" idx="14"/>
          </p:nvPr>
        </p:nvPicPr>
        <p:blipFill rotWithShape="1">
          <a:blip r:embed="rId5">
            <a:extLst>
              <a:ext uri="{28A0092B-C50C-407E-A947-70E740481C1C}">
                <a14:useLocalDpi xmlns:a14="http://schemas.microsoft.com/office/drawing/2010/main" val="0"/>
              </a:ext>
            </a:extLst>
          </a:blip>
          <a:srcRect/>
          <a:stretch/>
        </p:blipFill>
        <p:spPr>
          <a:prstGeom prst="rect">
            <a:avLst/>
          </a:prstGeom>
        </p:spPr>
      </p:pic>
    </p:spTree>
    <p:extLst>
      <p:ext uri="{BB962C8B-B14F-4D97-AF65-F5344CB8AC3E}">
        <p14:creationId xmlns:p14="http://schemas.microsoft.com/office/powerpoint/2010/main" val="26757985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Stocks</a:t>
            </a:r>
          </a:p>
        </p:txBody>
      </p:sp>
      <p:sp>
        <p:nvSpPr>
          <p:cNvPr id="4" name="Text Placeholder 3"/>
          <p:cNvSpPr>
            <a:spLocks noGrp="1"/>
          </p:cNvSpPr>
          <p:nvPr>
            <p:ph idx="1"/>
          </p:nvPr>
        </p:nvSpPr>
        <p:spPr/>
        <p:txBody>
          <a:bodyPr/>
          <a:lstStyle/>
          <a:p>
            <a:pPr marL="0" indent="0">
              <a:buNone/>
            </a:pPr>
            <a:r>
              <a:rPr lang="en-US" dirty="0"/>
              <a:t>Decrease food and labor costs:</a:t>
            </a:r>
          </a:p>
          <a:p>
            <a:pPr marL="285744" indent="-285744"/>
            <a:r>
              <a:rPr lang="en-US" dirty="0"/>
              <a:t>Prepared stocks</a:t>
            </a:r>
          </a:p>
          <a:p>
            <a:pPr marL="285744" indent="-285744"/>
            <a:r>
              <a:rPr lang="en-US" dirty="0"/>
              <a:t>Stock or sauce bases</a:t>
            </a:r>
          </a:p>
          <a:p>
            <a:pPr marL="285744" indent="-285744"/>
            <a:r>
              <a:rPr lang="en-US" dirty="0"/>
              <a:t>Commercial concentrates</a:t>
            </a:r>
          </a:p>
        </p:txBody>
      </p:sp>
    </p:spTree>
    <p:extLst>
      <p:ext uri="{BB962C8B-B14F-4D97-AF65-F5344CB8AC3E}">
        <p14:creationId xmlns:p14="http://schemas.microsoft.com/office/powerpoint/2010/main" val="998007140"/>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FDCF3104A07244BF459662B7AA6C88" ma:contentTypeVersion="16" ma:contentTypeDescription="Create a new document." ma:contentTypeScope="" ma:versionID="cc189776ef262ce16b119e4cb3eab4b5">
  <xsd:schema xmlns:xsd="http://www.w3.org/2001/XMLSchema" xmlns:xs="http://www.w3.org/2001/XMLSchema" xmlns:p="http://schemas.microsoft.com/office/2006/metadata/properties" xmlns:ns2="83360442-5dec-4955-8a74-e48fe25ec838" xmlns:ns3="162f643a-7b80-4d38-9450-1e488627f741" targetNamespace="http://schemas.microsoft.com/office/2006/metadata/properties" ma:root="true" ma:fieldsID="9722f91a27ae4aeaa1bd0f5c842d0019" ns2:_="" ns3:_="">
    <xsd:import namespace="83360442-5dec-4955-8a74-e48fe25ec838"/>
    <xsd:import namespace="162f643a-7b80-4d38-9450-1e488627f74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ObjectDetectorVersions" minOccurs="0"/>
                <xsd:element ref="ns3:MediaServiceLocation"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MediaServiceOCR"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360442-5dec-4955-8a74-e48fe25ec83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64897631-8002-4167-8b20-1409df4a837c}" ma:internalName="TaxCatchAll" ma:showField="CatchAllData" ma:web="83360442-5dec-4955-8a74-e48fe25ec83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62f643a-7b80-4d38-9450-1e488627f74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Location" ma:index="14" nillable="true" ma:displayName="Location" ma:indexed="true"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c989fe73-3383-41d1-9f05-ce8a0a359f23"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83360442-5dec-4955-8a74-e48fe25ec838" xsi:nil="true"/>
    <lcf76f155ced4ddcb4097134ff3c332f xmlns="162f643a-7b80-4d38-9450-1e488627f741">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84345D5-7CC7-45FF-B7B9-73C0A3B235A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360442-5dec-4955-8a74-e48fe25ec838"/>
    <ds:schemaRef ds:uri="162f643a-7b80-4d38-9450-1e488627f74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DCC0586-7F19-4710-A85B-E51AA153D3A2}">
  <ds:schemaRefs>
    <ds:schemaRef ds:uri="http://schemas.microsoft.com/office/2006/metadata/properties"/>
    <ds:schemaRef ds:uri="http://schemas.microsoft.com/office/infopath/2007/PartnerControls"/>
    <ds:schemaRef ds:uri="83360442-5dec-4955-8a74-e48fe25ec838"/>
    <ds:schemaRef ds:uri="162f643a-7b80-4d38-9450-1e488627f741"/>
  </ds:schemaRefs>
</ds:datastoreItem>
</file>

<file path=customXml/itemProps3.xml><?xml version="1.0" encoding="utf-8"?>
<ds:datastoreItem xmlns:ds="http://schemas.openxmlformats.org/officeDocument/2006/customXml" ds:itemID="{D0285798-2B3E-47D5-8926-3016D50C5DE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786</TotalTime>
  <Words>7572</Words>
  <Application>Microsoft Office PowerPoint</Application>
  <PresentationFormat>Widescreen</PresentationFormat>
  <Paragraphs>1030</Paragraphs>
  <Slides>64</Slides>
  <Notes>63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64</vt:i4>
      </vt:variant>
    </vt:vector>
  </HeadingPairs>
  <TitlesOfParts>
    <vt:vector size="70" baseType="lpstr">
      <vt:lpstr>Arial</vt:lpstr>
      <vt:lpstr>Calibri</vt:lpstr>
      <vt:lpstr>Courier New</vt:lpstr>
      <vt:lpstr>Helvetica Neue Medium</vt:lpstr>
      <vt:lpstr>Wingdings</vt:lpstr>
      <vt:lpstr>1_Office Theme</vt:lpstr>
      <vt:lpstr>PowerPoint Presentation</vt:lpstr>
      <vt:lpstr>Stocks</vt:lpstr>
      <vt:lpstr>Stocks</vt:lpstr>
      <vt:lpstr>Stocks</vt:lpstr>
      <vt:lpstr>Types of Stocks</vt:lpstr>
      <vt:lpstr>Types of Stocks</vt:lpstr>
      <vt:lpstr>Types of Stocks</vt:lpstr>
      <vt:lpstr>Types of Stocks</vt:lpstr>
      <vt:lpstr>Types of Stocks</vt:lpstr>
      <vt:lpstr>Preparing Bones for Stock</vt:lpstr>
      <vt:lpstr>Preparing Bones for Stock</vt:lpstr>
      <vt:lpstr>Preparing Bones for Stock</vt:lpstr>
      <vt:lpstr>Blanching Bones</vt:lpstr>
      <vt:lpstr>Preparing Ingredients for Stock</vt:lpstr>
      <vt:lpstr>Preparing Ingredients for Stock</vt:lpstr>
      <vt:lpstr>Preparing Ingredients for Stock</vt:lpstr>
      <vt:lpstr>Preparing Ingredients for Stock</vt:lpstr>
      <vt:lpstr>Preparing Stock</vt:lpstr>
      <vt:lpstr>Preparing Stock</vt:lpstr>
      <vt:lpstr>Fat Removal from Stock</vt:lpstr>
      <vt:lpstr>Cooling Stock</vt:lpstr>
      <vt:lpstr>Sauces</vt:lpstr>
      <vt:lpstr>Mother Sauces</vt:lpstr>
      <vt:lpstr>Mother Sauces</vt:lpstr>
      <vt:lpstr>Mother Sauces</vt:lpstr>
      <vt:lpstr>Mother Sauces and Their Derivatives</vt:lpstr>
      <vt:lpstr>Mother Sauces and Their Derivatives</vt:lpstr>
      <vt:lpstr>Mother Sauces and Their Derivatives</vt:lpstr>
      <vt:lpstr>Mother Sauces and Their Derivatives</vt:lpstr>
      <vt:lpstr>Mother Sauces and Their Derivatives</vt:lpstr>
      <vt:lpstr>Mother Sauces and Their Derivatives</vt:lpstr>
      <vt:lpstr>Mother Sauces and Their Derivatives</vt:lpstr>
      <vt:lpstr>Basic Ingredients in Sauces</vt:lpstr>
      <vt:lpstr>Basic Ingredients in Sauces</vt:lpstr>
      <vt:lpstr>Basic Ingredients in Sauces</vt:lpstr>
      <vt:lpstr>Basic Ingredients in Sauces</vt:lpstr>
      <vt:lpstr>Basic Ingredients in Sauces</vt:lpstr>
      <vt:lpstr>Making a Roux</vt:lpstr>
      <vt:lpstr>Basic Ingredients in Sauces</vt:lpstr>
      <vt:lpstr>Basic Ingredients in Sauces</vt:lpstr>
      <vt:lpstr>Basic Ingredients in Sauces</vt:lpstr>
      <vt:lpstr>Preparing Different Kinds of Sauce</vt:lpstr>
      <vt:lpstr>Preparing Different Kinds of Sauce</vt:lpstr>
      <vt:lpstr>Preparing Different Kinds of Sauce</vt:lpstr>
      <vt:lpstr>Preparing Different Kinds of Sauce</vt:lpstr>
      <vt:lpstr>Preparing Different Kinds of Sauce</vt:lpstr>
      <vt:lpstr>Preparing Different Kinds of Sauce</vt:lpstr>
      <vt:lpstr>Appropriate Sauce Usage</vt:lpstr>
      <vt:lpstr>Appropriate Sauce Usage</vt:lpstr>
      <vt:lpstr>Appropriate Sauce Usage</vt:lpstr>
      <vt:lpstr>Basic Kinds of Soup</vt:lpstr>
      <vt:lpstr>Basic Kinds of Soup</vt:lpstr>
      <vt:lpstr>Preparing Soups</vt:lpstr>
      <vt:lpstr>Clear Soups</vt:lpstr>
      <vt:lpstr>Clear Soups</vt:lpstr>
      <vt:lpstr>Thick Soups</vt:lpstr>
      <vt:lpstr>Thick Soups</vt:lpstr>
      <vt:lpstr>Thick Soups</vt:lpstr>
      <vt:lpstr>Preparing Basic Broth</vt:lpstr>
      <vt:lpstr>Preparing Basic Consommé</vt:lpstr>
      <vt:lpstr>Clarifying Stock</vt:lpstr>
      <vt:lpstr>Clarifying Stock</vt:lpstr>
      <vt:lpstr>Making Bisque</vt:lpstr>
      <vt:lpstr>Making Bisque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17 Stocks, Sauces, and Soups</dc:title>
  <dc:creator>Sarah Leszka</dc:creator>
  <cp:lastModifiedBy>Courtney Hamm</cp:lastModifiedBy>
  <cp:revision>176</cp:revision>
  <dcterms:created xsi:type="dcterms:W3CDTF">2017-03-31T17:03:25Z</dcterms:created>
  <dcterms:modified xsi:type="dcterms:W3CDTF">2025-07-30T17:45:01Z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400.000000000000</vt:lpwstr>
  </property>
  <property fmtid="{D5CDD505-2E9C-101B-9397-08002B2CF9AE}" pid="3" name="ContentTypeId">
    <vt:lpwstr>0x010100A7FDCF3104A07244BF459662B7AA6C88</vt:lpwstr>
  </property>
  <property fmtid="{D5CDD505-2E9C-101B-9397-08002B2CF9AE}" pid="4" name="MediaServiceImageTags">
    <vt:lpwstr/>
  </property>
</Properties>
</file>