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0"/>
  </p:notesMasterIdLst>
  <p:sldIdLst>
    <p:sldId id="301" r:id="rId5"/>
    <p:sldId id="302"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9D5956-6275-48CC-B5B2-2B6FFAA39986}" v="1" dt="2025-07-30T17:48:49.0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38" autoAdjust="0"/>
    <p:restoredTop sz="78306" autoAdjust="0"/>
  </p:normalViewPr>
  <p:slideViewPr>
    <p:cSldViewPr snapToGrid="0">
      <p:cViewPr varScale="1">
        <p:scale>
          <a:sx n="50" d="100"/>
          <a:sy n="50" d="100"/>
        </p:scale>
        <p:origin x="108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25B7AD-6BEC-478B-8208-990E76C77FC9}" type="datetimeFigureOut">
              <a:rPr lang="en-US" smtClean="0"/>
              <a:t>7/30/2025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B8E99-7A2C-4204-92D5-1653190D46CD}" type="slidenum">
              <a:rPr lang="en-US" smtClean="0"/>
              <a:t>‹#›</a:t>
            </a:fld>
            <a:endParaRPr lang="en-US"/>
          </a:p>
        </p:txBody>
      </p:sp>
    </p:spTree>
    <p:extLst>
      <p:ext uri="{BB962C8B-B14F-4D97-AF65-F5344CB8AC3E}">
        <p14:creationId xmlns:p14="http://schemas.microsoft.com/office/powerpoint/2010/main" val="1764299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most popular sandwiches in the United States are the turkey sandwich and the ham sandwich; but PB&amp;J, grilled cheese, and the BLT are also favorites. And pizza is right up there with sandwiches. Americans eat the equivalent of 100 acres of pizza every day. That is three billion pizzas, or 46 slices for every person in the country per year. What does this mean? It means that pizza and sandwiches can both produce big business for the restaurant and foodservice industry.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When making a sandwich, you should consider the combinations of flavors and textures created by different breads, condiments, and meat and vegetable additions. For example, how does the texture of the bread blend with the texture of the filling? Do the flavors work together? Decide whether to serve the sandwich hot or cold, and consider the ratio of bread to the quantity and flavors of the other ingredients.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All sandwiches fall into one of two general categories—hot or cold. A simple hot sandwich is either heated whole or consists of hot fillings, such as hot roast beef or grilled vegetables, between two slices of bread or two halves of a roll. Additional items such as fresh tomato, lettuce, or onion may be added for flavor. In the United States, hamburgers and hot dogs are among the most popular hot sandwiches.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the broadest sense of the word, sandwiches may be served in a variety of ways. Examples include open-faced on one slice of bread or even rolled up in a tortilla (such as a wrap sandwich).</a:t>
            </a:r>
            <a:endParaRPr lang="en-US" dirty="0"/>
          </a:p>
          <a:p>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2</a:t>
            </a:fld>
            <a:endParaRPr lang="en-US"/>
          </a:p>
        </p:txBody>
      </p:sp>
    </p:spTree>
    <p:extLst>
      <p:ext uri="{BB962C8B-B14F-4D97-AF65-F5344CB8AC3E}">
        <p14:creationId xmlns:p14="http://schemas.microsoft.com/office/powerpoint/2010/main" val="2009673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Grilled (or toasted) sandwiches are another type of hot sandwich. These are made by placing a filling between two pieces of bread, buttering the outside of the bread, and browning it on the griddle or in a hot oven. Grilled cheese, grilled ham and cheese, and tuna melt (grilled tuna salad and cheese) are popular varieties.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Panini (PAH-nee-nee) sandwiches are made by grilling sandwiches on a panini press. This compresses the sandwich and warms the ingredients without adding additional fat to the outside of the sandwich.</a:t>
            </a:r>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11</a:t>
            </a:fld>
            <a:endParaRPr lang="en-US"/>
          </a:p>
        </p:txBody>
      </p:sp>
    </p:spTree>
    <p:extLst>
      <p:ext uri="{BB962C8B-B14F-4D97-AF65-F5344CB8AC3E}">
        <p14:creationId xmlns:p14="http://schemas.microsoft.com/office/powerpoint/2010/main" val="2166461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Deep-fried sandwiches are made by dipping the filled sandwich in beaten egg batter (sometimes then coating it with bread crumbs) and deep-frying it.</a:t>
            </a:r>
          </a:p>
          <a:p>
            <a:r>
              <a:rPr lang="en-US" sz="1200" b="0" i="0" u="none" strike="noStrike" kern="1200" baseline="0" dirty="0">
                <a:solidFill>
                  <a:schemeClr val="tx1"/>
                </a:solidFill>
                <a:latin typeface="+mn-lt"/>
                <a:ea typeface="+mn-ea"/>
                <a:cs typeface="+mn-cs"/>
              </a:rPr>
              <a:t>Cook the sandwich on a flat griddle to reduce fat and make it less greasy. One example of a deep-fried sandwich is a Monte Cristo, which is filled with turkey or chicken breast, ham, and Swiss cheese.</a:t>
            </a:r>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12</a:t>
            </a:fld>
            <a:endParaRPr lang="en-US"/>
          </a:p>
        </p:txBody>
      </p:sp>
    </p:spTree>
    <p:extLst>
      <p:ext uri="{BB962C8B-B14F-4D97-AF65-F5344CB8AC3E}">
        <p14:creationId xmlns:p14="http://schemas.microsoft.com/office/powerpoint/2010/main" val="2028204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It may not immediately come to mind when talking about sandwiches, but do not forget pizza! Pizza is a hot, open-faced Italian pie with a yeast dough</a:t>
            </a:r>
          </a:p>
          <a:p>
            <a:r>
              <a:rPr lang="en-US" sz="1200" b="0" i="0" u="none" strike="noStrike" kern="1200" baseline="0" dirty="0">
                <a:solidFill>
                  <a:schemeClr val="tx1"/>
                </a:solidFill>
                <a:latin typeface="+mn-lt"/>
                <a:ea typeface="+mn-ea"/>
                <a:cs typeface="+mn-cs"/>
              </a:rPr>
              <a:t>bottom. Pizza is baked with flavored or seasoned sauce and additional toppings, such as cheese, meat, and vegetables. Pizza comes in a wide variety</a:t>
            </a:r>
          </a:p>
          <a:p>
            <a:r>
              <a:rPr lang="en-US" sz="1200" b="0" i="0" u="none" strike="noStrike" kern="1200" baseline="0" dirty="0">
                <a:solidFill>
                  <a:schemeClr val="tx1"/>
                </a:solidFill>
                <a:latin typeface="+mn-lt"/>
                <a:ea typeface="+mn-ea"/>
                <a:cs typeface="+mn-cs"/>
              </a:rPr>
              <a:t>of crusts, such as thin, thick, and pan. There are a tremendous variety of toppings and sauces, as well as themed pies—chicken Alfredo, Hawaiian (with</a:t>
            </a:r>
          </a:p>
          <a:p>
            <a:r>
              <a:rPr lang="en-US" sz="1200" b="0" i="0" u="none" strike="noStrike" kern="1200" baseline="0" dirty="0">
                <a:solidFill>
                  <a:schemeClr val="tx1"/>
                </a:solidFill>
                <a:latin typeface="+mn-lt"/>
                <a:ea typeface="+mn-ea"/>
                <a:cs typeface="+mn-cs"/>
              </a:rPr>
              <a:t>pineapple and Canadian bacon), and taco pizza, to name a few. Pizzas can be wood-fired, roasted, or kiln-baked (baked in an extremely hot oven), and</a:t>
            </a:r>
          </a:p>
          <a:p>
            <a:r>
              <a:rPr lang="en-US" sz="1200" b="0" i="0" u="none" strike="noStrike" kern="1200" baseline="0" dirty="0">
                <a:solidFill>
                  <a:schemeClr val="tx1"/>
                </a:solidFill>
                <a:latin typeface="+mn-lt"/>
                <a:ea typeface="+mn-ea"/>
                <a:cs typeface="+mn-cs"/>
              </a:rPr>
              <a:t>pizza styles differ across the country.</a:t>
            </a:r>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13</a:t>
            </a:fld>
            <a:endParaRPr lang="en-US"/>
          </a:p>
        </p:txBody>
      </p:sp>
    </p:spTree>
    <p:extLst>
      <p:ext uri="{BB962C8B-B14F-4D97-AF65-F5344CB8AC3E}">
        <p14:creationId xmlns:p14="http://schemas.microsoft.com/office/powerpoint/2010/main" val="1602513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Chicago-style pizza: characterized by a deep-dish dough with an inch or more of toppings and sauce. Sometimes covered with another layer of</a:t>
            </a:r>
          </a:p>
          <a:p>
            <a:r>
              <a:rPr lang="en-US" sz="1200" b="0" i="0" u="none" strike="noStrike" kern="1200" baseline="0" dirty="0">
                <a:solidFill>
                  <a:schemeClr val="tx1"/>
                </a:solidFill>
                <a:latin typeface="+mn-lt"/>
                <a:ea typeface="+mn-ea"/>
                <a:cs typeface="+mn-cs"/>
              </a:rPr>
              <a:t>dough and sauce to make a pie.</a:t>
            </a:r>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14</a:t>
            </a:fld>
            <a:endParaRPr lang="en-US"/>
          </a:p>
        </p:txBody>
      </p:sp>
    </p:spTree>
    <p:extLst>
      <p:ext uri="{BB962C8B-B14F-4D97-AF65-F5344CB8AC3E}">
        <p14:creationId xmlns:p14="http://schemas.microsoft.com/office/powerpoint/2010/main" val="1264687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New York–style pizza: characterized by a crisp, thin dough with light tomato sauce and usually a limited number of toppings, given the thin</a:t>
            </a:r>
          </a:p>
          <a:p>
            <a:r>
              <a:rPr lang="en-US" sz="1200" b="0" i="0" u="none" strike="noStrike" kern="1200" baseline="0" dirty="0">
                <a:solidFill>
                  <a:schemeClr val="tx1"/>
                </a:solidFill>
                <a:latin typeface="+mn-lt"/>
                <a:ea typeface="+mn-ea"/>
                <a:cs typeface="+mn-cs"/>
              </a:rPr>
              <a:t>crust.</a:t>
            </a:r>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15</a:t>
            </a:fld>
            <a:endParaRPr lang="en-US"/>
          </a:p>
        </p:txBody>
      </p:sp>
    </p:spTree>
    <p:extLst>
      <p:ext uri="{BB962C8B-B14F-4D97-AF65-F5344CB8AC3E}">
        <p14:creationId xmlns:p14="http://schemas.microsoft.com/office/powerpoint/2010/main" val="4019377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Neapolitan-style pizza: described as pizza made from simple and fresh ingredients such as a basic dough cooked to crispness, fresh tomatoes or</a:t>
            </a:r>
          </a:p>
          <a:p>
            <a:r>
              <a:rPr lang="en-US" sz="1200" b="0" i="0" u="none" strike="noStrike" kern="1200" baseline="0" dirty="0">
                <a:solidFill>
                  <a:schemeClr val="tx1"/>
                </a:solidFill>
                <a:latin typeface="+mn-lt"/>
                <a:ea typeface="+mn-ea"/>
                <a:cs typeface="+mn-cs"/>
              </a:rPr>
              <a:t>tomato sauce, cheese, and fresh basil.</a:t>
            </a:r>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16</a:t>
            </a:fld>
            <a:endParaRPr lang="en-US"/>
          </a:p>
        </p:txBody>
      </p:sp>
    </p:spTree>
    <p:extLst>
      <p:ext uri="{BB962C8B-B14F-4D97-AF65-F5344CB8AC3E}">
        <p14:creationId xmlns:p14="http://schemas.microsoft.com/office/powerpoint/2010/main" val="570233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Preparing hot and cold sandwiches to order is an important skill for anyone who works in foodservice. Many operations prepare sandwiches to order to</a:t>
            </a:r>
          </a:p>
          <a:p>
            <a:r>
              <a:rPr lang="en-US" sz="1200" b="0" i="0" u="none" strike="noStrike" kern="1200" baseline="0" dirty="0">
                <a:solidFill>
                  <a:schemeClr val="tx1"/>
                </a:solidFill>
                <a:latin typeface="+mn-lt"/>
                <a:ea typeface="+mn-ea"/>
                <a:cs typeface="+mn-cs"/>
              </a:rPr>
              <a:t>ensure their freshness. Cover sandwiches prepared ahead of time with a sheet of plastic wrap and store them in a refrigerator for service within three hours, or wrap them individually and refrigerate them for two to three days.</a:t>
            </a:r>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17</a:t>
            </a:fld>
            <a:endParaRPr lang="en-US"/>
          </a:p>
        </p:txBody>
      </p:sp>
    </p:spTree>
    <p:extLst>
      <p:ext uri="{BB962C8B-B14F-4D97-AF65-F5344CB8AC3E}">
        <p14:creationId xmlns:p14="http://schemas.microsoft.com/office/powerpoint/2010/main" val="4158596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basic components of a sandwich are bread, spread, and filling. While bread serves as an edible container for the food inside, it also provides bulk</a:t>
            </a:r>
          </a:p>
          <a:p>
            <a:r>
              <a:rPr lang="en-US" sz="1200" b="0" i="0" u="none" strike="noStrike" kern="1200" baseline="0" dirty="0">
                <a:solidFill>
                  <a:schemeClr val="tx1"/>
                </a:solidFill>
                <a:latin typeface="+mn-lt"/>
                <a:ea typeface="+mn-ea"/>
                <a:cs typeface="+mn-cs"/>
              </a:rPr>
              <a:t>and nutrients. Pullman loaves, sandwich loaves of sliced white bread, are still the most frequently used sandwich bread (see Figure 16.9). But hard rolls, pita bread, French bread, tortillas, flatbreads, multigrain bread, and cinnamon-and-raisin bread are also very popular. Many restaurant and foodservice operations also offer a variety of whole wheat, marbled rye, and nonwheat or gluten-free breads. Regardless of the type, any bread or roll must be served fresh.</a:t>
            </a:r>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18</a:t>
            </a:fld>
            <a:endParaRPr lang="en-US"/>
          </a:p>
        </p:txBody>
      </p:sp>
    </p:spTree>
    <p:extLst>
      <p:ext uri="{BB962C8B-B14F-4D97-AF65-F5344CB8AC3E}">
        <p14:creationId xmlns:p14="http://schemas.microsoft.com/office/powerpoint/2010/main" val="1732109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There are many different types of spread that can be used when preparing a sandwich. A spread serves three main purposes—to prevent the bread</a:t>
            </a:r>
          </a:p>
          <a:p>
            <a:r>
              <a:rPr lang="en-US" sz="1200" b="0" i="0" u="none" strike="noStrike" kern="1200" baseline="0" dirty="0">
                <a:solidFill>
                  <a:schemeClr val="tx1"/>
                </a:solidFill>
                <a:latin typeface="+mn-lt"/>
                <a:ea typeface="+mn-ea"/>
                <a:cs typeface="+mn-cs"/>
              </a:rPr>
              <a:t>from soaking up the filling, to add flavor, and to add moisture. Butter and mayonnaise are the most common spreads. Butter must be soft enough to</a:t>
            </a:r>
          </a:p>
          <a:p>
            <a:r>
              <a:rPr lang="en-US" sz="1200" b="0" i="0" u="none" strike="noStrike" kern="1200" baseline="0" dirty="0">
                <a:solidFill>
                  <a:schemeClr val="tx1"/>
                </a:solidFill>
                <a:latin typeface="+mn-lt"/>
                <a:ea typeface="+mn-ea"/>
                <a:cs typeface="+mn-cs"/>
              </a:rPr>
              <a:t>spread easily without tearing the bread. Butter can be softened by whipping it in a mixer. Butter flavored with lemon, chive, mustard, honey, or other</a:t>
            </a:r>
          </a:p>
          <a:p>
            <a:r>
              <a:rPr lang="en-US" sz="1200" b="0" i="0" u="none" strike="noStrike" kern="1200" baseline="0" dirty="0">
                <a:solidFill>
                  <a:schemeClr val="tx1"/>
                </a:solidFill>
                <a:latin typeface="+mn-lt"/>
                <a:ea typeface="+mn-ea"/>
                <a:cs typeface="+mn-cs"/>
              </a:rPr>
              <a:t>ingredients is often used to add a unique flavor to a sandwich.</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While mayonnaise is often used instead of butter because it has more flavor, it actually adds moisture to the bread and can make it soggy. Commercially prepared mayonnaise has been made with pasteurized eggs, and is therefore less hazardous than homemade mayonnaise. Raw, unpasteurized eggs should never be used to make mayonnaise in foodservice kitchens because of the increased risk of spoilage and food poisoning.</a:t>
            </a:r>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19</a:t>
            </a:fld>
            <a:endParaRPr lang="en-US"/>
          </a:p>
        </p:txBody>
      </p:sp>
    </p:spTree>
    <p:extLst>
      <p:ext uri="{BB962C8B-B14F-4D97-AF65-F5344CB8AC3E}">
        <p14:creationId xmlns:p14="http://schemas.microsoft.com/office/powerpoint/2010/main" val="404813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filling of the sandwich is the main attraction. The purpose of the filling is to provide the primary flavor to the sandwich. Generally, the filling is protein based, but it does not have to be. Vegetable-based sandwiches are popular today, such as Caesar salad wraps or Portobello mushroom sandwiches. Fillings can vary from sliced or grilled meat and cheeses to salad mixtures such as egg or tuna salad. The filling may be sliced, ground, blended, or tossed—any form that fits the type of sandwich being prepared. The flavors of a sandwich are limited only by the creativity of the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sandwich cook.</a:t>
            </a:r>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20</a:t>
            </a:fld>
            <a:endParaRPr lang="en-US"/>
          </a:p>
        </p:txBody>
      </p:sp>
    </p:spTree>
    <p:extLst>
      <p:ext uri="{BB962C8B-B14F-4D97-AF65-F5344CB8AC3E}">
        <p14:creationId xmlns:p14="http://schemas.microsoft.com/office/powerpoint/2010/main" val="2353383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simple </a:t>
            </a:r>
            <a:r>
              <a:rPr lang="en-US" sz="1200" b="1" i="0" u="none" strike="noStrike" kern="1200" baseline="0" dirty="0">
                <a:solidFill>
                  <a:schemeClr val="tx1"/>
                </a:solidFill>
                <a:latin typeface="+mn-lt"/>
                <a:ea typeface="+mn-ea"/>
                <a:cs typeface="+mn-cs"/>
              </a:rPr>
              <a:t>cold sandwich </a:t>
            </a:r>
            <a:r>
              <a:rPr lang="en-US" sz="1200" b="0" i="0" u="none" strike="noStrike" kern="1200" baseline="0" dirty="0">
                <a:solidFill>
                  <a:schemeClr val="tx1"/>
                </a:solidFill>
                <a:latin typeface="+mn-lt"/>
                <a:ea typeface="+mn-ea"/>
                <a:cs typeface="+mn-cs"/>
              </a:rPr>
              <a:t>consists of two slices of bread or two halves of a roll, a spread, and a filling. As with hot sandwiches, the choices for fillings are many. The most common fillings are meat and cheese or a salad, such as egg salad or tuna salad.</a:t>
            </a:r>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3</a:t>
            </a:fld>
            <a:endParaRPr lang="en-US"/>
          </a:p>
        </p:txBody>
      </p:sp>
    </p:spTree>
    <p:extLst>
      <p:ext uri="{BB962C8B-B14F-4D97-AF65-F5344CB8AC3E}">
        <p14:creationId xmlns:p14="http://schemas.microsoft.com/office/powerpoint/2010/main" val="3383718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Sandwiches are often served with accompaniments. These vary from additional condiments such as ketchup, mustard, or horseradish sauce, to fresh and pickled vegetables such as lettuce, onion, tomato, and sweet or dill pickles. French fries or chips are also a popular accompaniment, as are potato salads and slaws.</a:t>
            </a:r>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21</a:t>
            </a:fld>
            <a:endParaRPr lang="en-US"/>
          </a:p>
        </p:txBody>
      </p:sp>
    </p:spTree>
    <p:extLst>
      <p:ext uri="{BB962C8B-B14F-4D97-AF65-F5344CB8AC3E}">
        <p14:creationId xmlns:p14="http://schemas.microsoft.com/office/powerpoint/2010/main" val="3236064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22</a:t>
            </a:fld>
            <a:endParaRPr lang="en-US"/>
          </a:p>
        </p:txBody>
      </p:sp>
    </p:spTree>
    <p:extLst>
      <p:ext uri="{BB962C8B-B14F-4D97-AF65-F5344CB8AC3E}">
        <p14:creationId xmlns:p14="http://schemas.microsoft.com/office/powerpoint/2010/main" val="4096950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23</a:t>
            </a:fld>
            <a:endParaRPr lang="en-US"/>
          </a:p>
        </p:txBody>
      </p:sp>
    </p:spTree>
    <p:extLst>
      <p:ext uri="{BB962C8B-B14F-4D97-AF65-F5344CB8AC3E}">
        <p14:creationId xmlns:p14="http://schemas.microsoft.com/office/powerpoint/2010/main" val="478011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24</a:t>
            </a:fld>
            <a:endParaRPr lang="en-US"/>
          </a:p>
        </p:txBody>
      </p:sp>
    </p:spTree>
    <p:extLst>
      <p:ext uri="{BB962C8B-B14F-4D97-AF65-F5344CB8AC3E}">
        <p14:creationId xmlns:p14="http://schemas.microsoft.com/office/powerpoint/2010/main" val="4236113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25</a:t>
            </a:fld>
            <a:endParaRPr lang="en-US"/>
          </a:p>
        </p:txBody>
      </p:sp>
    </p:spTree>
    <p:extLst>
      <p:ext uri="{BB962C8B-B14F-4D97-AF65-F5344CB8AC3E}">
        <p14:creationId xmlns:p14="http://schemas.microsoft.com/office/powerpoint/2010/main" val="1679834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26</a:t>
            </a:fld>
            <a:endParaRPr lang="en-US"/>
          </a:p>
        </p:txBody>
      </p:sp>
    </p:spTree>
    <p:extLst>
      <p:ext uri="{BB962C8B-B14F-4D97-AF65-F5344CB8AC3E}">
        <p14:creationId xmlns:p14="http://schemas.microsoft.com/office/powerpoint/2010/main" val="26756863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27</a:t>
            </a:fld>
            <a:endParaRPr lang="en-US"/>
          </a:p>
        </p:txBody>
      </p:sp>
    </p:spTree>
    <p:extLst>
      <p:ext uri="{BB962C8B-B14F-4D97-AF65-F5344CB8AC3E}">
        <p14:creationId xmlns:p14="http://schemas.microsoft.com/office/powerpoint/2010/main" val="33932382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28</a:t>
            </a:fld>
            <a:endParaRPr lang="en-US"/>
          </a:p>
        </p:txBody>
      </p:sp>
    </p:spTree>
    <p:extLst>
      <p:ext uri="{BB962C8B-B14F-4D97-AF65-F5344CB8AC3E}">
        <p14:creationId xmlns:p14="http://schemas.microsoft.com/office/powerpoint/2010/main" val="1995167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29</a:t>
            </a:fld>
            <a:endParaRPr lang="en-US"/>
          </a:p>
        </p:txBody>
      </p:sp>
    </p:spTree>
    <p:extLst>
      <p:ext uri="{BB962C8B-B14F-4D97-AF65-F5344CB8AC3E}">
        <p14:creationId xmlns:p14="http://schemas.microsoft.com/office/powerpoint/2010/main" val="2770784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30</a:t>
            </a:fld>
            <a:endParaRPr lang="en-US"/>
          </a:p>
        </p:txBody>
      </p:sp>
    </p:spTree>
    <p:extLst>
      <p:ext uri="{BB962C8B-B14F-4D97-AF65-F5344CB8AC3E}">
        <p14:creationId xmlns:p14="http://schemas.microsoft.com/office/powerpoint/2010/main" val="1026165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a:t>
            </a:r>
            <a:r>
              <a:rPr lang="en-US" sz="1200" b="1" i="0" u="none" strike="noStrike" kern="1200" baseline="0" dirty="0">
                <a:solidFill>
                  <a:schemeClr val="tx1"/>
                </a:solidFill>
                <a:latin typeface="+mn-lt"/>
                <a:ea typeface="+mn-ea"/>
                <a:cs typeface="+mn-cs"/>
              </a:rPr>
              <a:t>submarine sandwich </a:t>
            </a:r>
            <a:r>
              <a:rPr lang="en-US" sz="1200" b="0" i="0" u="none" strike="noStrike" kern="1200" baseline="0" dirty="0">
                <a:solidFill>
                  <a:schemeClr val="tx1"/>
                </a:solidFill>
                <a:latin typeface="+mn-lt"/>
                <a:ea typeface="+mn-ea"/>
                <a:cs typeface="+mn-cs"/>
              </a:rPr>
              <a:t>usually refers to a cold sandwich served on a long, sliced roll with one or more types of cheese, meat, lettuce, tomato, onion, and various other toppings. These sandwiches may also be referred to as subs, grinders, heroes, or hoagies. In some instances, the filling may be hot, such as in a meatball sub.</a:t>
            </a:r>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4</a:t>
            </a:fld>
            <a:endParaRPr lang="en-US"/>
          </a:p>
        </p:txBody>
      </p:sp>
    </p:spTree>
    <p:extLst>
      <p:ext uri="{BB962C8B-B14F-4D97-AF65-F5344CB8AC3E}">
        <p14:creationId xmlns:p14="http://schemas.microsoft.com/office/powerpoint/2010/main" val="974099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31</a:t>
            </a:fld>
            <a:endParaRPr lang="en-US"/>
          </a:p>
        </p:txBody>
      </p:sp>
    </p:spTree>
    <p:extLst>
      <p:ext uri="{BB962C8B-B14F-4D97-AF65-F5344CB8AC3E}">
        <p14:creationId xmlns:p14="http://schemas.microsoft.com/office/powerpoint/2010/main" val="9700404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Sandwich preparation involves a great deal of handwork, precision, and speed. It is important to reduce hand motions, whether preparing sandwiches</a:t>
            </a:r>
          </a:p>
          <a:p>
            <a:r>
              <a:rPr lang="en-US" sz="1200" b="0" i="0" u="none" strike="noStrike" kern="1200" baseline="0" dirty="0">
                <a:solidFill>
                  <a:schemeClr val="tx1"/>
                </a:solidFill>
                <a:latin typeface="+mn-lt"/>
                <a:ea typeface="+mn-ea"/>
                <a:cs typeface="+mn-cs"/>
              </a:rPr>
              <a:t>in quantity or to order. The setup for a sandwich station depends on the operation’s menu and on available equipment and space. Like every other</a:t>
            </a:r>
          </a:p>
          <a:p>
            <a:r>
              <a:rPr lang="en-US" sz="1200" b="0" i="0" u="none" strike="noStrike" kern="1200" baseline="0" dirty="0">
                <a:solidFill>
                  <a:schemeClr val="tx1"/>
                </a:solidFill>
                <a:latin typeface="+mn-lt"/>
                <a:ea typeface="+mn-ea"/>
                <a:cs typeface="+mn-cs"/>
              </a:rPr>
              <a:t>station in a professional kitchen, the sandwich station needs two basic things—ingredients and equipment.</a:t>
            </a:r>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32</a:t>
            </a:fld>
            <a:endParaRPr lang="en-US"/>
          </a:p>
        </p:txBody>
      </p:sp>
    </p:spTree>
    <p:extLst>
      <p:ext uri="{BB962C8B-B14F-4D97-AF65-F5344CB8AC3E}">
        <p14:creationId xmlns:p14="http://schemas.microsoft.com/office/powerpoint/2010/main" val="21781767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Many sandwich ingredients must be prepared ahead of time. This is called </a:t>
            </a:r>
            <a:r>
              <a:rPr lang="en-US" sz="1200" b="0" i="1" u="none" strike="noStrike" kern="1200" baseline="0" dirty="0">
                <a:solidFill>
                  <a:schemeClr val="tx1"/>
                </a:solidFill>
                <a:latin typeface="+mn-lt"/>
                <a:ea typeface="+mn-ea"/>
                <a:cs typeface="+mn-cs"/>
              </a:rPr>
              <a:t>mise en place</a:t>
            </a:r>
            <a:r>
              <a:rPr lang="en-US" sz="1200" b="0" i="0" u="none" strike="noStrike" kern="1200" baseline="0" dirty="0">
                <a:solidFill>
                  <a:schemeClr val="tx1"/>
                </a:solidFill>
                <a:latin typeface="+mn-lt"/>
                <a:ea typeface="+mn-ea"/>
                <a:cs typeface="+mn-cs"/>
              </a:rPr>
              <a:t>—preparing everything you need for the dish and having it all in its place. Depending on the sandwich, this could mean separating and cleaning lettuce leaves, slicing tomatoes, preparing garnishes, slicing meats and cheeses, mixing fillings, or preparing spreads.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Arrange and store the ingredients to reduce hand movement. All the items should be within reach so you can work quickly and safely. At a busy sandwich station, every second counts. Portion sliced items by count and by weight. Portion fillings by weight as well. To keep recipes accurate,</a:t>
            </a:r>
          </a:p>
          <a:p>
            <a:r>
              <a:rPr lang="en-US" sz="1200" b="0" i="0" u="none" strike="noStrike" kern="1200" baseline="0" dirty="0">
                <a:solidFill>
                  <a:schemeClr val="tx1"/>
                </a:solidFill>
                <a:latin typeface="+mn-lt"/>
                <a:ea typeface="+mn-ea"/>
                <a:cs typeface="+mn-cs"/>
              </a:rPr>
              <a:t>each ingredient must be counted or weighed properly. As always, following the recipe is essential to maintaining the quality of the sandwich and meeting the expectations of the guest.</a:t>
            </a:r>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33</a:t>
            </a:fld>
            <a:endParaRPr lang="en-US"/>
          </a:p>
        </p:txBody>
      </p:sp>
    </p:spTree>
    <p:extLst>
      <p:ext uri="{BB962C8B-B14F-4D97-AF65-F5344CB8AC3E}">
        <p14:creationId xmlns:p14="http://schemas.microsoft.com/office/powerpoint/2010/main" val="28274899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type of equipment needed at a sandwich station depends on the size of the menu and the operation. An efficient sandwich station makes it easier to prepare sandwiches in large quantities. Most stations have the following:</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 Work table: </a:t>
            </a:r>
            <a:r>
              <a:rPr lang="en-US" sz="1200" b="0" i="0" u="none" strike="noStrike" kern="1200" baseline="0" dirty="0">
                <a:solidFill>
                  <a:schemeClr val="tx1"/>
                </a:solidFill>
                <a:latin typeface="+mn-lt"/>
                <a:ea typeface="+mn-ea"/>
                <a:cs typeface="+mn-cs"/>
              </a:rPr>
              <a:t>It must be big enough to spread out ingredients and do work.</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Storage facilities: </a:t>
            </a:r>
            <a:r>
              <a:rPr lang="en-US" sz="1200" b="0" i="0" u="none" strike="noStrike" kern="1200" baseline="0" dirty="0">
                <a:solidFill>
                  <a:schemeClr val="tx1"/>
                </a:solidFill>
                <a:latin typeface="+mn-lt"/>
                <a:ea typeface="+mn-ea"/>
                <a:cs typeface="+mn-cs"/>
              </a:rPr>
              <a:t>This includes refrigeration equipment for cold ingredients, a steam table for hot ingredients, and dry storage for breads</a:t>
            </a:r>
          </a:p>
          <a:p>
            <a:r>
              <a:rPr lang="en-US" sz="1200" b="0" i="0" u="none" strike="noStrike" kern="1200" baseline="0" dirty="0">
                <a:solidFill>
                  <a:schemeClr val="tx1"/>
                </a:solidFill>
                <a:latin typeface="+mn-lt"/>
                <a:ea typeface="+mn-ea"/>
                <a:cs typeface="+mn-cs"/>
              </a:rPr>
              <a:t>and dry goods as well as paper products, plates, etc.</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Storage materials: </a:t>
            </a:r>
            <a:r>
              <a:rPr lang="en-US" sz="1200" b="0" i="0" u="none" strike="noStrike" kern="1200" baseline="0" dirty="0">
                <a:solidFill>
                  <a:schemeClr val="tx1"/>
                </a:solidFill>
                <a:latin typeface="+mn-lt"/>
                <a:ea typeface="+mn-ea"/>
                <a:cs typeface="+mn-cs"/>
              </a:rPr>
              <a:t>This includes plastic wrap, deli paper, and labels.</a:t>
            </a:r>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34</a:t>
            </a:fld>
            <a:endParaRPr lang="en-US"/>
          </a:p>
        </p:txBody>
      </p:sp>
    </p:spTree>
    <p:extLst>
      <p:ext uri="{BB962C8B-B14F-4D97-AF65-F5344CB8AC3E}">
        <p14:creationId xmlns:p14="http://schemas.microsoft.com/office/powerpoint/2010/main" val="26688488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 Hand tools: </a:t>
            </a:r>
            <a:r>
              <a:rPr lang="en-US" sz="1200" b="0" i="0" u="none" strike="noStrike" kern="1200" baseline="0" dirty="0">
                <a:solidFill>
                  <a:schemeClr val="tx1"/>
                </a:solidFill>
                <a:latin typeface="+mn-lt"/>
                <a:ea typeface="+mn-ea"/>
                <a:cs typeface="+mn-cs"/>
              </a:rPr>
              <a:t>This includes a spreader, spatula, serrated knife, chef’s knife, cutting board, and meat slicer.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Portion-control equipment: </a:t>
            </a:r>
            <a:r>
              <a:rPr lang="en-US" sz="1200" b="0" i="0" u="none" strike="noStrike" kern="1200" baseline="0" dirty="0">
                <a:solidFill>
                  <a:schemeClr val="tx1"/>
                </a:solidFill>
                <a:latin typeface="+mn-lt"/>
                <a:ea typeface="+mn-ea"/>
                <a:cs typeface="+mn-cs"/>
              </a:rPr>
              <a:t>This includes scoops for fillings and a portion scale for measuring ingredients.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Cooking equipment for hot sandwiches: </a:t>
            </a:r>
            <a:r>
              <a:rPr lang="en-US" sz="1200" b="0" i="0" u="none" strike="noStrike" kern="1200" baseline="0" dirty="0">
                <a:solidFill>
                  <a:schemeClr val="tx1"/>
                </a:solidFill>
                <a:latin typeface="+mn-lt"/>
                <a:ea typeface="+mn-ea"/>
                <a:cs typeface="+mn-cs"/>
              </a:rPr>
              <a:t>This includes griddles, grills, broilers, deep-fryers, and microwave ovens.</a:t>
            </a:r>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35</a:t>
            </a:fld>
            <a:endParaRPr lang="en-US"/>
          </a:p>
        </p:txBody>
      </p:sp>
    </p:spTree>
    <p:extLst>
      <p:ext uri="{BB962C8B-B14F-4D97-AF65-F5344CB8AC3E}">
        <p14:creationId xmlns:p14="http://schemas.microsoft.com/office/powerpoint/2010/main" val="33580125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Pizza should have its own preparation area, because the flour needed could easily fall into other ingredients. Ingredients on the pizza should be evenly</a:t>
            </a:r>
          </a:p>
          <a:p>
            <a:r>
              <a:rPr lang="en-US" sz="1200" b="0" i="0" u="none" strike="noStrike" kern="1200" baseline="0" dirty="0">
                <a:solidFill>
                  <a:schemeClr val="tx1"/>
                </a:solidFill>
                <a:latin typeface="+mn-lt"/>
                <a:ea typeface="+mn-ea"/>
                <a:cs typeface="+mn-cs"/>
              </a:rPr>
              <a:t>distributed across the top of it. The sauce and other ingredients should come to within a half inch to an inch of the edge of the pizza, depending on the size of the pie.</a:t>
            </a:r>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36</a:t>
            </a:fld>
            <a:endParaRPr lang="en-US"/>
          </a:p>
        </p:txBody>
      </p:sp>
    </p:spTree>
    <p:extLst>
      <p:ext uri="{BB962C8B-B14F-4D97-AF65-F5344CB8AC3E}">
        <p14:creationId xmlns:p14="http://schemas.microsoft.com/office/powerpoint/2010/main" val="9758704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list of pizza equipment is similar to that of sandwich equipment, but varies based on cooking needs. Conveyer ovens, deck ovens, or wood-fired</a:t>
            </a:r>
          </a:p>
          <a:p>
            <a:r>
              <a:rPr lang="en-US" sz="1200" b="0" i="0" u="none" strike="noStrike" kern="1200" baseline="0" dirty="0">
                <a:solidFill>
                  <a:schemeClr val="tx1"/>
                </a:solidFill>
                <a:latin typeface="+mn-lt"/>
                <a:ea typeface="+mn-ea"/>
                <a:cs typeface="+mn-cs"/>
              </a:rPr>
              <a:t>pizza kilns/ovens can all be used. Metal or wooden peels (as shown in Figure 16.11) for moving the pizzas in and out of the ovens are needed, as well</a:t>
            </a:r>
          </a:p>
          <a:p>
            <a:r>
              <a:rPr lang="en-US" sz="1200" b="0" i="0" u="none" strike="noStrike" kern="1200" baseline="0" dirty="0">
                <a:solidFill>
                  <a:schemeClr val="tx1"/>
                </a:solidFill>
                <a:latin typeface="+mn-lt"/>
                <a:ea typeface="+mn-ea"/>
                <a:cs typeface="+mn-cs"/>
              </a:rPr>
              <a:t>as cutting equipment for finished pizzas. There are several methods and knives to choose from to cut pizza. Possibilities include a rotary cutter (pizza wheel) or a large curved pizza knife that cuts across the entire pizza at once. Let the pizza rest for a brief time before cutting or slicing, to allow the ingredients to set. Quick, clean cuts are best. Slices should be even in size, and can be triangular or square. The Essential Skills feature on page 339 discusses sandwich and pizza presentation.</a:t>
            </a:r>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37</a:t>
            </a:fld>
            <a:endParaRPr lang="en-US"/>
          </a:p>
        </p:txBody>
      </p:sp>
    </p:spTree>
    <p:extLst>
      <p:ext uri="{BB962C8B-B14F-4D97-AF65-F5344CB8AC3E}">
        <p14:creationId xmlns:p14="http://schemas.microsoft.com/office/powerpoint/2010/main" val="3583973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Pick a type of bread. If desired, toast the bread.</a:t>
            </a:r>
          </a:p>
          <a:p>
            <a:pPr marL="228600" indent="-228600">
              <a:buFont typeface="+mj-lt"/>
              <a:buAutoNum type="arabicPeriod"/>
            </a:pPr>
            <a:r>
              <a:rPr lang="en-US" sz="1200" b="0" i="0" u="none" strike="noStrike" kern="1200" baseline="0" dirty="0">
                <a:solidFill>
                  <a:schemeClr val="tx1"/>
                </a:solidFill>
                <a:latin typeface="+mn-lt"/>
                <a:ea typeface="+mn-ea"/>
                <a:cs typeface="+mn-cs"/>
              </a:rPr>
              <a:t>Choose a spread that will make the bread stick together. Margarine, mayonnaise, or avocado are some choices. Combine the spreads for a different taste.</a:t>
            </a:r>
          </a:p>
          <a:p>
            <a:pPr marL="228600" indent="-228600">
              <a:buFont typeface="+mj-lt"/>
              <a:buAutoNum type="arabicPeriod"/>
            </a:pPr>
            <a:r>
              <a:rPr lang="en-US" sz="1200" b="0" i="0" u="none" strike="noStrike" kern="1200" baseline="0" dirty="0">
                <a:solidFill>
                  <a:schemeClr val="tx1"/>
                </a:solidFill>
                <a:latin typeface="+mn-lt"/>
                <a:ea typeface="+mn-ea"/>
                <a:cs typeface="+mn-cs"/>
              </a:rPr>
              <a:t>Assemble the filling(s). Jam, peanut butter, ham, cheese, lettuce, tomato, vegetables, pickles, bacon bits, onion, turkey, beef, and chicken are just some of the options.</a:t>
            </a:r>
          </a:p>
          <a:p>
            <a:pPr marL="228600" indent="-228600">
              <a:buFont typeface="+mj-lt"/>
              <a:buAutoNum type="arabicPeriod"/>
            </a:pPr>
            <a:r>
              <a:rPr lang="en-US" sz="1200" b="0" i="0" u="none" strike="noStrike" kern="1200" baseline="0" dirty="0">
                <a:solidFill>
                  <a:schemeClr val="tx1"/>
                </a:solidFill>
                <a:latin typeface="+mn-lt"/>
                <a:ea typeface="+mn-ea"/>
                <a:cs typeface="+mn-cs"/>
              </a:rPr>
              <a:t>When you finish putting together the items, slice the sandwich for easier handling. </a:t>
            </a:r>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38</a:t>
            </a:fld>
            <a:endParaRPr lang="en-US"/>
          </a:p>
        </p:txBody>
      </p:sp>
    </p:spTree>
    <p:extLst>
      <p:ext uri="{BB962C8B-B14F-4D97-AF65-F5344CB8AC3E}">
        <p14:creationId xmlns:p14="http://schemas.microsoft.com/office/powerpoint/2010/main" val="12382850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Use four long, frilled toothpicks and place one between the center and side for each of the four sides of the sandwich. </a:t>
            </a:r>
          </a:p>
          <a:p>
            <a:pPr marL="228600" indent="-228600">
              <a:buFont typeface="+mj-lt"/>
              <a:buAutoNum type="arabicPeriod"/>
            </a:pPr>
            <a:r>
              <a:rPr lang="en-US" sz="1200" b="0" i="0" u="none" strike="noStrike" kern="1200" baseline="0" dirty="0">
                <a:solidFill>
                  <a:schemeClr val="tx1"/>
                </a:solidFill>
                <a:latin typeface="+mn-lt"/>
                <a:ea typeface="+mn-ea"/>
                <a:cs typeface="+mn-cs"/>
              </a:rPr>
              <a:t>Cut the sandwich into quarters from corner to corner. Place the sandwich with the points facing upward.</a:t>
            </a:r>
          </a:p>
        </p:txBody>
      </p:sp>
      <p:sp>
        <p:nvSpPr>
          <p:cNvPr id="4" name="Slide Number Placeholder 3"/>
          <p:cNvSpPr>
            <a:spLocks noGrp="1"/>
          </p:cNvSpPr>
          <p:nvPr>
            <p:ph type="sldNum" sz="quarter" idx="10"/>
          </p:nvPr>
        </p:nvSpPr>
        <p:spPr/>
        <p:txBody>
          <a:bodyPr/>
          <a:lstStyle/>
          <a:p>
            <a:fld id="{8EDB8E99-7A2C-4204-92D5-1653190D46CD}" type="slidenum">
              <a:rPr lang="en-US" smtClean="0"/>
              <a:t>39</a:t>
            </a:fld>
            <a:endParaRPr lang="en-US"/>
          </a:p>
        </p:txBody>
      </p:sp>
    </p:spTree>
    <p:extLst>
      <p:ext uri="{BB962C8B-B14F-4D97-AF65-F5344CB8AC3E}">
        <p14:creationId xmlns:p14="http://schemas.microsoft.com/office/powerpoint/2010/main" val="27053869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Pre-preparation is essential. All bases, spreads, and garnishes must be ready ahead of time.</a:t>
            </a:r>
          </a:p>
          <a:p>
            <a:pPr marL="228600" indent="-228600">
              <a:buFont typeface="+mj-lt"/>
              <a:buAutoNum type="arabicPeriod"/>
            </a:pPr>
            <a:r>
              <a:rPr lang="en-US" sz="1200" b="0" i="0" u="none" strike="noStrike" kern="1200" baseline="0" dirty="0">
                <a:solidFill>
                  <a:schemeClr val="tx1"/>
                </a:solidFill>
                <a:latin typeface="+mn-lt"/>
                <a:ea typeface="+mn-ea"/>
                <a:cs typeface="+mn-cs"/>
              </a:rPr>
              <a:t>Use quality ingredients. These do not necessarily have to be expensive, but they must be purchased, stored, and prepared with an eye to creating the best-tasting and most attractive-looking product possible.</a:t>
            </a:r>
          </a:p>
          <a:p>
            <a:pPr marL="228600" indent="-228600">
              <a:buFont typeface="+mj-lt"/>
              <a:buAutoNum type="arabicPeriod"/>
            </a:pPr>
            <a:r>
              <a:rPr lang="en-US" sz="1200" b="0" i="0" u="none" strike="noStrike" kern="1200" baseline="0" dirty="0">
                <a:solidFill>
                  <a:schemeClr val="tx1"/>
                </a:solidFill>
                <a:latin typeface="+mn-lt"/>
                <a:ea typeface="+mn-ea"/>
                <a:cs typeface="+mn-cs"/>
              </a:rPr>
              <a:t>Assemble canapés as close as possible to serving time. Bases quickly become soggy, and spreads and garnishes dry out easily. As trays are completed, they can be covered lightly with plastic and refrigerated for a short time. Always follow time and temperature rules for safe food handling.</a:t>
            </a:r>
          </a:p>
          <a:p>
            <a:pPr marL="228600" indent="-228600">
              <a:buFont typeface="+mj-lt"/>
              <a:buAutoNum type="arabicPeriod"/>
            </a:pPr>
            <a:r>
              <a:rPr lang="en-US" sz="1200" b="0" i="0" u="none" strike="noStrike" kern="1200" baseline="0" dirty="0">
                <a:solidFill>
                  <a:schemeClr val="tx1"/>
                </a:solidFill>
                <a:latin typeface="+mn-lt"/>
                <a:ea typeface="+mn-ea"/>
                <a:cs typeface="+mn-cs"/>
              </a:rPr>
              <a:t>Keep spreads and garnishes simple and neat. Elaborate garnishes can fall apart on the tray or in the guests’ hands.</a:t>
            </a:r>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40</a:t>
            </a:fld>
            <a:endParaRPr lang="en-US"/>
          </a:p>
        </p:txBody>
      </p:sp>
    </p:spTree>
    <p:extLst>
      <p:ext uri="{BB962C8B-B14F-4D97-AF65-F5344CB8AC3E}">
        <p14:creationId xmlns:p14="http://schemas.microsoft.com/office/powerpoint/2010/main" val="2405274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a:t>
            </a:r>
            <a:r>
              <a:rPr lang="en-US" sz="1200" b="1" i="0" u="none" strike="noStrike" kern="1200" baseline="0" dirty="0">
                <a:solidFill>
                  <a:schemeClr val="tx1"/>
                </a:solidFill>
                <a:latin typeface="+mn-lt"/>
                <a:ea typeface="+mn-ea"/>
                <a:cs typeface="+mn-cs"/>
              </a:rPr>
              <a:t>wrap sandwich </a:t>
            </a:r>
            <a:r>
              <a:rPr lang="en-US" sz="1200" b="0" i="0" u="none" strike="noStrike" kern="1200" baseline="0" dirty="0">
                <a:solidFill>
                  <a:schemeClr val="tx1"/>
                </a:solidFill>
                <a:latin typeface="+mn-lt"/>
                <a:ea typeface="+mn-ea"/>
                <a:cs typeface="+mn-cs"/>
              </a:rPr>
              <a:t>is made on any type of flat bread—for example, tortillas, pita bread, cracker bread, or rice-paper wrappers—and spread with a hot</a:t>
            </a:r>
          </a:p>
          <a:p>
            <a:r>
              <a:rPr lang="en-US" sz="1200" b="0" i="0" u="none" strike="noStrike" kern="1200" baseline="0" dirty="0">
                <a:solidFill>
                  <a:schemeClr val="tx1"/>
                </a:solidFill>
                <a:latin typeface="+mn-lt"/>
                <a:ea typeface="+mn-ea"/>
                <a:cs typeface="+mn-cs"/>
              </a:rPr>
              <a:t>or cold sandwich filling. It is then rolled up. A </a:t>
            </a:r>
            <a:r>
              <a:rPr lang="en-US" sz="1200" b="1" i="0" u="none" strike="noStrike" kern="1200" baseline="0" dirty="0">
                <a:solidFill>
                  <a:schemeClr val="tx1"/>
                </a:solidFill>
                <a:latin typeface="+mn-lt"/>
                <a:ea typeface="+mn-ea"/>
                <a:cs typeface="+mn-cs"/>
              </a:rPr>
              <a:t>pita</a:t>
            </a:r>
            <a:r>
              <a:rPr lang="en-US" sz="1200" b="0" i="0" u="none" strike="noStrike" kern="1200" baseline="0" dirty="0">
                <a:solidFill>
                  <a:schemeClr val="tx1"/>
                </a:solidFill>
                <a:latin typeface="+mn-lt"/>
                <a:ea typeface="+mn-ea"/>
                <a:cs typeface="+mn-cs"/>
              </a:rPr>
              <a:t>, or pita bread, is a flat bread that can be opened to form a pocket.</a:t>
            </a:r>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5</a:t>
            </a:fld>
            <a:endParaRPr lang="en-US"/>
          </a:p>
        </p:txBody>
      </p:sp>
    </p:spTree>
    <p:extLst>
      <p:ext uri="{BB962C8B-B14F-4D97-AF65-F5344CB8AC3E}">
        <p14:creationId xmlns:p14="http://schemas.microsoft.com/office/powerpoint/2010/main" val="23837625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startAt="5"/>
            </a:pPr>
            <a:r>
              <a:rPr lang="en-US" sz="1200" b="0" i="0" u="none" strike="noStrike" kern="1200" baseline="0" dirty="0">
                <a:solidFill>
                  <a:schemeClr val="tx1"/>
                </a:solidFill>
                <a:latin typeface="+mn-lt"/>
                <a:ea typeface="+mn-ea"/>
                <a:cs typeface="+mn-cs"/>
              </a:rPr>
              <a:t>Use flavor combinations in spreads and garnishes that are appealing both in taste and in appearance. The ingredients must blend well together and look attractive.</a:t>
            </a:r>
          </a:p>
          <a:p>
            <a:pPr marL="228600" indent="-228600">
              <a:buFont typeface="+mj-lt"/>
              <a:buAutoNum type="arabicPeriod" startAt="5"/>
            </a:pPr>
            <a:r>
              <a:rPr lang="en-US" sz="1200" b="0" i="0" u="none" strike="noStrike" kern="1200" baseline="0" dirty="0">
                <a:solidFill>
                  <a:schemeClr val="tx1"/>
                </a:solidFill>
                <a:latin typeface="+mn-lt"/>
                <a:ea typeface="+mn-ea"/>
                <a:cs typeface="+mn-cs"/>
              </a:rPr>
              <a:t>Use spicy or flavorful ingredients. Offer a variety of canapés, including vegetarian and low-fat options to meet the needs of all guests.</a:t>
            </a:r>
          </a:p>
          <a:p>
            <a:pPr marL="228600" indent="-228600">
              <a:buFont typeface="+mj-lt"/>
              <a:buAutoNum type="arabicPeriod" startAt="5"/>
            </a:pPr>
            <a:r>
              <a:rPr lang="en-US" sz="1200" b="0" i="0" u="none" strike="noStrike" kern="1200" baseline="0" dirty="0">
                <a:solidFill>
                  <a:schemeClr val="tx1"/>
                </a:solidFill>
                <a:latin typeface="+mn-lt"/>
                <a:ea typeface="+mn-ea"/>
                <a:cs typeface="+mn-cs"/>
              </a:rPr>
              <a:t>Arrange the canapés carefully and attractively on trays.</a:t>
            </a:r>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41</a:t>
            </a:fld>
            <a:endParaRPr lang="en-US"/>
          </a:p>
        </p:txBody>
      </p:sp>
    </p:spTree>
    <p:extLst>
      <p:ext uri="{BB962C8B-B14F-4D97-AF65-F5344CB8AC3E}">
        <p14:creationId xmlns:p14="http://schemas.microsoft.com/office/powerpoint/2010/main" val="2790262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Bread should be delivered daily, if possible.</a:t>
            </a:r>
          </a:p>
          <a:p>
            <a:pPr marL="228600" indent="-228600">
              <a:buFont typeface="+mj-lt"/>
              <a:buAutoNum type="arabicPeriod"/>
            </a:pPr>
            <a:r>
              <a:rPr lang="en-US" sz="1200" b="0" i="0" u="none" strike="noStrike" kern="1200" baseline="0" dirty="0">
                <a:solidFill>
                  <a:schemeClr val="tx1"/>
                </a:solidFill>
                <a:latin typeface="+mn-lt"/>
                <a:ea typeface="+mn-ea"/>
                <a:cs typeface="+mn-cs"/>
              </a:rPr>
              <a:t>Keep bread wrapped in moisture-proof wrapping until it is used. </a:t>
            </a:r>
          </a:p>
          <a:p>
            <a:pPr marL="228600" indent="-228600">
              <a:buFont typeface="+mj-lt"/>
              <a:buAutoNum type="arabicPeriod"/>
            </a:pPr>
            <a:r>
              <a:rPr lang="en-US" sz="1200" b="0" i="0" u="none" strike="noStrike" kern="1200" baseline="0" dirty="0">
                <a:solidFill>
                  <a:schemeClr val="tx1"/>
                </a:solidFill>
                <a:latin typeface="+mn-lt"/>
                <a:ea typeface="+mn-ea"/>
                <a:cs typeface="+mn-cs"/>
              </a:rPr>
              <a:t>Store bread between 75°F and 85°F (24°C and 29°C) rather than in a refrigerator.</a:t>
            </a:r>
          </a:p>
          <a:p>
            <a:pPr marL="228600" indent="-228600">
              <a:buFont typeface="+mj-lt"/>
              <a:buAutoNum type="arabicPeriod"/>
            </a:pPr>
            <a:r>
              <a:rPr lang="en-US" sz="1200" b="0" i="0" u="none" strike="noStrike" kern="1200" baseline="0" dirty="0">
                <a:solidFill>
                  <a:schemeClr val="tx1"/>
                </a:solidFill>
                <a:latin typeface="+mn-lt"/>
                <a:ea typeface="+mn-ea"/>
                <a:cs typeface="+mn-cs"/>
              </a:rPr>
              <a:t>Use French bread and other hard-crusted bread the day it is delivered or baked.</a:t>
            </a:r>
          </a:p>
          <a:p>
            <a:pPr marL="228600" indent="-228600">
              <a:buFont typeface="+mj-lt"/>
              <a:buAutoNum type="arabicPeriod"/>
            </a:pPr>
            <a:r>
              <a:rPr lang="en-US" sz="1200" b="0" i="0" u="none" strike="noStrike" kern="1200" baseline="0" dirty="0">
                <a:solidFill>
                  <a:schemeClr val="tx1"/>
                </a:solidFill>
                <a:latin typeface="+mn-lt"/>
                <a:ea typeface="+mn-ea"/>
                <a:cs typeface="+mn-cs"/>
              </a:rPr>
              <a:t>If bread must be kept more than one day, store it in the freezer. Thaw frozen bread inside its wrapping.</a:t>
            </a:r>
          </a:p>
          <a:p>
            <a:pPr marL="228600" indent="-228600">
              <a:buFont typeface="+mj-lt"/>
              <a:buAutoNum type="arabicPeriod"/>
            </a:pPr>
            <a:r>
              <a:rPr lang="en-US" sz="1200" b="0" i="0" u="none" strike="noStrike" kern="1200" baseline="0" dirty="0">
                <a:solidFill>
                  <a:schemeClr val="tx1"/>
                </a:solidFill>
                <a:latin typeface="+mn-lt"/>
                <a:ea typeface="+mn-ea"/>
                <a:cs typeface="+mn-cs"/>
              </a:rPr>
              <a:t>Day-old bread can be used for toasting without loss of quality.</a:t>
            </a:r>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42</a:t>
            </a:fld>
            <a:endParaRPr lang="en-US"/>
          </a:p>
        </p:txBody>
      </p:sp>
    </p:spTree>
    <p:extLst>
      <p:ext uri="{BB962C8B-B14F-4D97-AF65-F5344CB8AC3E}">
        <p14:creationId xmlns:p14="http://schemas.microsoft.com/office/powerpoint/2010/main" val="22787518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Remove the pizza dough from the refrigerator. </a:t>
            </a:r>
          </a:p>
          <a:p>
            <a:pPr marL="228600" indent="-228600">
              <a:buFont typeface="+mj-lt"/>
              <a:buAutoNum type="arabicPeriod"/>
            </a:pPr>
            <a:r>
              <a:rPr lang="en-US" sz="1200" b="0" i="0" u="none" strike="noStrike" kern="1200" baseline="0" dirty="0">
                <a:solidFill>
                  <a:schemeClr val="tx1"/>
                </a:solidFill>
                <a:latin typeface="+mn-lt"/>
                <a:ea typeface="+mn-ea"/>
                <a:cs typeface="+mn-cs"/>
              </a:rPr>
              <a:t>While the dough is warming, set the oven temperature as high as it will go (500°F, or 260°C, is a minimum), and prepare a surface with flour so the dough will not stick.</a:t>
            </a:r>
          </a:p>
          <a:p>
            <a:pPr marL="228600" indent="-228600">
              <a:buFont typeface="+mj-lt"/>
              <a:buAutoNum type="arabicPeriod"/>
            </a:pPr>
            <a:r>
              <a:rPr lang="en-US" sz="1200" b="0" i="0" u="none" strike="noStrike" kern="1200" baseline="0" dirty="0">
                <a:solidFill>
                  <a:schemeClr val="tx1"/>
                </a:solidFill>
                <a:latin typeface="+mn-lt"/>
                <a:ea typeface="+mn-ea"/>
                <a:cs typeface="+mn-cs"/>
              </a:rPr>
              <a:t>Stretch and even out the dough on the floured surface using your fingers to press in the middle of the dough, and then push the dough outward. Leave a narrow edge on the dough. </a:t>
            </a:r>
          </a:p>
          <a:p>
            <a:pPr marL="228600" indent="-228600">
              <a:buFont typeface="+mj-lt"/>
              <a:buAutoNum type="arabicPeriod"/>
            </a:pPr>
            <a:r>
              <a:rPr lang="en-US" sz="1200" b="0" i="0" u="none" strike="noStrike" kern="1200" baseline="0" dirty="0">
                <a:solidFill>
                  <a:schemeClr val="tx1"/>
                </a:solidFill>
                <a:latin typeface="+mn-lt"/>
                <a:ea typeface="+mn-ea"/>
                <a:cs typeface="+mn-cs"/>
              </a:rPr>
              <a:t>Dust a pizza peel or baking sheet with a light, even dusting of flour or preferably semolina.</a:t>
            </a:r>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43</a:t>
            </a:fld>
            <a:endParaRPr lang="en-US"/>
          </a:p>
        </p:txBody>
      </p:sp>
    </p:spTree>
    <p:extLst>
      <p:ext uri="{BB962C8B-B14F-4D97-AF65-F5344CB8AC3E}">
        <p14:creationId xmlns:p14="http://schemas.microsoft.com/office/powerpoint/2010/main" val="23670421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startAt="5"/>
            </a:pPr>
            <a:r>
              <a:rPr lang="en-US" sz="1200" b="0" i="0" u="none" strike="noStrike" kern="1200" baseline="0" dirty="0">
                <a:solidFill>
                  <a:schemeClr val="tx1"/>
                </a:solidFill>
                <a:latin typeface="+mn-lt"/>
                <a:ea typeface="+mn-ea"/>
                <a:cs typeface="+mn-cs"/>
              </a:rPr>
              <a:t>Drape the dough over the back of your hand, and then rotate it slowly. The weight of the dough should gently stretch it to a circular shape and even thickness. (You can also use a rolling pin for this.)</a:t>
            </a:r>
          </a:p>
          <a:p>
            <a:pPr marL="228600" indent="-228600">
              <a:buFont typeface="+mj-lt"/>
              <a:buAutoNum type="arabicPeriod" startAt="5"/>
            </a:pPr>
            <a:r>
              <a:rPr lang="en-US" sz="1200" b="0" i="0" u="none" strike="noStrike" kern="1200" baseline="0" dirty="0">
                <a:solidFill>
                  <a:schemeClr val="tx1"/>
                </a:solidFill>
                <a:latin typeface="+mn-lt"/>
                <a:ea typeface="+mn-ea"/>
                <a:cs typeface="+mn-cs"/>
              </a:rPr>
              <a:t>Place the dough onto the floured pizza peel and shake gently to make sure the pizza does not stick.</a:t>
            </a:r>
          </a:p>
          <a:p>
            <a:pPr marL="228600" indent="-228600">
              <a:buFont typeface="+mj-lt"/>
              <a:buAutoNum type="arabicPeriod" startAt="5"/>
            </a:pPr>
            <a:r>
              <a:rPr lang="en-US" sz="1200" b="0" i="0" u="none" strike="noStrike" kern="1200" baseline="0" dirty="0">
                <a:solidFill>
                  <a:schemeClr val="tx1"/>
                </a:solidFill>
                <a:latin typeface="+mn-lt"/>
                <a:ea typeface="+mn-ea"/>
                <a:cs typeface="+mn-cs"/>
              </a:rPr>
              <a:t>Spread the sauce evenly over the dough, but leave the outermost edge dry.</a:t>
            </a:r>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44</a:t>
            </a:fld>
            <a:endParaRPr lang="en-US"/>
          </a:p>
        </p:txBody>
      </p:sp>
    </p:spTree>
    <p:extLst>
      <p:ext uri="{BB962C8B-B14F-4D97-AF65-F5344CB8AC3E}">
        <p14:creationId xmlns:p14="http://schemas.microsoft.com/office/powerpoint/2010/main" val="31110413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startAt="8"/>
            </a:pPr>
            <a:r>
              <a:rPr lang="en-US" sz="1200" b="0" i="0" u="none" strike="noStrike" kern="1200" baseline="0" dirty="0">
                <a:solidFill>
                  <a:schemeClr val="tx1"/>
                </a:solidFill>
                <a:latin typeface="+mn-lt"/>
                <a:ea typeface="+mn-ea"/>
                <a:cs typeface="+mn-cs"/>
              </a:rPr>
              <a:t>Sprinkle grated cheese evenly over the sauce. </a:t>
            </a:r>
          </a:p>
          <a:p>
            <a:pPr marL="228600" indent="-228600">
              <a:buFont typeface="+mj-lt"/>
              <a:buAutoNum type="arabicPeriod" startAt="8"/>
            </a:pPr>
            <a:r>
              <a:rPr lang="en-US" sz="1200" b="0" i="0" u="none" strike="noStrike" kern="1200" baseline="0" dirty="0">
                <a:solidFill>
                  <a:schemeClr val="tx1"/>
                </a:solidFill>
                <a:latin typeface="+mn-lt"/>
                <a:ea typeface="+mn-ea"/>
                <a:cs typeface="+mn-cs"/>
              </a:rPr>
              <a:t>Slip the pizza from the peel into the oven as quickly as possible. </a:t>
            </a:r>
          </a:p>
          <a:p>
            <a:pPr marL="228600" indent="-228600">
              <a:buFont typeface="+mj-lt"/>
              <a:buAutoNum type="arabicPeriod" startAt="8"/>
            </a:pPr>
            <a:r>
              <a:rPr lang="en-US" sz="1200" b="0" i="0" u="none" strike="noStrike" kern="1200" baseline="0" dirty="0">
                <a:solidFill>
                  <a:schemeClr val="tx1"/>
                </a:solidFill>
                <a:latin typeface="+mn-lt"/>
                <a:ea typeface="+mn-ea"/>
                <a:cs typeface="+mn-cs"/>
              </a:rPr>
              <a:t>Cook the pizza until the crust turns brown and bubbles.</a:t>
            </a:r>
          </a:p>
          <a:p>
            <a:pPr marL="228600" indent="-228600">
              <a:buFont typeface="+mj-lt"/>
              <a:buAutoNum type="arabicPeriod" startAt="8"/>
            </a:pPr>
            <a:r>
              <a:rPr lang="en-US" sz="1200" b="0" i="0" u="none" strike="noStrike" kern="1200" baseline="0">
                <a:solidFill>
                  <a:schemeClr val="tx1"/>
                </a:solidFill>
                <a:latin typeface="+mn-lt"/>
                <a:ea typeface="+mn-ea"/>
                <a:cs typeface="+mn-cs"/>
              </a:rPr>
              <a:t>Remove </a:t>
            </a:r>
            <a:r>
              <a:rPr lang="en-US" sz="1200" b="0" i="0" u="none" strike="noStrike" kern="1200" baseline="0" dirty="0">
                <a:solidFill>
                  <a:schemeClr val="tx1"/>
                </a:solidFill>
                <a:latin typeface="+mn-lt"/>
                <a:ea typeface="+mn-ea"/>
                <a:cs typeface="+mn-cs"/>
              </a:rPr>
              <a:t>the pizza from the oven by using a pizza peel or baking sheet. </a:t>
            </a:r>
          </a:p>
          <a:p>
            <a:pPr marL="228600" indent="-228600">
              <a:buFont typeface="+mj-lt"/>
              <a:buAutoNum type="arabicPeriod" startAt="8"/>
            </a:pPr>
            <a:r>
              <a:rPr lang="en-US" sz="1200" b="0" i="0" u="none" strike="noStrike" kern="1200" baseline="0">
                <a:solidFill>
                  <a:schemeClr val="tx1"/>
                </a:solidFill>
                <a:latin typeface="+mn-lt"/>
                <a:ea typeface="+mn-ea"/>
                <a:cs typeface="+mn-cs"/>
              </a:rPr>
              <a:t>Season </a:t>
            </a:r>
            <a:r>
              <a:rPr lang="en-US" sz="1200" b="0" i="0" u="none" strike="noStrike" kern="1200" baseline="0" dirty="0">
                <a:solidFill>
                  <a:schemeClr val="tx1"/>
                </a:solidFill>
                <a:latin typeface="+mn-lt"/>
                <a:ea typeface="+mn-ea"/>
                <a:cs typeface="+mn-cs"/>
              </a:rPr>
              <a:t>the pie with fresh herbs and brush the crust with oil. Cut and serve immediately.</a:t>
            </a:r>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45</a:t>
            </a:fld>
            <a:endParaRPr lang="en-US"/>
          </a:p>
        </p:txBody>
      </p:sp>
    </p:spTree>
    <p:extLst>
      <p:ext uri="{BB962C8B-B14F-4D97-AF65-F5344CB8AC3E}">
        <p14:creationId xmlns:p14="http://schemas.microsoft.com/office/powerpoint/2010/main" val="4100004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a:t>
            </a:r>
            <a:r>
              <a:rPr lang="en-US" sz="1200" b="1" i="0" u="none" strike="noStrike" kern="1200" baseline="0" dirty="0">
                <a:solidFill>
                  <a:schemeClr val="tx1"/>
                </a:solidFill>
                <a:latin typeface="+mn-lt"/>
                <a:ea typeface="+mn-ea"/>
                <a:cs typeface="+mn-cs"/>
              </a:rPr>
              <a:t>multidecker sandwich </a:t>
            </a:r>
            <a:r>
              <a:rPr lang="en-US" sz="1200" b="0" i="0" u="none" strike="noStrike" kern="1200" baseline="0" dirty="0">
                <a:solidFill>
                  <a:schemeClr val="tx1"/>
                </a:solidFill>
                <a:latin typeface="+mn-lt"/>
                <a:ea typeface="+mn-ea"/>
                <a:cs typeface="+mn-cs"/>
              </a:rPr>
              <a:t>has more than two slices of bread (or roll), with several ingredients in the filling. The club sandwich is one example of a</a:t>
            </a:r>
          </a:p>
          <a:p>
            <a:r>
              <a:rPr lang="en-US" sz="1200" b="0" i="0" u="none" strike="noStrike" kern="1200" baseline="0" dirty="0">
                <a:solidFill>
                  <a:schemeClr val="tx1"/>
                </a:solidFill>
                <a:latin typeface="+mn-lt"/>
                <a:ea typeface="+mn-ea"/>
                <a:cs typeface="+mn-cs"/>
              </a:rPr>
              <a:t>multidecker sandwich. A traditional </a:t>
            </a:r>
            <a:r>
              <a:rPr lang="en-US" sz="1200" b="1" i="0" u="none" strike="noStrike" kern="1200" baseline="0" dirty="0">
                <a:solidFill>
                  <a:schemeClr val="tx1"/>
                </a:solidFill>
                <a:latin typeface="+mn-lt"/>
                <a:ea typeface="+mn-ea"/>
                <a:cs typeface="+mn-cs"/>
              </a:rPr>
              <a:t>club sandwich </a:t>
            </a:r>
            <a:r>
              <a:rPr lang="en-US" sz="1200" b="0" i="0" u="none" strike="noStrike" kern="1200" baseline="0" dirty="0">
                <a:solidFill>
                  <a:schemeClr val="tx1"/>
                </a:solidFill>
                <a:latin typeface="+mn-lt"/>
                <a:ea typeface="+mn-ea"/>
                <a:cs typeface="+mn-cs"/>
              </a:rPr>
              <a:t>is three slices of toasted bread spread with mayonnaise and filled with an assortment of sliced chicken and/or turkey, ham, bacon, cheese, lettuce, and tomato. Serve club sandwiches cut into four triangles.</a:t>
            </a:r>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6</a:t>
            </a:fld>
            <a:endParaRPr lang="en-US"/>
          </a:p>
        </p:txBody>
      </p:sp>
    </p:spTree>
    <p:extLst>
      <p:ext uri="{BB962C8B-B14F-4D97-AF65-F5344CB8AC3E}">
        <p14:creationId xmlns:p14="http://schemas.microsoft.com/office/powerpoint/2010/main" val="128436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 </a:t>
            </a:r>
            <a:r>
              <a:rPr lang="en-US" sz="1200" b="1" i="0" u="none" strike="noStrike" kern="1200" baseline="0" dirty="0">
                <a:solidFill>
                  <a:schemeClr val="tx1"/>
                </a:solidFill>
                <a:latin typeface="+mn-lt"/>
                <a:ea typeface="+mn-ea"/>
                <a:cs typeface="+mn-cs"/>
              </a:rPr>
              <a:t>open-faced sandwich </a:t>
            </a:r>
            <a:r>
              <a:rPr lang="en-US" sz="1200" b="0" i="0" u="none" strike="noStrike" kern="1200" baseline="0" dirty="0">
                <a:solidFill>
                  <a:schemeClr val="tx1"/>
                </a:solidFill>
                <a:latin typeface="+mn-lt"/>
                <a:ea typeface="+mn-ea"/>
                <a:cs typeface="+mn-cs"/>
              </a:rPr>
              <a:t>has only one slice of bread, without a second slice on top of the fillings. Open-faced cold sandwiches can be made with a single slice of bread, with the filling or topping attractively arranged and garnished. A version of the open-faced cold sandwich is the </a:t>
            </a:r>
            <a:r>
              <a:rPr lang="en-US" sz="1200" b="1" i="0" u="none" strike="noStrike" kern="1200" baseline="0" dirty="0">
                <a:solidFill>
                  <a:schemeClr val="tx1"/>
                </a:solidFill>
                <a:latin typeface="+mn-lt"/>
                <a:ea typeface="+mn-ea"/>
                <a:cs typeface="+mn-cs"/>
              </a:rPr>
              <a:t>canapé </a:t>
            </a:r>
            <a:r>
              <a:rPr lang="en-US" sz="1200" b="0" i="0" u="none" strike="noStrike" kern="1200" baseline="0" dirty="0">
                <a:solidFill>
                  <a:schemeClr val="tx1"/>
                </a:solidFill>
                <a:latin typeface="+mn-lt"/>
                <a:ea typeface="+mn-ea"/>
                <a:cs typeface="+mn-cs"/>
              </a:rPr>
              <a:t>(CAN-uh-pay), a type of hors d’oeuvre. </a:t>
            </a:r>
            <a:r>
              <a:rPr lang="en-US" sz="1200" b="1" i="0" u="none" strike="noStrike" kern="1200" baseline="0" dirty="0">
                <a:solidFill>
                  <a:schemeClr val="tx1"/>
                </a:solidFill>
                <a:latin typeface="+mn-lt"/>
                <a:ea typeface="+mn-ea"/>
                <a:cs typeface="+mn-cs"/>
              </a:rPr>
              <a:t>Hors d’oeuvres </a:t>
            </a:r>
            <a:r>
              <a:rPr lang="en-US" sz="1200" b="0" i="0" u="none" strike="noStrike" kern="1200" baseline="0" dirty="0">
                <a:solidFill>
                  <a:schemeClr val="tx1"/>
                </a:solidFill>
                <a:latin typeface="+mn-lt"/>
                <a:ea typeface="+mn-ea"/>
                <a:cs typeface="+mn-cs"/>
              </a:rPr>
              <a:t>(or-DERVS) are the cold or hot bite-sized finger food items that are served before a meal.</a:t>
            </a:r>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7</a:t>
            </a:fld>
            <a:endParaRPr lang="en-US"/>
          </a:p>
        </p:txBody>
      </p:sp>
    </p:spTree>
    <p:extLst>
      <p:ext uri="{BB962C8B-B14F-4D97-AF65-F5344CB8AC3E}">
        <p14:creationId xmlns:p14="http://schemas.microsoft.com/office/powerpoint/2010/main" val="2300581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Make canapés from bread or toast cutouts, English muffins, crackers, Melba toasts, or tiny unsweetened pastry shells. Spreads can be as simple as flavored butter or softened cream cheese. Use meat or fish spreads to give a zestier flavor. Or use fruit, vegetables, and meat cut into bite-sized pieces as the base for canapés. An attractive garnish is the finishing touch to any canapé.</a:t>
            </a:r>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8</a:t>
            </a:fld>
            <a:endParaRPr lang="en-US"/>
          </a:p>
        </p:txBody>
      </p:sp>
    </p:spTree>
    <p:extLst>
      <p:ext uri="{BB962C8B-B14F-4D97-AF65-F5344CB8AC3E}">
        <p14:creationId xmlns:p14="http://schemas.microsoft.com/office/powerpoint/2010/main" val="464470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Tea sandwiches are small, cold sandwiches usually served on bread or toast, trimmed of crusts, and cut into shapes. The filling and spread may be the same as those for canapés. Tea sandwiches may also be served open-faced.</a:t>
            </a:r>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9</a:t>
            </a:fld>
            <a:endParaRPr lang="en-US"/>
          </a:p>
        </p:txBody>
      </p:sp>
    </p:spTree>
    <p:extLst>
      <p:ext uri="{BB962C8B-B14F-4D97-AF65-F5344CB8AC3E}">
        <p14:creationId xmlns:p14="http://schemas.microsoft.com/office/powerpoint/2010/main" val="3432500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To make an open-faced hot sandwich, first place one slice of buttered or unbuttered bread or half a roll on</a:t>
            </a:r>
          </a:p>
          <a:p>
            <a:r>
              <a:rPr lang="en-US" sz="1200" b="0" i="0" u="none" strike="noStrike" kern="1200" baseline="0" dirty="0">
                <a:solidFill>
                  <a:schemeClr val="tx1"/>
                </a:solidFill>
                <a:latin typeface="+mn-lt"/>
                <a:ea typeface="+mn-ea"/>
                <a:cs typeface="+mn-cs"/>
              </a:rPr>
              <a:t>a serving plate. Then top it with hot meat or other fillings and cover it with a hot topping, such as sauce or</a:t>
            </a:r>
          </a:p>
          <a:p>
            <a:r>
              <a:rPr lang="en-US" sz="1200" b="0" i="0" u="none" strike="noStrike" kern="1200" baseline="0" dirty="0">
                <a:solidFill>
                  <a:schemeClr val="tx1"/>
                </a:solidFill>
                <a:latin typeface="+mn-lt"/>
                <a:ea typeface="+mn-ea"/>
                <a:cs typeface="+mn-cs"/>
              </a:rPr>
              <a:t>cheese. Broil the sandwich quickly if the cheese needs melting. Smaller versions of some types of open-faced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hot sandwiches can be made for hors d’oeuvres.</a:t>
            </a:r>
            <a:endParaRPr lang="en-US" dirty="0"/>
          </a:p>
        </p:txBody>
      </p:sp>
      <p:sp>
        <p:nvSpPr>
          <p:cNvPr id="4" name="Slide Number Placeholder 3"/>
          <p:cNvSpPr>
            <a:spLocks noGrp="1"/>
          </p:cNvSpPr>
          <p:nvPr>
            <p:ph type="sldNum" sz="quarter" idx="10"/>
          </p:nvPr>
        </p:nvSpPr>
        <p:spPr/>
        <p:txBody>
          <a:bodyPr/>
          <a:lstStyle/>
          <a:p>
            <a:fld id="{8EDB8E99-7A2C-4204-92D5-1653190D46CD}" type="slidenum">
              <a:rPr lang="en-US" smtClean="0"/>
              <a:t>10</a:t>
            </a:fld>
            <a:endParaRPr lang="en-US"/>
          </a:p>
        </p:txBody>
      </p:sp>
    </p:spTree>
    <p:extLst>
      <p:ext uri="{BB962C8B-B14F-4D97-AF65-F5344CB8AC3E}">
        <p14:creationId xmlns:p14="http://schemas.microsoft.com/office/powerpoint/2010/main" val="5087082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 name="Picture 6" descr="WelcomeIndustry_GettyImages-470224758.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17800" y="304800"/>
            <a:ext cx="6553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772712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304800"/>
            <a:ext cx="7823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209499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51200" y="304800"/>
            <a:ext cx="59944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531981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52800" y="304800"/>
            <a:ext cx="61129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197361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33600"/>
            <a:ext cx="7823200" cy="38862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7600" y="304800"/>
            <a:ext cx="46736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848210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50535" y="2108200"/>
            <a:ext cx="7789333"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7600" y="304800"/>
            <a:ext cx="46736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840064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31535" y="304800"/>
            <a:ext cx="7128933"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859384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00012" y="2108200"/>
            <a:ext cx="58674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85813" y="304800"/>
            <a:ext cx="44069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8814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01" y="304800"/>
            <a:ext cx="6891867"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806551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7601" y="304800"/>
            <a:ext cx="47582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491720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44801" y="304800"/>
            <a:ext cx="63330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184860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54400" y="304800"/>
            <a:ext cx="54864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5603136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00" y="3048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156756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41601" y="304800"/>
            <a:ext cx="67902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16138"/>
            <a:ext cx="7823200" cy="38957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465871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98133" y="304800"/>
            <a:ext cx="79586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4"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5866897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5" name="Oval 4"/>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6" name="Rectangle 5"/>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7" name="Rectangle 6"/>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0"/>
          </p:nvPr>
        </p:nvSpPr>
        <p:spPr/>
        <p:txBody>
          <a:bodyPr/>
          <a:lstStyle>
            <a:lvl1pPr>
              <a:defRPr/>
            </a:lvl1pPr>
          </a:lstStyle>
          <a:p>
            <a:fld id="{3BA12279-13CC-43A2-8380-560941141AA8}" type="slidenum">
              <a:rPr lang="en-US" altLang="en-US"/>
              <a:pPr/>
              <a:t>‹#›</a:t>
            </a:fld>
            <a:endParaRPr lang="en-US" altLang="en-US"/>
          </a:p>
        </p:txBody>
      </p:sp>
    </p:spTree>
    <p:extLst>
      <p:ext uri="{BB962C8B-B14F-4D97-AF65-F5344CB8AC3E}">
        <p14:creationId xmlns:p14="http://schemas.microsoft.com/office/powerpoint/2010/main" val="2668124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picture">
    <p:spTree>
      <p:nvGrpSpPr>
        <p:cNvPr id="1" name=""/>
        <p:cNvGrpSpPr/>
        <p:nvPr/>
      </p:nvGrpSpPr>
      <p:grpSpPr>
        <a:xfrm>
          <a:off x="0" y="0"/>
          <a:ext cx="0" cy="0"/>
          <a:chOff x="0" y="0"/>
          <a:chExt cx="0" cy="0"/>
        </a:xfrm>
      </p:grpSpPr>
      <p:cxnSp>
        <p:nvCxnSpPr>
          <p:cNvPr id="6" name="Straight Connector 5"/>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7" name="Oval 6"/>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8" name="Rectangle 7"/>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9" name="Rectangle 8"/>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0" name="Rectangle 9"/>
          <p:cNvSpPr/>
          <p:nvPr userDrawn="1"/>
        </p:nvSpPr>
        <p:spPr>
          <a:xfrm>
            <a:off x="7315200" y="1295400"/>
            <a:ext cx="4470400" cy="2667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1"/>
            <a:ext cx="650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7518400" y="1447800"/>
            <a:ext cx="4064000" cy="2362200"/>
          </a:xfrm>
          <a:ln w="12700">
            <a:solidFill>
              <a:schemeClr val="bg1"/>
            </a:solidFill>
          </a:ln>
          <a:effectLst/>
        </p:spPr>
        <p:txBody>
          <a:bodyPr/>
          <a:lstStyle/>
          <a:p>
            <a:pPr lvl="0"/>
            <a:endParaRPr lang="en-US" noProof="0" dirty="0"/>
          </a:p>
        </p:txBody>
      </p:sp>
      <p:sp>
        <p:nvSpPr>
          <p:cNvPr id="11" name="Slide Number Placeholder 5"/>
          <p:cNvSpPr>
            <a:spLocks noGrp="1"/>
          </p:cNvSpPr>
          <p:nvPr>
            <p:ph type="sldNum" sz="quarter" idx="12"/>
          </p:nvPr>
        </p:nvSpPr>
        <p:spPr/>
        <p:txBody>
          <a:bodyPr/>
          <a:lstStyle>
            <a:lvl1pPr>
              <a:defRPr/>
            </a:lvl1pPr>
          </a:lstStyle>
          <a:p>
            <a:fld id="{D2EDD988-DF0D-439B-B6C5-041EE0D8943D}" type="slidenum">
              <a:rPr lang="en-US" altLang="en-US"/>
              <a:pPr/>
              <a:t>‹#›</a:t>
            </a:fld>
            <a:endParaRPr lang="en-US" altLang="en-US"/>
          </a:p>
        </p:txBody>
      </p:sp>
    </p:spTree>
    <p:extLst>
      <p:ext uri="{BB962C8B-B14F-4D97-AF65-F5344CB8AC3E}">
        <p14:creationId xmlns:p14="http://schemas.microsoft.com/office/powerpoint/2010/main" val="15760570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_2_picture">
    <p:spTree>
      <p:nvGrpSpPr>
        <p:cNvPr id="1" name=""/>
        <p:cNvGrpSpPr/>
        <p:nvPr/>
      </p:nvGrpSpPr>
      <p:grpSpPr>
        <a:xfrm>
          <a:off x="0" y="0"/>
          <a:ext cx="0" cy="0"/>
          <a:chOff x="0" y="0"/>
          <a:chExt cx="0" cy="0"/>
        </a:xfrm>
      </p:grpSpPr>
      <p:cxnSp>
        <p:nvCxnSpPr>
          <p:cNvPr id="6" name="Straight Connector 5"/>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7" name="Oval 6"/>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8" name="Rectangle 7"/>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9" name="Rectangle 8"/>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0" name="Rectangle 9"/>
          <p:cNvSpPr/>
          <p:nvPr userDrawn="1"/>
        </p:nvSpPr>
        <p:spPr>
          <a:xfrm>
            <a:off x="7315200" y="1295400"/>
            <a:ext cx="4470400" cy="21336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1" name="Rectangle 10"/>
          <p:cNvSpPr/>
          <p:nvPr userDrawn="1"/>
        </p:nvSpPr>
        <p:spPr>
          <a:xfrm>
            <a:off x="7315200" y="3581400"/>
            <a:ext cx="4470400" cy="21336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1"/>
            <a:ext cx="650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7518400" y="1447800"/>
            <a:ext cx="4064000" cy="1828800"/>
          </a:xfrm>
          <a:ln w="12700">
            <a:solidFill>
              <a:schemeClr val="bg1"/>
            </a:solidFill>
          </a:ln>
          <a:effectLst/>
        </p:spPr>
        <p:txBody>
          <a:bodyPr/>
          <a:lstStyle/>
          <a:p>
            <a:pPr lvl="0"/>
            <a:endParaRPr lang="en-US" noProof="0" dirty="0"/>
          </a:p>
        </p:txBody>
      </p:sp>
      <p:sp>
        <p:nvSpPr>
          <p:cNvPr id="15" name="Picture Placeholder 4"/>
          <p:cNvSpPr>
            <a:spLocks noGrp="1"/>
          </p:cNvSpPr>
          <p:nvPr>
            <p:ph type="pic" sz="quarter" idx="13"/>
          </p:nvPr>
        </p:nvSpPr>
        <p:spPr>
          <a:xfrm>
            <a:off x="7518400" y="3733800"/>
            <a:ext cx="4064000" cy="1828800"/>
          </a:xfrm>
          <a:ln w="12700">
            <a:solidFill>
              <a:schemeClr val="bg1"/>
            </a:solidFill>
          </a:ln>
          <a:effectLst/>
        </p:spPr>
        <p:txBody>
          <a:bodyPr/>
          <a:lstStyle/>
          <a:p>
            <a:pPr lvl="0"/>
            <a:endParaRPr lang="en-US" noProof="0" dirty="0"/>
          </a:p>
        </p:txBody>
      </p:sp>
      <p:sp>
        <p:nvSpPr>
          <p:cNvPr id="12" name="Slide Number Placeholder 5"/>
          <p:cNvSpPr>
            <a:spLocks noGrp="1"/>
          </p:cNvSpPr>
          <p:nvPr>
            <p:ph type="sldNum" sz="quarter" idx="14"/>
          </p:nvPr>
        </p:nvSpPr>
        <p:spPr/>
        <p:txBody>
          <a:bodyPr/>
          <a:lstStyle>
            <a:lvl1pPr>
              <a:defRPr/>
            </a:lvl1pPr>
          </a:lstStyle>
          <a:p>
            <a:fld id="{EFF9E2B0-5161-40FB-96C7-BBE27BCC90FA}" type="slidenum">
              <a:rPr lang="en-US" altLang="en-US"/>
              <a:pPr/>
              <a:t>‹#›</a:t>
            </a:fld>
            <a:endParaRPr lang="en-US" altLang="en-US"/>
          </a:p>
        </p:txBody>
      </p:sp>
    </p:spTree>
    <p:extLst>
      <p:ext uri="{BB962C8B-B14F-4D97-AF65-F5344CB8AC3E}">
        <p14:creationId xmlns:p14="http://schemas.microsoft.com/office/powerpoint/2010/main" val="4336803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3_picture">
    <p:spTree>
      <p:nvGrpSpPr>
        <p:cNvPr id="1" name=""/>
        <p:cNvGrpSpPr/>
        <p:nvPr/>
      </p:nvGrpSpPr>
      <p:grpSpPr>
        <a:xfrm>
          <a:off x="0" y="0"/>
          <a:ext cx="0" cy="0"/>
          <a:chOff x="0" y="0"/>
          <a:chExt cx="0" cy="0"/>
        </a:xfrm>
      </p:grpSpPr>
      <p:cxnSp>
        <p:nvCxnSpPr>
          <p:cNvPr id="7" name="Straight Connector 6"/>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8" name="Oval 7"/>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9" name="Rectangle 8"/>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0" name="Rectangle 9"/>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1" name="Rectangle 10"/>
          <p:cNvSpPr/>
          <p:nvPr userDrawn="1"/>
        </p:nvSpPr>
        <p:spPr>
          <a:xfrm>
            <a:off x="7315200" y="990600"/>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2" name="Rectangle 11"/>
          <p:cNvSpPr/>
          <p:nvPr userDrawn="1"/>
        </p:nvSpPr>
        <p:spPr>
          <a:xfrm>
            <a:off x="7315200" y="2743200"/>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3" name="Rectangle 12"/>
          <p:cNvSpPr/>
          <p:nvPr userDrawn="1"/>
        </p:nvSpPr>
        <p:spPr>
          <a:xfrm>
            <a:off x="7315200" y="4495800"/>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1"/>
            <a:ext cx="650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7518400" y="1143000"/>
            <a:ext cx="3556000" cy="1371600"/>
          </a:xfrm>
          <a:ln w="12700">
            <a:solidFill>
              <a:schemeClr val="bg1"/>
            </a:solidFill>
          </a:ln>
          <a:effectLst/>
        </p:spPr>
        <p:txBody>
          <a:bodyPr/>
          <a:lstStyle/>
          <a:p>
            <a:pPr lvl="0"/>
            <a:endParaRPr lang="en-US" noProof="0" dirty="0"/>
          </a:p>
        </p:txBody>
      </p:sp>
      <p:sp>
        <p:nvSpPr>
          <p:cNvPr id="24" name="Picture Placeholder 4"/>
          <p:cNvSpPr>
            <a:spLocks noGrp="1"/>
          </p:cNvSpPr>
          <p:nvPr>
            <p:ph type="pic" sz="quarter" idx="13"/>
          </p:nvPr>
        </p:nvSpPr>
        <p:spPr>
          <a:xfrm>
            <a:off x="7518400" y="2895600"/>
            <a:ext cx="3556000" cy="1371600"/>
          </a:xfrm>
          <a:ln w="12700">
            <a:solidFill>
              <a:schemeClr val="bg1"/>
            </a:solidFill>
          </a:ln>
          <a:effectLst/>
        </p:spPr>
        <p:txBody>
          <a:bodyPr/>
          <a:lstStyle/>
          <a:p>
            <a:pPr lvl="0"/>
            <a:endParaRPr lang="en-US" noProof="0" dirty="0"/>
          </a:p>
        </p:txBody>
      </p:sp>
      <p:sp>
        <p:nvSpPr>
          <p:cNvPr id="26" name="Picture Placeholder 4"/>
          <p:cNvSpPr>
            <a:spLocks noGrp="1"/>
          </p:cNvSpPr>
          <p:nvPr>
            <p:ph type="pic" sz="quarter" idx="14"/>
          </p:nvPr>
        </p:nvSpPr>
        <p:spPr>
          <a:xfrm>
            <a:off x="7518400" y="4648200"/>
            <a:ext cx="3556000" cy="1371600"/>
          </a:xfrm>
          <a:ln w="12700">
            <a:solidFill>
              <a:schemeClr val="bg1"/>
            </a:solidFill>
          </a:ln>
          <a:effectLst/>
        </p:spPr>
        <p:txBody>
          <a:bodyPr/>
          <a:lstStyle/>
          <a:p>
            <a:pPr lvl="0"/>
            <a:endParaRPr lang="en-US" noProof="0" dirty="0"/>
          </a:p>
        </p:txBody>
      </p:sp>
      <p:sp>
        <p:nvSpPr>
          <p:cNvPr id="14" name="Slide Number Placeholder 5"/>
          <p:cNvSpPr>
            <a:spLocks noGrp="1"/>
          </p:cNvSpPr>
          <p:nvPr>
            <p:ph type="sldNum" sz="quarter" idx="15"/>
          </p:nvPr>
        </p:nvSpPr>
        <p:spPr/>
        <p:txBody>
          <a:bodyPr/>
          <a:lstStyle>
            <a:lvl1pPr>
              <a:defRPr/>
            </a:lvl1pPr>
          </a:lstStyle>
          <a:p>
            <a:fld id="{11861396-A977-41CE-A58D-C8D6E4CE85DE}" type="slidenum">
              <a:rPr lang="en-US" altLang="en-US"/>
              <a:pPr/>
              <a:t>‹#›</a:t>
            </a:fld>
            <a:endParaRPr lang="en-US" altLang="en-US"/>
          </a:p>
        </p:txBody>
      </p:sp>
    </p:spTree>
    <p:extLst>
      <p:ext uri="{BB962C8B-B14F-4D97-AF65-F5344CB8AC3E}">
        <p14:creationId xmlns:p14="http://schemas.microsoft.com/office/powerpoint/2010/main" val="12025226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Column_picture_text">
    <p:spTree>
      <p:nvGrpSpPr>
        <p:cNvPr id="1" name=""/>
        <p:cNvGrpSpPr/>
        <p:nvPr/>
      </p:nvGrpSpPr>
      <p:grpSpPr>
        <a:xfrm>
          <a:off x="0" y="0"/>
          <a:ext cx="0" cy="0"/>
          <a:chOff x="0" y="0"/>
          <a:chExt cx="0" cy="0"/>
        </a:xfrm>
      </p:grpSpPr>
      <p:cxnSp>
        <p:nvCxnSpPr>
          <p:cNvPr id="7" name="Straight Connector 6"/>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8" name="Oval 7"/>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9" name="Rectangle 8"/>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0" name="Rectangle 9"/>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1" name="Rectangle 10"/>
          <p:cNvSpPr/>
          <p:nvPr userDrawn="1"/>
        </p:nvSpPr>
        <p:spPr>
          <a:xfrm>
            <a:off x="609600" y="995363"/>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2" name="Rectangle 11"/>
          <p:cNvSpPr/>
          <p:nvPr userDrawn="1"/>
        </p:nvSpPr>
        <p:spPr>
          <a:xfrm>
            <a:off x="4978400" y="995363"/>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2824482"/>
            <a:ext cx="3962400" cy="3271518"/>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Picture Placeholder 4"/>
          <p:cNvSpPr>
            <a:spLocks noGrp="1"/>
          </p:cNvSpPr>
          <p:nvPr>
            <p:ph type="pic" sz="quarter" idx="11"/>
          </p:nvPr>
        </p:nvSpPr>
        <p:spPr>
          <a:xfrm>
            <a:off x="812800" y="1148081"/>
            <a:ext cx="3556000" cy="1371600"/>
          </a:xfrm>
          <a:ln w="12700">
            <a:solidFill>
              <a:schemeClr val="bg1"/>
            </a:solidFill>
          </a:ln>
          <a:effectLst/>
        </p:spPr>
        <p:txBody>
          <a:bodyPr/>
          <a:lstStyle/>
          <a:p>
            <a:pPr lvl="0"/>
            <a:endParaRPr lang="en-US" noProof="0" dirty="0"/>
          </a:p>
        </p:txBody>
      </p:sp>
      <p:sp>
        <p:nvSpPr>
          <p:cNvPr id="23" name="Content Placeholder 2"/>
          <p:cNvSpPr>
            <a:spLocks noGrp="1"/>
          </p:cNvSpPr>
          <p:nvPr>
            <p:ph idx="13"/>
          </p:nvPr>
        </p:nvSpPr>
        <p:spPr>
          <a:xfrm>
            <a:off x="4978400" y="2824482"/>
            <a:ext cx="3962400" cy="3271518"/>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4" name="Picture Placeholder 4"/>
          <p:cNvSpPr>
            <a:spLocks noGrp="1"/>
          </p:cNvSpPr>
          <p:nvPr>
            <p:ph type="pic" sz="quarter" idx="14"/>
          </p:nvPr>
        </p:nvSpPr>
        <p:spPr>
          <a:xfrm>
            <a:off x="5181600" y="1148081"/>
            <a:ext cx="3556000" cy="1371600"/>
          </a:xfrm>
          <a:ln w="12700">
            <a:solidFill>
              <a:schemeClr val="bg1"/>
            </a:solidFill>
          </a:ln>
          <a:effectLst/>
        </p:spPr>
        <p:txBody>
          <a:bodyPr/>
          <a:lstStyle/>
          <a:p>
            <a:pPr lvl="0"/>
            <a:endParaRPr lang="en-US" noProof="0" dirty="0"/>
          </a:p>
        </p:txBody>
      </p:sp>
      <p:sp>
        <p:nvSpPr>
          <p:cNvPr id="13" name="Slide Number Placeholder 5"/>
          <p:cNvSpPr>
            <a:spLocks noGrp="1"/>
          </p:cNvSpPr>
          <p:nvPr>
            <p:ph type="sldNum" sz="quarter" idx="15"/>
          </p:nvPr>
        </p:nvSpPr>
        <p:spPr/>
        <p:txBody>
          <a:bodyPr/>
          <a:lstStyle>
            <a:lvl1pPr>
              <a:defRPr/>
            </a:lvl1pPr>
          </a:lstStyle>
          <a:p>
            <a:fld id="{0013F174-5BD7-4236-A598-7C0F92464D44}" type="slidenum">
              <a:rPr lang="en-US" altLang="en-US"/>
              <a:pPr/>
              <a:t>‹#›</a:t>
            </a:fld>
            <a:endParaRPr lang="en-US" altLang="en-US"/>
          </a:p>
        </p:txBody>
      </p:sp>
    </p:spTree>
    <p:extLst>
      <p:ext uri="{BB962C8B-B14F-4D97-AF65-F5344CB8AC3E}">
        <p14:creationId xmlns:p14="http://schemas.microsoft.com/office/powerpoint/2010/main" val="4262980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Column_picture_text">
    <p:spTree>
      <p:nvGrpSpPr>
        <p:cNvPr id="1" name=""/>
        <p:cNvGrpSpPr/>
        <p:nvPr/>
      </p:nvGrpSpPr>
      <p:grpSpPr>
        <a:xfrm>
          <a:off x="0" y="0"/>
          <a:ext cx="0" cy="0"/>
          <a:chOff x="0" y="0"/>
          <a:chExt cx="0" cy="0"/>
        </a:xfrm>
      </p:grpSpPr>
      <p:cxnSp>
        <p:nvCxnSpPr>
          <p:cNvPr id="9" name="Straight Connector 8"/>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1" name="Rectangle 10"/>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2" name="Rectangle 11"/>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3" name="Rectangle 12"/>
          <p:cNvSpPr/>
          <p:nvPr userDrawn="1"/>
        </p:nvSpPr>
        <p:spPr>
          <a:xfrm>
            <a:off x="609600" y="995363"/>
            <a:ext cx="35560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4" name="Rectangle 13"/>
          <p:cNvSpPr/>
          <p:nvPr userDrawn="1"/>
        </p:nvSpPr>
        <p:spPr>
          <a:xfrm>
            <a:off x="4470400" y="990600"/>
            <a:ext cx="35560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5" name="Rectangle 14"/>
          <p:cNvSpPr/>
          <p:nvPr userDrawn="1"/>
        </p:nvSpPr>
        <p:spPr>
          <a:xfrm>
            <a:off x="8331200" y="995363"/>
            <a:ext cx="35560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2824482"/>
            <a:ext cx="3556000" cy="3271518"/>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Picture Placeholder 4"/>
          <p:cNvSpPr>
            <a:spLocks noGrp="1"/>
          </p:cNvSpPr>
          <p:nvPr>
            <p:ph type="pic" sz="quarter" idx="11"/>
          </p:nvPr>
        </p:nvSpPr>
        <p:spPr>
          <a:xfrm>
            <a:off x="812800" y="1148081"/>
            <a:ext cx="3149600" cy="1371600"/>
          </a:xfrm>
          <a:ln w="12700">
            <a:solidFill>
              <a:schemeClr val="bg1"/>
            </a:solidFill>
          </a:ln>
          <a:effectLst/>
        </p:spPr>
        <p:txBody>
          <a:bodyPr/>
          <a:lstStyle/>
          <a:p>
            <a:pPr lvl="0"/>
            <a:endParaRPr lang="en-US" noProof="0" dirty="0"/>
          </a:p>
        </p:txBody>
      </p:sp>
      <p:sp>
        <p:nvSpPr>
          <p:cNvPr id="17" name="Picture Placeholder 4"/>
          <p:cNvSpPr>
            <a:spLocks noGrp="1"/>
          </p:cNvSpPr>
          <p:nvPr>
            <p:ph type="pic" sz="quarter" idx="14"/>
          </p:nvPr>
        </p:nvSpPr>
        <p:spPr>
          <a:xfrm>
            <a:off x="4673600" y="1143000"/>
            <a:ext cx="3149600" cy="1371600"/>
          </a:xfrm>
          <a:ln w="12700">
            <a:solidFill>
              <a:schemeClr val="bg1"/>
            </a:solidFill>
          </a:ln>
          <a:effectLst/>
        </p:spPr>
        <p:txBody>
          <a:bodyPr/>
          <a:lstStyle/>
          <a:p>
            <a:pPr lvl="0"/>
            <a:endParaRPr lang="en-US" noProof="0" dirty="0"/>
          </a:p>
        </p:txBody>
      </p:sp>
      <p:sp>
        <p:nvSpPr>
          <p:cNvPr id="20" name="Picture Placeholder 4"/>
          <p:cNvSpPr>
            <a:spLocks noGrp="1"/>
          </p:cNvSpPr>
          <p:nvPr>
            <p:ph type="pic" sz="quarter" idx="16"/>
          </p:nvPr>
        </p:nvSpPr>
        <p:spPr>
          <a:xfrm>
            <a:off x="8534400" y="1148080"/>
            <a:ext cx="3149600" cy="1371600"/>
          </a:xfrm>
          <a:ln w="12700">
            <a:solidFill>
              <a:schemeClr val="bg1"/>
            </a:solidFill>
          </a:ln>
          <a:effectLst/>
        </p:spPr>
        <p:txBody>
          <a:bodyPr/>
          <a:lstStyle/>
          <a:p>
            <a:pPr lvl="0"/>
            <a:endParaRPr lang="en-US" noProof="0" dirty="0"/>
          </a:p>
        </p:txBody>
      </p:sp>
      <p:sp>
        <p:nvSpPr>
          <p:cNvPr id="21" name="Content Placeholder 2"/>
          <p:cNvSpPr>
            <a:spLocks noGrp="1"/>
          </p:cNvSpPr>
          <p:nvPr>
            <p:ph idx="17"/>
          </p:nvPr>
        </p:nvSpPr>
        <p:spPr>
          <a:xfrm>
            <a:off x="4470400" y="2824483"/>
            <a:ext cx="3556000" cy="3271519"/>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Content Placeholder 2"/>
          <p:cNvSpPr>
            <a:spLocks noGrp="1"/>
          </p:cNvSpPr>
          <p:nvPr>
            <p:ph idx="18"/>
          </p:nvPr>
        </p:nvSpPr>
        <p:spPr>
          <a:xfrm>
            <a:off x="8331200" y="2819403"/>
            <a:ext cx="3556000" cy="3276599"/>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Slide Number Placeholder 5"/>
          <p:cNvSpPr>
            <a:spLocks noGrp="1"/>
          </p:cNvSpPr>
          <p:nvPr>
            <p:ph type="sldNum" sz="quarter" idx="19"/>
          </p:nvPr>
        </p:nvSpPr>
        <p:spPr/>
        <p:txBody>
          <a:bodyPr/>
          <a:lstStyle>
            <a:lvl1pPr>
              <a:defRPr/>
            </a:lvl1pPr>
          </a:lstStyle>
          <a:p>
            <a:fld id="{FBA38863-42AB-4BBC-AB59-DE8354FA598C}" type="slidenum">
              <a:rPr lang="en-US" altLang="en-US"/>
              <a:pPr/>
              <a:t>‹#›</a:t>
            </a:fld>
            <a:endParaRPr lang="en-US" altLang="en-US"/>
          </a:p>
        </p:txBody>
      </p:sp>
    </p:spTree>
    <p:extLst>
      <p:ext uri="{BB962C8B-B14F-4D97-AF65-F5344CB8AC3E}">
        <p14:creationId xmlns:p14="http://schemas.microsoft.com/office/powerpoint/2010/main" val="1409748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_large image">
    <p:spTree>
      <p:nvGrpSpPr>
        <p:cNvPr id="1" name=""/>
        <p:cNvGrpSpPr/>
        <p:nvPr/>
      </p:nvGrpSpPr>
      <p:grpSpPr>
        <a:xfrm>
          <a:off x="0" y="0"/>
          <a:ext cx="0" cy="0"/>
          <a:chOff x="0" y="0"/>
          <a:chExt cx="0" cy="0"/>
        </a:xfrm>
      </p:grpSpPr>
      <p:cxnSp>
        <p:nvCxnSpPr>
          <p:cNvPr id="4" name="Straight Connector 3"/>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5" name="Oval 4"/>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6" name="Rectangle 5"/>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7" name="Rectangle 6"/>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 name="Title 1"/>
          <p:cNvSpPr>
            <a:spLocks noGrp="1"/>
          </p:cNvSpPr>
          <p:nvPr>
            <p:ph type="title"/>
          </p:nvPr>
        </p:nvSpPr>
        <p:spPr/>
        <p:txBody>
          <a:bodyPr/>
          <a:lstStyle>
            <a:lvl1pPr>
              <a:defRPr/>
            </a:lvl1pPr>
          </a:lstStyle>
          <a:p>
            <a:r>
              <a:rPr lang="en-US" dirty="0"/>
              <a:t>Click to edit Master title style</a:t>
            </a:r>
          </a:p>
        </p:txBody>
      </p:sp>
      <p:sp>
        <p:nvSpPr>
          <p:cNvPr id="8" name="Picture Placeholder 7"/>
          <p:cNvSpPr>
            <a:spLocks noGrp="1"/>
          </p:cNvSpPr>
          <p:nvPr>
            <p:ph type="pic" sz="quarter" idx="11"/>
          </p:nvPr>
        </p:nvSpPr>
        <p:spPr>
          <a:xfrm>
            <a:off x="609600" y="1295400"/>
            <a:ext cx="10972800" cy="4800600"/>
          </a:xfrm>
        </p:spPr>
        <p:txBody>
          <a:bodyPr/>
          <a:lstStyle/>
          <a:p>
            <a:pPr lvl="0"/>
            <a:endParaRPr lang="en-US" noProof="0"/>
          </a:p>
        </p:txBody>
      </p:sp>
      <p:sp>
        <p:nvSpPr>
          <p:cNvPr id="9" name="Slide Number Placeholder 5"/>
          <p:cNvSpPr>
            <a:spLocks noGrp="1"/>
          </p:cNvSpPr>
          <p:nvPr>
            <p:ph type="sldNum" sz="quarter" idx="12"/>
          </p:nvPr>
        </p:nvSpPr>
        <p:spPr/>
        <p:txBody>
          <a:bodyPr/>
          <a:lstStyle>
            <a:lvl1pPr>
              <a:defRPr/>
            </a:lvl1pPr>
          </a:lstStyle>
          <a:p>
            <a:fld id="{A45545FF-E185-4FA2-A9C7-E2F8529C809B}" type="slidenum">
              <a:rPr lang="en-US" altLang="en-US"/>
              <a:pPr/>
              <a:t>‹#›</a:t>
            </a:fld>
            <a:endParaRPr lang="en-US" altLang="en-US"/>
          </a:p>
        </p:txBody>
      </p:sp>
    </p:spTree>
    <p:extLst>
      <p:ext uri="{BB962C8B-B14F-4D97-AF65-F5344CB8AC3E}">
        <p14:creationId xmlns:p14="http://schemas.microsoft.com/office/powerpoint/2010/main" val="2885506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41600" y="304800"/>
            <a:ext cx="69088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33600"/>
            <a:ext cx="7823200" cy="38862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5116337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a:xfrm>
            <a:off x="609600" y="2362203"/>
            <a:ext cx="10972800" cy="3763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3"/>
          </p:nvPr>
        </p:nvSpPr>
        <p:spPr>
          <a:xfrm>
            <a:off x="609600" y="1524003"/>
            <a:ext cx="10972800" cy="761999"/>
          </a:xfrm>
        </p:spPr>
        <p:txBody>
          <a:bodyPr>
            <a:normAutofit/>
          </a:bodyPr>
          <a:lstStyle>
            <a:lvl1pPr marL="1588" indent="-1588">
              <a:buNone/>
              <a:defRPr sz="2000"/>
            </a:lvl1pPr>
          </a:lstStyle>
          <a:p>
            <a:pPr lvl="0"/>
            <a:endParaRPr lang="en-US" dirty="0"/>
          </a:p>
        </p:txBody>
      </p:sp>
      <p:sp>
        <p:nvSpPr>
          <p:cNvPr id="5" name="Slide Number Placeholder 5"/>
          <p:cNvSpPr>
            <a:spLocks noGrp="1"/>
          </p:cNvSpPr>
          <p:nvPr>
            <p:ph type="sldNum" sz="quarter" idx="14"/>
          </p:nvPr>
        </p:nvSpPr>
        <p:spPr/>
        <p:txBody>
          <a:bodyPr/>
          <a:lstStyle>
            <a:lvl1pPr>
              <a:defRPr/>
            </a:lvl1pPr>
          </a:lstStyle>
          <a:p>
            <a:fld id="{77AED659-CFF3-4649-807C-F61F63498715}" type="slidenum">
              <a:rPr lang="en-US" altLang="en-US"/>
              <a:pPr/>
              <a:t>‹#›</a:t>
            </a:fld>
            <a:endParaRPr lang="en-US" altLang="en-US"/>
          </a:p>
        </p:txBody>
      </p:sp>
    </p:spTree>
    <p:extLst>
      <p:ext uri="{BB962C8B-B14F-4D97-AF65-F5344CB8AC3E}">
        <p14:creationId xmlns:p14="http://schemas.microsoft.com/office/powerpoint/2010/main" val="10044563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38DC4BE5-BC91-4BA3-AFFD-55AD9BC602E7}" type="slidenum">
              <a:rPr lang="en-US" altLang="en-US"/>
              <a:pPr/>
              <a:t>‹#›</a:t>
            </a:fld>
            <a:endParaRPr lang="en-US" altLang="en-US"/>
          </a:p>
        </p:txBody>
      </p:sp>
    </p:spTree>
    <p:extLst>
      <p:ext uri="{BB962C8B-B14F-4D97-AF65-F5344CB8AC3E}">
        <p14:creationId xmlns:p14="http://schemas.microsoft.com/office/powerpoint/2010/main" val="1851407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B32A0F95-370B-40BC-850F-884D145B3D8A}" type="slidenum">
              <a:rPr lang="en-US" altLang="en-US"/>
              <a:pPr/>
              <a:t>‹#›</a:t>
            </a:fld>
            <a:endParaRPr lang="en-US" altLang="en-US"/>
          </a:p>
        </p:txBody>
      </p:sp>
    </p:spTree>
    <p:extLst>
      <p:ext uri="{BB962C8B-B14F-4D97-AF65-F5344CB8AC3E}">
        <p14:creationId xmlns:p14="http://schemas.microsoft.com/office/powerpoint/2010/main" val="30543987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EE62CD9C-EE5D-42DA-A9E9-6E678B176B88}" type="slidenum">
              <a:rPr lang="en-US" altLang="en-US"/>
              <a:pPr/>
              <a:t>‹#›</a:t>
            </a:fld>
            <a:endParaRPr lang="en-US" altLang="en-US"/>
          </a:p>
        </p:txBody>
      </p:sp>
    </p:spTree>
    <p:extLst>
      <p:ext uri="{BB962C8B-B14F-4D97-AF65-F5344CB8AC3E}">
        <p14:creationId xmlns:p14="http://schemas.microsoft.com/office/powerpoint/2010/main" val="23191539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DA13AE73-4F7F-47FD-834A-A4B0434FBA28}" type="slidenum">
              <a:rPr lang="en-US" altLang="en-US"/>
              <a:pPr/>
              <a:t>‹#›</a:t>
            </a:fld>
            <a:endParaRPr lang="en-US" altLang="en-US"/>
          </a:p>
        </p:txBody>
      </p:sp>
    </p:spTree>
    <p:extLst>
      <p:ext uri="{BB962C8B-B14F-4D97-AF65-F5344CB8AC3E}">
        <p14:creationId xmlns:p14="http://schemas.microsoft.com/office/powerpoint/2010/main" val="35740051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B3966F8F-CC71-42D0-8762-FE6767808687}" type="slidenum">
              <a:rPr lang="en-US" altLang="en-US"/>
              <a:pPr/>
              <a:t>‹#›</a:t>
            </a:fld>
            <a:endParaRPr lang="en-US" altLang="en-US"/>
          </a:p>
        </p:txBody>
      </p:sp>
    </p:spTree>
    <p:extLst>
      <p:ext uri="{BB962C8B-B14F-4D97-AF65-F5344CB8AC3E}">
        <p14:creationId xmlns:p14="http://schemas.microsoft.com/office/powerpoint/2010/main" val="2555313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08868" y="304800"/>
            <a:ext cx="57742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642553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46401" y="304800"/>
            <a:ext cx="60790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562893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36800" y="304800"/>
            <a:ext cx="76877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089383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87135" y="304800"/>
            <a:ext cx="64177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612739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52800" y="304800"/>
            <a:ext cx="58928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743514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2116138"/>
            <a:ext cx="7823200" cy="389731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60800" y="304800"/>
            <a:ext cx="45889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464369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48736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609600" y="1295400"/>
            <a:ext cx="1097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4EC1B4"/>
                </a:solidFill>
                <a:latin typeface="Helvetica Neue Medium" charset="0"/>
              </a:defRPr>
            </a:lvl1pPr>
          </a:lstStyle>
          <a:p>
            <a:fld id="{DDCCD637-A9AE-4633-A44C-10EAB11D955F}" type="slidenum">
              <a:rPr lang="en-US" altLang="en-US"/>
              <a:pPr/>
              <a:t>‹#›</a:t>
            </a:fld>
            <a:endParaRPr lang="en-US" altLang="en-US"/>
          </a:p>
        </p:txBody>
      </p:sp>
    </p:spTree>
    <p:extLst>
      <p:ext uri="{BB962C8B-B14F-4D97-AF65-F5344CB8AC3E}">
        <p14:creationId xmlns:p14="http://schemas.microsoft.com/office/powerpoint/2010/main" val="9674159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hf hdr="0"/>
  <p:txStyles>
    <p:titleStyle>
      <a:lvl1pPr algn="l" rtl="0" eaLnBrk="0" fontAlgn="base" hangingPunct="0">
        <a:lnSpc>
          <a:spcPct val="50000"/>
        </a:lnSpc>
        <a:spcBef>
          <a:spcPct val="0"/>
        </a:spcBef>
        <a:spcAft>
          <a:spcPct val="0"/>
        </a:spcAft>
        <a:defRPr sz="1600" kern="1200" cap="all">
          <a:solidFill>
            <a:srgbClr val="EA5E2F"/>
          </a:solidFill>
          <a:latin typeface="Helvetica Neue Medium"/>
          <a:ea typeface="ヒラギノ角ゴ Pro W3" charset="0"/>
          <a:cs typeface="Arial" pitchFamily="34" charset="0"/>
        </a:defRPr>
      </a:lvl1pPr>
      <a:lvl2pPr algn="l" rtl="0" eaLnBrk="0" fontAlgn="base" hangingPunct="0">
        <a:lnSpc>
          <a:spcPct val="50000"/>
        </a:lnSpc>
        <a:spcBef>
          <a:spcPct val="0"/>
        </a:spcBef>
        <a:spcAft>
          <a:spcPct val="0"/>
        </a:spcAft>
        <a:defRPr sz="1600">
          <a:solidFill>
            <a:srgbClr val="EA5E2F"/>
          </a:solidFill>
          <a:latin typeface="Helvetica Neue Medium" charset="0"/>
          <a:ea typeface="ヒラギノ角ゴ Pro W3" charset="0"/>
          <a:cs typeface="Arial" charset="0"/>
        </a:defRPr>
      </a:lvl2pPr>
      <a:lvl3pPr algn="l" rtl="0" eaLnBrk="0" fontAlgn="base" hangingPunct="0">
        <a:lnSpc>
          <a:spcPct val="50000"/>
        </a:lnSpc>
        <a:spcBef>
          <a:spcPct val="0"/>
        </a:spcBef>
        <a:spcAft>
          <a:spcPct val="0"/>
        </a:spcAft>
        <a:defRPr sz="1600">
          <a:solidFill>
            <a:srgbClr val="EA5E2F"/>
          </a:solidFill>
          <a:latin typeface="Helvetica Neue Medium" charset="0"/>
          <a:ea typeface="ヒラギノ角ゴ Pro W3" charset="0"/>
          <a:cs typeface="Arial" charset="0"/>
        </a:defRPr>
      </a:lvl3pPr>
      <a:lvl4pPr algn="l" rtl="0" eaLnBrk="0" fontAlgn="base" hangingPunct="0">
        <a:lnSpc>
          <a:spcPct val="50000"/>
        </a:lnSpc>
        <a:spcBef>
          <a:spcPct val="0"/>
        </a:spcBef>
        <a:spcAft>
          <a:spcPct val="0"/>
        </a:spcAft>
        <a:defRPr sz="1600">
          <a:solidFill>
            <a:srgbClr val="EA5E2F"/>
          </a:solidFill>
          <a:latin typeface="Helvetica Neue Medium" charset="0"/>
          <a:ea typeface="ヒラギノ角ゴ Pro W3" charset="0"/>
          <a:cs typeface="Arial" charset="0"/>
        </a:defRPr>
      </a:lvl4pPr>
      <a:lvl5pPr algn="l" rtl="0" eaLnBrk="0" fontAlgn="base" hangingPunct="0">
        <a:lnSpc>
          <a:spcPct val="50000"/>
        </a:lnSpc>
        <a:spcBef>
          <a:spcPct val="0"/>
        </a:spcBef>
        <a:spcAft>
          <a:spcPct val="0"/>
        </a:spcAft>
        <a:defRPr sz="1600">
          <a:solidFill>
            <a:srgbClr val="EA5E2F"/>
          </a:solidFill>
          <a:latin typeface="Helvetica Neue Medium" charset="0"/>
          <a:ea typeface="ヒラギノ角ゴ Pro W3" charset="0"/>
          <a:cs typeface="Arial" charset="0"/>
        </a:defRPr>
      </a:lvl5pPr>
      <a:lvl6pPr marL="457189" algn="ctr" rtl="0" fontAlgn="base">
        <a:spcBef>
          <a:spcPct val="0"/>
        </a:spcBef>
        <a:spcAft>
          <a:spcPct val="0"/>
        </a:spcAft>
        <a:defRPr sz="4000" b="1">
          <a:solidFill>
            <a:srgbClr val="FF6600"/>
          </a:solidFill>
          <a:latin typeface="Arial" charset="0"/>
          <a:cs typeface="Arial" charset="0"/>
        </a:defRPr>
      </a:lvl6pPr>
      <a:lvl7pPr marL="914377" algn="ctr" rtl="0" fontAlgn="base">
        <a:spcBef>
          <a:spcPct val="0"/>
        </a:spcBef>
        <a:spcAft>
          <a:spcPct val="0"/>
        </a:spcAft>
        <a:defRPr sz="4000" b="1">
          <a:solidFill>
            <a:srgbClr val="FF6600"/>
          </a:solidFill>
          <a:latin typeface="Arial" charset="0"/>
          <a:cs typeface="Arial" charset="0"/>
        </a:defRPr>
      </a:lvl7pPr>
      <a:lvl8pPr marL="1371566" algn="ctr" rtl="0" fontAlgn="base">
        <a:spcBef>
          <a:spcPct val="0"/>
        </a:spcBef>
        <a:spcAft>
          <a:spcPct val="0"/>
        </a:spcAft>
        <a:defRPr sz="4000" b="1">
          <a:solidFill>
            <a:srgbClr val="FF6600"/>
          </a:solidFill>
          <a:latin typeface="Arial" charset="0"/>
          <a:cs typeface="Arial" charset="0"/>
        </a:defRPr>
      </a:lvl8pPr>
      <a:lvl9pPr marL="1828754" algn="ctr" rtl="0" fontAlgn="base">
        <a:spcBef>
          <a:spcPct val="0"/>
        </a:spcBef>
        <a:spcAft>
          <a:spcPct val="0"/>
        </a:spcAft>
        <a:defRPr sz="4000" b="1">
          <a:solidFill>
            <a:srgbClr val="FF6600"/>
          </a:solidFill>
          <a:latin typeface="Arial" charset="0"/>
          <a:cs typeface="Arial" charset="0"/>
        </a:defRPr>
      </a:lvl9pPr>
    </p:titleStyle>
    <p:bodyStyle>
      <a:lvl1pPr marL="342891" indent="-342891" algn="l" rtl="0" eaLnBrk="0" fontAlgn="base" hangingPunct="0">
        <a:spcBef>
          <a:spcPct val="20000"/>
        </a:spcBef>
        <a:spcAft>
          <a:spcPct val="0"/>
        </a:spcAft>
        <a:buClr>
          <a:srgbClr val="EA5E2F"/>
        </a:buClr>
        <a:buFont typeface="Arial" panose="020B0604020202020204" pitchFamily="34" charset="0"/>
        <a:buChar char="•"/>
        <a:defRPr kern="1200">
          <a:solidFill>
            <a:schemeClr val="tx1"/>
          </a:solidFill>
          <a:latin typeface="Arial" pitchFamily="34" charset="0"/>
          <a:ea typeface="ヒラギノ角ゴ Pro W3" charset="0"/>
          <a:cs typeface="Arial" pitchFamily="34" charset="0"/>
        </a:defRPr>
      </a:lvl1pPr>
      <a:lvl2pPr marL="742932" indent="-285744" algn="l" rtl="0" eaLnBrk="0" fontAlgn="base" hangingPunct="0">
        <a:spcBef>
          <a:spcPct val="20000"/>
        </a:spcBef>
        <a:spcAft>
          <a:spcPct val="0"/>
        </a:spcAft>
        <a:buClr>
          <a:srgbClr val="EA5E2F"/>
        </a:buClr>
        <a:buFont typeface="Courier New" panose="02070309020205020404" pitchFamily="49" charset="0"/>
        <a:buChar char="o"/>
        <a:defRPr sz="1600" kern="1200">
          <a:solidFill>
            <a:schemeClr val="tx1"/>
          </a:solidFill>
          <a:latin typeface="Arial" pitchFamily="34" charset="0"/>
          <a:ea typeface="Arial" charset="0"/>
          <a:cs typeface="Arial" pitchFamily="34" charset="0"/>
        </a:defRPr>
      </a:lvl2pPr>
      <a:lvl3pPr marL="1142971" indent="-228594" algn="l" rtl="0" eaLnBrk="0" fontAlgn="base" hangingPunct="0">
        <a:spcBef>
          <a:spcPct val="20000"/>
        </a:spcBef>
        <a:spcAft>
          <a:spcPct val="0"/>
        </a:spcAft>
        <a:buClr>
          <a:srgbClr val="EA5E2F"/>
        </a:buClr>
        <a:buFont typeface="Wingdings" panose="05000000000000000000" pitchFamily="2" charset="2"/>
        <a:buChar char="§"/>
        <a:defRPr sz="1400" kern="1200">
          <a:solidFill>
            <a:schemeClr val="tx1"/>
          </a:solidFill>
          <a:latin typeface="Arial" pitchFamily="34" charset="0"/>
          <a:ea typeface="Arial" charset="0"/>
          <a:cs typeface="Arial" pitchFamily="34" charset="0"/>
        </a:defRPr>
      </a:lvl3pPr>
      <a:lvl4pPr marL="1600160" indent="-228594" algn="l" rtl="0" eaLnBrk="0" fontAlgn="base" hangingPunct="0">
        <a:spcBef>
          <a:spcPct val="20000"/>
        </a:spcBef>
        <a:spcAft>
          <a:spcPct val="0"/>
        </a:spcAft>
        <a:buClr>
          <a:srgbClr val="EA5E2F"/>
        </a:buClr>
        <a:buFont typeface="Arial" panose="020B0604020202020204" pitchFamily="34" charset="0"/>
        <a:buChar char="–"/>
        <a:defRPr sz="1200" kern="1200">
          <a:solidFill>
            <a:srgbClr val="EA5E2F"/>
          </a:solidFill>
          <a:latin typeface="Arial" pitchFamily="34" charset="0"/>
          <a:ea typeface="Arial" charset="0"/>
          <a:cs typeface="Arial" pitchFamily="34" charset="0"/>
        </a:defRPr>
      </a:lvl4pPr>
      <a:lvl5pPr marL="2057349" indent="-228594" algn="l" rtl="0" eaLnBrk="0" fontAlgn="base" hangingPunct="0">
        <a:spcBef>
          <a:spcPct val="20000"/>
        </a:spcBef>
        <a:spcAft>
          <a:spcPct val="0"/>
        </a:spcAft>
        <a:buClr>
          <a:srgbClr val="EA5E2F"/>
        </a:buClr>
        <a:buFont typeface="Arial" panose="020B0604020202020204" pitchFamily="34" charset="0"/>
        <a:buChar char="»"/>
        <a:defRPr sz="1000" kern="1200">
          <a:solidFill>
            <a:srgbClr val="EA5E2F"/>
          </a:solidFill>
          <a:latin typeface="Arial" pitchFamily="34" charset="0"/>
          <a:ea typeface="Arial" charset="0"/>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28.xml"/><Relationship Id="rId5" Type="http://schemas.openxmlformats.org/officeDocument/2006/relationships/image" Target="../media/image64.jpeg"/><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8.xml"/><Relationship Id="rId1" Type="http://schemas.openxmlformats.org/officeDocument/2006/relationships/slideLayout" Target="../slideLayouts/slideLayout28.xml"/><Relationship Id="rId5" Type="http://schemas.openxmlformats.org/officeDocument/2006/relationships/image" Target="../media/image67.jpeg"/><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1.xml"/><Relationship Id="rId1" Type="http://schemas.openxmlformats.org/officeDocument/2006/relationships/slideLayout" Target="../slideLayouts/slideLayout25.xml"/><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25.xml"/><Relationship Id="rId4" Type="http://schemas.openxmlformats.org/officeDocument/2006/relationships/image" Target="../media/image72.jpeg"/></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3.xml"/><Relationship Id="rId1" Type="http://schemas.openxmlformats.org/officeDocument/2006/relationships/slideLayout" Target="../slideLayouts/slideLayout25.xml"/><Relationship Id="rId4" Type="http://schemas.openxmlformats.org/officeDocument/2006/relationships/image" Target="../media/image74.jpeg"/></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4.xml"/><Relationship Id="rId1" Type="http://schemas.openxmlformats.org/officeDocument/2006/relationships/slideLayout" Target="../slideLayouts/slideLayout26.xml"/><Relationship Id="rId5" Type="http://schemas.openxmlformats.org/officeDocument/2006/relationships/image" Target="../media/image77.jpeg"/><Relationship Id="rId4" Type="http://schemas.openxmlformats.org/officeDocument/2006/relationships/image" Target="../media/image76.jpeg"/></Relationships>
</file>

<file path=ppt/slides/_rels/slide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054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Hot Sandwiches</a:t>
            </a:r>
          </a:p>
        </p:txBody>
      </p:sp>
      <p:sp>
        <p:nvSpPr>
          <p:cNvPr id="4" name="Text Placeholder 3"/>
          <p:cNvSpPr>
            <a:spLocks noGrp="1"/>
          </p:cNvSpPr>
          <p:nvPr>
            <p:ph idx="1"/>
          </p:nvPr>
        </p:nvSpPr>
        <p:spPr/>
        <p:txBody>
          <a:bodyPr/>
          <a:lstStyle/>
          <a:p>
            <a:pPr marL="0" indent="0">
              <a:buNone/>
            </a:pPr>
            <a:r>
              <a:rPr lang="en-US" dirty="0"/>
              <a:t>Open-faced:</a:t>
            </a:r>
          </a:p>
          <a:p>
            <a:pPr marL="285744" indent="-285744"/>
            <a:r>
              <a:rPr lang="en-US" dirty="0"/>
              <a:t>One slice of buttered of unbuttered bread</a:t>
            </a:r>
          </a:p>
          <a:p>
            <a:pPr marL="285744" indent="-285744"/>
            <a:r>
              <a:rPr lang="en-US" dirty="0"/>
              <a:t>Half a roll</a:t>
            </a:r>
          </a:p>
          <a:p>
            <a:pPr marL="285744" indent="-285744"/>
            <a:r>
              <a:rPr lang="en-US" dirty="0"/>
              <a:t>Top with hot meat or other fillings</a:t>
            </a:r>
          </a:p>
          <a:p>
            <a:pPr marL="285744" indent="-285744"/>
            <a:r>
              <a:rPr lang="en-US" dirty="0"/>
              <a:t>Cover with hot toping </a:t>
            </a:r>
          </a:p>
          <a:p>
            <a:pPr lvl="1"/>
            <a:r>
              <a:rPr lang="en-US" dirty="0"/>
              <a:t>Sauce </a:t>
            </a:r>
          </a:p>
          <a:p>
            <a:pPr lvl="1"/>
            <a:r>
              <a:rPr lang="en-US" dirty="0"/>
              <a:t>Cheese</a:t>
            </a:r>
          </a:p>
          <a:p>
            <a:pPr marL="285744" indent="-285744"/>
            <a:r>
              <a:rPr lang="en-US" dirty="0"/>
              <a:t>Broil quickly—melt cheese</a:t>
            </a:r>
          </a:p>
          <a:p>
            <a:pPr marL="285744" indent="-285744"/>
            <a:r>
              <a:rPr lang="en-US" dirty="0"/>
              <a:t>Hors d’oeuvres—smaller versions</a:t>
            </a:r>
          </a:p>
          <a:p>
            <a:pPr marL="285744" indent="-285744"/>
            <a:endParaRPr lang="en-US" dirty="0"/>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151732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Hot Sandwiches</a:t>
            </a:r>
          </a:p>
        </p:txBody>
      </p:sp>
      <p:sp>
        <p:nvSpPr>
          <p:cNvPr id="4" name="Text Placeholder 3"/>
          <p:cNvSpPr>
            <a:spLocks noGrp="1"/>
          </p:cNvSpPr>
          <p:nvPr>
            <p:ph idx="1"/>
          </p:nvPr>
        </p:nvSpPr>
        <p:spPr/>
        <p:txBody>
          <a:bodyPr/>
          <a:lstStyle/>
          <a:p>
            <a:pPr marL="0" indent="0">
              <a:buNone/>
            </a:pPr>
            <a:r>
              <a:rPr lang="en-US" dirty="0"/>
              <a:t>Grilled (or toasted) sandwiches:</a:t>
            </a:r>
          </a:p>
          <a:p>
            <a:pPr marL="285744" indent="-285744"/>
            <a:r>
              <a:rPr lang="en-US" dirty="0"/>
              <a:t>Filling between two slices of bread</a:t>
            </a:r>
          </a:p>
          <a:p>
            <a:pPr marL="285744" indent="-285744"/>
            <a:r>
              <a:rPr lang="en-US" dirty="0"/>
              <a:t>Butter outside of bread</a:t>
            </a:r>
          </a:p>
          <a:p>
            <a:pPr marL="285744" indent="-285744"/>
            <a:r>
              <a:rPr lang="en-US" dirty="0"/>
              <a:t>Brown on griddle or hot oven</a:t>
            </a:r>
          </a:p>
          <a:p>
            <a:pPr marL="0" indent="0">
              <a:buNone/>
            </a:pPr>
            <a:endParaRPr lang="en-US" dirty="0"/>
          </a:p>
          <a:p>
            <a:pPr marL="0" indent="0">
              <a:buNone/>
            </a:pPr>
            <a:r>
              <a:rPr lang="en-US" dirty="0"/>
              <a:t>Panini:</a:t>
            </a:r>
          </a:p>
          <a:p>
            <a:pPr marL="285744" indent="-285744"/>
            <a:r>
              <a:rPr lang="en-US" dirty="0"/>
              <a:t>Compresses sandwich—panini press</a:t>
            </a:r>
          </a:p>
          <a:p>
            <a:pPr marL="285744" indent="-285744"/>
            <a:r>
              <a:rPr lang="en-US" dirty="0"/>
              <a:t>Warms ingredients</a:t>
            </a:r>
          </a:p>
          <a:p>
            <a:pPr marL="285744" indent="-285744"/>
            <a:r>
              <a:rPr lang="en-US" dirty="0"/>
              <a:t>Does not add additional fat</a:t>
            </a:r>
          </a:p>
          <a:p>
            <a:pPr marL="285744" indent="-285744"/>
            <a:endParaRPr lang="en-US" dirty="0"/>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752413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Hot Sandwiches</a:t>
            </a:r>
          </a:p>
        </p:txBody>
      </p:sp>
      <p:sp>
        <p:nvSpPr>
          <p:cNvPr id="4" name="Text Placeholder 3"/>
          <p:cNvSpPr>
            <a:spLocks noGrp="1"/>
          </p:cNvSpPr>
          <p:nvPr>
            <p:ph idx="1"/>
          </p:nvPr>
        </p:nvSpPr>
        <p:spPr/>
        <p:txBody>
          <a:bodyPr/>
          <a:lstStyle/>
          <a:p>
            <a:pPr marL="0" indent="0">
              <a:buNone/>
            </a:pPr>
            <a:r>
              <a:rPr lang="en-US" dirty="0"/>
              <a:t>Deep-fried sandwiches:</a:t>
            </a:r>
          </a:p>
          <a:p>
            <a:pPr marL="285744" indent="-285744"/>
            <a:r>
              <a:rPr lang="en-US" dirty="0"/>
              <a:t>Dip sandwich in egg batter</a:t>
            </a:r>
          </a:p>
          <a:p>
            <a:pPr marL="285744" indent="-285744"/>
            <a:r>
              <a:rPr lang="en-US" dirty="0"/>
              <a:t>Deep-fry sandwich</a:t>
            </a:r>
          </a:p>
          <a:p>
            <a:pPr marL="285744" indent="-285744"/>
            <a:r>
              <a:rPr lang="en-US" dirty="0"/>
              <a:t>Flat griddle</a:t>
            </a:r>
          </a:p>
          <a:p>
            <a:pPr lvl="1"/>
            <a:r>
              <a:rPr lang="en-US" dirty="0"/>
              <a:t>Reduce fat</a:t>
            </a:r>
          </a:p>
          <a:p>
            <a:pPr lvl="1"/>
            <a:r>
              <a:rPr lang="en-US" dirty="0"/>
              <a:t>Less greasy</a:t>
            </a:r>
          </a:p>
          <a:p>
            <a:pPr marL="285744" indent="-285744"/>
            <a:r>
              <a:rPr lang="en-US" dirty="0"/>
              <a:t>Monte Cristo</a:t>
            </a:r>
          </a:p>
          <a:p>
            <a:pPr lvl="1"/>
            <a:r>
              <a:rPr lang="en-US" dirty="0"/>
              <a:t>Turkey or chicken breast</a:t>
            </a:r>
          </a:p>
          <a:p>
            <a:pPr lvl="1"/>
            <a:r>
              <a:rPr lang="en-US" dirty="0"/>
              <a:t>Ham</a:t>
            </a:r>
          </a:p>
          <a:p>
            <a:pPr lvl="1"/>
            <a:r>
              <a:rPr lang="en-US" dirty="0"/>
              <a:t>Swiss cheese</a:t>
            </a:r>
          </a:p>
          <a:p>
            <a:pPr marL="285744" indent="-285744"/>
            <a:endParaRPr lang="en-US" dirty="0"/>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240902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Pizza</a:t>
            </a:r>
          </a:p>
        </p:txBody>
      </p:sp>
      <p:sp>
        <p:nvSpPr>
          <p:cNvPr id="4" name="Text Placeholder 3"/>
          <p:cNvSpPr>
            <a:spLocks noGrp="1"/>
          </p:cNvSpPr>
          <p:nvPr>
            <p:ph idx="1"/>
          </p:nvPr>
        </p:nvSpPr>
        <p:spPr/>
        <p:txBody>
          <a:bodyPr/>
          <a:lstStyle/>
          <a:p>
            <a:pPr marL="285744" indent="-285744"/>
            <a:r>
              <a:rPr lang="en-US" dirty="0"/>
              <a:t>Hot, open-faced Italian pie</a:t>
            </a:r>
          </a:p>
          <a:p>
            <a:pPr marL="285744" indent="-285744"/>
            <a:r>
              <a:rPr lang="en-US" dirty="0"/>
              <a:t>Yeast dough bottom</a:t>
            </a:r>
          </a:p>
          <a:p>
            <a:pPr marL="285744" indent="-285744"/>
            <a:r>
              <a:rPr lang="en-US" dirty="0"/>
              <a:t>Baked</a:t>
            </a:r>
          </a:p>
          <a:p>
            <a:pPr lvl="1"/>
            <a:r>
              <a:rPr lang="en-US" dirty="0"/>
              <a:t>Wood-fired</a:t>
            </a:r>
          </a:p>
          <a:p>
            <a:pPr lvl="1"/>
            <a:r>
              <a:rPr lang="en-US" dirty="0"/>
              <a:t>Roasted</a:t>
            </a:r>
          </a:p>
          <a:p>
            <a:pPr lvl="1"/>
            <a:r>
              <a:rPr lang="en-US" dirty="0"/>
              <a:t>Kiln-baked</a:t>
            </a:r>
          </a:p>
          <a:p>
            <a:pPr marL="285744" indent="-285744"/>
            <a:r>
              <a:rPr lang="en-US" dirty="0"/>
              <a:t>Flavored or seasoned sauce</a:t>
            </a:r>
          </a:p>
          <a:p>
            <a:pPr marL="285744" indent="-285744"/>
            <a:r>
              <a:rPr lang="en-US" dirty="0"/>
              <a:t>Toppings—cheese, meat, vegetables</a:t>
            </a:r>
          </a:p>
          <a:p>
            <a:pPr marL="285744" indent="-285744"/>
            <a:r>
              <a:rPr lang="en-US" dirty="0"/>
              <a:t>Crust—thin, thick, pan</a:t>
            </a:r>
          </a:p>
          <a:p>
            <a:pPr marL="285744" indent="-285744"/>
            <a:r>
              <a:rPr lang="en-US" dirty="0"/>
              <a:t>Themed pies</a:t>
            </a:r>
          </a:p>
          <a:p>
            <a:pPr marL="285744" indent="-285744"/>
            <a:endParaRPr lang="en-US" dirty="0"/>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517158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Pizza</a:t>
            </a:r>
          </a:p>
        </p:txBody>
      </p:sp>
      <p:sp>
        <p:nvSpPr>
          <p:cNvPr id="4" name="Text Placeholder 3"/>
          <p:cNvSpPr>
            <a:spLocks noGrp="1"/>
          </p:cNvSpPr>
          <p:nvPr>
            <p:ph idx="1"/>
          </p:nvPr>
        </p:nvSpPr>
        <p:spPr/>
        <p:txBody>
          <a:bodyPr/>
          <a:lstStyle/>
          <a:p>
            <a:pPr marL="0" indent="0">
              <a:buNone/>
            </a:pPr>
            <a:r>
              <a:rPr lang="en-US" dirty="0"/>
              <a:t>Chicago-style pizza:</a:t>
            </a:r>
          </a:p>
          <a:p>
            <a:pPr marL="285744" indent="-285744"/>
            <a:r>
              <a:rPr lang="en-US" dirty="0"/>
              <a:t>Deep-dish dough</a:t>
            </a:r>
          </a:p>
          <a:p>
            <a:pPr marL="285744" indent="-285744"/>
            <a:r>
              <a:rPr lang="en-US" dirty="0"/>
              <a:t>Inch or more of toppings and sauce</a:t>
            </a:r>
          </a:p>
          <a:p>
            <a:pPr marL="285744" indent="-285744"/>
            <a:r>
              <a:rPr lang="en-US" dirty="0"/>
              <a:t>Another layer of sauce or dough</a:t>
            </a:r>
          </a:p>
          <a:p>
            <a:pPr marL="285744" indent="-285744"/>
            <a:endParaRPr lang="en-US" dirty="0"/>
          </a:p>
        </p:txBody>
      </p:sp>
      <p:pic>
        <p:nvPicPr>
          <p:cNvPr id="10" name="Picture Placeholder 9"/>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731287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Pizza</a:t>
            </a:r>
          </a:p>
        </p:txBody>
      </p:sp>
      <p:sp>
        <p:nvSpPr>
          <p:cNvPr id="4" name="Text Placeholder 3"/>
          <p:cNvSpPr>
            <a:spLocks noGrp="1"/>
          </p:cNvSpPr>
          <p:nvPr>
            <p:ph idx="1"/>
          </p:nvPr>
        </p:nvSpPr>
        <p:spPr/>
        <p:txBody>
          <a:bodyPr/>
          <a:lstStyle/>
          <a:p>
            <a:pPr marL="0" indent="0">
              <a:buNone/>
            </a:pPr>
            <a:r>
              <a:rPr lang="en-US" dirty="0"/>
              <a:t>New York–style pizza:</a:t>
            </a:r>
          </a:p>
          <a:p>
            <a:pPr marL="285744" indent="-285744"/>
            <a:r>
              <a:rPr lang="en-US" dirty="0"/>
              <a:t>Crisp, thin dough</a:t>
            </a:r>
          </a:p>
          <a:p>
            <a:pPr marL="285744" indent="-285744"/>
            <a:r>
              <a:rPr lang="en-US" dirty="0"/>
              <a:t>Light tomato sauce</a:t>
            </a:r>
          </a:p>
          <a:p>
            <a:pPr marL="285744" indent="-285744"/>
            <a:r>
              <a:rPr lang="en-US" dirty="0"/>
              <a:t>Limited toppings</a:t>
            </a:r>
          </a:p>
          <a:p>
            <a:endParaRPr lang="en-US" dirty="0"/>
          </a:p>
          <a:p>
            <a:pPr marL="285744" indent="-285744"/>
            <a:endParaRPr lang="en-US" dirty="0"/>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259916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Pizza</a:t>
            </a:r>
          </a:p>
        </p:txBody>
      </p:sp>
      <p:sp>
        <p:nvSpPr>
          <p:cNvPr id="4" name="Text Placeholder 3"/>
          <p:cNvSpPr>
            <a:spLocks noGrp="1"/>
          </p:cNvSpPr>
          <p:nvPr>
            <p:ph idx="1"/>
          </p:nvPr>
        </p:nvSpPr>
        <p:spPr/>
        <p:txBody>
          <a:bodyPr/>
          <a:lstStyle/>
          <a:p>
            <a:pPr marL="0" indent="0">
              <a:buNone/>
            </a:pPr>
            <a:r>
              <a:rPr lang="en-US" dirty="0"/>
              <a:t>Neapolitan-style pizza:</a:t>
            </a:r>
          </a:p>
          <a:p>
            <a:pPr marL="285744" indent="-285744"/>
            <a:r>
              <a:rPr lang="en-US" dirty="0"/>
              <a:t>Simple and fresh ingredients</a:t>
            </a:r>
          </a:p>
          <a:p>
            <a:pPr lvl="1"/>
            <a:r>
              <a:rPr lang="en-US" dirty="0"/>
              <a:t>Basic dough—crispy</a:t>
            </a:r>
          </a:p>
          <a:p>
            <a:pPr lvl="1"/>
            <a:r>
              <a:rPr lang="en-US" dirty="0"/>
              <a:t>Fresh tomatoes or tomato sauce</a:t>
            </a:r>
          </a:p>
          <a:p>
            <a:pPr lvl="1"/>
            <a:r>
              <a:rPr lang="en-US" dirty="0"/>
              <a:t>Cheese</a:t>
            </a:r>
          </a:p>
          <a:p>
            <a:pPr lvl="1"/>
            <a:r>
              <a:rPr lang="en-US" dirty="0"/>
              <a:t>Fresh basil</a:t>
            </a:r>
          </a:p>
          <a:p>
            <a:endParaRPr lang="en-US" dirty="0"/>
          </a:p>
          <a:p>
            <a:pPr marL="285744" indent="-285744"/>
            <a:endParaRPr lang="en-US" dirty="0"/>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032182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Sandwich Components: Bread, Spread, and Filling</a:t>
            </a:r>
          </a:p>
        </p:txBody>
      </p:sp>
      <p:sp>
        <p:nvSpPr>
          <p:cNvPr id="4" name="Text Placeholder 3"/>
          <p:cNvSpPr>
            <a:spLocks noGrp="1"/>
          </p:cNvSpPr>
          <p:nvPr>
            <p:ph idx="1"/>
          </p:nvPr>
        </p:nvSpPr>
        <p:spPr/>
        <p:txBody>
          <a:bodyPr/>
          <a:lstStyle/>
          <a:p>
            <a:pPr marL="0" indent="0">
              <a:buNone/>
            </a:pPr>
            <a:r>
              <a:rPr lang="en-US" dirty="0"/>
              <a:t>Prepared to order:</a:t>
            </a:r>
          </a:p>
          <a:p>
            <a:pPr marL="285744" indent="-285744"/>
            <a:r>
              <a:rPr lang="en-US" dirty="0"/>
              <a:t>Ensures freshness</a:t>
            </a:r>
          </a:p>
          <a:p>
            <a:pPr marL="0" indent="0">
              <a:buNone/>
            </a:pPr>
            <a:endParaRPr lang="en-US" dirty="0"/>
          </a:p>
          <a:p>
            <a:pPr marL="0" indent="0">
              <a:buNone/>
            </a:pPr>
            <a:r>
              <a:rPr lang="en-US" dirty="0"/>
              <a:t>Prepared ahead of time:</a:t>
            </a:r>
          </a:p>
          <a:p>
            <a:pPr marL="285744" indent="-285744"/>
            <a:r>
              <a:rPr lang="en-US" dirty="0"/>
              <a:t>Cover sandwiches</a:t>
            </a:r>
          </a:p>
          <a:p>
            <a:pPr marL="285744" indent="-285744"/>
            <a:r>
              <a:rPr lang="en-US" dirty="0"/>
              <a:t>Plastic wrap</a:t>
            </a:r>
          </a:p>
          <a:p>
            <a:pPr marL="285744" indent="-285744"/>
            <a:r>
              <a:rPr lang="en-US" dirty="0"/>
              <a:t>Refrigerate—2 to 3 days</a:t>
            </a:r>
          </a:p>
          <a:p>
            <a:endParaRPr lang="en-US" dirty="0"/>
          </a:p>
          <a:p>
            <a:endParaRPr lang="en-US" dirty="0"/>
          </a:p>
          <a:p>
            <a:pPr marL="285744" indent="-285744"/>
            <a:endParaRPr lang="en-US" dirty="0"/>
          </a:p>
        </p:txBody>
      </p:sp>
    </p:spTree>
    <p:extLst>
      <p:ext uri="{BB962C8B-B14F-4D97-AF65-F5344CB8AC3E}">
        <p14:creationId xmlns:p14="http://schemas.microsoft.com/office/powerpoint/2010/main" val="3783166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Sandwich Components: Bread, Spread, and Filling</a:t>
            </a:r>
          </a:p>
        </p:txBody>
      </p:sp>
      <p:sp>
        <p:nvSpPr>
          <p:cNvPr id="4" name="Text Placeholder 3"/>
          <p:cNvSpPr>
            <a:spLocks noGrp="1"/>
          </p:cNvSpPr>
          <p:nvPr>
            <p:ph idx="1"/>
          </p:nvPr>
        </p:nvSpPr>
        <p:spPr/>
        <p:txBody>
          <a:bodyPr/>
          <a:lstStyle/>
          <a:p>
            <a:pPr marL="0" indent="0">
              <a:buNone/>
            </a:pPr>
            <a:r>
              <a:rPr lang="en-US" dirty="0"/>
              <a:t>Bread:</a:t>
            </a:r>
          </a:p>
          <a:p>
            <a:pPr marL="285744" indent="-285744"/>
            <a:r>
              <a:rPr lang="en-US" dirty="0"/>
              <a:t>Edible container for food inside</a:t>
            </a:r>
          </a:p>
          <a:p>
            <a:pPr marL="285744" indent="-285744"/>
            <a:r>
              <a:rPr lang="en-US" dirty="0"/>
              <a:t>Provides bulk and nutrients</a:t>
            </a:r>
          </a:p>
          <a:p>
            <a:pPr marL="285744" indent="-285744"/>
            <a:r>
              <a:rPr lang="en-US" dirty="0"/>
              <a:t>Pullman loaves</a:t>
            </a:r>
          </a:p>
          <a:p>
            <a:pPr lvl="1"/>
            <a:r>
              <a:rPr lang="en-US" dirty="0"/>
              <a:t>White bread</a:t>
            </a:r>
          </a:p>
          <a:p>
            <a:pPr lvl="1"/>
            <a:r>
              <a:rPr lang="en-US" dirty="0"/>
              <a:t>Most popular</a:t>
            </a:r>
          </a:p>
          <a:p>
            <a:pPr marL="285744" indent="-285744"/>
            <a:r>
              <a:rPr lang="en-US" dirty="0"/>
              <a:t>Serve fresh</a:t>
            </a:r>
          </a:p>
          <a:p>
            <a:endParaRPr lang="en-US" dirty="0"/>
          </a:p>
          <a:p>
            <a:endParaRPr lang="en-US" dirty="0"/>
          </a:p>
          <a:p>
            <a:pPr marL="285744" indent="-285744"/>
            <a:endParaRPr lang="en-US" dirty="0"/>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932256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Sandwich Components: Bread, Spread, and Filling</a:t>
            </a:r>
          </a:p>
        </p:txBody>
      </p:sp>
      <p:sp>
        <p:nvSpPr>
          <p:cNvPr id="4" name="Text Placeholder 3"/>
          <p:cNvSpPr>
            <a:spLocks noGrp="1"/>
          </p:cNvSpPr>
          <p:nvPr>
            <p:ph idx="1"/>
          </p:nvPr>
        </p:nvSpPr>
        <p:spPr/>
        <p:txBody>
          <a:bodyPr/>
          <a:lstStyle/>
          <a:p>
            <a:pPr marL="0" indent="0">
              <a:buNone/>
            </a:pPr>
            <a:r>
              <a:rPr lang="en-US" dirty="0"/>
              <a:t>Spread:</a:t>
            </a:r>
          </a:p>
          <a:p>
            <a:pPr marL="285744" indent="-285744"/>
            <a:r>
              <a:rPr lang="en-US" dirty="0"/>
              <a:t>Prevents bread from soaking up filling</a:t>
            </a:r>
          </a:p>
          <a:p>
            <a:pPr marL="285744" indent="-285744"/>
            <a:r>
              <a:rPr lang="en-US" dirty="0"/>
              <a:t>Adds flavor</a:t>
            </a:r>
          </a:p>
          <a:p>
            <a:pPr marL="285744" indent="-285744"/>
            <a:r>
              <a:rPr lang="en-US" dirty="0"/>
              <a:t>Adds moisture</a:t>
            </a:r>
          </a:p>
          <a:p>
            <a:pPr marL="285744" indent="-285744"/>
            <a:r>
              <a:rPr lang="en-US" dirty="0"/>
              <a:t>Butter</a:t>
            </a:r>
          </a:p>
          <a:p>
            <a:pPr lvl="1"/>
            <a:r>
              <a:rPr lang="en-US" dirty="0"/>
              <a:t>Soft enough to spread</a:t>
            </a:r>
          </a:p>
          <a:p>
            <a:pPr lvl="1"/>
            <a:r>
              <a:rPr lang="en-US" dirty="0"/>
              <a:t>Whip in mixer</a:t>
            </a:r>
          </a:p>
          <a:p>
            <a:pPr lvl="1"/>
            <a:r>
              <a:rPr lang="en-US" dirty="0"/>
              <a:t>Flavored butter</a:t>
            </a:r>
          </a:p>
          <a:p>
            <a:pPr marL="285744" indent="-285744"/>
            <a:r>
              <a:rPr lang="en-US" dirty="0"/>
              <a:t>Mayonnaise</a:t>
            </a:r>
          </a:p>
          <a:p>
            <a:pPr lvl="1"/>
            <a:r>
              <a:rPr lang="en-US" dirty="0"/>
              <a:t>More flavor</a:t>
            </a:r>
          </a:p>
          <a:p>
            <a:pPr lvl="1"/>
            <a:r>
              <a:rPr lang="en-US" dirty="0"/>
              <a:t>Soggy bread</a:t>
            </a:r>
          </a:p>
          <a:p>
            <a:pPr marL="285744" indent="-285744"/>
            <a:endParaRPr lang="en-US" dirty="0"/>
          </a:p>
          <a:p>
            <a:endParaRPr lang="en-US" dirty="0"/>
          </a:p>
          <a:p>
            <a:endParaRPr lang="en-US" dirty="0"/>
          </a:p>
          <a:p>
            <a:pPr marL="285744" indent="-285744"/>
            <a:endParaRPr lang="en-US" dirty="0"/>
          </a:p>
        </p:txBody>
      </p:sp>
    </p:spTree>
    <p:extLst>
      <p:ext uri="{BB962C8B-B14F-4D97-AF65-F5344CB8AC3E}">
        <p14:creationId xmlns:p14="http://schemas.microsoft.com/office/powerpoint/2010/main" val="3839540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Kinds of Sandwiches</a:t>
            </a:r>
          </a:p>
        </p:txBody>
      </p:sp>
      <p:sp>
        <p:nvSpPr>
          <p:cNvPr id="3" name="Content Placeholder 2"/>
          <p:cNvSpPr>
            <a:spLocks noGrp="1"/>
          </p:cNvSpPr>
          <p:nvPr>
            <p:ph idx="1"/>
          </p:nvPr>
        </p:nvSpPr>
        <p:spPr/>
        <p:txBody>
          <a:bodyPr/>
          <a:lstStyle/>
          <a:p>
            <a:pPr marL="0" indent="0">
              <a:buNone/>
            </a:pPr>
            <a:r>
              <a:rPr lang="en-US" dirty="0"/>
              <a:t>Combinations of flavors and textures:</a:t>
            </a:r>
          </a:p>
          <a:p>
            <a:pPr marL="285744" indent="-285744"/>
            <a:r>
              <a:rPr lang="en-US" dirty="0"/>
              <a:t>Different breads</a:t>
            </a:r>
          </a:p>
          <a:p>
            <a:pPr marL="285744" indent="-285744"/>
            <a:r>
              <a:rPr lang="en-US" dirty="0"/>
              <a:t>Condiments</a:t>
            </a:r>
          </a:p>
          <a:p>
            <a:pPr marL="285744" indent="-285744"/>
            <a:r>
              <a:rPr lang="en-US" dirty="0"/>
              <a:t>Meat and vegetable</a:t>
            </a:r>
          </a:p>
          <a:p>
            <a:pPr marL="0" indent="0">
              <a:buNone/>
            </a:pPr>
            <a:endParaRPr lang="en-US" dirty="0"/>
          </a:p>
          <a:p>
            <a:pPr marL="0" indent="0">
              <a:buNone/>
            </a:pPr>
            <a:r>
              <a:rPr lang="en-US" dirty="0"/>
              <a:t>Two categories:</a:t>
            </a:r>
          </a:p>
          <a:p>
            <a:pPr marL="285744" indent="-285744"/>
            <a:r>
              <a:rPr lang="en-US" dirty="0"/>
              <a:t>Hot or cold</a:t>
            </a:r>
          </a:p>
        </p:txBody>
      </p:sp>
      <p:pic>
        <p:nvPicPr>
          <p:cNvPr id="7" name="Picture Placeholder 6"/>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
        <p:nvSpPr>
          <p:cNvPr id="5" name="Slide Number Placeholder 4"/>
          <p:cNvSpPr>
            <a:spLocks noGrp="1"/>
          </p:cNvSpPr>
          <p:nvPr>
            <p:ph type="sldNum" sz="quarter" idx="12"/>
          </p:nvPr>
        </p:nvSpPr>
        <p:spPr/>
        <p:txBody>
          <a:bodyPr/>
          <a:lstStyle/>
          <a:p>
            <a:fld id="{D2EDD988-DF0D-439B-B6C5-041EE0D8943D}" type="slidenum">
              <a:rPr lang="en-US" altLang="en-US" smtClean="0"/>
              <a:pPr/>
              <a:t>2</a:t>
            </a:fld>
            <a:endParaRPr lang="en-US" altLang="en-US"/>
          </a:p>
        </p:txBody>
      </p:sp>
    </p:spTree>
    <p:extLst>
      <p:ext uri="{BB962C8B-B14F-4D97-AF65-F5344CB8AC3E}">
        <p14:creationId xmlns:p14="http://schemas.microsoft.com/office/powerpoint/2010/main" val="3537805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Sandwich Components: Bread, Spread, and Filling</a:t>
            </a:r>
          </a:p>
        </p:txBody>
      </p:sp>
      <p:sp>
        <p:nvSpPr>
          <p:cNvPr id="4" name="Text Placeholder 3"/>
          <p:cNvSpPr>
            <a:spLocks noGrp="1"/>
          </p:cNvSpPr>
          <p:nvPr>
            <p:ph idx="1"/>
          </p:nvPr>
        </p:nvSpPr>
        <p:spPr/>
        <p:txBody>
          <a:bodyPr/>
          <a:lstStyle/>
          <a:p>
            <a:pPr marL="0" indent="0">
              <a:buNone/>
            </a:pPr>
            <a:r>
              <a:rPr lang="en-US" dirty="0"/>
              <a:t>Filling:</a:t>
            </a:r>
          </a:p>
          <a:p>
            <a:pPr marL="285744" indent="-285744"/>
            <a:r>
              <a:rPr lang="en-US" dirty="0"/>
              <a:t>Main attraction</a:t>
            </a:r>
          </a:p>
          <a:p>
            <a:pPr marL="285744" indent="-285744"/>
            <a:r>
              <a:rPr lang="en-US" dirty="0"/>
              <a:t>Primary flavor</a:t>
            </a:r>
          </a:p>
          <a:p>
            <a:pPr marL="285744" indent="-285744"/>
            <a:r>
              <a:rPr lang="en-US" dirty="0"/>
              <a:t>Protein or vegetable-based</a:t>
            </a:r>
          </a:p>
          <a:p>
            <a:pPr lvl="1">
              <a:buFont typeface="Arial" panose="020B0604020202020204" pitchFamily="34" charset="0"/>
              <a:buChar char="•"/>
            </a:pPr>
            <a:r>
              <a:rPr lang="en-US" dirty="0"/>
              <a:t>Sliced or grilled meat and cheeses</a:t>
            </a:r>
          </a:p>
          <a:p>
            <a:pPr lvl="1">
              <a:buFont typeface="Arial" panose="020B0604020202020204" pitchFamily="34" charset="0"/>
              <a:buChar char="•"/>
            </a:pPr>
            <a:r>
              <a:rPr lang="en-US" dirty="0"/>
              <a:t>Salad mixtures</a:t>
            </a:r>
          </a:p>
          <a:p>
            <a:pPr lvl="1">
              <a:buFont typeface="Arial" panose="020B0604020202020204" pitchFamily="34" charset="0"/>
              <a:buChar char="•"/>
            </a:pPr>
            <a:r>
              <a:rPr lang="en-US" dirty="0"/>
              <a:t>Sliced, ground, blended, or tossed</a:t>
            </a:r>
          </a:p>
          <a:p>
            <a:endParaRPr lang="en-US" dirty="0"/>
          </a:p>
          <a:p>
            <a:endParaRPr lang="en-US" dirty="0"/>
          </a:p>
          <a:p>
            <a:pPr marL="285744" indent="-285744"/>
            <a:endParaRPr lang="en-US" dirty="0"/>
          </a:p>
        </p:txBody>
      </p:sp>
    </p:spTree>
    <p:extLst>
      <p:ext uri="{BB962C8B-B14F-4D97-AF65-F5344CB8AC3E}">
        <p14:creationId xmlns:p14="http://schemas.microsoft.com/office/powerpoint/2010/main" val="3605763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Sandwich Components: Bread, Spread, and Filling</a:t>
            </a:r>
          </a:p>
        </p:txBody>
      </p:sp>
      <p:sp>
        <p:nvSpPr>
          <p:cNvPr id="4" name="Text Placeholder 3"/>
          <p:cNvSpPr>
            <a:spLocks noGrp="1"/>
          </p:cNvSpPr>
          <p:nvPr>
            <p:ph idx="1"/>
          </p:nvPr>
        </p:nvSpPr>
        <p:spPr/>
        <p:txBody>
          <a:bodyPr/>
          <a:lstStyle/>
          <a:p>
            <a:pPr marL="0" indent="0">
              <a:buNone/>
            </a:pPr>
            <a:r>
              <a:rPr lang="en-US" dirty="0"/>
              <a:t>Sandwich accompaniments:</a:t>
            </a:r>
          </a:p>
          <a:p>
            <a:pPr marL="285744" indent="-285744"/>
            <a:r>
              <a:rPr lang="en-US" dirty="0"/>
              <a:t>Condiments</a:t>
            </a:r>
          </a:p>
          <a:p>
            <a:pPr lvl="1"/>
            <a:r>
              <a:rPr lang="en-US" dirty="0"/>
              <a:t>Ketchup</a:t>
            </a:r>
          </a:p>
          <a:p>
            <a:pPr lvl="1"/>
            <a:r>
              <a:rPr lang="en-US" dirty="0"/>
              <a:t>Mustard</a:t>
            </a:r>
          </a:p>
          <a:p>
            <a:pPr lvl="1"/>
            <a:r>
              <a:rPr lang="en-US" dirty="0"/>
              <a:t>Horseradish sauce</a:t>
            </a:r>
          </a:p>
          <a:p>
            <a:pPr marL="285744" indent="-285744"/>
            <a:r>
              <a:rPr lang="en-US" dirty="0"/>
              <a:t>Fresh and pickled vegetables</a:t>
            </a:r>
          </a:p>
          <a:p>
            <a:pPr lvl="1"/>
            <a:r>
              <a:rPr lang="en-US" dirty="0"/>
              <a:t>Lettuce, tomato, onion</a:t>
            </a:r>
          </a:p>
          <a:p>
            <a:pPr lvl="1"/>
            <a:r>
              <a:rPr lang="en-US" dirty="0"/>
              <a:t>Sweet or dill pickles</a:t>
            </a:r>
          </a:p>
          <a:p>
            <a:pPr marL="285744" indent="-285744"/>
            <a:r>
              <a:rPr lang="en-US" dirty="0"/>
              <a:t>French fries or chips</a:t>
            </a:r>
          </a:p>
          <a:p>
            <a:pPr marL="285744" indent="-285744"/>
            <a:r>
              <a:rPr lang="en-US" dirty="0"/>
              <a:t>Potato salad and slaws</a:t>
            </a:r>
          </a:p>
          <a:p>
            <a:pPr marL="285744" indent="-285744"/>
            <a:endParaRPr lang="en-US" dirty="0"/>
          </a:p>
          <a:p>
            <a:endParaRPr lang="en-US" dirty="0"/>
          </a:p>
          <a:p>
            <a:endParaRPr lang="en-US" dirty="0"/>
          </a:p>
          <a:p>
            <a:pPr marL="285744" indent="-285744"/>
            <a:endParaRPr lang="en-US" dirty="0"/>
          </a:p>
        </p:txBody>
      </p:sp>
    </p:spTree>
    <p:extLst>
      <p:ext uri="{BB962C8B-B14F-4D97-AF65-F5344CB8AC3E}">
        <p14:creationId xmlns:p14="http://schemas.microsoft.com/office/powerpoint/2010/main" val="755812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Sandwich Components</a:t>
            </a:r>
          </a:p>
        </p:txBody>
      </p:sp>
      <p:sp>
        <p:nvSpPr>
          <p:cNvPr id="4" name="Text Placeholder 3"/>
          <p:cNvSpPr>
            <a:spLocks noGrp="1"/>
          </p:cNvSpPr>
          <p:nvPr>
            <p:ph idx="1"/>
          </p:nvPr>
        </p:nvSpPr>
        <p:spPr/>
        <p:txBody>
          <a:bodyPr/>
          <a:lstStyle/>
          <a:p>
            <a:pPr marL="0" indent="0">
              <a:buNone/>
            </a:pPr>
            <a:r>
              <a:rPr lang="en-US" dirty="0"/>
              <a:t>Beef:</a:t>
            </a:r>
          </a:p>
          <a:p>
            <a:pPr marL="285744" indent="-285744"/>
            <a:r>
              <a:rPr lang="en-US" dirty="0"/>
              <a:t>Roast beef slices—hot or cold</a:t>
            </a:r>
          </a:p>
          <a:p>
            <a:pPr marL="285744" indent="-285744"/>
            <a:r>
              <a:rPr lang="en-US" dirty="0"/>
              <a:t>Hamburger patties</a:t>
            </a:r>
          </a:p>
          <a:p>
            <a:pPr marL="285744" indent="-285744"/>
            <a:r>
              <a:rPr lang="en-US" dirty="0"/>
              <a:t>Small steaks</a:t>
            </a:r>
          </a:p>
          <a:p>
            <a:pPr marL="285744" indent="-285744"/>
            <a:r>
              <a:rPr lang="en-US" dirty="0"/>
              <a:t>Corned beef</a:t>
            </a:r>
          </a:p>
          <a:p>
            <a:pPr marL="285744" indent="-285744"/>
            <a:r>
              <a:rPr lang="en-US" dirty="0"/>
              <a:t>Pastrami</a:t>
            </a:r>
          </a:p>
          <a:p>
            <a:pPr marL="285744" indent="-285744"/>
            <a:r>
              <a:rPr lang="en-US" dirty="0"/>
              <a:t>Ground beef (sloppy joes)</a:t>
            </a:r>
          </a:p>
          <a:p>
            <a:pPr marL="285744" indent="-285744"/>
            <a:r>
              <a:rPr lang="en-US" dirty="0"/>
              <a:t>Hot dogs</a:t>
            </a:r>
          </a:p>
          <a:p>
            <a:pPr marL="285744" indent="-285744"/>
            <a:endParaRPr lang="en-US" dirty="0"/>
          </a:p>
          <a:p>
            <a:endParaRPr lang="en-US" dirty="0"/>
          </a:p>
          <a:p>
            <a:endParaRPr lang="en-US" dirty="0"/>
          </a:p>
          <a:p>
            <a:pPr marL="285744" indent="-285744"/>
            <a:endParaRPr lang="en-US" dirty="0"/>
          </a:p>
        </p:txBody>
      </p:sp>
    </p:spTree>
    <p:extLst>
      <p:ext uri="{BB962C8B-B14F-4D97-AF65-F5344CB8AC3E}">
        <p14:creationId xmlns:p14="http://schemas.microsoft.com/office/powerpoint/2010/main" val="4195884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Sandwich Components</a:t>
            </a:r>
          </a:p>
        </p:txBody>
      </p:sp>
      <p:sp>
        <p:nvSpPr>
          <p:cNvPr id="4" name="Text Placeholder 3"/>
          <p:cNvSpPr>
            <a:spLocks noGrp="1"/>
          </p:cNvSpPr>
          <p:nvPr>
            <p:ph idx="1"/>
          </p:nvPr>
        </p:nvSpPr>
        <p:spPr/>
        <p:txBody>
          <a:bodyPr/>
          <a:lstStyle/>
          <a:p>
            <a:pPr marL="0" indent="0">
              <a:buNone/>
            </a:pPr>
            <a:r>
              <a:rPr lang="en-US" dirty="0"/>
              <a:t>Mayonnaise-based salads:</a:t>
            </a:r>
          </a:p>
          <a:p>
            <a:pPr marL="285744" indent="-285744"/>
            <a:r>
              <a:rPr lang="en-US" dirty="0"/>
              <a:t>Egg salad</a:t>
            </a:r>
          </a:p>
          <a:p>
            <a:pPr marL="285744" indent="-285744"/>
            <a:r>
              <a:rPr lang="en-US" dirty="0"/>
              <a:t>Tuna salad</a:t>
            </a:r>
          </a:p>
          <a:p>
            <a:pPr marL="285744" indent="-285744"/>
            <a:r>
              <a:rPr lang="en-US" dirty="0"/>
              <a:t>Chicken salad</a:t>
            </a:r>
          </a:p>
          <a:p>
            <a:pPr marL="285744" indent="-285744"/>
            <a:r>
              <a:rPr lang="en-US" dirty="0"/>
              <a:t>Turkey salad</a:t>
            </a:r>
          </a:p>
          <a:p>
            <a:pPr marL="285744" indent="-285744"/>
            <a:r>
              <a:rPr lang="en-US" dirty="0"/>
              <a:t>Crabmeat salad</a:t>
            </a:r>
          </a:p>
          <a:p>
            <a:pPr marL="285744" indent="-285744"/>
            <a:r>
              <a:rPr lang="en-US" dirty="0"/>
              <a:t>Ham salad</a:t>
            </a:r>
          </a:p>
          <a:p>
            <a:pPr marL="285744" indent="-285744"/>
            <a:endParaRPr lang="en-US" dirty="0"/>
          </a:p>
          <a:p>
            <a:endParaRPr lang="en-US" dirty="0"/>
          </a:p>
          <a:p>
            <a:endParaRPr lang="en-US" dirty="0"/>
          </a:p>
          <a:p>
            <a:pPr marL="285744" indent="-285744"/>
            <a:endParaRPr lang="en-US" dirty="0"/>
          </a:p>
        </p:txBody>
      </p:sp>
    </p:spTree>
    <p:extLst>
      <p:ext uri="{BB962C8B-B14F-4D97-AF65-F5344CB8AC3E}">
        <p14:creationId xmlns:p14="http://schemas.microsoft.com/office/powerpoint/2010/main" val="2654280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Sandwich Components</a:t>
            </a:r>
          </a:p>
        </p:txBody>
      </p:sp>
      <p:sp>
        <p:nvSpPr>
          <p:cNvPr id="4" name="Text Placeholder 3"/>
          <p:cNvSpPr>
            <a:spLocks noGrp="1"/>
          </p:cNvSpPr>
          <p:nvPr>
            <p:ph idx="1"/>
          </p:nvPr>
        </p:nvSpPr>
        <p:spPr/>
        <p:txBody>
          <a:bodyPr/>
          <a:lstStyle/>
          <a:p>
            <a:pPr marL="0" indent="0">
              <a:buNone/>
            </a:pPr>
            <a:r>
              <a:rPr lang="en-US" dirty="0"/>
              <a:t>Fish and shellfish:</a:t>
            </a:r>
          </a:p>
          <a:p>
            <a:pPr marL="285744" indent="-285744"/>
            <a:r>
              <a:rPr lang="en-US" dirty="0"/>
              <a:t>Tuna</a:t>
            </a:r>
          </a:p>
          <a:p>
            <a:pPr marL="285744" indent="-285744"/>
            <a:r>
              <a:rPr lang="en-US" dirty="0"/>
              <a:t>Sardines</a:t>
            </a:r>
          </a:p>
          <a:p>
            <a:pPr marL="285744" indent="-285744"/>
            <a:r>
              <a:rPr lang="en-US" dirty="0"/>
              <a:t>Smoked salmon and lox</a:t>
            </a:r>
          </a:p>
          <a:p>
            <a:pPr marL="285744" indent="-285744"/>
            <a:r>
              <a:rPr lang="en-US" dirty="0"/>
              <a:t>Shrimp</a:t>
            </a:r>
          </a:p>
          <a:p>
            <a:pPr marL="285744" indent="-285744"/>
            <a:r>
              <a:rPr lang="en-US" dirty="0"/>
              <a:t>Anchovies</a:t>
            </a:r>
          </a:p>
          <a:p>
            <a:pPr marL="285744" indent="-285744"/>
            <a:r>
              <a:rPr lang="en-US" dirty="0"/>
              <a:t>Fried fish</a:t>
            </a:r>
          </a:p>
          <a:p>
            <a:pPr marL="285744" indent="-285744"/>
            <a:endParaRPr lang="en-US" dirty="0"/>
          </a:p>
          <a:p>
            <a:endParaRPr lang="en-US" dirty="0"/>
          </a:p>
          <a:p>
            <a:endParaRPr lang="en-US" dirty="0"/>
          </a:p>
          <a:p>
            <a:pPr marL="285744" indent="-285744"/>
            <a:endParaRPr lang="en-US" dirty="0"/>
          </a:p>
        </p:txBody>
      </p:sp>
    </p:spTree>
    <p:extLst>
      <p:ext uri="{BB962C8B-B14F-4D97-AF65-F5344CB8AC3E}">
        <p14:creationId xmlns:p14="http://schemas.microsoft.com/office/powerpoint/2010/main" val="631610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Sandwich Components</a:t>
            </a:r>
          </a:p>
        </p:txBody>
      </p:sp>
      <p:sp>
        <p:nvSpPr>
          <p:cNvPr id="4" name="Text Placeholder 3"/>
          <p:cNvSpPr>
            <a:spLocks noGrp="1"/>
          </p:cNvSpPr>
          <p:nvPr>
            <p:ph idx="1"/>
          </p:nvPr>
        </p:nvSpPr>
        <p:spPr/>
        <p:txBody>
          <a:bodyPr/>
          <a:lstStyle/>
          <a:p>
            <a:pPr marL="0" indent="0">
              <a:buNone/>
            </a:pPr>
            <a:r>
              <a:rPr lang="en-US" dirty="0"/>
              <a:t>Pork products:</a:t>
            </a:r>
          </a:p>
          <a:p>
            <a:pPr marL="285744" indent="-285744"/>
            <a:r>
              <a:rPr lang="en-US" dirty="0"/>
              <a:t>Roast pork</a:t>
            </a:r>
          </a:p>
          <a:p>
            <a:pPr marL="285744" indent="-285744"/>
            <a:r>
              <a:rPr lang="en-US" dirty="0"/>
              <a:t>Ham</a:t>
            </a:r>
          </a:p>
          <a:p>
            <a:pPr marL="285744" indent="-285744"/>
            <a:r>
              <a:rPr lang="en-US" dirty="0"/>
              <a:t>Bacon</a:t>
            </a:r>
          </a:p>
          <a:p>
            <a:pPr marL="285744" indent="-285744"/>
            <a:r>
              <a:rPr lang="en-US" dirty="0"/>
              <a:t>Canadian bacon</a:t>
            </a:r>
          </a:p>
          <a:p>
            <a:pPr marL="285744" indent="-285744"/>
            <a:r>
              <a:rPr lang="en-US" dirty="0"/>
              <a:t>Liverwurst</a:t>
            </a:r>
          </a:p>
          <a:p>
            <a:pPr marL="285744" indent="-285744"/>
            <a:endParaRPr lang="en-US" dirty="0"/>
          </a:p>
          <a:p>
            <a:pPr marL="0" indent="0">
              <a:buNone/>
            </a:pPr>
            <a:r>
              <a:rPr lang="en-US" dirty="0"/>
              <a:t>Poultry:</a:t>
            </a:r>
          </a:p>
          <a:p>
            <a:pPr marL="285744" indent="-285744"/>
            <a:r>
              <a:rPr lang="en-US" dirty="0"/>
              <a:t>Turkey</a:t>
            </a:r>
          </a:p>
          <a:p>
            <a:pPr marL="285744" indent="-285744"/>
            <a:r>
              <a:rPr lang="en-US" dirty="0"/>
              <a:t>Chicken</a:t>
            </a:r>
          </a:p>
          <a:p>
            <a:pPr marL="285744" indent="-285744"/>
            <a:endParaRPr lang="en-US" dirty="0"/>
          </a:p>
          <a:p>
            <a:endParaRPr lang="en-US" dirty="0"/>
          </a:p>
          <a:p>
            <a:endParaRPr lang="en-US" dirty="0"/>
          </a:p>
          <a:p>
            <a:pPr marL="285744" indent="-285744"/>
            <a:endParaRPr lang="en-US" dirty="0"/>
          </a:p>
        </p:txBody>
      </p:sp>
    </p:spTree>
    <p:extLst>
      <p:ext uri="{BB962C8B-B14F-4D97-AF65-F5344CB8AC3E}">
        <p14:creationId xmlns:p14="http://schemas.microsoft.com/office/powerpoint/2010/main" val="1172763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Sandwich Components</a:t>
            </a:r>
          </a:p>
        </p:txBody>
      </p:sp>
      <p:sp>
        <p:nvSpPr>
          <p:cNvPr id="4" name="Text Placeholder 3"/>
          <p:cNvSpPr>
            <a:spLocks noGrp="1"/>
          </p:cNvSpPr>
          <p:nvPr>
            <p:ph idx="1"/>
          </p:nvPr>
        </p:nvSpPr>
        <p:spPr/>
        <p:txBody>
          <a:bodyPr/>
          <a:lstStyle/>
          <a:p>
            <a:pPr marL="0" indent="0">
              <a:buNone/>
            </a:pPr>
            <a:r>
              <a:rPr lang="en-US" dirty="0"/>
              <a:t>Cheeses:</a:t>
            </a:r>
          </a:p>
          <a:p>
            <a:pPr marL="285744" indent="-285744"/>
            <a:r>
              <a:rPr lang="en-US" dirty="0"/>
              <a:t>Cheddar</a:t>
            </a:r>
          </a:p>
          <a:p>
            <a:pPr marL="285744" indent="-285744"/>
            <a:r>
              <a:rPr lang="en-US" dirty="0"/>
              <a:t>Monterey jack</a:t>
            </a:r>
          </a:p>
          <a:p>
            <a:pPr marL="285744" indent="-285744"/>
            <a:r>
              <a:rPr lang="en-US" dirty="0"/>
              <a:t>Mozzarella</a:t>
            </a:r>
          </a:p>
          <a:p>
            <a:pPr marL="285744" indent="-285744"/>
            <a:r>
              <a:rPr lang="en-US" dirty="0"/>
              <a:t>Pepper jack</a:t>
            </a:r>
          </a:p>
          <a:p>
            <a:pPr marL="285744" indent="-285744"/>
            <a:r>
              <a:rPr lang="en-US" dirty="0"/>
              <a:t>Provolone</a:t>
            </a:r>
          </a:p>
          <a:p>
            <a:pPr marL="285744" indent="-285744"/>
            <a:r>
              <a:rPr lang="en-US" dirty="0"/>
              <a:t>American</a:t>
            </a:r>
          </a:p>
          <a:p>
            <a:pPr marL="285744" indent="-285744"/>
            <a:r>
              <a:rPr lang="en-US" dirty="0"/>
              <a:t>Cream cheese</a:t>
            </a:r>
          </a:p>
          <a:p>
            <a:endParaRPr lang="en-US" dirty="0"/>
          </a:p>
          <a:p>
            <a:pPr marL="285744" indent="-285744"/>
            <a:endParaRPr lang="en-US" dirty="0"/>
          </a:p>
          <a:p>
            <a:endParaRPr lang="en-US" dirty="0"/>
          </a:p>
          <a:p>
            <a:endParaRPr lang="en-US" dirty="0"/>
          </a:p>
          <a:p>
            <a:pPr marL="285744" indent="-285744"/>
            <a:endParaRPr lang="en-US" dirty="0"/>
          </a:p>
        </p:txBody>
      </p:sp>
    </p:spTree>
    <p:extLst>
      <p:ext uri="{BB962C8B-B14F-4D97-AF65-F5344CB8AC3E}">
        <p14:creationId xmlns:p14="http://schemas.microsoft.com/office/powerpoint/2010/main" val="2727754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Sandwich Components</a:t>
            </a:r>
          </a:p>
        </p:txBody>
      </p:sp>
      <p:sp>
        <p:nvSpPr>
          <p:cNvPr id="4" name="Text Placeholder 3"/>
          <p:cNvSpPr>
            <a:spLocks noGrp="1"/>
          </p:cNvSpPr>
          <p:nvPr>
            <p:ph idx="1"/>
          </p:nvPr>
        </p:nvSpPr>
        <p:spPr/>
        <p:txBody>
          <a:bodyPr/>
          <a:lstStyle/>
          <a:p>
            <a:pPr marL="0" indent="0">
              <a:buNone/>
            </a:pPr>
            <a:r>
              <a:rPr lang="en-US" dirty="0"/>
              <a:t>Pickled vegetables:</a:t>
            </a:r>
          </a:p>
          <a:p>
            <a:pPr marL="285744" indent="-285744"/>
            <a:r>
              <a:rPr lang="en-US" dirty="0"/>
              <a:t>Dill and sweet pickles</a:t>
            </a:r>
          </a:p>
          <a:p>
            <a:pPr marL="285744" indent="-285744"/>
            <a:r>
              <a:rPr lang="en-US" dirty="0"/>
              <a:t>Olives</a:t>
            </a:r>
          </a:p>
          <a:p>
            <a:pPr marL="285744" indent="-285744"/>
            <a:r>
              <a:rPr lang="en-US" dirty="0"/>
              <a:t>Peppers</a:t>
            </a:r>
          </a:p>
          <a:p>
            <a:pPr marL="285744" indent="-285744"/>
            <a:r>
              <a:rPr lang="en-US" dirty="0"/>
              <a:t>Artichoke hearts</a:t>
            </a:r>
          </a:p>
          <a:p>
            <a:pPr marL="285744" indent="-285744"/>
            <a:endParaRPr lang="en-US" dirty="0"/>
          </a:p>
          <a:p>
            <a:pPr marL="0" indent="0">
              <a:buNone/>
            </a:pPr>
            <a:r>
              <a:rPr lang="en-US" dirty="0"/>
              <a:t>Condiments:</a:t>
            </a:r>
          </a:p>
          <a:p>
            <a:pPr marL="285744" indent="-285744"/>
            <a:r>
              <a:rPr lang="en-US" dirty="0"/>
              <a:t>Mustard</a:t>
            </a:r>
          </a:p>
          <a:p>
            <a:pPr marL="285744" indent="-285744"/>
            <a:r>
              <a:rPr lang="en-US" dirty="0"/>
              <a:t>Horseradish sauce</a:t>
            </a:r>
          </a:p>
          <a:p>
            <a:pPr marL="285744" indent="-285744"/>
            <a:r>
              <a:rPr lang="en-US" dirty="0"/>
              <a:t>Ketchup</a:t>
            </a:r>
          </a:p>
          <a:p>
            <a:pPr marL="285744" indent="-285744"/>
            <a:r>
              <a:rPr lang="en-US" dirty="0"/>
              <a:t>Hot sauce</a:t>
            </a:r>
          </a:p>
          <a:p>
            <a:pPr marL="285744" indent="-285744"/>
            <a:r>
              <a:rPr lang="en-US" dirty="0"/>
              <a:t>Relish</a:t>
            </a:r>
          </a:p>
          <a:p>
            <a:pPr marL="285744" indent="-285744"/>
            <a:r>
              <a:rPr lang="en-US" dirty="0"/>
              <a:t>Barbecue sauce</a:t>
            </a:r>
          </a:p>
          <a:p>
            <a:endParaRPr lang="en-US" dirty="0"/>
          </a:p>
          <a:p>
            <a:pPr marL="285744" indent="-285744"/>
            <a:endParaRPr lang="en-US" dirty="0"/>
          </a:p>
          <a:p>
            <a:endParaRPr lang="en-US" dirty="0"/>
          </a:p>
          <a:p>
            <a:endParaRPr lang="en-US" dirty="0"/>
          </a:p>
          <a:p>
            <a:pPr marL="285744" indent="-285744"/>
            <a:endParaRPr lang="en-US" dirty="0"/>
          </a:p>
        </p:txBody>
      </p:sp>
    </p:spTree>
    <p:extLst>
      <p:ext uri="{BB962C8B-B14F-4D97-AF65-F5344CB8AC3E}">
        <p14:creationId xmlns:p14="http://schemas.microsoft.com/office/powerpoint/2010/main" val="1687240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Sandwich Components</a:t>
            </a:r>
          </a:p>
        </p:txBody>
      </p:sp>
      <p:sp>
        <p:nvSpPr>
          <p:cNvPr id="4" name="Text Placeholder 3"/>
          <p:cNvSpPr>
            <a:spLocks noGrp="1"/>
          </p:cNvSpPr>
          <p:nvPr>
            <p:ph idx="1"/>
          </p:nvPr>
        </p:nvSpPr>
        <p:spPr/>
        <p:txBody>
          <a:bodyPr>
            <a:normAutofit/>
          </a:bodyPr>
          <a:lstStyle/>
          <a:p>
            <a:pPr marL="0" indent="0">
              <a:buNone/>
            </a:pPr>
            <a:r>
              <a:rPr lang="en-US" dirty="0"/>
              <a:t>Vegetables:</a:t>
            </a:r>
          </a:p>
          <a:p>
            <a:pPr marL="285744" indent="-285744"/>
            <a:r>
              <a:rPr lang="en-US" dirty="0"/>
              <a:t>Lettuce</a:t>
            </a:r>
          </a:p>
          <a:p>
            <a:pPr marL="285744" indent="-285744"/>
            <a:r>
              <a:rPr lang="en-US" dirty="0"/>
              <a:t>Tomatoes</a:t>
            </a:r>
          </a:p>
          <a:p>
            <a:pPr marL="285744" indent="-285744"/>
            <a:r>
              <a:rPr lang="en-US" dirty="0"/>
              <a:t>Onions—raw or grilled</a:t>
            </a:r>
          </a:p>
          <a:p>
            <a:pPr marL="285744" indent="-285744"/>
            <a:r>
              <a:rPr lang="en-US" dirty="0"/>
              <a:t>Sprouts (alfalfa, bean, etc.)</a:t>
            </a:r>
          </a:p>
          <a:p>
            <a:pPr marL="285744" indent="-285744"/>
            <a:r>
              <a:rPr lang="en-US" dirty="0"/>
              <a:t>Spinach and other greens</a:t>
            </a:r>
          </a:p>
          <a:p>
            <a:pPr marL="285744" indent="-285744"/>
            <a:r>
              <a:rPr lang="en-US" dirty="0"/>
              <a:t>Eggplant</a:t>
            </a:r>
          </a:p>
          <a:p>
            <a:pPr marL="285744" indent="-285744"/>
            <a:r>
              <a:rPr lang="en-US" dirty="0"/>
              <a:t>Mushrooms (Portobello)</a:t>
            </a:r>
          </a:p>
          <a:p>
            <a:pPr marL="285744" indent="-285744"/>
            <a:endParaRPr lang="en-US" dirty="0"/>
          </a:p>
          <a:p>
            <a:endParaRPr lang="en-US" dirty="0"/>
          </a:p>
          <a:p>
            <a:pPr marL="285744" indent="-285744"/>
            <a:endParaRPr lang="en-US" dirty="0"/>
          </a:p>
          <a:p>
            <a:endParaRPr lang="en-US" dirty="0"/>
          </a:p>
          <a:p>
            <a:endParaRPr lang="en-US" dirty="0"/>
          </a:p>
          <a:p>
            <a:pPr marL="285744" indent="-285744"/>
            <a:endParaRPr lang="en-US" dirty="0"/>
          </a:p>
        </p:txBody>
      </p:sp>
    </p:spTree>
    <p:extLst>
      <p:ext uri="{BB962C8B-B14F-4D97-AF65-F5344CB8AC3E}">
        <p14:creationId xmlns:p14="http://schemas.microsoft.com/office/powerpoint/2010/main" val="3905246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Sandwich Components</a:t>
            </a:r>
          </a:p>
        </p:txBody>
      </p:sp>
      <p:sp>
        <p:nvSpPr>
          <p:cNvPr id="4" name="Text Placeholder 3"/>
          <p:cNvSpPr>
            <a:spLocks noGrp="1"/>
          </p:cNvSpPr>
          <p:nvPr>
            <p:ph idx="1"/>
          </p:nvPr>
        </p:nvSpPr>
        <p:spPr/>
        <p:txBody>
          <a:bodyPr>
            <a:normAutofit/>
          </a:bodyPr>
          <a:lstStyle/>
          <a:p>
            <a:pPr marL="0" indent="0">
              <a:buNone/>
            </a:pPr>
            <a:r>
              <a:rPr lang="en-US" dirty="0"/>
              <a:t>Other fillings:</a:t>
            </a:r>
          </a:p>
          <a:p>
            <a:pPr marL="285744" indent="-285744"/>
            <a:r>
              <a:rPr lang="en-US" dirty="0"/>
              <a:t>Peanut butter and other nut butters</a:t>
            </a:r>
          </a:p>
          <a:p>
            <a:pPr marL="285744" indent="-285744"/>
            <a:r>
              <a:rPr lang="en-US" dirty="0"/>
              <a:t>Jelly</a:t>
            </a:r>
          </a:p>
          <a:p>
            <a:pPr marL="285744" indent="-285744"/>
            <a:r>
              <a:rPr lang="en-US" dirty="0"/>
              <a:t>Hard-cooked eggs</a:t>
            </a:r>
          </a:p>
          <a:p>
            <a:pPr marL="285744" indent="-285744"/>
            <a:r>
              <a:rPr lang="en-US" dirty="0"/>
              <a:t>Fruits—fresh or dried</a:t>
            </a:r>
          </a:p>
          <a:p>
            <a:pPr marL="285744" indent="-285744"/>
            <a:r>
              <a:rPr lang="en-US" dirty="0"/>
              <a:t>Hummus</a:t>
            </a:r>
          </a:p>
          <a:p>
            <a:pPr marL="285744" indent="-285744"/>
            <a:r>
              <a:rPr lang="en-US" dirty="0"/>
              <a:t>Tabbouleh</a:t>
            </a:r>
          </a:p>
          <a:p>
            <a:pPr marL="285744" indent="-285744"/>
            <a:endParaRPr lang="en-US" dirty="0"/>
          </a:p>
          <a:p>
            <a:endParaRPr lang="en-US" dirty="0"/>
          </a:p>
          <a:p>
            <a:pPr marL="285744" indent="-285744"/>
            <a:endParaRPr lang="en-US" dirty="0"/>
          </a:p>
          <a:p>
            <a:endParaRPr lang="en-US" dirty="0"/>
          </a:p>
          <a:p>
            <a:endParaRPr lang="en-US" dirty="0"/>
          </a:p>
          <a:p>
            <a:pPr marL="285744" indent="-285744"/>
            <a:endParaRPr lang="en-US" dirty="0"/>
          </a:p>
        </p:txBody>
      </p:sp>
    </p:spTree>
    <p:extLst>
      <p:ext uri="{BB962C8B-B14F-4D97-AF65-F5344CB8AC3E}">
        <p14:creationId xmlns:p14="http://schemas.microsoft.com/office/powerpoint/2010/main" val="3779857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Cold Sandwiches</a:t>
            </a:r>
          </a:p>
        </p:txBody>
      </p:sp>
      <p:sp>
        <p:nvSpPr>
          <p:cNvPr id="4" name="Text Placeholder 3"/>
          <p:cNvSpPr>
            <a:spLocks noGrp="1"/>
          </p:cNvSpPr>
          <p:nvPr>
            <p:ph idx="1"/>
          </p:nvPr>
        </p:nvSpPr>
        <p:spPr/>
        <p:txBody>
          <a:bodyPr/>
          <a:lstStyle/>
          <a:p>
            <a:pPr marL="0" indent="0">
              <a:buNone/>
            </a:pPr>
            <a:r>
              <a:rPr lang="en-US" dirty="0"/>
              <a:t>Cold sandwich:</a:t>
            </a:r>
          </a:p>
          <a:p>
            <a:pPr marL="285744" indent="-285744"/>
            <a:r>
              <a:rPr lang="en-US" dirty="0"/>
              <a:t>Two slices of bread or two halves of roll</a:t>
            </a:r>
          </a:p>
          <a:p>
            <a:pPr marL="285744" indent="-285744"/>
            <a:r>
              <a:rPr lang="en-US" dirty="0"/>
              <a:t>Spread </a:t>
            </a:r>
          </a:p>
          <a:p>
            <a:pPr marL="285744" indent="-285744"/>
            <a:r>
              <a:rPr lang="en-US" dirty="0"/>
              <a:t>Filling</a:t>
            </a:r>
          </a:p>
          <a:p>
            <a:pPr lvl="1"/>
            <a:r>
              <a:rPr lang="en-US" dirty="0"/>
              <a:t>Meat and cheese</a:t>
            </a:r>
          </a:p>
          <a:p>
            <a:pPr lvl="1"/>
            <a:r>
              <a:rPr lang="en-US" dirty="0"/>
              <a:t>Salad—egg or tuna salad</a:t>
            </a:r>
          </a:p>
        </p:txBody>
      </p:sp>
      <p:pic>
        <p:nvPicPr>
          <p:cNvPr id="9" name="Picture Placeholder 8"/>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2263697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Sandwich Components</a:t>
            </a:r>
          </a:p>
        </p:txBody>
      </p:sp>
      <p:sp>
        <p:nvSpPr>
          <p:cNvPr id="4" name="Text Placeholder 3"/>
          <p:cNvSpPr>
            <a:spLocks noGrp="1"/>
          </p:cNvSpPr>
          <p:nvPr>
            <p:ph idx="1"/>
          </p:nvPr>
        </p:nvSpPr>
        <p:spPr/>
        <p:txBody>
          <a:bodyPr>
            <a:normAutofit/>
          </a:bodyPr>
          <a:lstStyle/>
          <a:p>
            <a:pPr marL="0" indent="0">
              <a:buNone/>
            </a:pPr>
            <a:r>
              <a:rPr lang="en-US" dirty="0"/>
              <a:t>Popular pizza toppings:</a:t>
            </a:r>
          </a:p>
          <a:p>
            <a:pPr marL="285744" indent="-285744"/>
            <a:r>
              <a:rPr lang="en-US" dirty="0"/>
              <a:t>Meat, poultry, and seafood</a:t>
            </a:r>
          </a:p>
          <a:p>
            <a:pPr lvl="1"/>
            <a:r>
              <a:rPr lang="en-US" dirty="0"/>
              <a:t>Pepperoni</a:t>
            </a:r>
          </a:p>
          <a:p>
            <a:pPr lvl="1"/>
            <a:r>
              <a:rPr lang="en-US" dirty="0"/>
              <a:t>Sausage </a:t>
            </a:r>
          </a:p>
          <a:p>
            <a:pPr lvl="1"/>
            <a:r>
              <a:rPr lang="en-US" dirty="0"/>
              <a:t>Bacon</a:t>
            </a:r>
          </a:p>
          <a:p>
            <a:pPr lvl="1"/>
            <a:r>
              <a:rPr lang="en-US" dirty="0"/>
              <a:t>Chicken</a:t>
            </a:r>
          </a:p>
          <a:p>
            <a:pPr lvl="1"/>
            <a:r>
              <a:rPr lang="en-US" dirty="0"/>
              <a:t>Anchovies</a:t>
            </a:r>
          </a:p>
          <a:p>
            <a:pPr lvl="1"/>
            <a:r>
              <a:rPr lang="en-US" dirty="0"/>
              <a:t>Shrimp</a:t>
            </a:r>
          </a:p>
          <a:p>
            <a:pPr marL="285744" indent="-285744"/>
            <a:endParaRPr lang="en-US" dirty="0"/>
          </a:p>
          <a:p>
            <a:endParaRPr lang="en-US" dirty="0"/>
          </a:p>
          <a:p>
            <a:pPr marL="285744" indent="-285744"/>
            <a:endParaRPr lang="en-US" dirty="0"/>
          </a:p>
          <a:p>
            <a:endParaRPr lang="en-US" dirty="0"/>
          </a:p>
          <a:p>
            <a:endParaRPr lang="en-US" dirty="0"/>
          </a:p>
          <a:p>
            <a:pPr marL="285744" indent="-285744"/>
            <a:endParaRPr lang="en-US" dirty="0"/>
          </a:p>
        </p:txBody>
      </p:sp>
    </p:spTree>
    <p:extLst>
      <p:ext uri="{BB962C8B-B14F-4D97-AF65-F5344CB8AC3E}">
        <p14:creationId xmlns:p14="http://schemas.microsoft.com/office/powerpoint/2010/main" val="3104615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Sandwich Components</a:t>
            </a:r>
          </a:p>
        </p:txBody>
      </p:sp>
      <p:sp>
        <p:nvSpPr>
          <p:cNvPr id="4" name="Text Placeholder 3"/>
          <p:cNvSpPr>
            <a:spLocks noGrp="1"/>
          </p:cNvSpPr>
          <p:nvPr>
            <p:ph idx="1"/>
          </p:nvPr>
        </p:nvSpPr>
        <p:spPr/>
        <p:txBody>
          <a:bodyPr>
            <a:normAutofit lnSpcReduction="10000"/>
          </a:bodyPr>
          <a:lstStyle/>
          <a:p>
            <a:pPr marL="0" indent="0">
              <a:buNone/>
            </a:pPr>
            <a:r>
              <a:rPr lang="en-US" dirty="0"/>
              <a:t>Popular pizza toppings:</a:t>
            </a:r>
          </a:p>
          <a:p>
            <a:pPr marL="285744" indent="-285744"/>
            <a:r>
              <a:rPr lang="en-US" dirty="0"/>
              <a:t>Cheese</a:t>
            </a:r>
          </a:p>
          <a:p>
            <a:pPr lvl="1"/>
            <a:r>
              <a:rPr lang="en-US" dirty="0"/>
              <a:t>Mozzarella</a:t>
            </a:r>
          </a:p>
          <a:p>
            <a:pPr lvl="1"/>
            <a:r>
              <a:rPr lang="en-US" dirty="0"/>
              <a:t>Parmesan</a:t>
            </a:r>
          </a:p>
          <a:p>
            <a:pPr lvl="1"/>
            <a:r>
              <a:rPr lang="en-US" dirty="0"/>
              <a:t>Ricotta</a:t>
            </a:r>
          </a:p>
          <a:p>
            <a:pPr lvl="1"/>
            <a:r>
              <a:rPr lang="en-US" dirty="0"/>
              <a:t>Gorgonzola</a:t>
            </a:r>
          </a:p>
          <a:p>
            <a:pPr lvl="1"/>
            <a:r>
              <a:rPr lang="en-US" dirty="0"/>
              <a:t>Feta</a:t>
            </a:r>
          </a:p>
          <a:p>
            <a:pPr marL="285744" indent="-285744"/>
            <a:r>
              <a:rPr lang="en-US" dirty="0"/>
              <a:t>Vegetables</a:t>
            </a:r>
          </a:p>
          <a:p>
            <a:pPr lvl="1"/>
            <a:r>
              <a:rPr lang="en-US" dirty="0"/>
              <a:t>Mushrooms</a:t>
            </a:r>
          </a:p>
          <a:p>
            <a:pPr lvl="1"/>
            <a:r>
              <a:rPr lang="en-US" dirty="0"/>
              <a:t>Olives</a:t>
            </a:r>
          </a:p>
          <a:p>
            <a:pPr lvl="1"/>
            <a:r>
              <a:rPr lang="en-US" dirty="0"/>
              <a:t>Tomatoes</a:t>
            </a:r>
          </a:p>
          <a:p>
            <a:pPr lvl="1"/>
            <a:r>
              <a:rPr lang="en-US" dirty="0"/>
              <a:t>Eggplant</a:t>
            </a:r>
          </a:p>
          <a:p>
            <a:pPr lvl="1"/>
            <a:r>
              <a:rPr lang="en-US" dirty="0"/>
              <a:t>Peppers</a:t>
            </a:r>
          </a:p>
          <a:p>
            <a:pPr lvl="1"/>
            <a:r>
              <a:rPr lang="en-US" dirty="0"/>
              <a:t>Onions</a:t>
            </a:r>
          </a:p>
          <a:p>
            <a:pPr lvl="1"/>
            <a:r>
              <a:rPr lang="en-US" dirty="0"/>
              <a:t>Broccoli</a:t>
            </a:r>
          </a:p>
          <a:p>
            <a:pPr lvl="1"/>
            <a:r>
              <a:rPr lang="en-US" dirty="0"/>
              <a:t>Spinach</a:t>
            </a:r>
          </a:p>
          <a:p>
            <a:pPr lvl="1"/>
            <a:r>
              <a:rPr lang="en-US" dirty="0"/>
              <a:t>Arugula</a:t>
            </a:r>
          </a:p>
          <a:p>
            <a:pPr marL="285744" indent="-285744"/>
            <a:endParaRPr lang="en-US" dirty="0"/>
          </a:p>
          <a:p>
            <a:endParaRPr lang="en-US" dirty="0"/>
          </a:p>
          <a:p>
            <a:pPr marL="285744" indent="-285744"/>
            <a:endParaRPr lang="en-US" dirty="0"/>
          </a:p>
          <a:p>
            <a:endParaRPr lang="en-US" dirty="0"/>
          </a:p>
          <a:p>
            <a:endParaRPr lang="en-US" dirty="0"/>
          </a:p>
          <a:p>
            <a:pPr marL="285744" indent="-285744"/>
            <a:endParaRPr lang="en-US" dirty="0"/>
          </a:p>
        </p:txBody>
      </p:sp>
    </p:spTree>
    <p:extLst>
      <p:ext uri="{BB962C8B-B14F-4D97-AF65-F5344CB8AC3E}">
        <p14:creationId xmlns:p14="http://schemas.microsoft.com/office/powerpoint/2010/main" val="250587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Sandwich Stations</a:t>
            </a:r>
          </a:p>
        </p:txBody>
      </p:sp>
      <p:sp>
        <p:nvSpPr>
          <p:cNvPr id="4" name="Text Placeholder 3"/>
          <p:cNvSpPr>
            <a:spLocks noGrp="1"/>
          </p:cNvSpPr>
          <p:nvPr>
            <p:ph idx="1"/>
          </p:nvPr>
        </p:nvSpPr>
        <p:spPr/>
        <p:txBody>
          <a:bodyPr>
            <a:normAutofit/>
          </a:bodyPr>
          <a:lstStyle/>
          <a:p>
            <a:pPr marL="285744" indent="-285744"/>
            <a:r>
              <a:rPr lang="en-US" dirty="0"/>
              <a:t>Reduce hand motions</a:t>
            </a:r>
          </a:p>
          <a:p>
            <a:pPr marL="285744" indent="-285744"/>
            <a:r>
              <a:rPr lang="en-US" dirty="0"/>
              <a:t>Setup depends on menu</a:t>
            </a:r>
          </a:p>
          <a:p>
            <a:pPr marL="285744" indent="-285744"/>
            <a:r>
              <a:rPr lang="en-US" dirty="0"/>
              <a:t>Available equipment and space</a:t>
            </a:r>
          </a:p>
          <a:p>
            <a:pPr marL="285744" indent="-285744"/>
            <a:r>
              <a:rPr lang="en-US" dirty="0"/>
              <a:t>Two basic components</a:t>
            </a:r>
          </a:p>
          <a:p>
            <a:pPr lvl="1"/>
            <a:r>
              <a:rPr lang="en-US" dirty="0"/>
              <a:t>Ingredients</a:t>
            </a:r>
          </a:p>
          <a:p>
            <a:pPr lvl="1"/>
            <a:r>
              <a:rPr lang="en-US" dirty="0"/>
              <a:t>Equipment</a:t>
            </a:r>
          </a:p>
          <a:p>
            <a:endParaRPr lang="en-US" dirty="0"/>
          </a:p>
          <a:p>
            <a:pPr marL="285744" indent="-285744"/>
            <a:endParaRPr lang="en-US" dirty="0"/>
          </a:p>
          <a:p>
            <a:endParaRPr lang="en-US" dirty="0"/>
          </a:p>
          <a:p>
            <a:pPr marL="285744" indent="-285744"/>
            <a:endParaRPr lang="en-US" dirty="0"/>
          </a:p>
          <a:p>
            <a:endParaRPr lang="en-US" dirty="0"/>
          </a:p>
          <a:p>
            <a:endParaRPr lang="en-US" dirty="0"/>
          </a:p>
          <a:p>
            <a:pPr marL="285744" indent="-285744"/>
            <a:endParaRPr lang="en-US" dirty="0"/>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2465737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Ingredients</a:t>
            </a:r>
          </a:p>
        </p:txBody>
      </p:sp>
      <p:sp>
        <p:nvSpPr>
          <p:cNvPr id="4" name="Text Placeholder 3"/>
          <p:cNvSpPr>
            <a:spLocks noGrp="1"/>
          </p:cNvSpPr>
          <p:nvPr>
            <p:ph idx="1"/>
          </p:nvPr>
        </p:nvSpPr>
        <p:spPr/>
        <p:txBody>
          <a:bodyPr>
            <a:normAutofit/>
          </a:bodyPr>
          <a:lstStyle/>
          <a:p>
            <a:pPr marL="285744" indent="-285744"/>
            <a:r>
              <a:rPr lang="en-US" i="1" dirty="0"/>
              <a:t>Mise en place</a:t>
            </a:r>
          </a:p>
          <a:p>
            <a:pPr lvl="1"/>
            <a:r>
              <a:rPr lang="en-US" dirty="0"/>
              <a:t>Separate and clean lettuce leaves</a:t>
            </a:r>
          </a:p>
          <a:p>
            <a:pPr lvl="1"/>
            <a:r>
              <a:rPr lang="en-US" dirty="0"/>
              <a:t>Slice tomatoes</a:t>
            </a:r>
          </a:p>
          <a:p>
            <a:pPr lvl="1"/>
            <a:r>
              <a:rPr lang="en-US" dirty="0"/>
              <a:t>Prepare garnishes</a:t>
            </a:r>
          </a:p>
          <a:p>
            <a:pPr lvl="1"/>
            <a:r>
              <a:rPr lang="en-US" dirty="0"/>
              <a:t>Slice meats and cheeses</a:t>
            </a:r>
          </a:p>
          <a:p>
            <a:pPr lvl="1"/>
            <a:r>
              <a:rPr lang="en-US" dirty="0"/>
              <a:t>Mix fillings</a:t>
            </a:r>
          </a:p>
          <a:p>
            <a:pPr lvl="1"/>
            <a:r>
              <a:rPr lang="en-US" dirty="0"/>
              <a:t>Prepare spreads</a:t>
            </a:r>
          </a:p>
          <a:p>
            <a:pPr marL="285744" indent="-285744"/>
            <a:r>
              <a:rPr lang="en-US" dirty="0"/>
              <a:t>Reduce hand movement</a:t>
            </a:r>
          </a:p>
          <a:p>
            <a:pPr marL="285744" indent="-285744"/>
            <a:r>
              <a:rPr lang="en-US" dirty="0"/>
              <a:t>Portion sliced items</a:t>
            </a:r>
          </a:p>
          <a:p>
            <a:pPr lvl="1"/>
            <a:r>
              <a:rPr lang="en-US" dirty="0"/>
              <a:t>Count</a:t>
            </a:r>
          </a:p>
          <a:p>
            <a:pPr lvl="1"/>
            <a:r>
              <a:rPr lang="en-US" dirty="0"/>
              <a:t>Weight</a:t>
            </a:r>
          </a:p>
          <a:p>
            <a:pPr marL="285744" indent="-285744"/>
            <a:r>
              <a:rPr lang="en-US" dirty="0"/>
              <a:t>Portion fillings</a:t>
            </a:r>
          </a:p>
          <a:p>
            <a:pPr marL="285744" indent="-285744"/>
            <a:endParaRPr lang="en-US" dirty="0"/>
          </a:p>
          <a:p>
            <a:endParaRPr lang="en-US" dirty="0"/>
          </a:p>
          <a:p>
            <a:pPr marL="285744" indent="-285744"/>
            <a:endParaRPr lang="en-US" dirty="0"/>
          </a:p>
          <a:p>
            <a:endParaRPr lang="en-US" dirty="0"/>
          </a:p>
          <a:p>
            <a:endParaRPr lang="en-US" dirty="0"/>
          </a:p>
          <a:p>
            <a:pPr marL="285744" indent="-285744"/>
            <a:endParaRPr lang="en-US" dirty="0"/>
          </a:p>
        </p:txBody>
      </p:sp>
    </p:spTree>
    <p:extLst>
      <p:ext uri="{BB962C8B-B14F-4D97-AF65-F5344CB8AC3E}">
        <p14:creationId xmlns:p14="http://schemas.microsoft.com/office/powerpoint/2010/main" val="931837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Equipment</a:t>
            </a:r>
          </a:p>
        </p:txBody>
      </p:sp>
      <p:sp>
        <p:nvSpPr>
          <p:cNvPr id="4" name="Text Placeholder 3"/>
          <p:cNvSpPr>
            <a:spLocks noGrp="1"/>
          </p:cNvSpPr>
          <p:nvPr>
            <p:ph idx="1"/>
          </p:nvPr>
        </p:nvSpPr>
        <p:spPr/>
        <p:txBody>
          <a:bodyPr>
            <a:normAutofit/>
          </a:bodyPr>
          <a:lstStyle/>
          <a:p>
            <a:pPr marL="0" indent="0">
              <a:buNone/>
            </a:pPr>
            <a:r>
              <a:rPr lang="en-US" dirty="0"/>
              <a:t>Work table:</a:t>
            </a:r>
          </a:p>
          <a:p>
            <a:pPr marL="285744" indent="-285744"/>
            <a:r>
              <a:rPr lang="en-US" dirty="0"/>
              <a:t>Spread out ingredients</a:t>
            </a:r>
          </a:p>
          <a:p>
            <a:endParaRPr lang="en-US" dirty="0"/>
          </a:p>
          <a:p>
            <a:pPr marL="0" indent="0">
              <a:buNone/>
            </a:pPr>
            <a:r>
              <a:rPr lang="en-US" dirty="0"/>
              <a:t>Storage facilities:</a:t>
            </a:r>
          </a:p>
          <a:p>
            <a:pPr marL="285744" indent="-285744"/>
            <a:r>
              <a:rPr lang="en-US" dirty="0"/>
              <a:t>Refrigeration equipment—cold ingredients</a:t>
            </a:r>
          </a:p>
          <a:p>
            <a:pPr marL="285744" indent="-285744"/>
            <a:r>
              <a:rPr lang="en-US" dirty="0"/>
              <a:t>Steam table—hot ingredients</a:t>
            </a:r>
          </a:p>
          <a:p>
            <a:pPr marL="285744" indent="-285744"/>
            <a:r>
              <a:rPr lang="en-US" dirty="0"/>
              <a:t>Dry storage</a:t>
            </a:r>
          </a:p>
          <a:p>
            <a:pPr lvl="1"/>
            <a:r>
              <a:rPr lang="en-US" dirty="0"/>
              <a:t>Bread</a:t>
            </a:r>
          </a:p>
          <a:p>
            <a:pPr lvl="1"/>
            <a:r>
              <a:rPr lang="en-US" dirty="0"/>
              <a:t>Dry goods</a:t>
            </a:r>
          </a:p>
          <a:p>
            <a:endParaRPr lang="en-US" dirty="0"/>
          </a:p>
          <a:p>
            <a:pPr marL="0" indent="0">
              <a:buNone/>
            </a:pPr>
            <a:r>
              <a:rPr lang="en-US" dirty="0"/>
              <a:t>Storage materials:</a:t>
            </a:r>
          </a:p>
          <a:p>
            <a:pPr marL="285744" indent="-285744"/>
            <a:r>
              <a:rPr lang="en-US" dirty="0"/>
              <a:t>Plastic wrap, deli paper, labels</a:t>
            </a:r>
          </a:p>
          <a:p>
            <a:endParaRPr lang="en-US" dirty="0"/>
          </a:p>
          <a:p>
            <a:pPr marL="285744" indent="-285744"/>
            <a:endParaRPr lang="en-US" dirty="0"/>
          </a:p>
          <a:p>
            <a:endParaRPr lang="en-US" dirty="0"/>
          </a:p>
          <a:p>
            <a:pPr marL="285744" indent="-285744"/>
            <a:endParaRPr lang="en-US" dirty="0"/>
          </a:p>
          <a:p>
            <a:endParaRPr lang="en-US" dirty="0"/>
          </a:p>
          <a:p>
            <a:endParaRPr lang="en-US" dirty="0"/>
          </a:p>
          <a:p>
            <a:pPr marL="285744" indent="-285744"/>
            <a:endParaRPr lang="en-US" dirty="0"/>
          </a:p>
        </p:txBody>
      </p:sp>
    </p:spTree>
    <p:extLst>
      <p:ext uri="{BB962C8B-B14F-4D97-AF65-F5344CB8AC3E}">
        <p14:creationId xmlns:p14="http://schemas.microsoft.com/office/powerpoint/2010/main" val="492262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Equipment</a:t>
            </a:r>
          </a:p>
        </p:txBody>
      </p:sp>
      <p:sp>
        <p:nvSpPr>
          <p:cNvPr id="4" name="Text Placeholder 3"/>
          <p:cNvSpPr>
            <a:spLocks noGrp="1"/>
          </p:cNvSpPr>
          <p:nvPr>
            <p:ph idx="1"/>
          </p:nvPr>
        </p:nvSpPr>
        <p:spPr/>
        <p:txBody>
          <a:bodyPr>
            <a:normAutofit/>
          </a:bodyPr>
          <a:lstStyle/>
          <a:p>
            <a:pPr marL="0" indent="0">
              <a:buNone/>
            </a:pPr>
            <a:r>
              <a:rPr lang="en-US" dirty="0"/>
              <a:t>Hand tools:</a:t>
            </a:r>
          </a:p>
          <a:p>
            <a:pPr marL="285744" indent="-285744"/>
            <a:r>
              <a:rPr lang="en-US" dirty="0"/>
              <a:t>Spreader, spatula, serrated knife, chef’s knife, cutting board, meat slicer</a:t>
            </a:r>
          </a:p>
          <a:p>
            <a:endParaRPr lang="en-US" dirty="0"/>
          </a:p>
          <a:p>
            <a:pPr marL="0" indent="0">
              <a:buNone/>
            </a:pPr>
            <a:r>
              <a:rPr lang="en-US" dirty="0"/>
              <a:t>Portion-control equipment:</a:t>
            </a:r>
          </a:p>
          <a:p>
            <a:pPr marL="285744" indent="-285744"/>
            <a:r>
              <a:rPr lang="en-US" dirty="0"/>
              <a:t>Portion scoop </a:t>
            </a:r>
          </a:p>
          <a:p>
            <a:pPr marL="285744" indent="-285744"/>
            <a:r>
              <a:rPr lang="en-US" dirty="0"/>
              <a:t>Portion scale</a:t>
            </a:r>
          </a:p>
          <a:p>
            <a:endParaRPr lang="en-US" dirty="0"/>
          </a:p>
          <a:p>
            <a:pPr marL="0" indent="0">
              <a:buNone/>
            </a:pPr>
            <a:r>
              <a:rPr lang="en-US" dirty="0"/>
              <a:t>Cooking equipment—hot sandwiches:</a:t>
            </a:r>
          </a:p>
          <a:p>
            <a:pPr marL="285744" indent="-285744"/>
            <a:r>
              <a:rPr lang="en-US" dirty="0"/>
              <a:t>Griddles, grills, broilers, deep-fryers, microwave ovens</a:t>
            </a:r>
          </a:p>
          <a:p>
            <a:endParaRPr lang="en-US" dirty="0"/>
          </a:p>
          <a:p>
            <a:pPr marL="285744" indent="-285744"/>
            <a:endParaRPr lang="en-US" dirty="0"/>
          </a:p>
          <a:p>
            <a:endParaRPr lang="en-US" dirty="0"/>
          </a:p>
          <a:p>
            <a:pPr marL="285744" indent="-285744"/>
            <a:endParaRPr lang="en-US" dirty="0"/>
          </a:p>
          <a:p>
            <a:endParaRPr lang="en-US" dirty="0"/>
          </a:p>
          <a:p>
            <a:endParaRPr lang="en-US" dirty="0"/>
          </a:p>
          <a:p>
            <a:pPr marL="285744" indent="-285744"/>
            <a:endParaRPr lang="en-US" dirty="0"/>
          </a:p>
        </p:txBody>
      </p:sp>
    </p:spTree>
    <p:extLst>
      <p:ext uri="{BB962C8B-B14F-4D97-AF65-F5344CB8AC3E}">
        <p14:creationId xmlns:p14="http://schemas.microsoft.com/office/powerpoint/2010/main" val="42644004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Pizza Preparation and Equipment</a:t>
            </a:r>
          </a:p>
        </p:txBody>
      </p:sp>
      <p:sp>
        <p:nvSpPr>
          <p:cNvPr id="4" name="Text Placeholder 3"/>
          <p:cNvSpPr>
            <a:spLocks noGrp="1"/>
          </p:cNvSpPr>
          <p:nvPr>
            <p:ph idx="1"/>
          </p:nvPr>
        </p:nvSpPr>
        <p:spPr/>
        <p:txBody>
          <a:bodyPr>
            <a:normAutofit/>
          </a:bodyPr>
          <a:lstStyle/>
          <a:p>
            <a:pPr marL="0" indent="0">
              <a:buNone/>
            </a:pPr>
            <a:r>
              <a:rPr lang="en-US" dirty="0"/>
              <a:t>Pizza preparation:</a:t>
            </a:r>
          </a:p>
          <a:p>
            <a:pPr marL="285744" indent="-285744"/>
            <a:r>
              <a:rPr lang="en-US" dirty="0"/>
              <a:t>Separate prep area</a:t>
            </a:r>
          </a:p>
          <a:p>
            <a:pPr marL="285744" indent="-285744"/>
            <a:r>
              <a:rPr lang="en-US" dirty="0"/>
              <a:t>Ingredients evenly distributed</a:t>
            </a:r>
          </a:p>
          <a:p>
            <a:pPr marL="285744" indent="-285744"/>
            <a:r>
              <a:rPr lang="en-US" dirty="0"/>
              <a:t>Sauce and other ingredients</a:t>
            </a:r>
          </a:p>
          <a:p>
            <a:pPr lvl="1"/>
            <a:r>
              <a:rPr lang="en-US" dirty="0"/>
              <a:t>Half inch to inch from edge</a:t>
            </a:r>
          </a:p>
          <a:p>
            <a:endParaRPr lang="en-US" dirty="0"/>
          </a:p>
          <a:p>
            <a:endParaRPr lang="en-US" dirty="0"/>
          </a:p>
          <a:p>
            <a:pPr marL="285744" indent="-285744"/>
            <a:endParaRPr lang="en-US" dirty="0"/>
          </a:p>
          <a:p>
            <a:endParaRPr lang="en-US" dirty="0"/>
          </a:p>
          <a:p>
            <a:pPr marL="285744" indent="-285744"/>
            <a:endParaRPr lang="en-US" dirty="0"/>
          </a:p>
          <a:p>
            <a:endParaRPr lang="en-US" dirty="0"/>
          </a:p>
          <a:p>
            <a:endParaRPr lang="en-US" dirty="0"/>
          </a:p>
          <a:p>
            <a:pPr marL="285744" indent="-285744"/>
            <a:endParaRPr lang="en-US" dirty="0"/>
          </a:p>
        </p:txBody>
      </p:sp>
    </p:spTree>
    <p:extLst>
      <p:ext uri="{BB962C8B-B14F-4D97-AF65-F5344CB8AC3E}">
        <p14:creationId xmlns:p14="http://schemas.microsoft.com/office/powerpoint/2010/main" val="10593531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Pizza Preparation and Equipment</a:t>
            </a:r>
          </a:p>
        </p:txBody>
      </p:sp>
      <p:sp>
        <p:nvSpPr>
          <p:cNvPr id="4" name="Text Placeholder 3"/>
          <p:cNvSpPr>
            <a:spLocks noGrp="1"/>
          </p:cNvSpPr>
          <p:nvPr>
            <p:ph idx="1"/>
          </p:nvPr>
        </p:nvSpPr>
        <p:spPr/>
        <p:txBody>
          <a:bodyPr>
            <a:normAutofit/>
          </a:bodyPr>
          <a:lstStyle/>
          <a:p>
            <a:pPr marL="0" indent="0">
              <a:buNone/>
            </a:pPr>
            <a:r>
              <a:rPr lang="en-US" dirty="0"/>
              <a:t>Equipment:</a:t>
            </a:r>
          </a:p>
          <a:p>
            <a:pPr marL="285744" indent="-285744"/>
            <a:r>
              <a:rPr lang="en-US" dirty="0"/>
              <a:t>Ovens</a:t>
            </a:r>
          </a:p>
          <a:p>
            <a:pPr lvl="1">
              <a:buFont typeface="Arial" panose="020B0604020202020204" pitchFamily="34" charset="0"/>
              <a:buChar char="•"/>
            </a:pPr>
            <a:r>
              <a:rPr lang="en-US" dirty="0"/>
              <a:t>Conveyor ovens</a:t>
            </a:r>
          </a:p>
          <a:p>
            <a:pPr lvl="1">
              <a:buFont typeface="Arial" panose="020B0604020202020204" pitchFamily="34" charset="0"/>
              <a:buChar char="•"/>
            </a:pPr>
            <a:r>
              <a:rPr lang="en-US" dirty="0"/>
              <a:t>Deck ovens</a:t>
            </a:r>
          </a:p>
          <a:p>
            <a:pPr lvl="1">
              <a:buFont typeface="Arial" panose="020B0604020202020204" pitchFamily="34" charset="0"/>
              <a:buChar char="•"/>
            </a:pPr>
            <a:r>
              <a:rPr lang="en-US" dirty="0"/>
              <a:t>Wood-fired pizza kilns/ovens</a:t>
            </a:r>
          </a:p>
          <a:p>
            <a:pPr marL="285744" indent="-285744"/>
            <a:r>
              <a:rPr lang="en-US" dirty="0"/>
              <a:t>Metal or wooden peels</a:t>
            </a:r>
          </a:p>
          <a:p>
            <a:pPr marL="285744" indent="-285744"/>
            <a:r>
              <a:rPr lang="en-US" dirty="0"/>
              <a:t>Cutting equipment</a:t>
            </a:r>
          </a:p>
          <a:p>
            <a:pPr lvl="1">
              <a:buFont typeface="Arial" panose="020B0604020202020204" pitchFamily="34" charset="0"/>
              <a:buChar char="•"/>
            </a:pPr>
            <a:r>
              <a:rPr lang="en-US" dirty="0"/>
              <a:t>Rotary cutter (pizza wheel)</a:t>
            </a:r>
          </a:p>
          <a:p>
            <a:pPr lvl="1">
              <a:buFont typeface="Arial" panose="020B0604020202020204" pitchFamily="34" charset="0"/>
              <a:buChar char="•"/>
            </a:pPr>
            <a:r>
              <a:rPr lang="en-US" dirty="0"/>
              <a:t>Curved pizza knife</a:t>
            </a:r>
          </a:p>
          <a:p>
            <a:r>
              <a:rPr lang="en-US" dirty="0"/>
              <a:t>Rest pizza</a:t>
            </a:r>
          </a:p>
          <a:p>
            <a:r>
              <a:rPr lang="en-US" dirty="0"/>
              <a:t>Quick, clean cuts</a:t>
            </a:r>
          </a:p>
          <a:p>
            <a:r>
              <a:rPr lang="en-US" dirty="0"/>
              <a:t>Even slices—triangle or square</a:t>
            </a:r>
          </a:p>
          <a:p>
            <a:endParaRPr lang="en-US" dirty="0"/>
          </a:p>
          <a:p>
            <a:pPr marL="285744" indent="-285744"/>
            <a:endParaRPr lang="en-US" dirty="0"/>
          </a:p>
          <a:p>
            <a:endParaRPr lang="en-US" dirty="0"/>
          </a:p>
          <a:p>
            <a:pPr marL="285744" indent="-285744"/>
            <a:endParaRPr lang="en-US" dirty="0"/>
          </a:p>
          <a:p>
            <a:endParaRPr lang="en-US" dirty="0"/>
          </a:p>
          <a:p>
            <a:endParaRPr lang="en-US" dirty="0"/>
          </a:p>
          <a:p>
            <a:pPr marL="285744" indent="-285744"/>
            <a:endParaRPr lang="en-US" dirty="0"/>
          </a:p>
        </p:txBody>
      </p:sp>
      <p:pic>
        <p:nvPicPr>
          <p:cNvPr id="8" name="Picture Placeholder 7"/>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r="-231"/>
          <a:stretch/>
        </p:blipFill>
        <p:spPr/>
      </p:pic>
    </p:spTree>
    <p:extLst>
      <p:ext uri="{BB962C8B-B14F-4D97-AF65-F5344CB8AC3E}">
        <p14:creationId xmlns:p14="http://schemas.microsoft.com/office/powerpoint/2010/main" val="3431388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a Sandwich</a:t>
            </a:r>
          </a:p>
        </p:txBody>
      </p:sp>
      <p:sp>
        <p:nvSpPr>
          <p:cNvPr id="4" name="Text Placeholder 3"/>
          <p:cNvSpPr>
            <a:spLocks noGrp="1"/>
          </p:cNvSpPr>
          <p:nvPr>
            <p:ph idx="1"/>
          </p:nvPr>
        </p:nvSpPr>
        <p:spPr/>
        <p:txBody>
          <a:bodyPr>
            <a:normAutofit/>
          </a:bodyPr>
          <a:lstStyle/>
          <a:p>
            <a:pPr>
              <a:buFont typeface="Arial" panose="020B0604020202020204" pitchFamily="34" charset="0"/>
              <a:buAutoNum type="arabicPeriod"/>
            </a:pPr>
            <a:r>
              <a:rPr lang="en-US" dirty="0"/>
              <a:t>Pick type of bread (toast)</a:t>
            </a:r>
          </a:p>
          <a:p>
            <a:pPr>
              <a:buFont typeface="Arial" panose="020B0604020202020204" pitchFamily="34" charset="0"/>
              <a:buAutoNum type="arabicPeriod"/>
            </a:pPr>
            <a:r>
              <a:rPr lang="en-US" dirty="0"/>
              <a:t>Choose spread</a:t>
            </a:r>
          </a:p>
          <a:p>
            <a:pPr marL="0" indent="0">
              <a:buNone/>
            </a:pPr>
            <a:endParaRPr lang="en-US" dirty="0"/>
          </a:p>
          <a:p>
            <a:pPr marL="285744" indent="-285744"/>
            <a:endParaRPr lang="en-US" dirty="0"/>
          </a:p>
          <a:p>
            <a:endParaRPr lang="en-US" dirty="0"/>
          </a:p>
          <a:p>
            <a:pPr marL="285744" indent="-285744"/>
            <a:endParaRPr lang="en-US" dirty="0"/>
          </a:p>
          <a:p>
            <a:endParaRPr lang="en-US" dirty="0"/>
          </a:p>
          <a:p>
            <a:endParaRPr lang="en-US" dirty="0"/>
          </a:p>
          <a:p>
            <a:pPr marL="285744" indent="-285744"/>
            <a:endParaRPr lang="en-US" dirty="0"/>
          </a:p>
        </p:txBody>
      </p:sp>
      <p:pic>
        <p:nvPicPr>
          <p:cNvPr id="14" name="Picture Placeholder 13"/>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pic>
        <p:nvPicPr>
          <p:cNvPr id="16" name="Picture Placeholder 15"/>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a:stretch/>
        </p:blipFill>
        <p:spPr/>
      </p:pic>
      <p:pic>
        <p:nvPicPr>
          <p:cNvPr id="18" name="Picture Placeholder 17"/>
          <p:cNvPicPr>
            <a:picLocks noGrp="1" noChangeAspect="1"/>
          </p:cNvPicPr>
          <p:nvPr>
            <p:ph type="pic" sz="quarter" idx="16"/>
          </p:nvPr>
        </p:nvPicPr>
        <p:blipFill rotWithShape="1">
          <a:blip r:embed="rId5" cstate="print">
            <a:extLst>
              <a:ext uri="{28A0092B-C50C-407E-A947-70E740481C1C}">
                <a14:useLocalDpi xmlns:a14="http://schemas.microsoft.com/office/drawing/2010/main" val="0"/>
              </a:ext>
            </a:extLst>
          </a:blip>
          <a:srcRect/>
          <a:stretch/>
        </p:blipFill>
        <p:spPr/>
      </p:pic>
      <p:sp>
        <p:nvSpPr>
          <p:cNvPr id="11" name="Content Placeholder 10"/>
          <p:cNvSpPr>
            <a:spLocks noGrp="1"/>
          </p:cNvSpPr>
          <p:nvPr>
            <p:ph idx="17"/>
          </p:nvPr>
        </p:nvSpPr>
        <p:spPr/>
        <p:txBody>
          <a:bodyPr/>
          <a:lstStyle/>
          <a:p>
            <a:pPr marL="0" indent="0">
              <a:buNone/>
            </a:pPr>
            <a:r>
              <a:rPr lang="en-US" dirty="0">
                <a:solidFill>
                  <a:schemeClr val="accent6">
                    <a:lumMod val="75000"/>
                  </a:schemeClr>
                </a:solidFill>
              </a:rPr>
              <a:t>3.</a:t>
            </a:r>
            <a:r>
              <a:rPr lang="en-US" dirty="0"/>
              <a:t>   Assemble filling</a:t>
            </a:r>
          </a:p>
          <a:p>
            <a:pPr marL="0" indent="0">
              <a:buNone/>
            </a:pPr>
            <a:endParaRPr lang="en-US" dirty="0"/>
          </a:p>
        </p:txBody>
      </p:sp>
      <p:sp>
        <p:nvSpPr>
          <p:cNvPr id="12" name="Content Placeholder 11"/>
          <p:cNvSpPr>
            <a:spLocks noGrp="1"/>
          </p:cNvSpPr>
          <p:nvPr>
            <p:ph idx="18"/>
          </p:nvPr>
        </p:nvSpPr>
        <p:spPr/>
        <p:txBody>
          <a:bodyPr/>
          <a:lstStyle/>
          <a:p>
            <a:pPr marL="0" indent="0">
              <a:buNone/>
            </a:pPr>
            <a:r>
              <a:rPr lang="en-US" dirty="0">
                <a:solidFill>
                  <a:schemeClr val="accent6">
                    <a:lumMod val="75000"/>
                  </a:schemeClr>
                </a:solidFill>
              </a:rPr>
              <a:t>4.</a:t>
            </a:r>
            <a:r>
              <a:rPr lang="en-US" dirty="0"/>
              <a:t> Slice sandwich</a:t>
            </a:r>
          </a:p>
          <a:p>
            <a:endParaRPr lang="en-US" dirty="0"/>
          </a:p>
        </p:txBody>
      </p:sp>
      <p:sp>
        <p:nvSpPr>
          <p:cNvPr id="7" name="Text Placeholder 3"/>
          <p:cNvSpPr txBox="1">
            <a:spLocks/>
          </p:cNvSpPr>
          <p:nvPr/>
        </p:nvSpPr>
        <p:spPr>
          <a:xfrm>
            <a:off x="1555715" y="3955497"/>
            <a:ext cx="2814268" cy="14352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p>
          <a:p>
            <a:pPr marL="285744" indent="-285744">
              <a:buFont typeface="Arial" panose="020B0604020202020204" pitchFamily="34" charset="0"/>
              <a:buChar char="•"/>
            </a:pPr>
            <a:endParaRPr lang="en-US" dirty="0"/>
          </a:p>
          <a:p>
            <a:endParaRPr lang="en-US" dirty="0"/>
          </a:p>
          <a:p>
            <a:pPr marL="285744" indent="-285744">
              <a:buFont typeface="Arial" panose="020B0604020202020204" pitchFamily="34" charset="0"/>
              <a:buChar char="•"/>
            </a:pPr>
            <a:endParaRPr lang="en-US" dirty="0"/>
          </a:p>
          <a:p>
            <a:endParaRPr lang="en-US" dirty="0"/>
          </a:p>
          <a:p>
            <a:endParaRPr lang="en-US" dirty="0"/>
          </a:p>
          <a:p>
            <a:pPr marL="285744" indent="-285744">
              <a:buFont typeface="Arial" panose="020B0604020202020204" pitchFamily="34" charset="0"/>
              <a:buChar char="•"/>
            </a:pPr>
            <a:endParaRPr lang="en-US" dirty="0"/>
          </a:p>
        </p:txBody>
      </p:sp>
      <p:sp>
        <p:nvSpPr>
          <p:cNvPr id="8" name="Text Placeholder 3"/>
          <p:cNvSpPr txBox="1">
            <a:spLocks/>
          </p:cNvSpPr>
          <p:nvPr/>
        </p:nvSpPr>
        <p:spPr>
          <a:xfrm>
            <a:off x="8385360" y="3955496"/>
            <a:ext cx="2544909" cy="14352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44" indent="-285744">
              <a:buFont typeface="Arial" panose="020B0604020202020204" pitchFamily="34" charset="0"/>
              <a:buChar char="•"/>
            </a:pPr>
            <a:endParaRPr lang="en-US" dirty="0"/>
          </a:p>
          <a:p>
            <a:endParaRPr lang="en-US" dirty="0"/>
          </a:p>
          <a:p>
            <a:pPr marL="285744" indent="-285744">
              <a:buFont typeface="Arial" panose="020B0604020202020204" pitchFamily="34" charset="0"/>
              <a:buChar char="•"/>
            </a:pPr>
            <a:endParaRPr lang="en-US" dirty="0"/>
          </a:p>
          <a:p>
            <a:endParaRPr lang="en-US" dirty="0"/>
          </a:p>
          <a:p>
            <a:endParaRPr lang="en-US" dirty="0"/>
          </a:p>
          <a:p>
            <a:pPr marL="285744" indent="-285744">
              <a:buFont typeface="Arial" panose="020B0604020202020204" pitchFamily="34" charset="0"/>
              <a:buChar char="•"/>
            </a:pPr>
            <a:endParaRPr lang="en-US" dirty="0"/>
          </a:p>
        </p:txBody>
      </p:sp>
    </p:spTree>
    <p:extLst>
      <p:ext uri="{BB962C8B-B14F-4D97-AF65-F5344CB8AC3E}">
        <p14:creationId xmlns:p14="http://schemas.microsoft.com/office/powerpoint/2010/main" val="20040078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Cutting a Club Sandwich</a:t>
            </a:r>
          </a:p>
        </p:txBody>
      </p:sp>
      <p:sp>
        <p:nvSpPr>
          <p:cNvPr id="4" name="Text Placeholder 3"/>
          <p:cNvSpPr>
            <a:spLocks noGrp="1"/>
          </p:cNvSpPr>
          <p:nvPr>
            <p:ph idx="1"/>
          </p:nvPr>
        </p:nvSpPr>
        <p:spPr/>
        <p:txBody>
          <a:bodyPr>
            <a:normAutofit/>
          </a:bodyPr>
          <a:lstStyle/>
          <a:p>
            <a:pPr>
              <a:buFont typeface="+mj-lt"/>
              <a:buAutoNum type="arabicPeriod"/>
            </a:pPr>
            <a:r>
              <a:rPr lang="en-US" dirty="0"/>
              <a:t>Use four long, frilled toothpicks</a:t>
            </a:r>
          </a:p>
          <a:p>
            <a:pPr marL="285744" indent="-285744"/>
            <a:endParaRPr lang="en-US" dirty="0"/>
          </a:p>
          <a:p>
            <a:endParaRPr lang="en-US" dirty="0"/>
          </a:p>
          <a:p>
            <a:pPr marL="285744" indent="-285744"/>
            <a:endParaRPr lang="en-US" dirty="0"/>
          </a:p>
          <a:p>
            <a:endParaRPr lang="en-US" dirty="0"/>
          </a:p>
          <a:p>
            <a:endParaRPr lang="en-US" dirty="0"/>
          </a:p>
          <a:p>
            <a:pPr marL="285744" indent="-285744"/>
            <a:endParaRPr lang="en-US" dirty="0"/>
          </a:p>
        </p:txBody>
      </p:sp>
      <p:pic>
        <p:nvPicPr>
          <p:cNvPr id="23" name="Picture Placeholder 22"/>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pic>
        <p:nvPicPr>
          <p:cNvPr id="21" name="Picture Placeholder 20"/>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a:stretch/>
        </p:blipFill>
        <p:spPr/>
      </p:pic>
      <p:pic>
        <p:nvPicPr>
          <p:cNvPr id="17" name="Picture Placeholder 16"/>
          <p:cNvPicPr>
            <a:picLocks noGrp="1" noChangeAspect="1"/>
          </p:cNvPicPr>
          <p:nvPr>
            <p:ph type="pic" sz="quarter" idx="16"/>
          </p:nvPr>
        </p:nvPicPr>
        <p:blipFill rotWithShape="1">
          <a:blip r:embed="rId5" cstate="print">
            <a:extLst>
              <a:ext uri="{28A0092B-C50C-407E-A947-70E740481C1C}">
                <a14:useLocalDpi xmlns:a14="http://schemas.microsoft.com/office/drawing/2010/main" val="0"/>
              </a:ext>
            </a:extLst>
          </a:blip>
          <a:srcRect/>
          <a:stretch/>
        </p:blipFill>
        <p:spPr/>
      </p:pic>
      <p:sp>
        <p:nvSpPr>
          <p:cNvPr id="14" name="Content Placeholder 13"/>
          <p:cNvSpPr>
            <a:spLocks noGrp="1"/>
          </p:cNvSpPr>
          <p:nvPr>
            <p:ph idx="17"/>
          </p:nvPr>
        </p:nvSpPr>
        <p:spPr/>
        <p:txBody>
          <a:bodyPr/>
          <a:lstStyle/>
          <a:p>
            <a:pPr marL="0" indent="0">
              <a:buNone/>
            </a:pPr>
            <a:r>
              <a:rPr lang="en-US" dirty="0">
                <a:solidFill>
                  <a:schemeClr val="accent6">
                    <a:lumMod val="75000"/>
                  </a:schemeClr>
                </a:solidFill>
              </a:rPr>
              <a:t>2.</a:t>
            </a:r>
            <a:r>
              <a:rPr lang="en-US" dirty="0"/>
              <a:t>  Cut sandwich into quarters</a:t>
            </a:r>
          </a:p>
        </p:txBody>
      </p:sp>
      <p:sp>
        <p:nvSpPr>
          <p:cNvPr id="15" name="Content Placeholder 14"/>
          <p:cNvSpPr>
            <a:spLocks noGrp="1"/>
          </p:cNvSpPr>
          <p:nvPr>
            <p:ph idx="18"/>
          </p:nvPr>
        </p:nvSpPr>
        <p:spPr/>
        <p:txBody>
          <a:bodyPr/>
          <a:lstStyle/>
          <a:p>
            <a:pPr marL="342900" indent="-342900">
              <a:buFont typeface="+mj-lt"/>
              <a:buAutoNum type="arabicPeriod" startAt="3"/>
            </a:pPr>
            <a:r>
              <a:rPr lang="en-US" dirty="0"/>
              <a:t>Place sandwich with points </a:t>
            </a:r>
            <a:br>
              <a:rPr lang="en-US" dirty="0"/>
            </a:br>
            <a:r>
              <a:rPr lang="en-US" dirty="0"/>
              <a:t>facing upward</a:t>
            </a:r>
          </a:p>
          <a:p>
            <a:endParaRPr lang="en-US" dirty="0"/>
          </a:p>
        </p:txBody>
      </p:sp>
    </p:spTree>
    <p:extLst>
      <p:ext uri="{BB962C8B-B14F-4D97-AF65-F5344CB8AC3E}">
        <p14:creationId xmlns:p14="http://schemas.microsoft.com/office/powerpoint/2010/main" val="2954464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Cold Sandwiches</a:t>
            </a:r>
          </a:p>
        </p:txBody>
      </p:sp>
      <p:sp>
        <p:nvSpPr>
          <p:cNvPr id="4" name="Text Placeholder 3"/>
          <p:cNvSpPr>
            <a:spLocks noGrp="1"/>
          </p:cNvSpPr>
          <p:nvPr>
            <p:ph idx="1"/>
          </p:nvPr>
        </p:nvSpPr>
        <p:spPr/>
        <p:txBody>
          <a:bodyPr/>
          <a:lstStyle/>
          <a:p>
            <a:pPr marL="0" indent="0">
              <a:buNone/>
            </a:pPr>
            <a:r>
              <a:rPr lang="en-US" dirty="0"/>
              <a:t>Submarine sandwich:</a:t>
            </a:r>
          </a:p>
          <a:p>
            <a:pPr marL="285744" indent="-285744"/>
            <a:r>
              <a:rPr lang="en-US" dirty="0"/>
              <a:t>Cold sandwich</a:t>
            </a:r>
          </a:p>
          <a:p>
            <a:pPr marL="285744" indent="-285744"/>
            <a:r>
              <a:rPr lang="en-US" dirty="0"/>
              <a:t>Long, sliced roll</a:t>
            </a:r>
          </a:p>
          <a:p>
            <a:pPr marL="285744" indent="-285744"/>
            <a:r>
              <a:rPr lang="en-US" dirty="0"/>
              <a:t>One or more types of</a:t>
            </a:r>
          </a:p>
          <a:p>
            <a:pPr lvl="1"/>
            <a:r>
              <a:rPr lang="en-US" dirty="0"/>
              <a:t>Cheese</a:t>
            </a:r>
          </a:p>
          <a:p>
            <a:pPr lvl="1"/>
            <a:r>
              <a:rPr lang="en-US" dirty="0"/>
              <a:t>Meat</a:t>
            </a:r>
          </a:p>
          <a:p>
            <a:pPr lvl="1"/>
            <a:r>
              <a:rPr lang="en-US" dirty="0"/>
              <a:t>Lettuce</a:t>
            </a:r>
          </a:p>
          <a:p>
            <a:pPr lvl="1"/>
            <a:r>
              <a:rPr lang="en-US" dirty="0"/>
              <a:t>Tomato</a:t>
            </a:r>
          </a:p>
          <a:p>
            <a:pPr lvl="1"/>
            <a:r>
              <a:rPr lang="en-US" dirty="0"/>
              <a:t>Onion</a:t>
            </a:r>
          </a:p>
          <a:p>
            <a:pPr lvl="1"/>
            <a:r>
              <a:rPr lang="en-US" dirty="0"/>
              <a:t>Other toppings</a:t>
            </a:r>
          </a:p>
          <a:p>
            <a:pPr marL="285744" indent="-285744"/>
            <a:r>
              <a:rPr lang="en-US" dirty="0"/>
              <a:t>Subs, grinders, heroes, or hoagies</a:t>
            </a:r>
          </a:p>
          <a:p>
            <a:pPr marL="285744" indent="-285744"/>
            <a:r>
              <a:rPr lang="en-US" dirty="0"/>
              <a:t>Hot filling—meatball sub</a:t>
            </a:r>
          </a:p>
        </p:txBody>
      </p:sp>
      <p:pic>
        <p:nvPicPr>
          <p:cNvPr id="9" name="Picture Placeholder 8"/>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5607028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Guidelines for Making CanapÉs</a:t>
            </a:r>
          </a:p>
        </p:txBody>
      </p:sp>
      <p:sp>
        <p:nvSpPr>
          <p:cNvPr id="4" name="Text Placeholder 3"/>
          <p:cNvSpPr>
            <a:spLocks noGrp="1"/>
          </p:cNvSpPr>
          <p:nvPr>
            <p:ph idx="1"/>
          </p:nvPr>
        </p:nvSpPr>
        <p:spPr/>
        <p:txBody>
          <a:bodyPr>
            <a:normAutofit/>
          </a:bodyPr>
          <a:lstStyle/>
          <a:p>
            <a:pPr>
              <a:buAutoNum type="arabicPeriod"/>
            </a:pPr>
            <a:r>
              <a:rPr lang="en-US" dirty="0"/>
              <a:t>Prep bases, spreads, and garnishes</a:t>
            </a:r>
          </a:p>
          <a:p>
            <a:pPr>
              <a:buAutoNum type="arabicPeriod"/>
            </a:pPr>
            <a:r>
              <a:rPr lang="en-US" dirty="0"/>
              <a:t>Use quality ingredients</a:t>
            </a:r>
          </a:p>
          <a:p>
            <a:pPr>
              <a:buAutoNum type="arabicPeriod"/>
            </a:pPr>
            <a:r>
              <a:rPr lang="en-US" dirty="0"/>
              <a:t>Assemble close to service</a:t>
            </a:r>
          </a:p>
          <a:p>
            <a:pPr lvl="1"/>
            <a:r>
              <a:rPr lang="en-US" dirty="0"/>
              <a:t>Follow time and temperature guidelines</a:t>
            </a:r>
          </a:p>
          <a:p>
            <a:pPr>
              <a:buAutoNum type="arabicPeriod" startAt="4"/>
            </a:pPr>
            <a:r>
              <a:rPr lang="en-US" dirty="0"/>
              <a:t>Keep spreads and garnishes simple and neat</a:t>
            </a:r>
          </a:p>
          <a:p>
            <a:endParaRPr lang="en-US" dirty="0"/>
          </a:p>
          <a:p>
            <a:endParaRPr lang="en-US" dirty="0"/>
          </a:p>
          <a:p>
            <a:pPr marL="285744" indent="-285744"/>
            <a:endParaRPr lang="en-US" dirty="0"/>
          </a:p>
          <a:p>
            <a:endParaRPr lang="en-US" dirty="0"/>
          </a:p>
          <a:p>
            <a:pPr marL="285744" indent="-285744"/>
            <a:endParaRPr lang="en-US" dirty="0"/>
          </a:p>
          <a:p>
            <a:endParaRPr lang="en-US" dirty="0"/>
          </a:p>
          <a:p>
            <a:endParaRPr lang="en-US" dirty="0"/>
          </a:p>
          <a:p>
            <a:pPr marL="285744" indent="-285744"/>
            <a:endParaRPr lang="en-US" dirty="0"/>
          </a:p>
        </p:txBody>
      </p:sp>
    </p:spTree>
    <p:extLst>
      <p:ext uri="{BB962C8B-B14F-4D97-AF65-F5344CB8AC3E}">
        <p14:creationId xmlns:p14="http://schemas.microsoft.com/office/powerpoint/2010/main" val="552254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Guidelines for Making CanapÉs</a:t>
            </a:r>
          </a:p>
        </p:txBody>
      </p:sp>
      <p:sp>
        <p:nvSpPr>
          <p:cNvPr id="4" name="Text Placeholder 3"/>
          <p:cNvSpPr>
            <a:spLocks noGrp="1"/>
          </p:cNvSpPr>
          <p:nvPr>
            <p:ph idx="1"/>
          </p:nvPr>
        </p:nvSpPr>
        <p:spPr/>
        <p:txBody>
          <a:bodyPr>
            <a:normAutofit/>
          </a:bodyPr>
          <a:lstStyle/>
          <a:p>
            <a:pPr>
              <a:buAutoNum type="arabicPeriod" startAt="5"/>
            </a:pPr>
            <a:r>
              <a:rPr lang="en-US" dirty="0"/>
              <a:t>Flavor combinations</a:t>
            </a:r>
          </a:p>
          <a:p>
            <a:pPr lvl="1"/>
            <a:r>
              <a:rPr lang="en-US" dirty="0"/>
              <a:t>Taste and appearance</a:t>
            </a:r>
          </a:p>
          <a:p>
            <a:pPr>
              <a:buAutoNum type="arabicPeriod" startAt="6"/>
            </a:pPr>
            <a:r>
              <a:rPr lang="en-US" dirty="0"/>
              <a:t>Spicy or flavorful ingredients</a:t>
            </a:r>
          </a:p>
          <a:p>
            <a:pPr lvl="1" indent="-342891"/>
            <a:r>
              <a:rPr lang="en-US" dirty="0"/>
              <a:t>Offer variety—vegetarian and low-fat</a:t>
            </a:r>
          </a:p>
          <a:p>
            <a:pPr marL="342900" indent="-342900">
              <a:buFont typeface="+mj-lt"/>
              <a:buAutoNum type="arabicPeriod" startAt="7"/>
            </a:pPr>
            <a:r>
              <a:rPr lang="en-US" dirty="0"/>
              <a:t>Arrange carefully and attractively</a:t>
            </a:r>
          </a:p>
          <a:p>
            <a:pPr>
              <a:buAutoNum type="arabicPeriod" startAt="6"/>
            </a:pPr>
            <a:endParaRPr lang="en-US" dirty="0"/>
          </a:p>
          <a:p>
            <a:pPr marL="285744" indent="-285744"/>
            <a:endParaRPr lang="en-US" dirty="0"/>
          </a:p>
          <a:p>
            <a:endParaRPr lang="en-US" dirty="0"/>
          </a:p>
          <a:p>
            <a:pPr marL="285744" indent="-285744"/>
            <a:endParaRPr lang="en-US" dirty="0"/>
          </a:p>
          <a:p>
            <a:endParaRPr lang="en-US" dirty="0"/>
          </a:p>
          <a:p>
            <a:endParaRPr lang="en-US" dirty="0"/>
          </a:p>
          <a:p>
            <a:pPr marL="285744" indent="-285744"/>
            <a:endParaRPr lang="en-US" dirty="0"/>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226680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for Keeping Bread Fresh</a:t>
            </a:r>
          </a:p>
        </p:txBody>
      </p:sp>
      <p:sp>
        <p:nvSpPr>
          <p:cNvPr id="4" name="Text Placeholder 3"/>
          <p:cNvSpPr>
            <a:spLocks noGrp="1"/>
          </p:cNvSpPr>
          <p:nvPr>
            <p:ph idx="1"/>
          </p:nvPr>
        </p:nvSpPr>
        <p:spPr/>
        <p:txBody>
          <a:bodyPr>
            <a:normAutofit/>
          </a:bodyPr>
          <a:lstStyle/>
          <a:p>
            <a:pPr>
              <a:buAutoNum type="arabicPeriod"/>
            </a:pPr>
            <a:r>
              <a:rPr lang="en-US" dirty="0"/>
              <a:t>Delivered daily</a:t>
            </a:r>
          </a:p>
          <a:p>
            <a:pPr>
              <a:buAutoNum type="arabicPeriod"/>
            </a:pPr>
            <a:r>
              <a:rPr lang="en-US" dirty="0"/>
              <a:t>Moisture-proof wrapping</a:t>
            </a:r>
          </a:p>
          <a:p>
            <a:pPr>
              <a:buAutoNum type="arabicPeriod"/>
            </a:pPr>
            <a:r>
              <a:rPr lang="en-US" dirty="0"/>
              <a:t>Store between 75°F and 85°F (24°C and 29°C)</a:t>
            </a:r>
          </a:p>
          <a:p>
            <a:pPr>
              <a:buAutoNum type="arabicPeriod"/>
            </a:pPr>
            <a:r>
              <a:rPr lang="en-US" dirty="0"/>
              <a:t>French bread or hard-crusted bread</a:t>
            </a:r>
          </a:p>
          <a:p>
            <a:pPr lvl="1"/>
            <a:r>
              <a:rPr lang="en-US" dirty="0"/>
              <a:t>Use the day baked or delivered</a:t>
            </a:r>
          </a:p>
          <a:p>
            <a:pPr>
              <a:buAutoNum type="arabicPeriod"/>
            </a:pPr>
            <a:r>
              <a:rPr lang="en-US" dirty="0"/>
              <a:t>If kept &gt; one day, store in freezer</a:t>
            </a:r>
          </a:p>
          <a:p>
            <a:pPr lvl="1" indent="-342891"/>
            <a:r>
              <a:rPr lang="en-US" dirty="0"/>
              <a:t>Thaw inside wrapping</a:t>
            </a:r>
          </a:p>
          <a:p>
            <a:pPr marL="0" indent="0">
              <a:buNone/>
            </a:pPr>
            <a:r>
              <a:rPr lang="en-US" dirty="0">
                <a:solidFill>
                  <a:schemeClr val="accent6">
                    <a:lumMod val="75000"/>
                  </a:schemeClr>
                </a:solidFill>
              </a:rPr>
              <a:t>6.</a:t>
            </a:r>
            <a:r>
              <a:rPr lang="en-US" dirty="0"/>
              <a:t>    Day-old bread—use for toasting</a:t>
            </a:r>
          </a:p>
          <a:p>
            <a:pPr marL="285744" indent="-285744"/>
            <a:endParaRPr lang="en-US" dirty="0"/>
          </a:p>
          <a:p>
            <a:endParaRPr lang="en-US" dirty="0"/>
          </a:p>
          <a:p>
            <a:pPr marL="285744" indent="-285744"/>
            <a:endParaRPr lang="en-US" dirty="0"/>
          </a:p>
          <a:p>
            <a:endParaRPr lang="en-US" dirty="0"/>
          </a:p>
          <a:p>
            <a:endParaRPr lang="en-US" dirty="0"/>
          </a:p>
          <a:p>
            <a:pPr marL="285744" indent="-285744"/>
            <a:endParaRPr lang="en-US" dirty="0"/>
          </a:p>
        </p:txBody>
      </p:sp>
      <p:pic>
        <p:nvPicPr>
          <p:cNvPr id="10" name="Picture Placeholder 9"/>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pic>
        <p:nvPicPr>
          <p:cNvPr id="12" name="Picture Placeholder 11"/>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4206411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Basic Pizza</a:t>
            </a:r>
          </a:p>
        </p:txBody>
      </p:sp>
      <p:sp>
        <p:nvSpPr>
          <p:cNvPr id="4" name="Text Placeholder 3"/>
          <p:cNvSpPr>
            <a:spLocks noGrp="1"/>
          </p:cNvSpPr>
          <p:nvPr>
            <p:ph idx="1"/>
          </p:nvPr>
        </p:nvSpPr>
        <p:spPr/>
        <p:txBody>
          <a:bodyPr>
            <a:normAutofit/>
          </a:bodyPr>
          <a:lstStyle/>
          <a:p>
            <a:pPr>
              <a:buAutoNum type="arabicPeriod"/>
            </a:pPr>
            <a:r>
              <a:rPr lang="en-US" dirty="0"/>
              <a:t>Remove dough from refrigerator</a:t>
            </a:r>
          </a:p>
          <a:p>
            <a:pPr>
              <a:buAutoNum type="arabicPeriod"/>
            </a:pPr>
            <a:r>
              <a:rPr lang="en-US" dirty="0"/>
              <a:t>Set oven temperature</a:t>
            </a:r>
          </a:p>
          <a:p>
            <a:pPr lvl="1" indent="-342891"/>
            <a:r>
              <a:rPr lang="en-US" dirty="0"/>
              <a:t>High as possible</a:t>
            </a:r>
          </a:p>
          <a:p>
            <a:pPr lvl="1" indent="-342891"/>
            <a:r>
              <a:rPr lang="en-US" dirty="0"/>
              <a:t>Prepare surface with flour</a:t>
            </a:r>
          </a:p>
          <a:p>
            <a:pPr>
              <a:buAutoNum type="arabicPeriod" startAt="3"/>
            </a:pPr>
            <a:r>
              <a:rPr lang="en-US" dirty="0"/>
              <a:t>Stretch dough</a:t>
            </a:r>
          </a:p>
          <a:p>
            <a:pPr>
              <a:buAutoNum type="arabicPeriod" startAt="3"/>
            </a:pPr>
            <a:r>
              <a:rPr lang="en-US" dirty="0"/>
              <a:t>Dust pizza peel with flour or semolina</a:t>
            </a:r>
          </a:p>
          <a:p>
            <a:endParaRPr lang="en-US" dirty="0"/>
          </a:p>
          <a:p>
            <a:pPr marL="285744" indent="-285744"/>
            <a:endParaRPr lang="en-US" dirty="0"/>
          </a:p>
          <a:p>
            <a:endParaRPr lang="en-US" dirty="0"/>
          </a:p>
          <a:p>
            <a:endParaRPr lang="en-US" dirty="0"/>
          </a:p>
          <a:p>
            <a:pPr marL="285744" indent="-285744"/>
            <a:endParaRPr lang="en-US" dirty="0"/>
          </a:p>
        </p:txBody>
      </p:sp>
      <p:pic>
        <p:nvPicPr>
          <p:cNvPr id="10" name="Picture Placeholder 9"/>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pic>
        <p:nvPicPr>
          <p:cNvPr id="12" name="Picture Placeholder 11"/>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5986991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Basic Pizza</a:t>
            </a:r>
          </a:p>
        </p:txBody>
      </p:sp>
      <p:sp>
        <p:nvSpPr>
          <p:cNvPr id="4" name="Text Placeholder 3"/>
          <p:cNvSpPr>
            <a:spLocks noGrp="1"/>
          </p:cNvSpPr>
          <p:nvPr>
            <p:ph idx="1"/>
          </p:nvPr>
        </p:nvSpPr>
        <p:spPr/>
        <p:txBody>
          <a:bodyPr>
            <a:normAutofit/>
          </a:bodyPr>
          <a:lstStyle/>
          <a:p>
            <a:pPr marL="342900" indent="-342900">
              <a:buFont typeface="+mj-lt"/>
              <a:buAutoNum type="arabicPeriod" startAt="5"/>
            </a:pPr>
            <a:r>
              <a:rPr lang="en-US" dirty="0"/>
              <a:t>Drape dough over hand and rotate</a:t>
            </a:r>
          </a:p>
          <a:p>
            <a:pPr marL="742939" lvl="1" indent="-342900"/>
            <a:r>
              <a:rPr lang="en-US" dirty="0"/>
              <a:t>Can use rolling pin</a:t>
            </a:r>
          </a:p>
          <a:p>
            <a:pPr marL="342900" indent="-342900">
              <a:buFont typeface="+mj-lt"/>
              <a:buAutoNum type="arabicPeriod" startAt="5"/>
            </a:pPr>
            <a:r>
              <a:rPr lang="en-US" dirty="0"/>
              <a:t>Place dough on floured pizza peel</a:t>
            </a:r>
          </a:p>
          <a:p>
            <a:pPr lvl="1"/>
            <a:r>
              <a:rPr lang="en-US" dirty="0"/>
              <a:t>Shake dough—no sticking</a:t>
            </a:r>
          </a:p>
          <a:p>
            <a:pPr marL="342900" indent="-342900">
              <a:buFont typeface="+mj-lt"/>
              <a:buAutoNum type="arabicPeriod" startAt="5"/>
            </a:pPr>
            <a:r>
              <a:rPr lang="en-US" dirty="0"/>
              <a:t>Spread sauce evenly </a:t>
            </a:r>
          </a:p>
          <a:p>
            <a:pPr lvl="1"/>
            <a:r>
              <a:rPr lang="en-US" dirty="0"/>
              <a:t>Leave outermost edge dry</a:t>
            </a:r>
          </a:p>
          <a:p>
            <a:pPr marL="285744" indent="-285744"/>
            <a:endParaRPr lang="en-US" dirty="0"/>
          </a:p>
          <a:p>
            <a:endParaRPr lang="en-US" dirty="0"/>
          </a:p>
          <a:p>
            <a:endParaRPr lang="en-US" dirty="0"/>
          </a:p>
          <a:p>
            <a:pPr marL="285744" indent="-285744"/>
            <a:endParaRPr lang="en-US" dirty="0"/>
          </a:p>
        </p:txBody>
      </p:sp>
      <p:pic>
        <p:nvPicPr>
          <p:cNvPr id="12" name="Picture Placeholder 11"/>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pic>
        <p:nvPicPr>
          <p:cNvPr id="10" name="Picture Placeholder 9"/>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34076739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Basic Pizza</a:t>
            </a:r>
          </a:p>
        </p:txBody>
      </p:sp>
      <p:sp>
        <p:nvSpPr>
          <p:cNvPr id="4" name="Text Placeholder 3"/>
          <p:cNvSpPr>
            <a:spLocks noGrp="1"/>
          </p:cNvSpPr>
          <p:nvPr>
            <p:ph idx="1"/>
          </p:nvPr>
        </p:nvSpPr>
        <p:spPr/>
        <p:txBody>
          <a:bodyPr>
            <a:normAutofit/>
          </a:bodyPr>
          <a:lstStyle/>
          <a:p>
            <a:pPr marL="342900" indent="-342900">
              <a:buFont typeface="+mj-lt"/>
              <a:buAutoNum type="arabicPeriod" startAt="8"/>
            </a:pPr>
            <a:r>
              <a:rPr lang="en-US" dirty="0"/>
              <a:t>Sprinkle grated cheese evenly</a:t>
            </a:r>
          </a:p>
          <a:p>
            <a:pPr marL="342900" indent="-342900">
              <a:buFont typeface="+mj-lt"/>
              <a:buAutoNum type="arabicPeriod" startAt="8"/>
            </a:pPr>
            <a:r>
              <a:rPr lang="en-US" dirty="0"/>
              <a:t>Slip pizza into oven</a:t>
            </a:r>
          </a:p>
          <a:p>
            <a:pPr marL="342900" indent="-342900">
              <a:buFont typeface="+mj-lt"/>
              <a:buAutoNum type="arabicPeriod" startAt="8"/>
            </a:pPr>
            <a:r>
              <a:rPr lang="en-US" dirty="0"/>
              <a:t>Crust is brown and bubbles</a:t>
            </a:r>
          </a:p>
          <a:p>
            <a:pPr marL="342900" indent="-342900">
              <a:buFont typeface="+mj-lt"/>
              <a:buAutoNum type="arabicPeriod" startAt="8"/>
            </a:pPr>
            <a:r>
              <a:rPr lang="en-US" dirty="0"/>
              <a:t>Remove from oven with pizza peel</a:t>
            </a:r>
          </a:p>
          <a:p>
            <a:pPr marL="342900" indent="-342900">
              <a:buFont typeface="+mj-lt"/>
              <a:buAutoNum type="arabicPeriod" startAt="8"/>
            </a:pPr>
            <a:r>
              <a:rPr lang="en-US" dirty="0"/>
              <a:t>Season with fresh herbs</a:t>
            </a:r>
          </a:p>
          <a:p>
            <a:pPr lvl="1"/>
            <a:r>
              <a:rPr lang="en-US" dirty="0"/>
              <a:t>Brush oil on crust</a:t>
            </a:r>
          </a:p>
          <a:p>
            <a:pPr lvl="1"/>
            <a:r>
              <a:rPr lang="en-US" dirty="0"/>
              <a:t>Cut and serve immediately</a:t>
            </a:r>
          </a:p>
          <a:p>
            <a:pPr marL="285744" indent="-285744"/>
            <a:endParaRPr lang="en-US" dirty="0"/>
          </a:p>
        </p:txBody>
      </p:sp>
      <p:pic>
        <p:nvPicPr>
          <p:cNvPr id="13" name="Picture Placeholder 12"/>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a:stretch/>
        </p:blipFill>
        <p:spPr/>
      </p:pic>
      <p:pic>
        <p:nvPicPr>
          <p:cNvPr id="15" name="Picture Placeholder 14"/>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a:stretch>
            <a:fillRect/>
          </a:stretch>
        </p:blipFill>
        <p:spPr/>
      </p:pic>
      <p:pic>
        <p:nvPicPr>
          <p:cNvPr id="17" name="Picture Placeholder 16"/>
          <p:cNvPicPr>
            <a:picLocks noGrp="1" noChangeAspect="1"/>
          </p:cNvPicPr>
          <p:nvPr>
            <p:ph type="pic" sz="quarter" idx="14"/>
          </p:nvPr>
        </p:nvPicPr>
        <p:blipFill rotWithShape="1">
          <a:blip r:embed="rId5"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2986037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Cold Sandwiches</a:t>
            </a:r>
          </a:p>
        </p:txBody>
      </p:sp>
      <p:sp>
        <p:nvSpPr>
          <p:cNvPr id="4" name="Text Placeholder 3"/>
          <p:cNvSpPr>
            <a:spLocks noGrp="1"/>
          </p:cNvSpPr>
          <p:nvPr>
            <p:ph idx="1"/>
          </p:nvPr>
        </p:nvSpPr>
        <p:spPr/>
        <p:txBody>
          <a:bodyPr/>
          <a:lstStyle/>
          <a:p>
            <a:pPr marL="0" indent="0">
              <a:buNone/>
            </a:pPr>
            <a:r>
              <a:rPr lang="en-US" dirty="0"/>
              <a:t>Wrap sandwich:</a:t>
            </a:r>
          </a:p>
          <a:p>
            <a:pPr marL="285744" indent="-285744"/>
            <a:r>
              <a:rPr lang="en-US" dirty="0"/>
              <a:t>Flat bread</a:t>
            </a:r>
          </a:p>
          <a:p>
            <a:pPr lvl="1"/>
            <a:r>
              <a:rPr lang="en-US" dirty="0"/>
              <a:t>Tortillas</a:t>
            </a:r>
          </a:p>
          <a:p>
            <a:pPr lvl="1"/>
            <a:r>
              <a:rPr lang="en-US" dirty="0"/>
              <a:t>Pita bread</a:t>
            </a:r>
          </a:p>
          <a:p>
            <a:pPr lvl="1"/>
            <a:r>
              <a:rPr lang="en-US" dirty="0"/>
              <a:t>Cracker bread</a:t>
            </a:r>
          </a:p>
          <a:p>
            <a:pPr lvl="1"/>
            <a:r>
              <a:rPr lang="en-US" dirty="0"/>
              <a:t>Rice-paper wrappers</a:t>
            </a:r>
          </a:p>
          <a:p>
            <a:pPr marL="285744" indent="-285744"/>
            <a:r>
              <a:rPr lang="en-US" dirty="0"/>
              <a:t>Spread</a:t>
            </a:r>
          </a:p>
          <a:p>
            <a:pPr marL="285744" indent="-285744"/>
            <a:r>
              <a:rPr lang="en-US" dirty="0"/>
              <a:t>Hot or cold filling</a:t>
            </a:r>
          </a:p>
          <a:p>
            <a:pPr marL="285744" indent="-285744"/>
            <a:r>
              <a:rPr lang="en-US" dirty="0"/>
              <a:t>Rolled up</a:t>
            </a:r>
          </a:p>
          <a:p>
            <a:pPr marL="285744" indent="-285744"/>
            <a:r>
              <a:rPr lang="en-US" dirty="0"/>
              <a:t>Pita—opens to form a pocket</a:t>
            </a:r>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956114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Cold Sandwiches</a:t>
            </a:r>
          </a:p>
        </p:txBody>
      </p:sp>
      <p:sp>
        <p:nvSpPr>
          <p:cNvPr id="4" name="Text Placeholder 3"/>
          <p:cNvSpPr>
            <a:spLocks noGrp="1"/>
          </p:cNvSpPr>
          <p:nvPr>
            <p:ph idx="1"/>
          </p:nvPr>
        </p:nvSpPr>
        <p:spPr/>
        <p:txBody>
          <a:bodyPr/>
          <a:lstStyle/>
          <a:p>
            <a:pPr marL="0" indent="0">
              <a:buNone/>
            </a:pPr>
            <a:r>
              <a:rPr lang="en-US" dirty="0"/>
              <a:t>Multidecker sandwich:</a:t>
            </a:r>
          </a:p>
          <a:p>
            <a:pPr marL="285744" indent="-285744"/>
            <a:r>
              <a:rPr lang="en-US" dirty="0"/>
              <a:t>More than two slices of bread or roll</a:t>
            </a:r>
          </a:p>
          <a:p>
            <a:pPr marL="285744" indent="-285744"/>
            <a:r>
              <a:rPr lang="en-US" dirty="0"/>
              <a:t>Several ingredients</a:t>
            </a:r>
          </a:p>
          <a:p>
            <a:pPr marL="285744" indent="-285744"/>
            <a:r>
              <a:rPr lang="en-US" dirty="0"/>
              <a:t>Club sandwich</a:t>
            </a:r>
          </a:p>
          <a:p>
            <a:pPr lvl="1"/>
            <a:r>
              <a:rPr lang="en-US" dirty="0"/>
              <a:t>Three slices of toasted bread</a:t>
            </a:r>
          </a:p>
          <a:p>
            <a:pPr lvl="1"/>
            <a:r>
              <a:rPr lang="en-US" dirty="0"/>
              <a:t>Mayonnaise</a:t>
            </a:r>
          </a:p>
          <a:p>
            <a:pPr lvl="1"/>
            <a:r>
              <a:rPr lang="en-US" dirty="0"/>
              <a:t>Sliced chicken and/or turkey, ham</a:t>
            </a:r>
          </a:p>
          <a:p>
            <a:pPr lvl="1"/>
            <a:r>
              <a:rPr lang="en-US" dirty="0"/>
              <a:t>Bacon</a:t>
            </a:r>
          </a:p>
          <a:p>
            <a:pPr lvl="1"/>
            <a:r>
              <a:rPr lang="en-US" dirty="0"/>
              <a:t>Cheese</a:t>
            </a:r>
          </a:p>
          <a:p>
            <a:pPr lvl="1"/>
            <a:r>
              <a:rPr lang="en-US" dirty="0"/>
              <a:t>Lettuce</a:t>
            </a:r>
          </a:p>
          <a:p>
            <a:pPr lvl="1"/>
            <a:r>
              <a:rPr lang="en-US" dirty="0"/>
              <a:t>Tomato</a:t>
            </a:r>
          </a:p>
          <a:p>
            <a:pPr lvl="1"/>
            <a:r>
              <a:rPr lang="en-US" dirty="0"/>
              <a:t>Cut into four triangles</a:t>
            </a:r>
          </a:p>
          <a:p>
            <a:endParaRPr lang="en-US" dirty="0"/>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538809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Cold Sandwiches</a:t>
            </a:r>
          </a:p>
        </p:txBody>
      </p:sp>
      <p:sp>
        <p:nvSpPr>
          <p:cNvPr id="4" name="Text Placeholder 3"/>
          <p:cNvSpPr>
            <a:spLocks noGrp="1"/>
          </p:cNvSpPr>
          <p:nvPr>
            <p:ph idx="1"/>
          </p:nvPr>
        </p:nvSpPr>
        <p:spPr/>
        <p:txBody>
          <a:bodyPr/>
          <a:lstStyle/>
          <a:p>
            <a:pPr marL="0" indent="0">
              <a:buNone/>
            </a:pPr>
            <a:r>
              <a:rPr lang="en-US" dirty="0"/>
              <a:t>Open-faced sandwich:</a:t>
            </a:r>
          </a:p>
          <a:p>
            <a:pPr marL="285744" indent="-285744"/>
            <a:r>
              <a:rPr lang="en-US" dirty="0"/>
              <a:t>One slice of bread</a:t>
            </a:r>
          </a:p>
          <a:p>
            <a:pPr marL="285744" indent="-285744"/>
            <a:r>
              <a:rPr lang="en-US" dirty="0"/>
              <a:t>Filling or topping</a:t>
            </a:r>
          </a:p>
          <a:p>
            <a:pPr marL="285744" indent="-285744"/>
            <a:r>
              <a:rPr lang="en-US" dirty="0"/>
              <a:t>Canapé—type of hors d’oeuvre</a:t>
            </a:r>
          </a:p>
          <a:p>
            <a:pPr marL="285744" indent="-285744"/>
            <a:r>
              <a:rPr lang="en-US" dirty="0"/>
              <a:t>Hors d’oeuvres</a:t>
            </a:r>
          </a:p>
          <a:p>
            <a:pPr lvl="1"/>
            <a:r>
              <a:rPr lang="en-US" dirty="0"/>
              <a:t>Hot or cold bit-sized finger food</a:t>
            </a:r>
          </a:p>
          <a:p>
            <a:pPr lvl="1"/>
            <a:r>
              <a:rPr lang="en-US" dirty="0"/>
              <a:t>Served before a meal</a:t>
            </a:r>
          </a:p>
          <a:p>
            <a:endParaRPr lang="en-US" dirty="0"/>
          </a:p>
        </p:txBody>
      </p:sp>
      <p:pic>
        <p:nvPicPr>
          <p:cNvPr id="11" name="Picture Placeholder 10"/>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489081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Cold Sandwiches</a:t>
            </a:r>
          </a:p>
        </p:txBody>
      </p:sp>
      <p:sp>
        <p:nvSpPr>
          <p:cNvPr id="4" name="Text Placeholder 3"/>
          <p:cNvSpPr>
            <a:spLocks noGrp="1"/>
          </p:cNvSpPr>
          <p:nvPr>
            <p:ph idx="1"/>
          </p:nvPr>
        </p:nvSpPr>
        <p:spPr/>
        <p:txBody>
          <a:bodyPr/>
          <a:lstStyle/>
          <a:p>
            <a:pPr marL="0" indent="0">
              <a:buNone/>
            </a:pPr>
            <a:r>
              <a:rPr lang="en-US" dirty="0"/>
              <a:t>Canapé:</a:t>
            </a:r>
          </a:p>
          <a:p>
            <a:pPr marL="285744" indent="-285744"/>
            <a:r>
              <a:rPr lang="en-US" dirty="0"/>
              <a:t>Bread or toast cutouts</a:t>
            </a:r>
          </a:p>
          <a:p>
            <a:pPr marL="285744" indent="-285744"/>
            <a:r>
              <a:rPr lang="en-US" dirty="0"/>
              <a:t>English muffins</a:t>
            </a:r>
          </a:p>
          <a:p>
            <a:pPr marL="285744" indent="-285744"/>
            <a:r>
              <a:rPr lang="en-US" dirty="0"/>
              <a:t>Crackers</a:t>
            </a:r>
          </a:p>
          <a:p>
            <a:pPr marL="285744" indent="-285744"/>
            <a:r>
              <a:rPr lang="en-US" dirty="0"/>
              <a:t>Melba toast</a:t>
            </a:r>
          </a:p>
          <a:p>
            <a:pPr marL="285744" indent="-285744"/>
            <a:r>
              <a:rPr lang="en-US" dirty="0"/>
              <a:t>Tiny unsweetened pastry shells</a:t>
            </a:r>
          </a:p>
          <a:p>
            <a:pPr marL="285744" indent="-285744"/>
            <a:r>
              <a:rPr lang="en-US" dirty="0"/>
              <a:t>Spread</a:t>
            </a:r>
          </a:p>
          <a:p>
            <a:pPr lvl="1"/>
            <a:r>
              <a:rPr lang="en-US" dirty="0"/>
              <a:t>Flavored butter</a:t>
            </a:r>
          </a:p>
          <a:p>
            <a:pPr lvl="1"/>
            <a:r>
              <a:rPr lang="en-US" dirty="0"/>
              <a:t>Cream cheese</a:t>
            </a:r>
          </a:p>
          <a:p>
            <a:pPr lvl="1"/>
            <a:r>
              <a:rPr lang="en-US" dirty="0"/>
              <a:t>Meat or fish—zesty flavor</a:t>
            </a:r>
          </a:p>
          <a:p>
            <a:pPr marL="285744" indent="-285744"/>
            <a:r>
              <a:rPr lang="en-US" dirty="0"/>
              <a:t>Base alternatives</a:t>
            </a:r>
          </a:p>
          <a:p>
            <a:pPr lvl="1"/>
            <a:r>
              <a:rPr lang="en-US" dirty="0"/>
              <a:t>Fruit</a:t>
            </a:r>
          </a:p>
          <a:p>
            <a:pPr lvl="1"/>
            <a:r>
              <a:rPr lang="en-US" dirty="0"/>
              <a:t>Vegetables</a:t>
            </a:r>
          </a:p>
          <a:p>
            <a:pPr lvl="1"/>
            <a:r>
              <a:rPr lang="en-US" dirty="0"/>
              <a:t>Meat</a:t>
            </a:r>
          </a:p>
          <a:p>
            <a:endParaRPr lang="en-US" dirty="0"/>
          </a:p>
        </p:txBody>
      </p:sp>
    </p:spTree>
    <p:extLst>
      <p:ext uri="{BB962C8B-B14F-4D97-AF65-F5344CB8AC3E}">
        <p14:creationId xmlns:p14="http://schemas.microsoft.com/office/powerpoint/2010/main" val="2652971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Cold Sandwiches</a:t>
            </a:r>
          </a:p>
        </p:txBody>
      </p:sp>
      <p:sp>
        <p:nvSpPr>
          <p:cNvPr id="4" name="Text Placeholder 3"/>
          <p:cNvSpPr>
            <a:spLocks noGrp="1"/>
          </p:cNvSpPr>
          <p:nvPr>
            <p:ph idx="1"/>
          </p:nvPr>
        </p:nvSpPr>
        <p:spPr/>
        <p:txBody>
          <a:bodyPr/>
          <a:lstStyle/>
          <a:p>
            <a:pPr marL="0" indent="0">
              <a:buNone/>
            </a:pPr>
            <a:r>
              <a:rPr lang="en-US" dirty="0"/>
              <a:t>Tea sandwiches:</a:t>
            </a:r>
          </a:p>
          <a:p>
            <a:pPr marL="285744" indent="-285744"/>
            <a:r>
              <a:rPr lang="en-US" dirty="0"/>
              <a:t>Small, cold sandwiches</a:t>
            </a:r>
          </a:p>
          <a:p>
            <a:pPr marL="285744" indent="-285744"/>
            <a:r>
              <a:rPr lang="en-US" dirty="0"/>
              <a:t>Served on bread or toast</a:t>
            </a:r>
          </a:p>
          <a:p>
            <a:pPr marL="285744" indent="-285744"/>
            <a:r>
              <a:rPr lang="en-US" dirty="0"/>
              <a:t>No crust</a:t>
            </a:r>
          </a:p>
          <a:p>
            <a:pPr marL="285744" indent="-285744"/>
            <a:r>
              <a:rPr lang="en-US" dirty="0"/>
              <a:t>Cut into shapes</a:t>
            </a:r>
          </a:p>
          <a:p>
            <a:pPr marL="285744" indent="-285744"/>
            <a:r>
              <a:rPr lang="en-US" dirty="0"/>
              <a:t>Same filling as canapés</a:t>
            </a:r>
          </a:p>
          <a:p>
            <a:pPr marL="285744" indent="-285744"/>
            <a:r>
              <a:rPr lang="en-US" dirty="0"/>
              <a:t>Can be open-faced</a:t>
            </a:r>
          </a:p>
        </p:txBody>
      </p:sp>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02782329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3360442-5dec-4955-8a74-e48fe25ec838" xsi:nil="true"/>
    <lcf76f155ced4ddcb4097134ff3c332f xmlns="162f643a-7b80-4d38-9450-1e488627f74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FDCF3104A07244BF459662B7AA6C88" ma:contentTypeVersion="16" ma:contentTypeDescription="Create a new document." ma:contentTypeScope="" ma:versionID="cc189776ef262ce16b119e4cb3eab4b5">
  <xsd:schema xmlns:xsd="http://www.w3.org/2001/XMLSchema" xmlns:xs="http://www.w3.org/2001/XMLSchema" xmlns:p="http://schemas.microsoft.com/office/2006/metadata/properties" xmlns:ns2="83360442-5dec-4955-8a74-e48fe25ec838" xmlns:ns3="162f643a-7b80-4d38-9450-1e488627f741" targetNamespace="http://schemas.microsoft.com/office/2006/metadata/properties" ma:root="true" ma:fieldsID="9722f91a27ae4aeaa1bd0f5c842d0019" ns2:_="" ns3:_="">
    <xsd:import namespace="83360442-5dec-4955-8a74-e48fe25ec838"/>
    <xsd:import namespace="162f643a-7b80-4d38-9450-1e488627f74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ObjectDetectorVersions"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360442-5dec-4955-8a74-e48fe25ec83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64897631-8002-4167-8b20-1409df4a837c}" ma:internalName="TaxCatchAll" ma:showField="CatchAllData" ma:web="83360442-5dec-4955-8a74-e48fe25ec83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2f643a-7b80-4d38-9450-1e488627f74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989fe73-3383-41d1-9f05-ce8a0a359f23"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FD4687-C008-4343-A7C9-CB9D2EA6CBD0}">
  <ds:schemaRefs>
    <ds:schemaRef ds:uri="http://schemas.microsoft.com/office/2006/metadata/properties"/>
    <ds:schemaRef ds:uri="http://schemas.microsoft.com/office/infopath/2007/PartnerControls"/>
    <ds:schemaRef ds:uri="83360442-5dec-4955-8a74-e48fe25ec838"/>
    <ds:schemaRef ds:uri="162f643a-7b80-4d38-9450-1e488627f741"/>
  </ds:schemaRefs>
</ds:datastoreItem>
</file>

<file path=customXml/itemProps2.xml><?xml version="1.0" encoding="utf-8"?>
<ds:datastoreItem xmlns:ds="http://schemas.openxmlformats.org/officeDocument/2006/customXml" ds:itemID="{C4EE2DBA-3334-40C0-ABD8-731D45F9EF1F}">
  <ds:schemaRefs>
    <ds:schemaRef ds:uri="http://schemas.microsoft.com/sharepoint/v3/contenttype/forms"/>
  </ds:schemaRefs>
</ds:datastoreItem>
</file>

<file path=customXml/itemProps3.xml><?xml version="1.0" encoding="utf-8"?>
<ds:datastoreItem xmlns:ds="http://schemas.openxmlformats.org/officeDocument/2006/customXml" ds:itemID="{274C1E1D-DC68-4C24-9B0B-DFB5B5AFB0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360442-5dec-4955-8a74-e48fe25ec838"/>
    <ds:schemaRef ds:uri="162f643a-7b80-4d38-9450-1e488627f7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1194</TotalTime>
  <Words>4356</Words>
  <Application>Microsoft Office PowerPoint</Application>
  <PresentationFormat>Widescreen</PresentationFormat>
  <Paragraphs>659</Paragraphs>
  <Slides>45</Slides>
  <Notes>44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Courier New</vt:lpstr>
      <vt:lpstr>Helvetica Neue Medium</vt:lpstr>
      <vt:lpstr>Wingdings</vt:lpstr>
      <vt:lpstr>1_Office Theme</vt:lpstr>
      <vt:lpstr>PowerPoint Presentation</vt:lpstr>
      <vt:lpstr>Basic Kinds of Sandwiches</vt:lpstr>
      <vt:lpstr>Cold Sandwiches</vt:lpstr>
      <vt:lpstr>Cold Sandwiches</vt:lpstr>
      <vt:lpstr>Cold Sandwiches</vt:lpstr>
      <vt:lpstr>Cold Sandwiches</vt:lpstr>
      <vt:lpstr>Cold Sandwiches</vt:lpstr>
      <vt:lpstr>Cold Sandwiches</vt:lpstr>
      <vt:lpstr>Cold Sandwiches</vt:lpstr>
      <vt:lpstr>Hot Sandwiches</vt:lpstr>
      <vt:lpstr>Hot Sandwiches</vt:lpstr>
      <vt:lpstr>Hot Sandwiches</vt:lpstr>
      <vt:lpstr>Pizza</vt:lpstr>
      <vt:lpstr>Pizza</vt:lpstr>
      <vt:lpstr>Pizza</vt:lpstr>
      <vt:lpstr>Pizza</vt:lpstr>
      <vt:lpstr>Primary Sandwich Components: Bread, Spread, and Filling</vt:lpstr>
      <vt:lpstr>Primary Sandwich Components: Bread, Spread, and Filling</vt:lpstr>
      <vt:lpstr>Primary Sandwich Components: Bread, Spread, and Filling</vt:lpstr>
      <vt:lpstr>Primary Sandwich Components: Bread, Spread, and Filling</vt:lpstr>
      <vt:lpstr>Primary Sandwich Components: Bread, Spread, and Filling</vt:lpstr>
      <vt:lpstr>Primary Sandwich Components</vt:lpstr>
      <vt:lpstr>Primary Sandwich Components</vt:lpstr>
      <vt:lpstr>Primary Sandwich Components</vt:lpstr>
      <vt:lpstr>Primary Sandwich Components</vt:lpstr>
      <vt:lpstr>Primary Sandwich Components</vt:lpstr>
      <vt:lpstr>Primary Sandwich Components</vt:lpstr>
      <vt:lpstr>Primary Sandwich Components</vt:lpstr>
      <vt:lpstr>Primary Sandwich Components</vt:lpstr>
      <vt:lpstr>Primary Sandwich Components</vt:lpstr>
      <vt:lpstr>Primary Sandwich Components</vt:lpstr>
      <vt:lpstr>Sandwich Stations</vt:lpstr>
      <vt:lpstr>Ingredients</vt:lpstr>
      <vt:lpstr>Equipment</vt:lpstr>
      <vt:lpstr>Equipment</vt:lpstr>
      <vt:lpstr>Pizza Preparation and Equipment</vt:lpstr>
      <vt:lpstr>Pizza Preparation and Equipment</vt:lpstr>
      <vt:lpstr>Making a Sandwich</vt:lpstr>
      <vt:lpstr>Cutting a Club Sandwich</vt:lpstr>
      <vt:lpstr>Guidelines for Making CanapÉs</vt:lpstr>
      <vt:lpstr>Guidelines for Making CanapÉs</vt:lpstr>
      <vt:lpstr>Tips for Keeping Bread Fresh</vt:lpstr>
      <vt:lpstr>Making Basic Pizza</vt:lpstr>
      <vt:lpstr>Making Basic Pizza</vt:lpstr>
      <vt:lpstr>Making Basic Pizza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Leszka</dc:creator>
  <cp:lastModifiedBy>Courtney Hamm</cp:lastModifiedBy>
  <cp:revision>94</cp:revision>
  <dcterms:created xsi:type="dcterms:W3CDTF">2017-03-30T20:48:29Z</dcterms:created>
  <dcterms:modified xsi:type="dcterms:W3CDTF">2025-07-30T17:48:59Z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200.000000000000</vt:lpwstr>
  </property>
  <property fmtid="{D5CDD505-2E9C-101B-9397-08002B2CF9AE}" pid="3" name="ContentTypeId">
    <vt:lpwstr>0x010100A7FDCF3104A07244BF459662B7AA6C88</vt:lpwstr>
  </property>
  <property fmtid="{D5CDD505-2E9C-101B-9397-08002B2CF9AE}" pid="4" name="MediaServiceImageTags">
    <vt:lpwstr/>
  </property>
</Properties>
</file>