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6"/>
  </p:notesMasterIdLst>
  <p:sldIdLst>
    <p:sldId id="327" r:id="rId5"/>
    <p:sldId id="328"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9" r:id="rId37"/>
    <p:sldId id="288"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F2E"/>
    <a:srgbClr val="E3EA00"/>
    <a:srgbClr val="EA5E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FAC9E9-2FE7-43CE-8D43-31BF6E046DD3}" v="1" dt="2025-07-30T17:46:57.2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8" autoAdjust="0"/>
    <p:restoredTop sz="84852" autoAdjust="0"/>
  </p:normalViewPr>
  <p:slideViewPr>
    <p:cSldViewPr snapToGrid="0">
      <p:cViewPr varScale="1">
        <p:scale>
          <a:sx n="54" d="100"/>
          <a:sy n="54" d="100"/>
        </p:scale>
        <p:origin x="1036" y="5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759CC-83F5-4E37-BA82-7BD7CBD4579B}" type="datetimeFigureOut">
              <a:rPr lang="en-US" smtClean="0"/>
              <a:t>7/30/2025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F7621-298A-4B17-A5C0-4D8A99857843}" type="slidenum">
              <a:rPr lang="en-US" smtClean="0"/>
              <a:t>‹#›</a:t>
            </a:fld>
            <a:endParaRPr lang="en-US" dirty="0"/>
          </a:p>
        </p:txBody>
      </p:sp>
    </p:spTree>
    <p:extLst>
      <p:ext uri="{BB962C8B-B14F-4D97-AF65-F5344CB8AC3E}">
        <p14:creationId xmlns:p14="http://schemas.microsoft.com/office/powerpoint/2010/main" val="4025120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salad is defined as a single food or a mix of different foods accompanied by or held together with a dressing. Today the salad section on most menus</a:t>
            </a:r>
          </a:p>
          <a:p>
            <a:r>
              <a:rPr lang="en-US" sz="1200" b="0" i="0" u="none" strike="noStrike" kern="1200" baseline="0" dirty="0">
                <a:solidFill>
                  <a:schemeClr val="tx1"/>
                </a:solidFill>
                <a:latin typeface="+mn-lt"/>
                <a:ea typeface="+mn-ea"/>
                <a:cs typeface="+mn-cs"/>
              </a:rPr>
              <a:t>goes way beyond the simple dinner salad. Salads can actually be used in five different ways.</a:t>
            </a:r>
            <a:endParaRPr lang="en-US" dirty="0"/>
          </a:p>
          <a:p>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2</a:t>
            </a:fld>
            <a:endParaRPr lang="en-US" dirty="0"/>
          </a:p>
        </p:txBody>
      </p:sp>
    </p:spTree>
    <p:extLst>
      <p:ext uri="{BB962C8B-B14F-4D97-AF65-F5344CB8AC3E}">
        <p14:creationId xmlns:p14="http://schemas.microsoft.com/office/powerpoint/2010/main" val="2780183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Crisphead lettuce</a:t>
            </a:r>
          </a:p>
          <a:p>
            <a:r>
              <a:rPr lang="en-US" sz="1200" b="0" i="0" u="none" strike="noStrike" kern="1200" baseline="0" dirty="0">
                <a:solidFill>
                  <a:schemeClr val="tx1"/>
                </a:solidFill>
                <a:latin typeface="+mn-lt"/>
                <a:ea typeface="+mn-ea"/>
                <a:cs typeface="+mn-cs"/>
              </a:rPr>
              <a:t>Also known as iceberg (head) lettuce, crisphead lettuce is the most popular American salad green.</a:t>
            </a:r>
          </a:p>
          <a:p>
            <a:r>
              <a:rPr lang="en-US" sz="1200" b="0" i="0" u="none" strike="noStrike" kern="1200" baseline="0" dirty="0">
                <a:solidFill>
                  <a:schemeClr val="tx1"/>
                </a:solidFill>
                <a:latin typeface="+mn-lt"/>
                <a:ea typeface="+mn-ea"/>
                <a:cs typeface="+mn-cs"/>
              </a:rPr>
              <a:t>It can be served alone or mixed with other greens, such as romaine.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Curly endive</a:t>
            </a:r>
          </a:p>
          <a:p>
            <a:r>
              <a:rPr lang="en-US" sz="1200" b="0" i="0" u="none" strike="noStrike" kern="1200" baseline="0" dirty="0">
                <a:solidFill>
                  <a:schemeClr val="tx1"/>
                </a:solidFill>
                <a:latin typeface="+mn-lt"/>
                <a:ea typeface="+mn-ea"/>
                <a:cs typeface="+mn-cs"/>
              </a:rPr>
              <a:t>Also known as frisée or chicoree frisée, curly endive has a slightly bitter flavor and is generally used with</a:t>
            </a:r>
          </a:p>
          <a:p>
            <a:r>
              <a:rPr lang="en-US" sz="1200" b="0" i="0" u="none" strike="noStrike" kern="1200" baseline="0" dirty="0">
                <a:solidFill>
                  <a:schemeClr val="tx1"/>
                </a:solidFill>
                <a:latin typeface="+mn-lt"/>
                <a:ea typeface="+mn-ea"/>
                <a:cs typeface="+mn-cs"/>
              </a:rPr>
              <a:t>other greens.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Escarole</a:t>
            </a:r>
          </a:p>
          <a:p>
            <a:r>
              <a:rPr lang="en-US" sz="1200" b="0" i="0" u="none" strike="noStrike" kern="1200" baseline="0" dirty="0">
                <a:solidFill>
                  <a:schemeClr val="tx1"/>
                </a:solidFill>
                <a:latin typeface="+mn-lt"/>
                <a:ea typeface="+mn-ea"/>
                <a:cs typeface="+mn-cs"/>
              </a:rPr>
              <a:t>The strength and bitterness of flavor of escarole diminishes as its color lightens.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11</a:t>
            </a:fld>
            <a:endParaRPr lang="en-US" dirty="0"/>
          </a:p>
        </p:txBody>
      </p:sp>
    </p:spTree>
    <p:extLst>
      <p:ext uri="{BB962C8B-B14F-4D97-AF65-F5344CB8AC3E}">
        <p14:creationId xmlns:p14="http://schemas.microsoft.com/office/powerpoint/2010/main" val="4138484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Green cabbage</a:t>
            </a:r>
          </a:p>
          <a:p>
            <a:r>
              <a:rPr lang="en-US" sz="1200" b="0" i="0" u="none" strike="noStrike" kern="1200" baseline="0" dirty="0">
                <a:solidFill>
                  <a:schemeClr val="tx1"/>
                </a:solidFill>
                <a:latin typeface="+mn-lt"/>
                <a:ea typeface="+mn-ea"/>
                <a:cs typeface="+mn-cs"/>
              </a:rPr>
              <a:t>Green cabbage has a slightly tough leaf and slightly strong flavor.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Kale</a:t>
            </a:r>
          </a:p>
          <a:p>
            <a:r>
              <a:rPr lang="en-US" sz="1200" b="0" i="0" u="none" strike="noStrike" kern="1200" baseline="0" dirty="0">
                <a:solidFill>
                  <a:schemeClr val="tx1"/>
                </a:solidFill>
                <a:latin typeface="+mn-lt"/>
                <a:ea typeface="+mn-ea"/>
                <a:cs typeface="+mn-cs"/>
              </a:rPr>
              <a:t>Kale is a cabbage that produces large, wrinkled leaves. There is also a curly-leaved kale. Kale can</a:t>
            </a:r>
          </a:p>
          <a:p>
            <a:r>
              <a:rPr lang="en-US" sz="1200" b="0" i="0" u="none" strike="noStrike" kern="1200" baseline="0" dirty="0">
                <a:solidFill>
                  <a:schemeClr val="tx1"/>
                </a:solidFill>
                <a:latin typeface="+mn-lt"/>
                <a:ea typeface="+mn-ea"/>
                <a:cs typeface="+mn-cs"/>
              </a:rPr>
              <a:t>range in color from light to dark green, with red varieties as well. Raw kale has great nutritional</a:t>
            </a:r>
          </a:p>
          <a:p>
            <a:r>
              <a:rPr lang="en-US" sz="1200" b="0" i="0" u="none" strike="noStrike" kern="1200" baseline="0" dirty="0">
                <a:solidFill>
                  <a:schemeClr val="tx1"/>
                </a:solidFill>
                <a:latin typeface="+mn-lt"/>
                <a:ea typeface="+mn-ea"/>
                <a:cs typeface="+mn-cs"/>
              </a:rPr>
              <a:t>value and is popular in salads.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Leaf lettuce</a:t>
            </a:r>
          </a:p>
          <a:p>
            <a:r>
              <a:rPr lang="en-US" sz="1200" b="0" i="0" u="none" strike="noStrike" kern="1200" baseline="0" dirty="0">
                <a:solidFill>
                  <a:schemeClr val="tx1"/>
                </a:solidFill>
                <a:latin typeface="+mn-lt"/>
                <a:ea typeface="+mn-ea"/>
                <a:cs typeface="+mn-cs"/>
              </a:rPr>
              <a:t>Leaf lettuce has red or green leaves; grows in bunches; wilts easily; and gives mild flavor, variety,</a:t>
            </a:r>
          </a:p>
          <a:p>
            <a:r>
              <a:rPr lang="en-US" sz="1200" b="0" i="0" u="none" strike="noStrike" kern="1200" baseline="0" dirty="0">
                <a:solidFill>
                  <a:schemeClr val="tx1"/>
                </a:solidFill>
                <a:latin typeface="+mn-lt"/>
                <a:ea typeface="+mn-ea"/>
                <a:cs typeface="+mn-cs"/>
              </a:rPr>
              <a:t>and color to salads. Oak leaf lettuce has a slightly bitter flavor.</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12</a:t>
            </a:fld>
            <a:endParaRPr lang="en-US" dirty="0"/>
          </a:p>
        </p:txBody>
      </p:sp>
    </p:spTree>
    <p:extLst>
      <p:ext uri="{BB962C8B-B14F-4D97-AF65-F5344CB8AC3E}">
        <p14:creationId xmlns:p14="http://schemas.microsoft.com/office/powerpoint/2010/main" val="2182858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Microgreens</a:t>
            </a:r>
          </a:p>
          <a:p>
            <a:r>
              <a:rPr lang="en-US" sz="1200" b="0" i="0" u="none" strike="noStrike" kern="1200" baseline="0" dirty="0">
                <a:solidFill>
                  <a:schemeClr val="tx1"/>
                </a:solidFill>
                <a:latin typeface="+mn-lt"/>
                <a:ea typeface="+mn-ea"/>
                <a:cs typeface="+mn-cs"/>
              </a:rPr>
              <a:t>Microgreens are a plant’s first true leaves formed between the sprouting seed stage and baby stage.</a:t>
            </a:r>
          </a:p>
          <a:p>
            <a:r>
              <a:rPr lang="en-US" sz="1200" b="0" i="0" u="none" strike="noStrike" kern="1200" baseline="0" dirty="0">
                <a:solidFill>
                  <a:schemeClr val="tx1"/>
                </a:solidFill>
                <a:latin typeface="+mn-lt"/>
                <a:ea typeface="+mn-ea"/>
                <a:cs typeface="+mn-cs"/>
              </a:rPr>
              <a:t>They have a mild, delicate flavor and add color and flavor. There are many types, including arugula,</a:t>
            </a:r>
          </a:p>
          <a:p>
            <a:r>
              <a:rPr lang="en-US" sz="1200" b="0" i="0" u="none" strike="noStrike" kern="1200" baseline="0" dirty="0">
                <a:solidFill>
                  <a:schemeClr val="tx1"/>
                </a:solidFill>
                <a:latin typeface="+mn-lt"/>
                <a:ea typeface="+mn-ea"/>
                <a:cs typeface="+mn-cs"/>
              </a:rPr>
              <a:t>broccoli, green and red cabbage, kohlrabi, Swiss chard, radish, beetroot, and red kale.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Radicchio</a:t>
            </a:r>
          </a:p>
          <a:p>
            <a:r>
              <a:rPr lang="en-US" sz="1200" b="0" i="0" u="none" strike="noStrike" kern="1200" baseline="0" dirty="0">
                <a:solidFill>
                  <a:schemeClr val="tx1"/>
                </a:solidFill>
                <a:latin typeface="+mn-lt"/>
                <a:ea typeface="+mn-ea"/>
                <a:cs typeface="+mn-cs"/>
              </a:rPr>
              <a:t>Radicchio is a leaf chicory sometimes known as Italian chicory. It has a crunchy texture and slightly</a:t>
            </a:r>
          </a:p>
          <a:p>
            <a:r>
              <a:rPr lang="en-US" sz="1200" b="0" i="0" u="none" strike="noStrike" kern="1200" baseline="0" dirty="0">
                <a:solidFill>
                  <a:schemeClr val="tx1"/>
                </a:solidFill>
                <a:latin typeface="+mn-lt"/>
                <a:ea typeface="+mn-ea"/>
                <a:cs typeface="+mn-cs"/>
              </a:rPr>
              <a:t>bitter flavor, is generally used in a mixture with other greens for flavor and color, and can be</a:t>
            </a:r>
          </a:p>
          <a:p>
            <a:r>
              <a:rPr lang="en-US" sz="1200" b="0" i="0" u="none" strike="noStrike" kern="1200" baseline="0" dirty="0">
                <a:solidFill>
                  <a:schemeClr val="tx1"/>
                </a:solidFill>
                <a:latin typeface="+mn-lt"/>
                <a:ea typeface="+mn-ea"/>
                <a:cs typeface="+mn-cs"/>
              </a:rPr>
              <a:t>cooked like collard greens or other greens.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13</a:t>
            </a:fld>
            <a:endParaRPr lang="en-US" dirty="0"/>
          </a:p>
        </p:txBody>
      </p:sp>
    </p:spTree>
    <p:extLst>
      <p:ext uri="{BB962C8B-B14F-4D97-AF65-F5344CB8AC3E}">
        <p14:creationId xmlns:p14="http://schemas.microsoft.com/office/powerpoint/2010/main" val="1360140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Romaine</a:t>
            </a:r>
          </a:p>
          <a:p>
            <a:r>
              <a:rPr lang="en-US" sz="1200" b="0" i="0" u="none" strike="noStrike" kern="1200" baseline="0" dirty="0">
                <a:solidFill>
                  <a:schemeClr val="tx1"/>
                </a:solidFill>
                <a:latin typeface="+mn-lt"/>
                <a:ea typeface="+mn-ea"/>
                <a:cs typeface="+mn-cs"/>
              </a:rPr>
              <a:t>Romaine lettuce has a crisp texture and full, sweet, mild flavor; it keeps well and is easy to handle; and</a:t>
            </a:r>
          </a:p>
          <a:p>
            <a:r>
              <a:rPr lang="en-US" sz="1200" b="0" i="0" u="none" strike="noStrike" kern="1200" baseline="0" dirty="0">
                <a:solidFill>
                  <a:schemeClr val="tx1"/>
                </a:solidFill>
                <a:latin typeface="+mn-lt"/>
                <a:ea typeface="+mn-ea"/>
                <a:cs typeface="+mn-cs"/>
              </a:rPr>
              <a:t>it is an essential ingredient in Caesar salad.</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14</a:t>
            </a:fld>
            <a:endParaRPr lang="en-US" dirty="0"/>
          </a:p>
        </p:txBody>
      </p:sp>
    </p:spTree>
    <p:extLst>
      <p:ext uri="{BB962C8B-B14F-4D97-AF65-F5344CB8AC3E}">
        <p14:creationId xmlns:p14="http://schemas.microsoft.com/office/powerpoint/2010/main" val="3514015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Sorrel</a:t>
            </a:r>
          </a:p>
          <a:p>
            <a:r>
              <a:rPr lang="en-US" sz="1200" b="0" i="0" u="none" strike="noStrike" kern="1200" baseline="0" dirty="0">
                <a:solidFill>
                  <a:schemeClr val="tx1"/>
                </a:solidFill>
                <a:latin typeface="+mn-lt"/>
                <a:ea typeface="+mn-ea"/>
                <a:cs typeface="+mn-cs"/>
              </a:rPr>
              <a:t>Sorrel contains oxalic acid, yielding a slightly acidic and bitter flavor; smaller leaves are preferred for</a:t>
            </a:r>
          </a:p>
          <a:p>
            <a:r>
              <a:rPr lang="en-US" sz="1200" b="0" i="0" u="none" strike="noStrike" kern="1200" baseline="0" dirty="0">
                <a:solidFill>
                  <a:schemeClr val="tx1"/>
                </a:solidFill>
                <a:latin typeface="+mn-lt"/>
                <a:ea typeface="+mn-ea"/>
                <a:cs typeface="+mn-cs"/>
              </a:rPr>
              <a:t>their milder flavor.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Spinach</a:t>
            </a:r>
          </a:p>
          <a:p>
            <a:r>
              <a:rPr lang="en-US" sz="1200" b="0" i="0" u="none" strike="noStrike" kern="1200" baseline="0" dirty="0">
                <a:solidFill>
                  <a:schemeClr val="tx1"/>
                </a:solidFill>
                <a:latin typeface="+mn-lt"/>
                <a:ea typeface="+mn-ea"/>
                <a:cs typeface="+mn-cs"/>
              </a:rPr>
              <a:t>Good alone or mixed with other greens, spinach must be washed very thoroughly, removing coarse</a:t>
            </a:r>
          </a:p>
          <a:p>
            <a:r>
              <a:rPr lang="en-US" sz="1200" b="0" i="0" u="none" strike="noStrike" kern="1200" baseline="0" dirty="0">
                <a:solidFill>
                  <a:schemeClr val="tx1"/>
                </a:solidFill>
                <a:latin typeface="+mn-lt"/>
                <a:ea typeface="+mn-ea"/>
                <a:cs typeface="+mn-cs"/>
              </a:rPr>
              <a:t>stems before service. Baby spinach is highly regarded for its mild, fresh flavor.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Watercress</a:t>
            </a:r>
          </a:p>
          <a:p>
            <a:r>
              <a:rPr lang="en-US" sz="1200" b="0" i="0" u="none" strike="noStrike" kern="1200" baseline="0" dirty="0">
                <a:solidFill>
                  <a:schemeClr val="tx1"/>
                </a:solidFill>
                <a:latin typeface="+mn-lt"/>
                <a:ea typeface="+mn-ea"/>
                <a:cs typeface="+mn-cs"/>
              </a:rPr>
              <a:t>Watercress has a pungent, peppery flavor and is used as a garnish and in salads.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15</a:t>
            </a:fld>
            <a:endParaRPr lang="en-US" dirty="0"/>
          </a:p>
        </p:txBody>
      </p:sp>
    </p:spTree>
    <p:extLst>
      <p:ext uri="{BB962C8B-B14F-4D97-AF65-F5344CB8AC3E}">
        <p14:creationId xmlns:p14="http://schemas.microsoft.com/office/powerpoint/2010/main" val="145815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Although salads are made up of many ingredients and vary greatly in appearance, there are four basic parts to most any salad.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base </a:t>
            </a:r>
            <a:r>
              <a:rPr lang="en-US" sz="1200" b="0" i="0" u="none" strike="noStrike" kern="1200" baseline="0" dirty="0">
                <a:solidFill>
                  <a:schemeClr val="tx1"/>
                </a:solidFill>
                <a:latin typeface="+mn-lt"/>
                <a:ea typeface="+mn-ea"/>
                <a:cs typeface="+mn-cs"/>
              </a:rPr>
              <a:t>of a salad is usually a layer of salad greens that line the plate or bowl in which the salad will be served. Use smaller leafy greens,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cup-shaped Boston lettuce, or iceberg lettuce leaves to give height to salads and form edible containers. Finely cut iceberg lettuce may also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serve as a base to support garnishes served with tacos, like sour cream, guacamole, and salsa. Also use romaine, Belgian endive, and leaf lettuce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as a salad base.</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16</a:t>
            </a:fld>
            <a:endParaRPr lang="en-US" dirty="0"/>
          </a:p>
        </p:txBody>
      </p:sp>
    </p:spTree>
    <p:extLst>
      <p:ext uri="{BB962C8B-B14F-4D97-AF65-F5344CB8AC3E}">
        <p14:creationId xmlns:p14="http://schemas.microsoft.com/office/powerpoint/2010/main" val="1265031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body </a:t>
            </a:r>
            <a:r>
              <a:rPr lang="en-US" sz="1200" b="0" i="0" u="none" strike="noStrike" kern="1200" baseline="0" dirty="0">
                <a:solidFill>
                  <a:schemeClr val="tx1"/>
                </a:solidFill>
                <a:latin typeface="+mn-lt"/>
                <a:ea typeface="+mn-ea"/>
                <a:cs typeface="+mn-cs"/>
              </a:rPr>
              <a:t>of a salad consists of the main ingredients. The body can be a mixture of vegetables, such as lettuce, tomatoes, carrots, etc.; meats,</a:t>
            </a:r>
          </a:p>
          <a:p>
            <a:r>
              <a:rPr lang="en-US" sz="1200" b="0" i="0" u="none" strike="noStrike" kern="1200" baseline="0" dirty="0">
                <a:solidFill>
                  <a:schemeClr val="tx1"/>
                </a:solidFill>
                <a:latin typeface="+mn-lt"/>
                <a:ea typeface="+mn-ea"/>
                <a:cs typeface="+mn-cs"/>
              </a:rPr>
              <a:t>such as turkey breast or ham; or cheeses and various fruits, such as mandarin oranges or apples. Use mayonnaise-based salads, such as tuna</a:t>
            </a:r>
          </a:p>
          <a:p>
            <a:r>
              <a:rPr lang="en-US" sz="1200" b="0" i="0" u="none" strike="noStrike" kern="1200" baseline="0" dirty="0">
                <a:solidFill>
                  <a:schemeClr val="tx1"/>
                </a:solidFill>
                <a:latin typeface="+mn-lt"/>
                <a:ea typeface="+mn-ea"/>
                <a:cs typeface="+mn-cs"/>
              </a:rPr>
              <a:t>salad or crabmeat salad, as a salad body placed on a base of lettuce. Salad ingredients can vary by season or occasion, but freshness is</a:t>
            </a:r>
          </a:p>
          <a:p>
            <a:r>
              <a:rPr lang="en-US" sz="1200" b="0" i="0" u="none" strike="noStrike" kern="1200" baseline="0" dirty="0">
                <a:solidFill>
                  <a:schemeClr val="tx1"/>
                </a:solidFill>
                <a:latin typeface="+mn-lt"/>
                <a:ea typeface="+mn-ea"/>
                <a:cs typeface="+mn-cs"/>
              </a:rPr>
              <a:t>always important.</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17</a:t>
            </a:fld>
            <a:endParaRPr lang="en-US" dirty="0"/>
          </a:p>
        </p:txBody>
      </p:sp>
    </p:spTree>
    <p:extLst>
      <p:ext uri="{BB962C8B-B14F-4D97-AF65-F5344CB8AC3E}">
        <p14:creationId xmlns:p14="http://schemas.microsoft.com/office/powerpoint/2010/main" val="2994132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salad dressing </a:t>
            </a:r>
            <a:r>
              <a:rPr lang="en-US" sz="1200" b="0" i="0" u="none" strike="noStrike" kern="1200" baseline="0" dirty="0">
                <a:solidFill>
                  <a:schemeClr val="tx1"/>
                </a:solidFill>
                <a:latin typeface="+mn-lt"/>
                <a:ea typeface="+mn-ea"/>
                <a:cs typeface="+mn-cs"/>
              </a:rPr>
              <a:t>is a liquid or semiliquid used to flavor salads. The dressing acts as a sauce that holds the salad together. Dressings</a:t>
            </a:r>
          </a:p>
          <a:p>
            <a:r>
              <a:rPr lang="en-US" sz="1200" b="0" i="0" u="none" strike="noStrike" kern="1200" baseline="0" dirty="0">
                <a:solidFill>
                  <a:schemeClr val="tx1"/>
                </a:solidFill>
                <a:latin typeface="+mn-lt"/>
                <a:ea typeface="+mn-ea"/>
                <a:cs typeface="+mn-cs"/>
              </a:rPr>
              <a:t>can range from mayonnaise for potato- or macaroni-based salads to vinaigrettes for lettuce-based salads. Sometimes dressings are called</a:t>
            </a:r>
          </a:p>
          <a:p>
            <a:r>
              <a:rPr lang="en-US" sz="1200" b="0" i="0" u="none" strike="noStrike" kern="1200" baseline="0" dirty="0">
                <a:solidFill>
                  <a:schemeClr val="tx1"/>
                </a:solidFill>
                <a:latin typeface="+mn-lt"/>
                <a:ea typeface="+mn-ea"/>
                <a:cs typeface="+mn-cs"/>
              </a:rPr>
              <a:t>cold sauces because their purpose is to flavor, moisten, and enrich food. Use tart or sour dressings for green salads and vegetable salads.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Use slightly sweetened dressings for fruit salads. Mix some dressings with the ingredients ahead of time, such as for a bound salad. Add some</a:t>
            </a:r>
          </a:p>
          <a:p>
            <a:r>
              <a:rPr lang="en-US" sz="1200" b="0" i="0" u="none" strike="noStrike" kern="1200" baseline="0" dirty="0">
                <a:solidFill>
                  <a:schemeClr val="tx1"/>
                </a:solidFill>
                <a:latin typeface="+mn-lt"/>
                <a:ea typeface="+mn-ea"/>
                <a:cs typeface="+mn-cs"/>
              </a:rPr>
              <a:t>dressings at plating and service to bring an additional flavor aspect to the final product.</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18</a:t>
            </a:fld>
            <a:endParaRPr lang="en-US" dirty="0"/>
          </a:p>
        </p:txBody>
      </p:sp>
    </p:spTree>
    <p:extLst>
      <p:ext uri="{BB962C8B-B14F-4D97-AF65-F5344CB8AC3E}">
        <p14:creationId xmlns:p14="http://schemas.microsoft.com/office/powerpoint/2010/main" val="2908575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garnish </a:t>
            </a:r>
            <a:r>
              <a:rPr lang="en-US" sz="1200" b="0" i="0" u="none" strike="noStrike" kern="1200" baseline="0" dirty="0">
                <a:solidFill>
                  <a:schemeClr val="tx1"/>
                </a:solidFill>
                <a:latin typeface="+mn-lt"/>
                <a:ea typeface="+mn-ea"/>
                <a:cs typeface="+mn-cs"/>
              </a:rPr>
              <a:t>enhances the appearance of the salad while also complementing the overall taste. A garnish should be something that will</a:t>
            </a:r>
          </a:p>
          <a:p>
            <a:r>
              <a:rPr lang="en-US" sz="1200" b="0" i="0" u="none" strike="noStrike" kern="1200" baseline="0" dirty="0">
                <a:solidFill>
                  <a:schemeClr val="tx1"/>
                </a:solidFill>
                <a:latin typeface="+mn-lt"/>
                <a:ea typeface="+mn-ea"/>
                <a:cs typeface="+mn-cs"/>
              </a:rPr>
              <a:t>be eaten with the body of the salad, functioning as a flavor component. Simple garnishes are the best. Mix them with the other salad ingredients</a:t>
            </a:r>
          </a:p>
          <a:p>
            <a:r>
              <a:rPr lang="en-US" sz="1200" b="0" i="0" u="none" strike="noStrike" kern="1200" baseline="0" dirty="0">
                <a:solidFill>
                  <a:schemeClr val="tx1"/>
                </a:solidFill>
                <a:latin typeface="+mn-lt"/>
                <a:ea typeface="+mn-ea"/>
                <a:cs typeface="+mn-cs"/>
              </a:rPr>
              <a:t>or add them at the very end. For example, mix shredded carrot or a fine julienne of red bell pepper with salad greens, or lightly toss them with</a:t>
            </a:r>
          </a:p>
          <a:p>
            <a:r>
              <a:rPr lang="en-US" sz="1200" b="0" i="0" u="none" strike="noStrike" kern="1200" baseline="0" dirty="0">
                <a:solidFill>
                  <a:schemeClr val="tx1"/>
                </a:solidFill>
                <a:latin typeface="+mn-lt"/>
                <a:ea typeface="+mn-ea"/>
                <a:cs typeface="+mn-cs"/>
              </a:rPr>
              <a:t>seasoning and then place them on top of the greens. This garnish is decorative as well as tasty. Always consider the components and overall</a:t>
            </a:r>
          </a:p>
          <a:p>
            <a:r>
              <a:rPr lang="en-US" sz="1200" b="0" i="0" u="none" strike="noStrike" kern="1200" baseline="0" dirty="0">
                <a:solidFill>
                  <a:schemeClr val="tx1"/>
                </a:solidFill>
                <a:latin typeface="+mn-lt"/>
                <a:ea typeface="+mn-ea"/>
                <a:cs typeface="+mn-cs"/>
              </a:rPr>
              <a:t>taste of the salad when choosing a garnish.</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19</a:t>
            </a:fld>
            <a:endParaRPr lang="en-US" dirty="0"/>
          </a:p>
        </p:txBody>
      </p:sp>
    </p:spTree>
    <p:extLst>
      <p:ext uri="{BB962C8B-B14F-4D97-AF65-F5344CB8AC3E}">
        <p14:creationId xmlns:p14="http://schemas.microsoft.com/office/powerpoint/2010/main" val="3568027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20</a:t>
            </a:fld>
            <a:endParaRPr lang="en-US" dirty="0"/>
          </a:p>
        </p:txBody>
      </p:sp>
    </p:spTree>
    <p:extLst>
      <p:ext uri="{BB962C8B-B14F-4D97-AF65-F5344CB8AC3E}">
        <p14:creationId xmlns:p14="http://schemas.microsoft.com/office/powerpoint/2010/main" val="2331338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starter salad, served as an appetizer to the main meal, is smaller in portion and consists of light, fresh, crisp ingredients to stimulate the appetite. Generally, salad greens and other vegetables lightly coated with a tangy, flavorful dressing work well as starter salads. A starter salad can also include small portions of protein such as seared tuna. A satisfying, attractive salad can set the tone for the rest of the meal.</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3</a:t>
            </a:fld>
            <a:endParaRPr lang="en-US" dirty="0"/>
          </a:p>
        </p:txBody>
      </p:sp>
    </p:spTree>
    <p:extLst>
      <p:ext uri="{BB962C8B-B14F-4D97-AF65-F5344CB8AC3E}">
        <p14:creationId xmlns:p14="http://schemas.microsoft.com/office/powerpoint/2010/main" val="947064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two types of green salad are tossed (or mixed) and composed salad. Prepare all ingredients individually for either salad. Mix (or toss) together</a:t>
            </a:r>
          </a:p>
          <a:p>
            <a:r>
              <a:rPr lang="en-US" sz="1200" b="0" i="0" u="none" strike="noStrike" kern="1200" baseline="0" dirty="0">
                <a:solidFill>
                  <a:schemeClr val="tx1"/>
                </a:solidFill>
                <a:latin typeface="+mn-lt"/>
                <a:ea typeface="+mn-ea"/>
                <a:cs typeface="+mn-cs"/>
              </a:rPr>
              <a:t>the ingredients of a tossed green salad prior to plating. Then, place a tossed salad on a base or serve without further garnish. You do not toss together</a:t>
            </a:r>
          </a:p>
          <a:p>
            <a:r>
              <a:rPr lang="en-US" sz="1200" b="0" i="0" u="none" strike="noStrike" kern="1200" baseline="0" dirty="0">
                <a:solidFill>
                  <a:schemeClr val="tx1"/>
                </a:solidFill>
                <a:latin typeface="+mn-lt"/>
                <a:ea typeface="+mn-ea"/>
                <a:cs typeface="+mn-cs"/>
              </a:rPr>
              <a:t>the ingredients for a composed salad. Arrange the ingredients on the base separately to create the desired taste experience and achieve a high level of</a:t>
            </a:r>
          </a:p>
          <a:p>
            <a:r>
              <a:rPr lang="en-US" sz="1200" b="0" i="0" u="none" strike="noStrike" kern="1200" baseline="0" dirty="0">
                <a:solidFill>
                  <a:schemeClr val="tx1"/>
                </a:solidFill>
                <a:latin typeface="+mn-lt"/>
                <a:ea typeface="+mn-ea"/>
                <a:cs typeface="+mn-cs"/>
              </a:rPr>
              <a:t>visual appeal.</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21</a:t>
            </a:fld>
            <a:endParaRPr lang="en-US" dirty="0"/>
          </a:p>
        </p:txBody>
      </p:sp>
    </p:spTree>
    <p:extLst>
      <p:ext uri="{BB962C8B-B14F-4D97-AF65-F5344CB8AC3E}">
        <p14:creationId xmlns:p14="http://schemas.microsoft.com/office/powerpoint/2010/main" val="1701116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bound salad is prepared from cooked primary ingredients such as meat, poultry, fish, egg, or starch such as potato, pasta, or rice. </a:t>
            </a:r>
          </a:p>
          <a:p>
            <a:r>
              <a:rPr lang="en-US" sz="1200" b="0" i="0" u="none" strike="noStrike" kern="1200" baseline="0" dirty="0">
                <a:solidFill>
                  <a:schemeClr val="tx1"/>
                </a:solidFill>
                <a:latin typeface="+mn-lt"/>
                <a:ea typeface="+mn-ea"/>
                <a:cs typeface="+mn-cs"/>
              </a:rPr>
              <a:t>The ingredients are bound together with some type of heavy dressing such as mayonnaise.</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22</a:t>
            </a:fld>
            <a:endParaRPr lang="en-US" dirty="0"/>
          </a:p>
        </p:txBody>
      </p:sp>
    </p:spTree>
    <p:extLst>
      <p:ext uri="{BB962C8B-B14F-4D97-AF65-F5344CB8AC3E}">
        <p14:creationId xmlns:p14="http://schemas.microsoft.com/office/powerpoint/2010/main" val="3609575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vegetable salad is prepared from cooked and/or raw vegetables. Use a heavy dressing to bind this type of salad or toss with a lighter dressing.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For example, bind the cabbage for coleslaw with a heavier mayonnaise-based dressing or a lighter vinegar-and-oil dressing. As part of the preparation, allow the ingredients in a vegetable salad to rest for a period of time to increase flavor and change texture in the mixture of ingredients.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23</a:t>
            </a:fld>
            <a:endParaRPr lang="en-US" dirty="0"/>
          </a:p>
        </p:txBody>
      </p:sp>
    </p:spTree>
    <p:extLst>
      <p:ext uri="{BB962C8B-B14F-4D97-AF65-F5344CB8AC3E}">
        <p14:creationId xmlns:p14="http://schemas.microsoft.com/office/powerpoint/2010/main" val="3086344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You prepare a fruit salad from fruit using a slightly sweet or sweet/sour dressing to enhance the flavor. Handle the</a:t>
            </a:r>
          </a:p>
          <a:p>
            <a:r>
              <a:rPr lang="en-US" sz="1200" b="0" i="0" u="none" strike="noStrike" kern="1200" baseline="0" dirty="0">
                <a:solidFill>
                  <a:schemeClr val="tx1"/>
                </a:solidFill>
                <a:latin typeface="+mn-lt"/>
                <a:ea typeface="+mn-ea"/>
                <a:cs typeface="+mn-cs"/>
              </a:rPr>
              <a:t>fruit carefully, and prepare the salad close to service to prevent the cut fruit from softening, browning, or losing moisture.</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24</a:t>
            </a:fld>
            <a:endParaRPr lang="en-US" dirty="0"/>
          </a:p>
        </p:txBody>
      </p:sp>
    </p:spTree>
    <p:extLst>
      <p:ext uri="{BB962C8B-B14F-4D97-AF65-F5344CB8AC3E}">
        <p14:creationId xmlns:p14="http://schemas.microsoft.com/office/powerpoint/2010/main" val="3268517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combination salad incorporates a combination of any of the four salad types discussed previously. When making a combination salad, prepare the different components according to their individual guidelines. Be sure to follow the guidelines for attractive salad arrangement.</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25</a:t>
            </a:fld>
            <a:endParaRPr lang="en-US" dirty="0"/>
          </a:p>
        </p:txBody>
      </p:sp>
    </p:spTree>
    <p:extLst>
      <p:ext uri="{BB962C8B-B14F-4D97-AF65-F5344CB8AC3E}">
        <p14:creationId xmlns:p14="http://schemas.microsoft.com/office/powerpoint/2010/main" val="2377024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Because salads are not cooked and are a ready-to-eat food, it is important to wash your hands before preparing them. Wear single-use gloves when</a:t>
            </a:r>
          </a:p>
          <a:p>
            <a:r>
              <a:rPr lang="en-US" sz="1200" b="0" i="0" u="none" strike="noStrike" kern="1200" baseline="0" dirty="0">
                <a:solidFill>
                  <a:schemeClr val="tx1"/>
                </a:solidFill>
                <a:latin typeface="+mn-lt"/>
                <a:ea typeface="+mn-ea"/>
                <a:cs typeface="+mn-cs"/>
              </a:rPr>
              <a:t>handling these ingredients and remember to change gloves when required.</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26</a:t>
            </a:fld>
            <a:endParaRPr lang="en-US" dirty="0"/>
          </a:p>
        </p:txBody>
      </p:sp>
    </p:spTree>
    <p:extLst>
      <p:ext uri="{BB962C8B-B14F-4D97-AF65-F5344CB8AC3E}">
        <p14:creationId xmlns:p14="http://schemas.microsoft.com/office/powerpoint/2010/main" val="3615036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Look at the plate or bowl as a picture frame. Select the right dish for the portion size. Keep the salad off the rim of the dish.</a:t>
            </a:r>
          </a:p>
          <a:p>
            <a:pPr marL="228600" indent="-228600">
              <a:buFont typeface="+mj-lt"/>
              <a:buAutoNum type="arabicPeriod"/>
            </a:pPr>
            <a:r>
              <a:rPr lang="en-US" sz="1200" b="0" i="0" u="none" strike="noStrike" kern="1200" baseline="0" dirty="0">
                <a:solidFill>
                  <a:schemeClr val="tx1"/>
                </a:solidFill>
                <a:latin typeface="+mn-lt"/>
                <a:ea typeface="+mn-ea"/>
                <a:cs typeface="+mn-cs"/>
              </a:rPr>
              <a:t>Maintain a good balance of colors. Dress up plain iceberg lettuce with shredded carrots, red cabbage, another colored vegetable, or darker greens. Remember, three colors is usually enough. Too many colors is unappetizing.</a:t>
            </a:r>
          </a:p>
          <a:p>
            <a:pPr marL="228600" indent="-228600">
              <a:buFont typeface="+mj-lt"/>
              <a:buAutoNum type="arabicPeriod"/>
            </a:pPr>
            <a:r>
              <a:rPr lang="en-US" sz="1200" b="0" i="0" u="none" strike="noStrike" kern="1200" baseline="0" dirty="0">
                <a:solidFill>
                  <a:schemeClr val="tx1"/>
                </a:solidFill>
                <a:latin typeface="+mn-lt"/>
                <a:ea typeface="+mn-ea"/>
                <a:cs typeface="+mn-cs"/>
              </a:rPr>
              <a:t>Height makes a salad more attractive. Ingredients that are mounded on a plate are more interesting and appealing than if they are spread flat over it. Place tomato or fruit wedges so that they overlap or lean on each other.</a:t>
            </a:r>
          </a:p>
          <a:p>
            <a:pPr marL="228600" indent="-228600">
              <a:buFont typeface="+mj-lt"/>
              <a:buAutoNum type="arabicPeriod"/>
            </a:pPr>
            <a:r>
              <a:rPr lang="en-US" sz="1200" b="0" i="0" u="none" strike="noStrike" kern="1200" baseline="0" dirty="0">
                <a:solidFill>
                  <a:schemeClr val="tx1"/>
                </a:solidFill>
                <a:latin typeface="+mn-lt"/>
                <a:ea typeface="+mn-ea"/>
                <a:cs typeface="+mn-cs"/>
              </a:rPr>
              <a:t>Always cut the ingredients neatly and uniformly.</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27</a:t>
            </a:fld>
            <a:endParaRPr lang="en-US" dirty="0"/>
          </a:p>
        </p:txBody>
      </p:sp>
    </p:spTree>
    <p:extLst>
      <p:ext uri="{BB962C8B-B14F-4D97-AF65-F5344CB8AC3E}">
        <p14:creationId xmlns:p14="http://schemas.microsoft.com/office/powerpoint/2010/main" val="1060493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5"/>
            </a:pPr>
            <a:r>
              <a:rPr lang="en-US" sz="1200" b="0" i="0" u="none" strike="noStrike" kern="1200" baseline="0" dirty="0">
                <a:solidFill>
                  <a:schemeClr val="tx1"/>
                </a:solidFill>
                <a:latin typeface="+mn-lt"/>
                <a:ea typeface="+mn-ea"/>
                <a:cs typeface="+mn-cs"/>
              </a:rPr>
              <a:t>Make sure every ingredient can be easily identified. Cut every ingredient into large enough pieces so that the guest can recognize them immediately. Use bite-sized pieces unless the food item can be cut with a fork.</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Finely chop items used as seasoning, such as onions.</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Keep the arrangement of ingredients simple. Using too many ingredients in an effort to make a salad more visually attractive may end up muddling the taste of the salad.</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28</a:t>
            </a:fld>
            <a:endParaRPr lang="en-US" dirty="0"/>
          </a:p>
        </p:txBody>
      </p:sp>
    </p:spTree>
    <p:extLst>
      <p:ext uri="{BB962C8B-B14F-4D97-AF65-F5344CB8AC3E}">
        <p14:creationId xmlns:p14="http://schemas.microsoft.com/office/powerpoint/2010/main" val="334712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variety of presentation</a:t>
            </a:r>
            <a:r>
              <a:rPr lang="en-US" baseline="0" dirty="0"/>
              <a:t> styles.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29</a:t>
            </a:fld>
            <a:endParaRPr lang="en-US" dirty="0"/>
          </a:p>
        </p:txBody>
      </p:sp>
    </p:spTree>
    <p:extLst>
      <p:ext uri="{BB962C8B-B14F-4D97-AF65-F5344CB8AC3E}">
        <p14:creationId xmlns:p14="http://schemas.microsoft.com/office/powerpoint/2010/main" val="4253741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Gather all ingredients, including dressing.</a:t>
            </a:r>
          </a:p>
          <a:p>
            <a:pPr marL="228600" indent="-228600">
              <a:buFont typeface="+mj-lt"/>
              <a:buAutoNum type="arabicPeriod"/>
            </a:pPr>
            <a:r>
              <a:rPr lang="en-US" sz="1200" b="0" i="0" u="none" strike="noStrike" kern="1200" baseline="0" dirty="0">
                <a:solidFill>
                  <a:schemeClr val="tx1"/>
                </a:solidFill>
                <a:latin typeface="+mn-lt"/>
                <a:ea typeface="+mn-ea"/>
                <a:cs typeface="+mn-cs"/>
              </a:rPr>
              <a:t>Cut all ingredients neatly. The shapes of the vegetables are important to the appearance of the salad:</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Cut vegetables in a uniform size.</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Cut the fresh vegetables as close to service time as possible.</a:t>
            </a:r>
          </a:p>
          <a:p>
            <a:pPr marL="228600" indent="-228600">
              <a:buFont typeface="+mj-lt"/>
              <a:buAutoNum type="arabicPeriod"/>
            </a:pPr>
            <a:r>
              <a:rPr lang="en-US" sz="1200" b="0" i="0" u="none" strike="noStrike" kern="1200" baseline="0" dirty="0">
                <a:solidFill>
                  <a:schemeClr val="tx1"/>
                </a:solidFill>
                <a:latin typeface="+mn-lt"/>
                <a:ea typeface="+mn-ea"/>
                <a:cs typeface="+mn-cs"/>
              </a:rPr>
              <a:t>Cook vegetables in accordance with the recipe, if the vegetables need to be cooked, but always protect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color and texture. Cooked vegetables should be firm, with a crisp texture and good color.</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30</a:t>
            </a:fld>
            <a:endParaRPr lang="en-US" dirty="0"/>
          </a:p>
        </p:txBody>
      </p:sp>
    </p:spTree>
    <p:extLst>
      <p:ext uri="{BB962C8B-B14F-4D97-AF65-F5344CB8AC3E}">
        <p14:creationId xmlns:p14="http://schemas.microsoft.com/office/powerpoint/2010/main" val="302851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accompaniment salad, also known as a side salad, is served with the main course of the meal. It should be light and flavorful, but not too rich.</a:t>
            </a:r>
          </a:p>
          <a:p>
            <a:r>
              <a:rPr lang="en-US" sz="1200" b="0" i="0" u="none" strike="noStrike" kern="1200" baseline="0" dirty="0">
                <a:solidFill>
                  <a:schemeClr val="tx1"/>
                </a:solidFill>
                <a:latin typeface="+mn-lt"/>
                <a:ea typeface="+mn-ea"/>
                <a:cs typeface="+mn-cs"/>
              </a:rPr>
              <a:t>The side salad should balance and complement the main course. For example, never serve a starchy salad, such as potato salad, when the main entrée also</a:t>
            </a:r>
          </a:p>
          <a:p>
            <a:r>
              <a:rPr lang="en-US" sz="1200" b="0" i="0" u="none" strike="noStrike" kern="1200" baseline="0" dirty="0">
                <a:solidFill>
                  <a:schemeClr val="tx1"/>
                </a:solidFill>
                <a:latin typeface="+mn-lt"/>
                <a:ea typeface="+mn-ea"/>
                <a:cs typeface="+mn-cs"/>
              </a:rPr>
              <a:t>contains a starch (potatoes, rice, or pasta). Sweet fruit salads can accompany ham and pork. Lighter vegetable salads are good choices for hearty meals.</a:t>
            </a:r>
          </a:p>
          <a:p>
            <a:r>
              <a:rPr lang="en-US" sz="1200" b="0" i="0" u="none" strike="noStrike" kern="1200" baseline="0" dirty="0">
                <a:solidFill>
                  <a:schemeClr val="tx1"/>
                </a:solidFill>
                <a:latin typeface="+mn-lt"/>
                <a:ea typeface="+mn-ea"/>
                <a:cs typeface="+mn-cs"/>
              </a:rPr>
              <a:t>Heavier salads, such as potato or pasta salad, go with a light main entrée, such as a sandwich.</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4</a:t>
            </a:fld>
            <a:endParaRPr lang="en-US" dirty="0"/>
          </a:p>
        </p:txBody>
      </p:sp>
    </p:spTree>
    <p:extLst>
      <p:ext uri="{BB962C8B-B14F-4D97-AF65-F5344CB8AC3E}">
        <p14:creationId xmlns:p14="http://schemas.microsoft.com/office/powerpoint/2010/main" val="2733964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4"/>
            </a:pPr>
            <a:r>
              <a:rPr lang="en-US" sz="1200" b="0" i="0" u="none" strike="noStrike" kern="1200" baseline="0" dirty="0">
                <a:solidFill>
                  <a:schemeClr val="tx1"/>
                </a:solidFill>
                <a:latin typeface="+mn-lt"/>
                <a:ea typeface="+mn-ea"/>
                <a:cs typeface="+mn-cs"/>
              </a:rPr>
              <a:t>Thoroughly drain and chill cooked vegetables before mixing them with the other ingredients.</a:t>
            </a:r>
          </a:p>
          <a:p>
            <a:pPr marL="228600" indent="-228600">
              <a:buFont typeface="+mj-lt"/>
              <a:buAutoNum type="arabicPeriod" startAt="4"/>
            </a:pPr>
            <a:r>
              <a:rPr lang="en-US" sz="1200" b="0" i="0" u="none" strike="noStrike" kern="1200" baseline="0" dirty="0">
                <a:solidFill>
                  <a:schemeClr val="tx1"/>
                </a:solidFill>
                <a:latin typeface="+mn-lt"/>
                <a:ea typeface="+mn-ea"/>
                <a:cs typeface="+mn-cs"/>
              </a:rPr>
              <a:t>Toss all ingredients in a stainless-steel bowl and chill thoroughly. </a:t>
            </a:r>
          </a:p>
          <a:p>
            <a:pPr marL="228600" indent="-228600">
              <a:buFont typeface="+mj-lt"/>
              <a:buAutoNum type="arabicPeriod" startAt="4"/>
            </a:pPr>
            <a:r>
              <a:rPr lang="en-US" sz="1200" b="0" i="0" u="none" strike="noStrike" kern="1200" baseline="0" dirty="0">
                <a:solidFill>
                  <a:schemeClr val="tx1"/>
                </a:solidFill>
                <a:latin typeface="+mn-lt"/>
                <a:ea typeface="+mn-ea"/>
                <a:cs typeface="+mn-cs"/>
              </a:rPr>
              <a:t>Serve on a chilled plate or in a chilled bowl, with base and garnish if called for, in accordance with the recipe:</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Do not plate vegetable salads with acidic dressings too far ahead of time.</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a base is called for, use sturdy, crisp greens—iceberg, romaine, or endive—because these greens will not wilt easily.</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31</a:t>
            </a:fld>
            <a:endParaRPr lang="en-US" dirty="0"/>
          </a:p>
        </p:txBody>
      </p:sp>
    </p:spTree>
    <p:extLst>
      <p:ext uri="{BB962C8B-B14F-4D97-AF65-F5344CB8AC3E}">
        <p14:creationId xmlns:p14="http://schemas.microsoft.com/office/powerpoint/2010/main" val="2182463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Choose the ingredients. Try using one or more types of greens with flavors that will enhance the combination: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some sweet and some bitter; some crisp and some soft; and some light in color and some dark in color.</a:t>
            </a:r>
          </a:p>
          <a:p>
            <a:pPr marL="228600" indent="-228600">
              <a:buFont typeface="+mj-lt"/>
              <a:buAutoNum type="arabicPeriod"/>
            </a:pPr>
            <a:r>
              <a:rPr lang="en-US" sz="1200" b="0" i="0" u="none" strike="noStrike" kern="1200" baseline="0" dirty="0">
                <a:solidFill>
                  <a:schemeClr val="tx1"/>
                </a:solidFill>
                <a:latin typeface="+mn-lt"/>
                <a:ea typeface="+mn-ea"/>
                <a:cs typeface="+mn-cs"/>
              </a:rPr>
              <a:t>Wash and clean the ingredients. Discard all withered, wilted, moldy, discolored, or rotten pieces. </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32</a:t>
            </a:fld>
            <a:endParaRPr lang="en-US" dirty="0"/>
          </a:p>
        </p:txBody>
      </p:sp>
    </p:spTree>
    <p:extLst>
      <p:ext uri="{BB962C8B-B14F-4D97-AF65-F5344CB8AC3E}">
        <p14:creationId xmlns:p14="http://schemas.microsoft.com/office/powerpoint/2010/main" val="4231314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3"/>
            </a:pPr>
            <a:r>
              <a:rPr lang="en-US" sz="1200" b="0" i="0" u="none" strike="noStrike" kern="1200" baseline="0" dirty="0">
                <a:solidFill>
                  <a:schemeClr val="tx1"/>
                </a:solidFill>
                <a:latin typeface="+mn-lt"/>
                <a:ea typeface="+mn-ea"/>
                <a:cs typeface="+mn-cs"/>
              </a:rPr>
              <a:t>Remove all bitter and/or woody stems and cores. </a:t>
            </a:r>
          </a:p>
          <a:p>
            <a:pPr marL="228600" indent="-228600">
              <a:buFont typeface="+mj-lt"/>
              <a:buAutoNum type="arabicPeriod" startAt="3"/>
            </a:pPr>
            <a:r>
              <a:rPr lang="en-US" sz="1200" b="0" i="0" u="none" strike="noStrike" kern="1200" baseline="0" dirty="0">
                <a:solidFill>
                  <a:schemeClr val="tx1"/>
                </a:solidFill>
                <a:latin typeface="+mn-lt"/>
                <a:ea typeface="+mn-ea"/>
                <a:cs typeface="+mn-cs"/>
              </a:rPr>
              <a:t>Use a salad spinner to spin the ingredients completely dry.</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33</a:t>
            </a:fld>
            <a:endParaRPr lang="en-US" dirty="0"/>
          </a:p>
        </p:txBody>
      </p:sp>
    </p:spTree>
    <p:extLst>
      <p:ext uri="{BB962C8B-B14F-4D97-AF65-F5344CB8AC3E}">
        <p14:creationId xmlns:p14="http://schemas.microsoft.com/office/powerpoint/2010/main" val="245042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5"/>
            </a:pPr>
            <a:r>
              <a:rPr lang="en-US" sz="1200" b="0" i="0" u="none" strike="noStrike" kern="1200" baseline="0" dirty="0">
                <a:solidFill>
                  <a:schemeClr val="tx1"/>
                </a:solidFill>
                <a:latin typeface="+mn-lt"/>
                <a:ea typeface="+mn-ea"/>
                <a:cs typeface="+mn-cs"/>
              </a:rPr>
              <a:t>Cut as required, making sure the cuts are uniform. </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Store any ingredients that you are not using immediately.</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Tear or cut the greens into bite-size pieces. Guests should not have to cut the greens.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preferred serving size for a piece of lettuce is about the size of half of a dollar bill.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If time does not allow for tearing greens, be sure to use sharp, stainless-steel knives to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cut them.</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34</a:t>
            </a:fld>
            <a:endParaRPr lang="en-US" dirty="0"/>
          </a:p>
        </p:txBody>
      </p:sp>
    </p:spTree>
    <p:extLst>
      <p:ext uri="{BB962C8B-B14F-4D97-AF65-F5344CB8AC3E}">
        <p14:creationId xmlns:p14="http://schemas.microsoft.com/office/powerpoint/2010/main" val="1179061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When ready for assembly:</a:t>
            </a:r>
          </a:p>
          <a:p>
            <a:endParaRPr lang="en-US" sz="1200" b="0" i="1"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Tossed Green Salad</a:t>
            </a:r>
          </a:p>
          <a:p>
            <a:pPr marL="228600" indent="-228600">
              <a:buFont typeface="+mj-lt"/>
              <a:buAutoNum type="arabicPeriod"/>
            </a:pPr>
            <a:r>
              <a:rPr lang="en-US" sz="1200" b="0" i="0" u="none" strike="noStrike" kern="1200" baseline="0" dirty="0">
                <a:solidFill>
                  <a:schemeClr val="tx1"/>
                </a:solidFill>
                <a:latin typeface="+mn-lt"/>
                <a:ea typeface="+mn-ea"/>
                <a:cs typeface="+mn-cs"/>
              </a:rPr>
              <a:t>Combine all ingredients in a stainless-steel bowl and toss gently (being careful not to break apart delicate items).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Toss the greens gently until they are uniformly mixed. It is acceptable to add a nonjuicy raw vegetable garnish,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such as julienne of green pepper or carrot shreds. Cut the garnish into broad, thin slices or shreds.</a:t>
            </a:r>
          </a:p>
          <a:p>
            <a:pPr marL="228600" indent="-228600">
              <a:buFont typeface="+mj-lt"/>
              <a:buAutoNum type="arabicPeriod"/>
            </a:pPr>
            <a:r>
              <a:rPr lang="en-US" sz="1200" b="0" i="0" u="none" strike="noStrike" kern="1200" baseline="0" dirty="0">
                <a:solidFill>
                  <a:schemeClr val="tx1"/>
                </a:solidFill>
                <a:latin typeface="+mn-lt"/>
                <a:ea typeface="+mn-ea"/>
                <a:cs typeface="+mn-cs"/>
              </a:rPr>
              <a:t>Garnish with tomato wedges, cherry tomatoes, cucumber slices, radishes, and pepper rings, as desired.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Garnishes that will become soggy or discolored, such as croutons or avocados, should be added just before service.</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35</a:t>
            </a:fld>
            <a:endParaRPr lang="en-US" dirty="0"/>
          </a:p>
        </p:txBody>
      </p:sp>
    </p:spTree>
    <p:extLst>
      <p:ext uri="{BB962C8B-B14F-4D97-AF65-F5344CB8AC3E}">
        <p14:creationId xmlns:p14="http://schemas.microsoft.com/office/powerpoint/2010/main" val="269412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When ready for assembly:</a:t>
            </a:r>
          </a:p>
          <a:p>
            <a:endParaRPr lang="en-US" sz="1200" b="0" i="1"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Tossed Green Salad</a:t>
            </a:r>
          </a:p>
          <a:p>
            <a:pPr marL="228600" indent="-228600">
              <a:buFont typeface="+mj-lt"/>
              <a:buAutoNum type="arabicPeriod" startAt="3"/>
            </a:pPr>
            <a:r>
              <a:rPr lang="en-US" sz="1200" b="0" i="0" u="none" strike="noStrike" kern="1200" baseline="0" dirty="0">
                <a:solidFill>
                  <a:schemeClr val="tx1"/>
                </a:solidFill>
                <a:latin typeface="+mn-lt"/>
                <a:ea typeface="+mn-ea"/>
                <a:cs typeface="+mn-cs"/>
              </a:rPr>
              <a:t>Dress the greens appropriately with only enough dressing to lightly coat the greens as close to service time as possible.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normal ratio is one-third ounce of dressing per ounce of greens.</a:t>
            </a:r>
          </a:p>
          <a:p>
            <a:pPr marL="228600" indent="-228600">
              <a:buFont typeface="+mj-lt"/>
              <a:buAutoNum type="arabicPeriod" startAt="3"/>
            </a:pPr>
            <a:r>
              <a:rPr lang="en-US" sz="1200" b="0" i="0" u="none" strike="noStrike" kern="1200" baseline="0" dirty="0">
                <a:solidFill>
                  <a:schemeClr val="tx1"/>
                </a:solidFill>
                <a:latin typeface="+mn-lt"/>
                <a:ea typeface="+mn-ea"/>
                <a:cs typeface="+mn-cs"/>
              </a:rPr>
              <a:t>Place the salad on cold plates, using a base if necessary. Avoid putting salad ingredients on plates more than an hour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or two before service, because they will wilt or dry out.</a:t>
            </a:r>
          </a:p>
          <a:p>
            <a:pPr marL="228600" indent="-228600">
              <a:buFont typeface="+mj-lt"/>
              <a:buAutoNum type="arabicPeriod" startAt="3"/>
            </a:pPr>
            <a:r>
              <a:rPr lang="en-US" sz="1200" b="0" i="0" u="none" strike="noStrike" kern="1200" baseline="0" dirty="0">
                <a:solidFill>
                  <a:schemeClr val="tx1"/>
                </a:solidFill>
                <a:latin typeface="+mn-lt"/>
                <a:ea typeface="+mn-ea"/>
                <a:cs typeface="+mn-cs"/>
              </a:rPr>
              <a:t>Serve chilled with a chilled fork and dressing as required.</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36</a:t>
            </a:fld>
            <a:endParaRPr lang="en-US" dirty="0"/>
          </a:p>
        </p:txBody>
      </p:sp>
    </p:spTree>
    <p:extLst>
      <p:ext uri="{BB962C8B-B14F-4D97-AF65-F5344CB8AC3E}">
        <p14:creationId xmlns:p14="http://schemas.microsoft.com/office/powerpoint/2010/main" val="2155195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When ready for assembly:</a:t>
            </a:r>
          </a:p>
          <a:p>
            <a:endParaRPr lang="en-US" sz="1200" b="0" i="1"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Composed Green Salad</a:t>
            </a:r>
            <a:endParaRPr lang="en-US" sz="1200" b="0" i="1"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Place desired base on a chilled plate or bowl.</a:t>
            </a:r>
          </a:p>
          <a:p>
            <a:pPr marL="228600" indent="-228600">
              <a:buFont typeface="+mj-lt"/>
              <a:buAutoNum type="arabicPeriod"/>
            </a:pPr>
            <a:r>
              <a:rPr lang="en-US" sz="1200" b="0" i="0" u="none" strike="noStrike" kern="1200" baseline="0" dirty="0">
                <a:solidFill>
                  <a:schemeClr val="tx1"/>
                </a:solidFill>
                <a:latin typeface="+mn-lt"/>
                <a:ea typeface="+mn-ea"/>
                <a:cs typeface="+mn-cs"/>
              </a:rPr>
              <a:t>If serving immediately, pretoss each ingredient with a small amount of dressing or olive oil and lightly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season. If not serving immediately, skip this step to avoid wilting and loss of color. The flavor of the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finished dish will not be as complete, but the texture and color of the ingredients will be fresher.</a:t>
            </a:r>
          </a:p>
          <a:p>
            <a:pPr marL="228600" indent="-228600">
              <a:buFont typeface="+mj-lt"/>
              <a:buAutoNum type="arabicPeriod"/>
            </a:pPr>
            <a:r>
              <a:rPr lang="en-US" sz="1200" b="0" i="0" u="none" strike="noStrike" kern="1200" baseline="0" dirty="0">
                <a:solidFill>
                  <a:schemeClr val="tx1"/>
                </a:solidFill>
                <a:latin typeface="+mn-lt"/>
                <a:ea typeface="+mn-ea"/>
                <a:cs typeface="+mn-cs"/>
              </a:rPr>
              <a:t>Place ingredients as planned.</a:t>
            </a:r>
          </a:p>
          <a:p>
            <a:pPr marL="228600" indent="-228600">
              <a:buFont typeface="+mj-lt"/>
              <a:buAutoNum type="arabicPeriod"/>
            </a:pPr>
            <a:r>
              <a:rPr lang="en-US" sz="1200" b="0" i="0" u="none" strike="noStrike" kern="1200" baseline="0" dirty="0">
                <a:solidFill>
                  <a:schemeClr val="tx1"/>
                </a:solidFill>
                <a:latin typeface="+mn-lt"/>
                <a:ea typeface="+mn-ea"/>
                <a:cs typeface="+mn-cs"/>
              </a:rPr>
              <a:t>Garnish and dress in accordance with the recipe or service need. </a:t>
            </a:r>
          </a:p>
          <a:p>
            <a:pPr marL="228600" indent="-228600">
              <a:buFont typeface="+mj-lt"/>
              <a:buAutoNum type="arabicPeriod"/>
            </a:pPr>
            <a:r>
              <a:rPr lang="en-US" sz="1200" b="0" i="0" u="none" strike="noStrike" kern="1200" baseline="0" dirty="0">
                <a:solidFill>
                  <a:schemeClr val="tx1"/>
                </a:solidFill>
                <a:latin typeface="+mn-lt"/>
                <a:ea typeface="+mn-ea"/>
                <a:cs typeface="+mn-cs"/>
              </a:rPr>
              <a:t>Serve chilled with a chilled fork. </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37</a:t>
            </a:fld>
            <a:endParaRPr lang="en-US" dirty="0"/>
          </a:p>
        </p:txBody>
      </p:sp>
    </p:spTree>
    <p:extLst>
      <p:ext uri="{BB962C8B-B14F-4D97-AF65-F5344CB8AC3E}">
        <p14:creationId xmlns:p14="http://schemas.microsoft.com/office/powerpoint/2010/main" val="186362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Cook main ingredients correctly:</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Ensure pasta is cooked al dente.</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Ensure potatoes are cooked until soft in the center, but not falling apart. See Figure 15.16a.</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Ensure proteins are fully cooked, but still moist and tender.</a:t>
            </a:r>
          </a:p>
          <a:p>
            <a:pPr marL="228600" indent="-228600">
              <a:buFont typeface="+mj-lt"/>
              <a:buAutoNum type="arabicPeriod"/>
            </a:pPr>
            <a:r>
              <a:rPr lang="en-US" sz="1200" b="0" i="0" u="none" strike="noStrike" kern="1200" baseline="0" dirty="0">
                <a:solidFill>
                  <a:schemeClr val="tx1"/>
                </a:solidFill>
                <a:latin typeface="+mn-lt"/>
                <a:ea typeface="+mn-ea"/>
                <a:cs typeface="+mn-cs"/>
              </a:rPr>
              <a:t>Cut cooked and raw ingredients to a uniform size.</a:t>
            </a:r>
          </a:p>
          <a:p>
            <a:pPr marL="228600" indent="-228600">
              <a:buFont typeface="+mj-lt"/>
              <a:buAutoNum type="arabicPeriod"/>
            </a:pPr>
            <a:r>
              <a:rPr lang="en-US" sz="1200" b="0" i="0" u="none" strike="noStrike" kern="1200" baseline="0" dirty="0">
                <a:solidFill>
                  <a:schemeClr val="tx1"/>
                </a:solidFill>
                <a:latin typeface="+mn-lt"/>
                <a:ea typeface="+mn-ea"/>
                <a:cs typeface="+mn-cs"/>
              </a:rPr>
              <a:t>Cut ingredients in attractive shapes to enhance the appearance of the finished dish.</a:t>
            </a:r>
          </a:p>
          <a:p>
            <a:pPr marL="228600" indent="-228600">
              <a:buFont typeface="+mj-lt"/>
              <a:buAutoNum type="arabicPeriod"/>
            </a:pPr>
            <a:r>
              <a:rPr lang="en-US" sz="1200" b="0" i="0" u="none" strike="noStrike" kern="1200" baseline="0" dirty="0">
                <a:solidFill>
                  <a:schemeClr val="tx1"/>
                </a:solidFill>
                <a:latin typeface="+mn-lt"/>
                <a:ea typeface="+mn-ea"/>
                <a:cs typeface="+mn-cs"/>
              </a:rPr>
              <a:t>Ensure all dressing is well-blended and seasoned.</a:t>
            </a:r>
          </a:p>
          <a:p>
            <a:pPr marL="228600" indent="-228600">
              <a:buFont typeface="+mj-lt"/>
              <a:buAutoNum type="arabicPeriod"/>
            </a:pPr>
            <a:r>
              <a:rPr lang="en-US" sz="1200" b="0" i="0" u="none" strike="noStrike" kern="1200" baseline="0" dirty="0">
                <a:solidFill>
                  <a:schemeClr val="tx1"/>
                </a:solidFill>
                <a:latin typeface="+mn-lt"/>
                <a:ea typeface="+mn-ea"/>
                <a:cs typeface="+mn-cs"/>
              </a:rPr>
              <a:t>Keep all ingredients chilled during preparation:</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Make sure that cooked ingredients are well chilled before mixing with mayonnaise or mayonnaise-based dressing.</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Keep the completed salad out of the temperature danger zone at all times to avoid any danger of foodborne illness.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38</a:t>
            </a:fld>
            <a:endParaRPr lang="en-US" dirty="0"/>
          </a:p>
        </p:txBody>
      </p:sp>
    </p:spTree>
    <p:extLst>
      <p:ext uri="{BB962C8B-B14F-4D97-AF65-F5344CB8AC3E}">
        <p14:creationId xmlns:p14="http://schemas.microsoft.com/office/powerpoint/2010/main" val="3647432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6"/>
            </a:pPr>
            <a:r>
              <a:rPr lang="en-US" sz="1200" b="0" i="0" u="none" strike="noStrike" kern="1200" baseline="0" dirty="0">
                <a:solidFill>
                  <a:schemeClr val="tx1"/>
                </a:solidFill>
                <a:latin typeface="+mn-lt"/>
                <a:ea typeface="+mn-ea"/>
                <a:cs typeface="+mn-cs"/>
              </a:rPr>
              <a:t>Add crisp food for flavor and interest, such as celery, carrots, green peppers, chopped pickles, onions, water chestnuts, or apples.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Be sure that the flavors complement each other.</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Marinate potatoes and seafood in a light vinaigrette before mixing with other salad ingredients. Be sure to drain excess liquid first.</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Fold in thick dressings gently to avoid crushing or mashing the main ingredient, as with potato or egg salad.</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Portion cooked salads with a utensil such as a scoop to provide portion control and give height and shape to the salad.</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Serve on chilled plates with an appropriate base and garnish in accordance with the recipe and service needs.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39</a:t>
            </a:fld>
            <a:endParaRPr lang="en-US" dirty="0"/>
          </a:p>
        </p:txBody>
      </p:sp>
    </p:spTree>
    <p:extLst>
      <p:ext uri="{BB962C8B-B14F-4D97-AF65-F5344CB8AC3E}">
        <p14:creationId xmlns:p14="http://schemas.microsoft.com/office/powerpoint/2010/main" val="1904919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Use the right amount of gelatin for the volume of liquid in the recipe. Basic proportions for unflavored gelatin are:</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For a soft gel (molded gelatin), use 2 ounces of dry, unsweetened gelatin per gallon of liquid (19 grams per liter).</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For a medium-texture, sliceable gelatin, use 8 ounces of dry, unsweetened gelatin per gallon of liquid.</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basic proportions for sweetened, flavored gelatin are 24 ounces of gelatin per gallon of liquid (180 grams per liter).</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40</a:t>
            </a:fld>
            <a:endParaRPr lang="en-US" dirty="0"/>
          </a:p>
        </p:txBody>
      </p:sp>
    </p:spTree>
    <p:extLst>
      <p:ext uri="{BB962C8B-B14F-4D97-AF65-F5344CB8AC3E}">
        <p14:creationId xmlns:p14="http://schemas.microsoft.com/office/powerpoint/2010/main" val="2042971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Main-course salads, as shown in Figure 15.3, are large enough to serve as a full meal and also contain protein ingredients, such as meat, poultry, seafood,</a:t>
            </a:r>
          </a:p>
          <a:p>
            <a:r>
              <a:rPr lang="en-US" sz="1200" b="0" i="0" u="none" strike="noStrike" kern="1200" baseline="0" dirty="0">
                <a:solidFill>
                  <a:schemeClr val="tx1"/>
                </a:solidFill>
                <a:latin typeface="+mn-lt"/>
                <a:ea typeface="+mn-ea"/>
                <a:cs typeface="+mn-cs"/>
              </a:rPr>
              <a:t>egg, beans, or cheese. They provide a well-balanced meal, both visually and nutritionally. In addition to protein ingredients, the main-course salad can contain a variety of vegetables, greens, and/or fruits. It is a menu staple for many restaurants. Such salads range from the very traditional chef’s salad, containing mixed greens, raw vegetables, strips of meat, and cheese, to very popular Caesar salads with grilled chicken or shrimp.</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5</a:t>
            </a:fld>
            <a:endParaRPr lang="en-US" dirty="0"/>
          </a:p>
        </p:txBody>
      </p:sp>
    </p:spTree>
    <p:extLst>
      <p:ext uri="{BB962C8B-B14F-4D97-AF65-F5344CB8AC3E}">
        <p14:creationId xmlns:p14="http://schemas.microsoft.com/office/powerpoint/2010/main" val="33217399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2"/>
            </a:pPr>
            <a:r>
              <a:rPr lang="en-US" sz="1200" b="0" i="0" u="none" strike="noStrike" kern="1200" baseline="0" dirty="0">
                <a:solidFill>
                  <a:schemeClr val="tx1"/>
                </a:solidFill>
                <a:latin typeface="+mn-lt"/>
                <a:ea typeface="+mn-ea"/>
                <a:cs typeface="+mn-cs"/>
              </a:rPr>
              <a:t>Altering the standard recipe in any way (using fruit, whipping, etc.) changes the way gelatin sets. Test each recipe before using it on the menu.</a:t>
            </a:r>
          </a:p>
          <a:p>
            <a:pPr marL="228600" indent="-228600">
              <a:buFont typeface="+mj-lt"/>
              <a:buAutoNum type="arabicPeriod" startAt="2"/>
            </a:pPr>
            <a:r>
              <a:rPr lang="en-US" sz="1200" b="0" i="0" u="none" strike="noStrike" kern="1200" baseline="0" dirty="0">
                <a:solidFill>
                  <a:schemeClr val="tx1"/>
                </a:solidFill>
                <a:latin typeface="+mn-lt"/>
                <a:ea typeface="+mn-ea"/>
                <a:cs typeface="+mn-cs"/>
              </a:rPr>
              <a:t>Gelatin dissolves at about 100°F (38°C), but it will dissolve faster at higher temperatures. To dissolve unflavored gelatin, stir it into cold liquid to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avoid lumping. Let it stand for five minutes to absorb water. Heat it until dissolved, or add hot liquid and stir until dissolved. To dissolve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sweetened, flavored gelatin, stir it into boiling water. Use half cold water or crushed ice for a quick set.</a:t>
            </a:r>
          </a:p>
          <a:p>
            <a:pPr marL="228600" indent="-228600">
              <a:buFont typeface="+mj-lt"/>
              <a:buAutoNum type="arabicPeriod" startAt="2"/>
            </a:pPr>
            <a:r>
              <a:rPr lang="en-US" sz="1200" b="0" i="0" u="none" strike="noStrike" kern="1200" baseline="0" dirty="0">
                <a:solidFill>
                  <a:schemeClr val="tx1"/>
                </a:solidFill>
                <a:latin typeface="+mn-lt"/>
                <a:ea typeface="+mn-ea"/>
                <a:cs typeface="+mn-cs"/>
              </a:rPr>
              <a:t>Add solid ingredients when the gelatin is partially set to keep them evenly mixed and prevent them from settling to the bottom.</a:t>
            </a:r>
          </a:p>
          <a:p>
            <a:pPr marL="685800" lvl="1" indent="-228600">
              <a:buFont typeface="Arial" panose="020B0604020202020204" pitchFamily="34" charset="0"/>
              <a:buChar char="•"/>
            </a:pPr>
            <a:r>
              <a:rPr lang="en-US" sz="1200" b="0" i="0" u="none" strike="noStrike" kern="1200" baseline="0" dirty="0">
                <a:solidFill>
                  <a:schemeClr val="tx1"/>
                </a:solidFill>
                <a:latin typeface="+mn-lt"/>
                <a:ea typeface="+mn-ea"/>
                <a:cs typeface="+mn-cs"/>
              </a:rPr>
              <a:t>Raw pineapple or papaya contains enzymes that dissolve the gelatin; the gelatin will not set. Cooked or canned pineapple or papaya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may be used.</a:t>
            </a:r>
          </a:p>
          <a:p>
            <a:pPr marL="228600" indent="-228600">
              <a:buFont typeface="+mj-lt"/>
              <a:buAutoNum type="arabicPeriod" startAt="2"/>
            </a:pPr>
            <a:r>
              <a:rPr lang="en-US" sz="1200" b="0" i="0" u="none" strike="noStrike" kern="1200" baseline="0" dirty="0">
                <a:solidFill>
                  <a:schemeClr val="tx1"/>
                </a:solidFill>
                <a:latin typeface="+mn-lt"/>
                <a:ea typeface="+mn-ea"/>
                <a:cs typeface="+mn-cs"/>
              </a:rPr>
              <a:t>Always drain canned fruit well. Measure the drained liquid and include it in the added liquid.</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41</a:t>
            </a:fld>
            <a:endParaRPr lang="en-US" dirty="0"/>
          </a:p>
        </p:txBody>
      </p:sp>
    </p:spTree>
    <p:extLst>
      <p:ext uri="{BB962C8B-B14F-4D97-AF65-F5344CB8AC3E}">
        <p14:creationId xmlns:p14="http://schemas.microsoft.com/office/powerpoint/2010/main" val="1223853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6"/>
            </a:pPr>
            <a:r>
              <a:rPr lang="en-US" sz="1200" b="0" i="0" u="none" strike="noStrike" kern="1200" baseline="0" dirty="0">
                <a:solidFill>
                  <a:schemeClr val="tx1"/>
                </a:solidFill>
                <a:latin typeface="+mn-lt"/>
                <a:ea typeface="+mn-ea"/>
                <a:cs typeface="+mn-cs"/>
              </a:rPr>
              <a:t>Pour the gelatin into pans or individual molds and allow it to set. Then cut it into equal portions and garnish.</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To unmold gelatin:</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Run a thin knife blade around the top edges of the mold to loosen the salad.</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Dip the mold three-quarters of the way into hot water of 120°F to 140°F (49°C to 60°C) for one or two seconds only.</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Quickly wipe the bottom of the mold so that water does not drip onto the gelatin. Invert the salad plate over the mold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and carefully flip the plate and mold over together.</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Always refrigerate gelatin salads until just before serving to keep them firm.</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Add unflavored gelatin to fruit salads or vegetables, such as shredded cabbage and carrots, to achieve a desired texture and appearance. Although flavored, sweetened gelatins can be used with fruits, unflavored gelatin does not compete with the natural flavors of the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vegetables or fruits. Gelatin is also essential in certain savory creations.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42</a:t>
            </a:fld>
            <a:endParaRPr lang="en-US" dirty="0"/>
          </a:p>
        </p:txBody>
      </p:sp>
    </p:spTree>
    <p:extLst>
      <p:ext uri="{BB962C8B-B14F-4D97-AF65-F5344CB8AC3E}">
        <p14:creationId xmlns:p14="http://schemas.microsoft.com/office/powerpoint/2010/main" val="1284098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Fruit salads may be either tossed or composed.</a:t>
            </a:r>
          </a:p>
          <a:p>
            <a:pPr marL="228600" indent="-228600">
              <a:buFont typeface="+mj-lt"/>
              <a:buAutoNum type="arabicPeriod"/>
            </a:pPr>
            <a:r>
              <a:rPr lang="en-US" sz="1200" b="0" i="0" u="none" strike="noStrike" kern="1200" baseline="0" dirty="0">
                <a:solidFill>
                  <a:schemeClr val="tx1"/>
                </a:solidFill>
                <a:latin typeface="+mn-lt"/>
                <a:ea typeface="+mn-ea"/>
                <a:cs typeface="+mn-cs"/>
              </a:rPr>
              <a:t>Some fruit discolors after it is peeled and cut, such as bananas and apples. Dip these fruits in a combination of lemon juice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and water to keep their fresh appearance. Do not soak the fruit in the mixture, or it will ruin the flavor of the fruit.</a:t>
            </a:r>
          </a:p>
          <a:p>
            <a:pPr marL="228600" indent="-228600">
              <a:buFont typeface="+mj-lt"/>
              <a:buAutoNum type="arabicPeriod"/>
            </a:pPr>
            <a:r>
              <a:rPr lang="en-US" sz="1200" b="0" i="0" u="none" strike="noStrike" kern="1200" baseline="0" dirty="0">
                <a:solidFill>
                  <a:schemeClr val="tx1"/>
                </a:solidFill>
                <a:latin typeface="+mn-lt"/>
                <a:ea typeface="+mn-ea"/>
                <a:cs typeface="+mn-cs"/>
              </a:rPr>
              <a:t>Fruit does not hold well after it has been cut and peeled. Prepare fruit salads as close to service time as possible.</a:t>
            </a:r>
          </a:p>
          <a:p>
            <a:pPr marL="228600" indent="-228600">
              <a:buFont typeface="+mj-lt"/>
              <a:buAutoNum type="arabicPeriod"/>
            </a:pPr>
            <a:r>
              <a:rPr lang="en-US" sz="1200" b="0" i="0" u="none" strike="noStrike" kern="1200" baseline="0" dirty="0">
                <a:solidFill>
                  <a:schemeClr val="tx1"/>
                </a:solidFill>
                <a:latin typeface="+mn-lt"/>
                <a:ea typeface="+mn-ea"/>
                <a:cs typeface="+mn-cs"/>
              </a:rPr>
              <a:t>Drain canned fruit well before mixing it into a salad. Some of the liquid can be saved and used in fruit-salad dressings or in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other preparations.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43</a:t>
            </a:fld>
            <a:endParaRPr lang="en-US" dirty="0"/>
          </a:p>
        </p:txBody>
      </p:sp>
    </p:spTree>
    <p:extLst>
      <p:ext uri="{BB962C8B-B14F-4D97-AF65-F5344CB8AC3E}">
        <p14:creationId xmlns:p14="http://schemas.microsoft.com/office/powerpoint/2010/main" val="136554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5"/>
            </a:pPr>
            <a:r>
              <a:rPr lang="en-US" sz="1200" b="0" i="0" u="none" strike="noStrike" kern="1200" baseline="0" dirty="0">
                <a:solidFill>
                  <a:schemeClr val="tx1"/>
                </a:solidFill>
                <a:latin typeface="+mn-lt"/>
                <a:ea typeface="+mn-ea"/>
                <a:cs typeface="+mn-cs"/>
              </a:rPr>
              <a:t>Save the most attractive and delicate pieces of fruit for the top. Place broken or less attractive pieces of fruit on the bottom of the salad. </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Dressings for fruit salads are usually sweet, but a little tartness gives additional flavor. Use fruit juices in the dressings.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44</a:t>
            </a:fld>
            <a:endParaRPr lang="en-US" dirty="0"/>
          </a:p>
        </p:txBody>
      </p:sp>
    </p:spTree>
    <p:extLst>
      <p:ext uri="{BB962C8B-B14F-4D97-AF65-F5344CB8AC3E}">
        <p14:creationId xmlns:p14="http://schemas.microsoft.com/office/powerpoint/2010/main" val="768370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prepare a good-tasting, interesting, attractive salad, start with clean, fresh ingredients. Always thoroughly wash greens,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because dirt can lodge between leaves. Also, be careful not to handle ingredients too much.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After the greens are clean, proper storage is essential to keep them fresh. Proper storage ensures the quality of the product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served to the guest. Remember, the quality of the salad is determined just as much by its wholesomeness (if it is safe to eat)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and freshness as by the quality of its ingredients and preparation. Do not open the containers of produce until you are ready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to use them. And, always remember to check the quality of the product before serving it to guests. Prepackaged greens are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commonly used in a commercial kitchen. Prepackaged greens are convenient and decrease labor costs and the risk of contamination.</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45</a:t>
            </a:fld>
            <a:endParaRPr lang="en-US" dirty="0"/>
          </a:p>
        </p:txBody>
      </p:sp>
    </p:spTree>
    <p:extLst>
      <p:ext uri="{BB962C8B-B14F-4D97-AF65-F5344CB8AC3E}">
        <p14:creationId xmlns:p14="http://schemas.microsoft.com/office/powerpoint/2010/main" val="1296155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Keep greens refrigerated until they are ready to be prepared and served. Salad greens are best stored at between 36°F and 41°F (2°C and 5°C).</a:t>
            </a:r>
          </a:p>
          <a:p>
            <a:pPr marL="228600" indent="-228600">
              <a:buFont typeface="+mj-lt"/>
              <a:buAutoNum type="arabicPeriod"/>
            </a:pPr>
            <a:r>
              <a:rPr lang="en-US" sz="1200" b="0" i="0" u="none" strike="noStrike" kern="1200" baseline="0" dirty="0">
                <a:solidFill>
                  <a:schemeClr val="tx1"/>
                </a:solidFill>
                <a:latin typeface="+mn-lt"/>
                <a:ea typeface="+mn-ea"/>
                <a:cs typeface="+mn-cs"/>
              </a:rPr>
              <a:t>When ready to use, greens need to be cleaned thoroughly.</a:t>
            </a:r>
          </a:p>
          <a:p>
            <a:pPr marL="228600" indent="-228600">
              <a:buFont typeface="+mj-lt"/>
              <a:buAutoNum type="arabicPeriod"/>
            </a:pPr>
            <a:r>
              <a:rPr lang="en-US" sz="1200" b="0" i="0" u="none" strike="noStrike" kern="1200" baseline="0" dirty="0">
                <a:solidFill>
                  <a:schemeClr val="tx1"/>
                </a:solidFill>
                <a:latin typeface="+mn-lt"/>
                <a:ea typeface="+mn-ea"/>
                <a:cs typeface="+mn-cs"/>
              </a:rPr>
              <a:t>Remove the outer leaves and discard.</a:t>
            </a:r>
          </a:p>
          <a:p>
            <a:pPr marL="228600" indent="-228600">
              <a:buFont typeface="+mj-lt"/>
              <a:buAutoNum type="arabicPeriod"/>
            </a:pPr>
            <a:r>
              <a:rPr lang="en-US" sz="1200" b="0" i="0" u="none" strike="noStrike" kern="1200" baseline="0" dirty="0">
                <a:solidFill>
                  <a:schemeClr val="tx1"/>
                </a:solidFill>
                <a:latin typeface="+mn-lt"/>
                <a:ea typeface="+mn-ea"/>
                <a:cs typeface="+mn-cs"/>
              </a:rPr>
              <a:t>Pull greens completely apart into separate leaves.</a:t>
            </a:r>
          </a:p>
          <a:p>
            <a:pPr marL="228600" indent="-228600">
              <a:buFont typeface="+mj-lt"/>
              <a:buAutoNum type="arabicPeriod"/>
            </a:pPr>
            <a:r>
              <a:rPr lang="en-US" sz="1200" b="0" i="0" u="none" strike="noStrike" kern="1200" baseline="0" dirty="0">
                <a:solidFill>
                  <a:schemeClr val="tx1"/>
                </a:solidFill>
                <a:latin typeface="+mn-lt"/>
                <a:ea typeface="+mn-ea"/>
                <a:cs typeface="+mn-cs"/>
              </a:rPr>
              <a:t>Rinse each leaf thoroughly until all traces of dirt, grit, and insects are completely removed. The water should be a little warmer than the greens being washed. If possible, avoid soaking greens, because they tend to absorb water.</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46</a:t>
            </a:fld>
            <a:endParaRPr lang="en-US" dirty="0"/>
          </a:p>
        </p:txBody>
      </p:sp>
    </p:spTree>
    <p:extLst>
      <p:ext uri="{BB962C8B-B14F-4D97-AF65-F5344CB8AC3E}">
        <p14:creationId xmlns:p14="http://schemas.microsoft.com/office/powerpoint/2010/main" val="4168288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6"/>
            </a:pPr>
            <a:r>
              <a:rPr lang="en-US" sz="1200" b="0" i="0" u="none" strike="noStrike" kern="1200" baseline="0" dirty="0">
                <a:solidFill>
                  <a:schemeClr val="tx1"/>
                </a:solidFill>
                <a:latin typeface="+mn-lt"/>
                <a:ea typeface="+mn-ea"/>
                <a:cs typeface="+mn-cs"/>
              </a:rPr>
              <a:t>Dry the greens as thoroughly as possible after rinsing. Spinning the greens in a salad spinner is highly recommended. Using a colander is another option. Remember to handle greens gently to avoid crushing or bruising the leaves. Water on the greens will not allow dressing to adhere to the leaf and will dilute the consistency and flavor of the dressing, so it is important that leaves are completely dry.</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Remove any tough stems or wilted spots. Tearing is preferred for delicate greens, but be careful not to bruise the leaves.</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When the greens have been rinsed and dried, you can refrigerate them for a few hours. Sturdy greens, such as iceberg lettuce or romaine lettuce, can be held for as long as 24 hours.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47</a:t>
            </a:fld>
            <a:endParaRPr lang="en-US" dirty="0"/>
          </a:p>
        </p:txBody>
      </p:sp>
    </p:spTree>
    <p:extLst>
      <p:ext uri="{BB962C8B-B14F-4D97-AF65-F5344CB8AC3E}">
        <p14:creationId xmlns:p14="http://schemas.microsoft.com/office/powerpoint/2010/main" val="8895276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flavor of a salad dressing complements or enhances the salad ingredients. For example, when working with a slightly bitter green such as arugula or</a:t>
            </a:r>
          </a:p>
          <a:p>
            <a:r>
              <a:rPr lang="en-US" sz="1200" b="0" i="0" u="none" strike="noStrike" kern="1200" baseline="0" dirty="0">
                <a:solidFill>
                  <a:schemeClr val="tx1"/>
                </a:solidFill>
                <a:latin typeface="+mn-lt"/>
                <a:ea typeface="+mn-ea"/>
                <a:cs typeface="+mn-cs"/>
              </a:rPr>
              <a:t>radicchio, give the dressing a hint of sweetness (as well as a slight acidity) to work with the bitterness of the green. The type of dressing also depends on</a:t>
            </a:r>
          </a:p>
          <a:p>
            <a:r>
              <a:rPr lang="en-US" sz="1200" b="0" i="0" u="none" strike="noStrike" kern="1200" baseline="0" dirty="0">
                <a:solidFill>
                  <a:schemeClr val="tx1"/>
                </a:solidFill>
                <a:latin typeface="+mn-lt"/>
                <a:ea typeface="+mn-ea"/>
                <a:cs typeface="+mn-cs"/>
              </a:rPr>
              <a:t>the texture of the salad ingredients. Use lighter dressings on more delicate ingredients; use heavier dressings on more robust, heartier ingredients.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48</a:t>
            </a:fld>
            <a:endParaRPr lang="en-US" dirty="0"/>
          </a:p>
        </p:txBody>
      </p:sp>
    </p:spTree>
    <p:extLst>
      <p:ext uri="{BB962C8B-B14F-4D97-AF65-F5344CB8AC3E}">
        <p14:creationId xmlns:p14="http://schemas.microsoft.com/office/powerpoint/2010/main" val="837091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Dressings can be made from a number of different ingredients, but the primary dressings are:</a:t>
            </a:r>
          </a:p>
          <a:p>
            <a:r>
              <a:rPr lang="en-US" sz="1200" b="0" i="0" u="none" strike="noStrike" kern="1200" baseline="0" dirty="0">
                <a:solidFill>
                  <a:schemeClr val="tx1"/>
                </a:solidFill>
                <a:latin typeface="+mn-lt"/>
                <a:ea typeface="+mn-ea"/>
                <a:cs typeface="+mn-cs"/>
              </a:rPr>
              <a:t>• Vinaigrette</a:t>
            </a:r>
          </a:p>
          <a:p>
            <a:r>
              <a:rPr lang="en-US" sz="1200" b="0" i="0" u="none" strike="noStrike" kern="1200" baseline="0" dirty="0">
                <a:solidFill>
                  <a:schemeClr val="tx1"/>
                </a:solidFill>
                <a:latin typeface="+mn-lt"/>
                <a:ea typeface="+mn-ea"/>
                <a:cs typeface="+mn-cs"/>
              </a:rPr>
              <a:t>• Emulsified vinaigrette</a:t>
            </a:r>
          </a:p>
          <a:p>
            <a:r>
              <a:rPr lang="en-US" sz="1200" b="0" i="0" u="none" strike="noStrike" kern="1200" baseline="0" dirty="0">
                <a:solidFill>
                  <a:schemeClr val="tx1"/>
                </a:solidFill>
                <a:latin typeface="+mn-lt"/>
                <a:ea typeface="+mn-ea"/>
                <a:cs typeface="+mn-cs"/>
              </a:rPr>
              <a:t>• Mayonnaise-based</a:t>
            </a:r>
          </a:p>
          <a:p>
            <a:r>
              <a:rPr lang="en-US" sz="1200" b="0" i="0" u="none" strike="noStrike" kern="1200" baseline="0" dirty="0">
                <a:solidFill>
                  <a:schemeClr val="tx1"/>
                </a:solidFill>
                <a:latin typeface="+mn-lt"/>
                <a:ea typeface="+mn-ea"/>
                <a:cs typeface="+mn-cs"/>
              </a:rPr>
              <a:t>• Mayonnaise</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49</a:t>
            </a:fld>
            <a:endParaRPr lang="en-US" dirty="0"/>
          </a:p>
        </p:txBody>
      </p:sp>
    </p:spTree>
    <p:extLst>
      <p:ext uri="{BB962C8B-B14F-4D97-AF65-F5344CB8AC3E}">
        <p14:creationId xmlns:p14="http://schemas.microsoft.com/office/powerpoint/2010/main" val="30792482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Vinaigrette dressing in its simplest form is made of oil and vinegar. Vinaigrettes are lighter, thinner dressings often used on more delicate ingredients, such as greens and vegetables. The standard ratio for a basic vinaigrette is three parts oil to one part vinegar. Substitute acidic juices like lemon, lime, or orange juice for part or all of the vinegar. </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50</a:t>
            </a:fld>
            <a:endParaRPr lang="en-US" dirty="0"/>
          </a:p>
        </p:txBody>
      </p:sp>
    </p:spTree>
    <p:extLst>
      <p:ext uri="{BB962C8B-B14F-4D97-AF65-F5344CB8AC3E}">
        <p14:creationId xmlns:p14="http://schemas.microsoft.com/office/powerpoint/2010/main" val="3277878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intermezzo salad is intended to be a palate cleanser after a rich dinner and before dessert. Often served in classic French meals, it refreshes or</a:t>
            </a:r>
          </a:p>
          <a:p>
            <a:r>
              <a:rPr lang="en-US" sz="1200" b="0" i="0" u="none" strike="noStrike" kern="1200" baseline="0" dirty="0">
                <a:solidFill>
                  <a:schemeClr val="tx1"/>
                </a:solidFill>
                <a:latin typeface="+mn-lt"/>
                <a:ea typeface="+mn-ea"/>
                <a:cs typeface="+mn-cs"/>
              </a:rPr>
              <a:t>stimulates a person’s appetite for the dessert or next course. This salad must be very light, such as Bibb lettuce or Belgian endive lightly dressed with vinaigrette, or a small fruit salad. Slightly acidic dressings, such as lemon or vinaigrette with flavored vinegar, help to clear the palate of previous flavors. Sorbet is also sometimes served as an intermezzo salad.</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6</a:t>
            </a:fld>
            <a:endParaRPr lang="en-US" dirty="0"/>
          </a:p>
        </p:txBody>
      </p:sp>
    </p:spTree>
    <p:extLst>
      <p:ext uri="{BB962C8B-B14F-4D97-AF65-F5344CB8AC3E}">
        <p14:creationId xmlns:p14="http://schemas.microsoft.com/office/powerpoint/2010/main" val="3819121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shaken together, these ingredients form a suspension. A suspension is a temporary mixture of ingredients that eventually separates back into its unique parts. The ingredients in vinaigrette will separate after nonuse; remix them before every service.</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51</a:t>
            </a:fld>
            <a:endParaRPr lang="en-US" dirty="0"/>
          </a:p>
        </p:txBody>
      </p:sp>
    </p:spTree>
    <p:extLst>
      <p:ext uri="{BB962C8B-B14F-4D97-AF65-F5344CB8AC3E}">
        <p14:creationId xmlns:p14="http://schemas.microsoft.com/office/powerpoint/2010/main" val="37319792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Use certain vinegars with sharp flavors, such as tarragon or balsamic vinegar, sparingly. Strongly flavored oils, such as extra virgin or virgin olive oils (which</a:t>
            </a:r>
          </a:p>
          <a:p>
            <a:r>
              <a:rPr lang="en-US" sz="1200" b="0" i="0" u="none" strike="noStrike" kern="1200" baseline="0" dirty="0">
                <a:solidFill>
                  <a:schemeClr val="tx1"/>
                </a:solidFill>
                <a:latin typeface="+mn-lt"/>
                <a:ea typeface="+mn-ea"/>
                <a:cs typeface="+mn-cs"/>
              </a:rPr>
              <a:t>are made from the first pressing of the olives) and nut oils, contribute a flavor of their own and can overpower the other flavors in the dressing and the salad if not used in moderation. Generally, add other flavoring ingredients to the vinegar-and-oil mixture.</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52</a:t>
            </a:fld>
            <a:endParaRPr lang="en-US" dirty="0"/>
          </a:p>
        </p:txBody>
      </p:sp>
    </p:spTree>
    <p:extLst>
      <p:ext uri="{BB962C8B-B14F-4D97-AF65-F5344CB8AC3E}">
        <p14:creationId xmlns:p14="http://schemas.microsoft.com/office/powerpoint/2010/main" val="19175011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53</a:t>
            </a:fld>
            <a:endParaRPr lang="en-US" dirty="0"/>
          </a:p>
        </p:txBody>
      </p:sp>
    </p:spTree>
    <p:extLst>
      <p:ext uri="{BB962C8B-B14F-4D97-AF65-F5344CB8AC3E}">
        <p14:creationId xmlns:p14="http://schemas.microsoft.com/office/powerpoint/2010/main" val="678718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54</a:t>
            </a:fld>
            <a:endParaRPr lang="en-US" dirty="0"/>
          </a:p>
        </p:txBody>
      </p:sp>
    </p:spTree>
    <p:extLst>
      <p:ext uri="{BB962C8B-B14F-4D97-AF65-F5344CB8AC3E}">
        <p14:creationId xmlns:p14="http://schemas.microsoft.com/office/powerpoint/2010/main" val="2609253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55</a:t>
            </a:fld>
            <a:endParaRPr lang="en-US" dirty="0"/>
          </a:p>
        </p:txBody>
      </p:sp>
    </p:spTree>
    <p:extLst>
      <p:ext uri="{BB962C8B-B14F-4D97-AF65-F5344CB8AC3E}">
        <p14:creationId xmlns:p14="http://schemas.microsoft.com/office/powerpoint/2010/main" val="4163627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56</a:t>
            </a:fld>
            <a:endParaRPr lang="en-US" dirty="0"/>
          </a:p>
        </p:txBody>
      </p:sp>
    </p:spTree>
    <p:extLst>
      <p:ext uri="{BB962C8B-B14F-4D97-AF65-F5344CB8AC3E}">
        <p14:creationId xmlns:p14="http://schemas.microsoft.com/office/powerpoint/2010/main" val="4970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57</a:t>
            </a:fld>
            <a:endParaRPr lang="en-US" dirty="0"/>
          </a:p>
        </p:txBody>
      </p:sp>
    </p:spTree>
    <p:extLst>
      <p:ext uri="{BB962C8B-B14F-4D97-AF65-F5344CB8AC3E}">
        <p14:creationId xmlns:p14="http://schemas.microsoft.com/office/powerpoint/2010/main" val="17524770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Specialty</a:t>
            </a:r>
          </a:p>
          <a:p>
            <a:r>
              <a:rPr lang="en-US" sz="1200" b="0" i="0" u="none" strike="noStrike" kern="1200" baseline="0" dirty="0">
                <a:solidFill>
                  <a:schemeClr val="tx1"/>
                </a:solidFill>
                <a:latin typeface="+mn-lt"/>
                <a:ea typeface="+mn-ea"/>
                <a:cs typeface="+mn-cs"/>
              </a:rPr>
              <a:t>Malt, rice vinegar, and vinegars flavored with fruits, such as raspberry; sometimes lemon juice or other citrus juices are used in</a:t>
            </a:r>
          </a:p>
          <a:p>
            <a:r>
              <a:rPr lang="en-US" sz="1200" b="0" i="0" u="none" strike="noStrike" kern="1200" baseline="0" dirty="0">
                <a:solidFill>
                  <a:schemeClr val="tx1"/>
                </a:solidFill>
                <a:latin typeface="+mn-lt"/>
                <a:ea typeface="+mn-ea"/>
                <a:cs typeface="+mn-cs"/>
              </a:rPr>
              <a:t>place of or in addition to vinegar in some salad dressings.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58</a:t>
            </a:fld>
            <a:endParaRPr lang="en-US" dirty="0"/>
          </a:p>
        </p:txBody>
      </p:sp>
    </p:spTree>
    <p:extLst>
      <p:ext uri="{BB962C8B-B14F-4D97-AF65-F5344CB8AC3E}">
        <p14:creationId xmlns:p14="http://schemas.microsoft.com/office/powerpoint/2010/main" val="28590811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Unlike the suspension mixture of regular vinaigrettes, </a:t>
            </a:r>
            <a:r>
              <a:rPr lang="en-US" sz="1200" b="1" i="0" u="none" strike="noStrike" kern="1200" baseline="0" dirty="0">
                <a:solidFill>
                  <a:schemeClr val="tx1"/>
                </a:solidFill>
                <a:latin typeface="+mn-lt"/>
                <a:ea typeface="+mn-ea"/>
                <a:cs typeface="+mn-cs"/>
              </a:rPr>
              <a:t>emulsified</a:t>
            </a:r>
            <a:r>
              <a:rPr lang="en-US" sz="1200" b="0" i="0" u="none" strike="noStrike" kern="1200" baseline="0" dirty="0">
                <a:solidFill>
                  <a:schemeClr val="tx1"/>
                </a:solidFill>
                <a:latin typeface="+mn-lt"/>
                <a:ea typeface="+mn-ea"/>
                <a:cs typeface="+mn-cs"/>
              </a:rPr>
              <a:t> vinaigrettes have gone through the emulsion process. An </a:t>
            </a:r>
            <a:r>
              <a:rPr lang="en-US" sz="1200" b="1" i="0" u="none" strike="noStrike" kern="1200" baseline="0" dirty="0">
                <a:solidFill>
                  <a:schemeClr val="tx1"/>
                </a:solidFill>
                <a:latin typeface="+mn-lt"/>
                <a:ea typeface="+mn-ea"/>
                <a:cs typeface="+mn-cs"/>
              </a:rPr>
              <a:t>emulsion</a:t>
            </a:r>
            <a:r>
              <a:rPr lang="en-US" sz="1200" b="0" i="0" u="none" strike="noStrike" kern="1200" baseline="0" dirty="0">
                <a:solidFill>
                  <a:schemeClr val="tx1"/>
                </a:solidFill>
                <a:latin typeface="+mn-lt"/>
                <a:ea typeface="+mn-ea"/>
                <a:cs typeface="+mn-cs"/>
              </a:rPr>
              <a:t> is a mixture</a:t>
            </a:r>
          </a:p>
          <a:p>
            <a:r>
              <a:rPr lang="en-US" sz="1200" b="0" i="0" u="none" strike="noStrike" kern="1200" baseline="0" dirty="0">
                <a:solidFill>
                  <a:schemeClr val="tx1"/>
                </a:solidFill>
                <a:latin typeface="+mn-lt"/>
                <a:ea typeface="+mn-ea"/>
                <a:cs typeface="+mn-cs"/>
              </a:rPr>
              <a:t>of ingredients that permanently stays together, unlike a suspension, which eventually separates. In order to create an emulsion, you need an emulsifier.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emulsifier is an ingredient that can permanently bind dissimilar ingredients, such as oil and vinegar, together on a molecular level. Egg yolks contain</a:t>
            </a:r>
          </a:p>
          <a:p>
            <a:r>
              <a:rPr lang="en-US" sz="1200" b="0" i="0" u="none" strike="noStrike" kern="1200" baseline="0" dirty="0">
                <a:solidFill>
                  <a:schemeClr val="tx1"/>
                </a:solidFill>
                <a:latin typeface="+mn-lt"/>
                <a:ea typeface="+mn-ea"/>
                <a:cs typeface="+mn-cs"/>
              </a:rPr>
              <a:t>lecithin, an effective emulsifier. Egg yolks bind oil and vinegar together permanently, so these three ingredients make up the base of many emulsified</a:t>
            </a:r>
          </a:p>
          <a:p>
            <a:r>
              <a:rPr lang="en-US" sz="1200" b="0" i="0" u="none" strike="noStrike" kern="1200" baseline="0" dirty="0">
                <a:solidFill>
                  <a:schemeClr val="tx1"/>
                </a:solidFill>
                <a:latin typeface="+mn-lt"/>
                <a:ea typeface="+mn-ea"/>
                <a:cs typeface="+mn-cs"/>
              </a:rPr>
              <a:t>vinaigrettes. Emulsified vinaigrettes are thicker than suspension vinaigrettes and coat ingredients more heavily. They are good dressings for salads containing sturdier, more robust ingredients, such as pastas, meats, or fish.</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59</a:t>
            </a:fld>
            <a:endParaRPr lang="en-US" dirty="0"/>
          </a:p>
        </p:txBody>
      </p:sp>
    </p:spTree>
    <p:extLst>
      <p:ext uri="{BB962C8B-B14F-4D97-AF65-F5344CB8AC3E}">
        <p14:creationId xmlns:p14="http://schemas.microsoft.com/office/powerpoint/2010/main" val="37437198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simple, basic steps to follow when preparing vinaigrettes and emulsions.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Mayonnaise is the thickest and most stable emulsified dressing. It contains a higher ratio of oil to vinegar and a greater quantity of egg yolks than is</a:t>
            </a:r>
          </a:p>
          <a:p>
            <a:r>
              <a:rPr lang="en-US" sz="1200" b="0" i="0" u="none" strike="noStrike" kern="1200" baseline="0" dirty="0">
                <a:solidFill>
                  <a:schemeClr val="tx1"/>
                </a:solidFill>
                <a:latin typeface="+mn-lt"/>
                <a:ea typeface="+mn-ea"/>
                <a:cs typeface="+mn-cs"/>
              </a:rPr>
              <a:t>required for emulsified vinaigrette. </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60</a:t>
            </a:fld>
            <a:endParaRPr lang="en-US" dirty="0"/>
          </a:p>
        </p:txBody>
      </p:sp>
    </p:spTree>
    <p:extLst>
      <p:ext uri="{BB962C8B-B14F-4D97-AF65-F5344CB8AC3E}">
        <p14:creationId xmlns:p14="http://schemas.microsoft.com/office/powerpoint/2010/main" val="3578761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Dessert salads are usually sweet and often contain fruits, sweetened gelatin, nuts, cream, and whipped cream. These salads are often too sweet to be served</a:t>
            </a:r>
          </a:p>
          <a:p>
            <a:r>
              <a:rPr lang="en-US" sz="1200" b="0" i="0" u="none" strike="noStrike" kern="1200" baseline="0" dirty="0">
                <a:solidFill>
                  <a:schemeClr val="tx1"/>
                </a:solidFill>
                <a:latin typeface="+mn-lt"/>
                <a:ea typeface="+mn-ea"/>
                <a:cs typeface="+mn-cs"/>
              </a:rPr>
              <a:t>at any other point in the meal. They are popular for buffet service and meals served family style because the colors make an attractive visual presentation.</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7</a:t>
            </a:fld>
            <a:endParaRPr lang="en-US" dirty="0"/>
          </a:p>
        </p:txBody>
      </p:sp>
    </p:spTree>
    <p:extLst>
      <p:ext uri="{BB962C8B-B14F-4D97-AF65-F5344CB8AC3E}">
        <p14:creationId xmlns:p14="http://schemas.microsoft.com/office/powerpoint/2010/main" val="10006987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Mayonnaise-based dressings are typically creamy dressings, such as Russian, Thousand Island, and blue cheese dressings.</a:t>
            </a:r>
          </a:p>
          <a:p>
            <a:r>
              <a:rPr lang="en-US" sz="1200" b="0" i="0" u="none" strike="noStrike" kern="1200" baseline="0" dirty="0">
                <a:solidFill>
                  <a:schemeClr val="tx1"/>
                </a:solidFill>
                <a:latin typeface="+mn-lt"/>
                <a:ea typeface="+mn-ea"/>
                <a:cs typeface="+mn-cs"/>
              </a:rPr>
              <a:t>They are often thicker than emulsified vinaigrettes (but not always). You can apply them like vinaigrettes, as close to service as possible.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Mayonnaise-based dressings are versatile, in that food handlers can use them to dress lighter greens or heartier ingredients, such as potatoes, tuna,</a:t>
            </a:r>
          </a:p>
          <a:p>
            <a:r>
              <a:rPr lang="en-US" sz="1200" b="0" i="0" u="none" strike="noStrike" kern="1200" baseline="0" dirty="0">
                <a:solidFill>
                  <a:schemeClr val="tx1"/>
                </a:solidFill>
                <a:latin typeface="+mn-lt"/>
                <a:ea typeface="+mn-ea"/>
                <a:cs typeface="+mn-cs"/>
              </a:rPr>
              <a:t>or chicken. You can add other ingredients to the mayonnaise to create different flavor profiles. Mustard is a common addition to mayonnaise dressings,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as are fresh herbs and garlic.</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 can also use other ingredients, such as sour cream, yogurt, and fruit juices, as the main dressing ingredients. Since most salad dressings are served</a:t>
            </a:r>
          </a:p>
          <a:p>
            <a:r>
              <a:rPr lang="en-US" sz="1200" b="0" i="0" u="none" strike="noStrike" kern="1200" baseline="0" dirty="0">
                <a:solidFill>
                  <a:schemeClr val="tx1"/>
                </a:solidFill>
                <a:latin typeface="+mn-lt"/>
                <a:ea typeface="+mn-ea"/>
                <a:cs typeface="+mn-cs"/>
              </a:rPr>
              <a:t>fresh, without cooking, the dressing quality depends directly on the quality of ingredients used to prepare it. Higher-quality ingredients typically improve the overall quality of the dressing, and lower-quality ingredients detract from the overall quality.</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61</a:t>
            </a:fld>
            <a:endParaRPr lang="en-US" dirty="0"/>
          </a:p>
        </p:txBody>
      </p:sp>
    </p:spTree>
    <p:extLst>
      <p:ext uri="{BB962C8B-B14F-4D97-AF65-F5344CB8AC3E}">
        <p14:creationId xmlns:p14="http://schemas.microsoft.com/office/powerpoint/2010/main" val="31489712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Vinaigrette dressing made with nut oil and balsamic vinegar </a:t>
            </a:r>
          </a:p>
          <a:p>
            <a:r>
              <a:rPr lang="en-US" sz="1200" b="0" i="0" u="none" strike="noStrike" kern="1200" baseline="0" dirty="0">
                <a:solidFill>
                  <a:schemeClr val="tx1"/>
                </a:solidFill>
                <a:latin typeface="+mn-lt"/>
                <a:ea typeface="+mn-ea"/>
                <a:cs typeface="+mn-cs"/>
              </a:rPr>
              <a:t>Delicate greens: butterhead lettuce, Bibb lettuce, Belgian endive,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radicchio, baby lettuces, arugula, watercress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Mayonnaise-based dressing </a:t>
            </a:r>
          </a:p>
          <a:p>
            <a:r>
              <a:rPr lang="en-US" sz="1200" b="0" i="0" u="none" strike="noStrike" kern="1200" baseline="0" dirty="0">
                <a:solidFill>
                  <a:schemeClr val="tx1"/>
                </a:solidFill>
                <a:latin typeface="+mn-lt"/>
                <a:ea typeface="+mn-ea"/>
                <a:cs typeface="+mn-cs"/>
              </a:rPr>
              <a:t>Hardy greens: iceberg, romaine, leaf lettuce, escarole, curly endive,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sorrel, dandelion greens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62</a:t>
            </a:fld>
            <a:endParaRPr lang="en-US" dirty="0"/>
          </a:p>
        </p:txBody>
      </p:sp>
    </p:spTree>
    <p:extLst>
      <p:ext uri="{BB962C8B-B14F-4D97-AF65-F5344CB8AC3E}">
        <p14:creationId xmlns:p14="http://schemas.microsoft.com/office/powerpoint/2010/main" val="7905379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Beat the egg yolks until they are frothy. Add a little water if the yolks are very thick.</a:t>
            </a:r>
          </a:p>
          <a:p>
            <a:pPr marL="228600" indent="-228600">
              <a:buFont typeface="+mj-lt"/>
              <a:buAutoNum type="arabicPeriod"/>
            </a:pPr>
            <a:r>
              <a:rPr lang="en-US" sz="1200" b="0" i="0" u="none" strike="noStrike" kern="1200" baseline="0" dirty="0">
                <a:solidFill>
                  <a:schemeClr val="tx1"/>
                </a:solidFill>
                <a:latin typeface="+mn-lt"/>
                <a:ea typeface="+mn-ea"/>
                <a:cs typeface="+mn-cs"/>
              </a:rPr>
              <a:t>Add a small amount of the vinegar or lemon juice.</a:t>
            </a:r>
          </a:p>
          <a:p>
            <a:pPr marL="228600" indent="-228600">
              <a:buFont typeface="+mj-lt"/>
              <a:buAutoNum type="arabicPeriod"/>
            </a:pPr>
            <a:r>
              <a:rPr lang="en-US" sz="1200" b="0" i="0" u="none" strike="noStrike" kern="1200" baseline="0" dirty="0">
                <a:solidFill>
                  <a:schemeClr val="tx1"/>
                </a:solidFill>
                <a:latin typeface="+mn-lt"/>
                <a:ea typeface="+mn-ea"/>
                <a:cs typeface="+mn-cs"/>
              </a:rPr>
              <a:t>Gradually mix in two-thirds of the oil, whisking the mixture constantly.</a:t>
            </a:r>
          </a:p>
          <a:p>
            <a:pPr marL="228600" indent="-228600">
              <a:buFont typeface="+mj-lt"/>
              <a:buAutoNum type="arabicPeriod"/>
            </a:pPr>
            <a:r>
              <a:rPr lang="en-US" sz="1200" b="0" i="0" u="none" strike="noStrike" kern="1200" baseline="0" dirty="0">
                <a:solidFill>
                  <a:schemeClr val="tx1"/>
                </a:solidFill>
                <a:latin typeface="+mn-lt"/>
                <a:ea typeface="+mn-ea"/>
                <a:cs typeface="+mn-cs"/>
              </a:rPr>
              <a:t>Add remainder of vinegar or lemon juice and blend well.</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63</a:t>
            </a:fld>
            <a:endParaRPr lang="en-US" dirty="0"/>
          </a:p>
        </p:txBody>
      </p:sp>
    </p:spTree>
    <p:extLst>
      <p:ext uri="{BB962C8B-B14F-4D97-AF65-F5344CB8AC3E}">
        <p14:creationId xmlns:p14="http://schemas.microsoft.com/office/powerpoint/2010/main" val="32386404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5"/>
            </a:pPr>
            <a:r>
              <a:rPr lang="en-US" sz="1200" b="0" i="0" u="none" strike="noStrike" kern="1200" baseline="0" dirty="0">
                <a:solidFill>
                  <a:schemeClr val="tx1"/>
                </a:solidFill>
                <a:latin typeface="+mn-lt"/>
                <a:ea typeface="+mn-ea"/>
                <a:cs typeface="+mn-cs"/>
              </a:rPr>
              <a:t>Gradually mix in the remainder of the oil and any additional seasonings or flavoring ingredients.</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Use a spoon to check for nappe consistency. </a:t>
            </a:r>
            <a:r>
              <a:rPr lang="en-US" sz="1200" b="1" i="0" u="none" strike="noStrike" kern="1200" baseline="0" dirty="0">
                <a:solidFill>
                  <a:schemeClr val="tx1"/>
                </a:solidFill>
                <a:latin typeface="+mn-lt"/>
                <a:ea typeface="+mn-ea"/>
                <a:cs typeface="+mn-cs"/>
              </a:rPr>
              <a:t>Nappe consistency </a:t>
            </a:r>
            <a:r>
              <a:rPr lang="en-US" sz="1200" b="0" i="0" u="none" strike="noStrike" kern="1200" baseline="0" dirty="0">
                <a:solidFill>
                  <a:schemeClr val="tx1"/>
                </a:solidFill>
                <a:latin typeface="+mn-lt"/>
                <a:ea typeface="+mn-ea"/>
                <a:cs typeface="+mn-cs"/>
              </a:rPr>
              <a:t>describes the point where a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sauce or dressing is thick enough to coat a spoon, and therefore evenly coat the food.</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Serve the dressing at once or store it in refrigeration.</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64</a:t>
            </a:fld>
            <a:endParaRPr lang="en-US" dirty="0"/>
          </a:p>
        </p:txBody>
      </p:sp>
    </p:spTree>
    <p:extLst>
      <p:ext uri="{BB962C8B-B14F-4D97-AF65-F5344CB8AC3E}">
        <p14:creationId xmlns:p14="http://schemas.microsoft.com/office/powerpoint/2010/main" val="12911572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Place egg yolks in an appropriately sized stainless-steel bowl.</a:t>
            </a:r>
          </a:p>
          <a:p>
            <a:pPr marL="228600" indent="-228600">
              <a:buFont typeface="+mj-lt"/>
              <a:buAutoNum type="arabicPeriod"/>
            </a:pPr>
            <a:r>
              <a:rPr lang="en-US" sz="1200" b="0" i="0" u="none" strike="noStrike" kern="1200" baseline="0" dirty="0">
                <a:solidFill>
                  <a:schemeClr val="tx1"/>
                </a:solidFill>
                <a:latin typeface="+mn-lt"/>
                <a:ea typeface="+mn-ea"/>
                <a:cs typeface="+mn-cs"/>
              </a:rPr>
              <a:t>Add dry ingredients (such as cayenne, salt, dry mustard, etc.) and whisk until frothy and well blended. </a:t>
            </a:r>
          </a:p>
          <a:p>
            <a:pPr marL="228600" indent="-228600">
              <a:buFont typeface="+mj-lt"/>
              <a:buAutoNum type="arabicPeriod"/>
            </a:pPr>
            <a:r>
              <a:rPr lang="en-US" sz="1200" b="0" i="0" u="none" strike="noStrike" kern="1200" baseline="0" dirty="0">
                <a:solidFill>
                  <a:schemeClr val="tx1"/>
                </a:solidFill>
                <a:latin typeface="+mn-lt"/>
                <a:ea typeface="+mn-ea"/>
                <a:cs typeface="+mn-cs"/>
              </a:rPr>
              <a:t>Drizzle oil slowly into mixture, whisking rapidly.</a:t>
            </a:r>
          </a:p>
          <a:p>
            <a:pPr marL="228600" indent="-228600">
              <a:buFont typeface="+mj-lt"/>
              <a:buAutoNum type="arabicPeriod"/>
            </a:pPr>
            <a:r>
              <a:rPr lang="en-US" sz="1200" b="0" i="0" u="none" strike="noStrike" kern="1200" baseline="0" dirty="0">
                <a:solidFill>
                  <a:schemeClr val="tx1"/>
                </a:solidFill>
                <a:latin typeface="+mn-lt"/>
                <a:ea typeface="+mn-ea"/>
                <a:cs typeface="+mn-cs"/>
              </a:rPr>
              <a:t>As mixture thickens, slowly alternate adding small amounts of vinegar or lemon juice and oil until all are used.</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65</a:t>
            </a:fld>
            <a:endParaRPr lang="en-US" dirty="0"/>
          </a:p>
        </p:txBody>
      </p:sp>
    </p:spTree>
    <p:extLst>
      <p:ext uri="{BB962C8B-B14F-4D97-AF65-F5344CB8AC3E}">
        <p14:creationId xmlns:p14="http://schemas.microsoft.com/office/powerpoint/2010/main" val="28563575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5"/>
            </a:pPr>
            <a:r>
              <a:rPr lang="en-US" sz="1200" b="0" i="0" u="none" strike="noStrike" kern="1200" baseline="0" dirty="0">
                <a:solidFill>
                  <a:schemeClr val="tx1"/>
                </a:solidFill>
                <a:latin typeface="+mn-lt"/>
                <a:ea typeface="+mn-ea"/>
                <a:cs typeface="+mn-cs"/>
              </a:rPr>
              <a:t>Check the seasoning by tasting the product, but be sure not to contaminate the mixture.</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Serve the dressing at once or refrigerate it.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Although house-made mayonnaise is fresh-tasting, it is usually best to use commercially prepared mayonnaise in a restaurant or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foodservice operation because the acidity in commercially prepared versions has been raised to make them less susceptible to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pathogen growth. If using house-made mayonnaise, use pasteurized egg yolks.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66</a:t>
            </a:fld>
            <a:endParaRPr lang="en-US" dirty="0"/>
          </a:p>
        </p:txBody>
      </p:sp>
    </p:spTree>
    <p:extLst>
      <p:ext uri="{BB962C8B-B14F-4D97-AF65-F5344CB8AC3E}">
        <p14:creationId xmlns:p14="http://schemas.microsoft.com/office/powerpoint/2010/main" val="31303366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dip is a flavorful mixture that accompanies certain food items. Like salad dressings, dips complement or enhance a food’s flavor. Depending on their</a:t>
            </a:r>
          </a:p>
          <a:p>
            <a:r>
              <a:rPr lang="en-US" sz="1200" b="0" i="0" u="none" strike="noStrike" kern="1200" baseline="0" dirty="0">
                <a:solidFill>
                  <a:schemeClr val="tx1"/>
                </a:solidFill>
                <a:latin typeface="+mn-lt"/>
                <a:ea typeface="+mn-ea"/>
                <a:cs typeface="+mn-cs"/>
              </a:rPr>
              <a:t>ingredients and purpose, dips can be served hot or cold. Cold dips often use mayonnaise, sour cream, or cream cheese as a base. Make cold dips the</a:t>
            </a:r>
          </a:p>
          <a:p>
            <a:r>
              <a:rPr lang="en-US" sz="1200" b="0" i="0" u="none" strike="noStrike" kern="1200" baseline="0" dirty="0">
                <a:solidFill>
                  <a:schemeClr val="tx1"/>
                </a:solidFill>
                <a:latin typeface="+mn-lt"/>
                <a:ea typeface="+mn-ea"/>
                <a:cs typeface="+mn-cs"/>
              </a:rPr>
              <a:t>same way as mayonnaise-based salad dressings, although dips are normally thicker. You can thin many cold dips for use as salad dressings.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67</a:t>
            </a:fld>
            <a:endParaRPr lang="en-US" dirty="0"/>
          </a:p>
        </p:txBody>
      </p:sp>
    </p:spTree>
    <p:extLst>
      <p:ext uri="{BB962C8B-B14F-4D97-AF65-F5344CB8AC3E}">
        <p14:creationId xmlns:p14="http://schemas.microsoft.com/office/powerpoint/2010/main" val="9584737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is important for a dip to have the proper consistency. Any dip should be soft enough to scoop up with a cracker, chip, or vegetable, but thick enough to stay on it. Serve each dip at the proper consistency and serving temperature. Most dips become thicker as they are held in the refrigerator. Some dips are heated in the oven or microwave before serving.</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68</a:t>
            </a:fld>
            <a:endParaRPr lang="en-US" dirty="0"/>
          </a:p>
        </p:txBody>
      </p:sp>
    </p:spTree>
    <p:extLst>
      <p:ext uri="{BB962C8B-B14F-4D97-AF65-F5344CB8AC3E}">
        <p14:creationId xmlns:p14="http://schemas.microsoft.com/office/powerpoint/2010/main" val="24866756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Ethnic variations of special salads and accompaniments are very popular as dips.</a:t>
            </a:r>
          </a:p>
          <a:p>
            <a:r>
              <a:rPr lang="en-US" sz="1200" b="0" i="0" u="none" strike="noStrike" kern="1200" baseline="0" dirty="0">
                <a:solidFill>
                  <a:schemeClr val="tx1"/>
                </a:solidFill>
                <a:latin typeface="+mn-lt"/>
                <a:ea typeface="+mn-ea"/>
                <a:cs typeface="+mn-cs"/>
              </a:rPr>
              <a:t>• Guacamole: This is an avocado dip (of Aztec origin).</a:t>
            </a:r>
          </a:p>
          <a:p>
            <a:r>
              <a:rPr lang="en-US" sz="1200" b="0" i="0" u="none" strike="noStrike" kern="1200" baseline="0" dirty="0">
                <a:solidFill>
                  <a:schemeClr val="tx1"/>
                </a:solidFill>
                <a:latin typeface="+mn-lt"/>
                <a:ea typeface="+mn-ea"/>
                <a:cs typeface="+mn-cs"/>
              </a:rPr>
              <a:t>• Salsa: This is made from peppers, such as jalapeño or serrano, onions, and tomatoes (from Mexico).</a:t>
            </a:r>
          </a:p>
          <a:p>
            <a:r>
              <a:rPr lang="en-US" sz="1200" b="0" i="0" u="none" strike="noStrike" kern="1200" baseline="0" dirty="0">
                <a:solidFill>
                  <a:schemeClr val="tx1"/>
                </a:solidFill>
                <a:latin typeface="+mn-lt"/>
                <a:ea typeface="+mn-ea"/>
                <a:cs typeface="+mn-cs"/>
              </a:rPr>
              <a:t>• Hummus: This is made with chickpeas, garlic, and tahini (from the Middle East).</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69</a:t>
            </a:fld>
            <a:endParaRPr lang="en-US" dirty="0"/>
          </a:p>
        </p:txBody>
      </p:sp>
    </p:spTree>
    <p:extLst>
      <p:ext uri="{BB962C8B-B14F-4D97-AF65-F5344CB8AC3E}">
        <p14:creationId xmlns:p14="http://schemas.microsoft.com/office/powerpoint/2010/main" val="29147449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texture and flavors of each of these dips are bold and unique, and the dips are also nutritious.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70</a:t>
            </a:fld>
            <a:endParaRPr lang="en-US" dirty="0"/>
          </a:p>
        </p:txBody>
      </p:sp>
    </p:spTree>
    <p:extLst>
      <p:ext uri="{BB962C8B-B14F-4D97-AF65-F5344CB8AC3E}">
        <p14:creationId xmlns:p14="http://schemas.microsoft.com/office/powerpoint/2010/main" val="1787787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Most salads consist of a lettuce base, but a wide variety of ingredients can go into a salad.</a:t>
            </a:r>
          </a:p>
          <a:p>
            <a:r>
              <a:rPr lang="en-US" sz="1200" b="0" i="0" u="none" strike="noStrike" kern="1200" baseline="0" dirty="0">
                <a:solidFill>
                  <a:schemeClr val="tx1"/>
                </a:solidFill>
                <a:latin typeface="+mn-lt"/>
                <a:ea typeface="+mn-ea"/>
                <a:cs typeface="+mn-cs"/>
              </a:rPr>
              <a:t>The three keys to ensuring a quality salad, regardless of the ingredients used, are as follows:</a:t>
            </a:r>
          </a:p>
          <a:p>
            <a:r>
              <a:rPr lang="en-US" sz="1200" b="0" i="0" u="none" strike="noStrike" kern="1200" baseline="0" dirty="0">
                <a:solidFill>
                  <a:schemeClr val="tx1"/>
                </a:solidFill>
                <a:latin typeface="+mn-lt"/>
                <a:ea typeface="+mn-ea"/>
                <a:cs typeface="+mn-cs"/>
              </a:rPr>
              <a:t>• Using the freshest ingredients with an emphasis on seasonality</a:t>
            </a:r>
          </a:p>
          <a:p>
            <a:r>
              <a:rPr lang="en-US" sz="1200" b="0" i="0" u="none" strike="noStrike" kern="1200" baseline="0" dirty="0">
                <a:solidFill>
                  <a:schemeClr val="tx1"/>
                </a:solidFill>
                <a:latin typeface="+mn-lt"/>
                <a:ea typeface="+mn-ea"/>
                <a:cs typeface="+mn-cs"/>
              </a:rPr>
              <a:t>• Having all the ingredients in balance</a:t>
            </a:r>
          </a:p>
          <a:p>
            <a:r>
              <a:rPr lang="en-US" sz="1200" b="0" i="0" u="none" strike="noStrike" kern="1200" baseline="0" dirty="0">
                <a:solidFill>
                  <a:schemeClr val="tx1"/>
                </a:solidFill>
                <a:latin typeface="+mn-lt"/>
                <a:ea typeface="+mn-ea"/>
                <a:cs typeface="+mn-cs"/>
              </a:rPr>
              <a:t>• Making sure the salad is appealing to the eye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Always consider freshness, flavor, and eye appeal when making any type of salad.</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8</a:t>
            </a:fld>
            <a:endParaRPr lang="en-US" dirty="0"/>
          </a:p>
        </p:txBody>
      </p:sp>
    </p:spTree>
    <p:extLst>
      <p:ext uri="{BB962C8B-B14F-4D97-AF65-F5344CB8AC3E}">
        <p14:creationId xmlns:p14="http://schemas.microsoft.com/office/powerpoint/2010/main" val="24366839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Select your base, such as mayonnaise, sour cream, or cream cheese. If cream cheese is the base, first soften it by mixing it in an electric mixer.</a:t>
            </a:r>
          </a:p>
          <a:p>
            <a:pPr marL="228600" indent="-228600">
              <a:buFont typeface="+mj-lt"/>
              <a:buAutoNum type="arabicPeriod"/>
            </a:pPr>
            <a:r>
              <a:rPr lang="en-US" sz="1200" b="0" i="0" u="none" strike="noStrike" kern="1200" baseline="0" dirty="0">
                <a:solidFill>
                  <a:schemeClr val="tx1"/>
                </a:solidFill>
                <a:latin typeface="+mn-lt"/>
                <a:ea typeface="+mn-ea"/>
                <a:cs typeface="+mn-cs"/>
              </a:rPr>
              <a:t>Add the selection of flavoring ingredients (chopped cooked vegetables; chopped cold vegetables; chopped cold, cooked fish; seafood; herbs;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spices; etc.).</a:t>
            </a:r>
          </a:p>
          <a:p>
            <a:pPr marL="228600" indent="-228600">
              <a:buFont typeface="+mj-lt"/>
              <a:buAutoNum type="arabicPeriod"/>
            </a:pPr>
            <a:r>
              <a:rPr lang="en-US" sz="1200" b="0" i="0" u="none" strike="noStrike" kern="1200" baseline="0" dirty="0">
                <a:solidFill>
                  <a:schemeClr val="tx1"/>
                </a:solidFill>
                <a:latin typeface="+mn-lt"/>
                <a:ea typeface="+mn-ea"/>
                <a:cs typeface="+mn-cs"/>
              </a:rPr>
              <a:t>Blend all ingredients well.</a:t>
            </a:r>
          </a:p>
          <a:p>
            <a:pPr marL="228600" indent="-228600">
              <a:buFont typeface="+mj-lt"/>
              <a:buAutoNum type="arabicPeriod"/>
            </a:pPr>
            <a:r>
              <a:rPr lang="en-US" sz="1200" b="0" i="0" u="none" strike="noStrike" kern="1200" baseline="0" dirty="0">
                <a:solidFill>
                  <a:schemeClr val="tx1"/>
                </a:solidFill>
                <a:latin typeface="+mn-lt"/>
                <a:ea typeface="+mn-ea"/>
                <a:cs typeface="+mn-cs"/>
              </a:rPr>
              <a:t>Adjust the consistency by adding milk, buttermilk, cream, sour cream, or another liquid that is suitable for the dip.</a:t>
            </a:r>
          </a:p>
          <a:p>
            <a:pPr marL="228600" indent="-228600">
              <a:buFont typeface="+mj-lt"/>
              <a:buAutoNum type="arabicPeriod"/>
            </a:pPr>
            <a:r>
              <a:rPr lang="en-US" sz="1200" b="0" i="0" u="none" strike="noStrike" kern="1200" baseline="0" dirty="0">
                <a:solidFill>
                  <a:schemeClr val="tx1"/>
                </a:solidFill>
                <a:latin typeface="+mn-lt"/>
                <a:ea typeface="+mn-ea"/>
                <a:cs typeface="+mn-cs"/>
              </a:rPr>
              <a:t>Serve immediately or refrigerate until service.</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71</a:t>
            </a:fld>
            <a:endParaRPr lang="en-US" dirty="0"/>
          </a:p>
        </p:txBody>
      </p:sp>
    </p:spTree>
    <p:extLst>
      <p:ext uri="{BB962C8B-B14F-4D97-AF65-F5344CB8AC3E}">
        <p14:creationId xmlns:p14="http://schemas.microsoft.com/office/powerpoint/2010/main" val="2194827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many traditional salad vegetables, including:</a:t>
            </a:r>
          </a:p>
          <a:p>
            <a:r>
              <a:rPr lang="en-US" sz="1200" b="0" i="0" u="none" strike="noStrike" kern="1200" baseline="0" dirty="0">
                <a:solidFill>
                  <a:schemeClr val="tx1"/>
                </a:solidFill>
                <a:latin typeface="+mn-lt"/>
                <a:ea typeface="+mn-ea"/>
                <a:cs typeface="+mn-cs"/>
              </a:rPr>
              <a:t>• Celery</a:t>
            </a:r>
          </a:p>
          <a:p>
            <a:r>
              <a:rPr lang="en-US" sz="1200" b="0" i="0" u="none" strike="noStrike" kern="1200" baseline="0" dirty="0">
                <a:solidFill>
                  <a:schemeClr val="tx1"/>
                </a:solidFill>
                <a:latin typeface="+mn-lt"/>
                <a:ea typeface="+mn-ea"/>
                <a:cs typeface="+mn-cs"/>
              </a:rPr>
              <a:t>• Cucumber: many species, including European and Japanese varieties</a:t>
            </a:r>
          </a:p>
          <a:p>
            <a:r>
              <a:rPr lang="en-US" sz="1200" b="0" i="0" u="none" strike="noStrike" kern="1200" baseline="0" dirty="0">
                <a:solidFill>
                  <a:schemeClr val="tx1"/>
                </a:solidFill>
                <a:latin typeface="+mn-lt"/>
                <a:ea typeface="+mn-ea"/>
                <a:cs typeface="+mn-cs"/>
              </a:rPr>
              <a:t>• Fruit: berries and citrus fruits</a:t>
            </a:r>
          </a:p>
          <a:p>
            <a:r>
              <a:rPr lang="en-US" sz="1200" b="0" i="0" u="none" strike="noStrike" kern="1200" baseline="0" dirty="0">
                <a:solidFill>
                  <a:schemeClr val="tx1"/>
                </a:solidFill>
                <a:latin typeface="+mn-lt"/>
                <a:ea typeface="+mn-ea"/>
                <a:cs typeface="+mn-cs"/>
              </a:rPr>
              <a:t>• Mushrooms: common mushroom, enoki, portabella, crimini, cepe, morel, shiitake, chanterelle</a:t>
            </a:r>
          </a:p>
          <a:p>
            <a:r>
              <a:rPr lang="en-US" sz="1200" b="0" i="0" u="none" strike="noStrike" kern="1200" baseline="0" dirty="0">
                <a:solidFill>
                  <a:schemeClr val="tx1"/>
                </a:solidFill>
                <a:latin typeface="+mn-lt"/>
                <a:ea typeface="+mn-ea"/>
                <a:cs typeface="+mn-cs"/>
              </a:rPr>
              <a:t>• Peppers: hot or sweet, bell, pimiento, banana</a:t>
            </a:r>
          </a:p>
          <a:p>
            <a:r>
              <a:rPr lang="en-US" sz="1200" b="0" i="0" u="none" strike="noStrike" kern="1200" baseline="0" dirty="0">
                <a:solidFill>
                  <a:schemeClr val="tx1"/>
                </a:solidFill>
                <a:latin typeface="+mn-lt"/>
                <a:ea typeface="+mn-ea"/>
                <a:cs typeface="+mn-cs"/>
              </a:rPr>
              <a:t>• Tomatoes: various colors and sizes</a:t>
            </a:r>
          </a:p>
          <a:p>
            <a:r>
              <a:rPr lang="en-US" sz="1200" b="0" i="0" u="none" strike="noStrike" kern="1200" baseline="0" dirty="0">
                <a:solidFill>
                  <a:schemeClr val="tx1"/>
                </a:solidFill>
                <a:latin typeface="+mn-lt"/>
                <a:ea typeface="+mn-ea"/>
                <a:cs typeface="+mn-cs"/>
              </a:rPr>
              <a:t>• Root vegetables (roots, tubers, and bulbs): carrots, beets, radishes, turnips, onions, scallions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9</a:t>
            </a:fld>
            <a:endParaRPr lang="en-US" dirty="0"/>
          </a:p>
        </p:txBody>
      </p:sp>
    </p:spTree>
    <p:extLst>
      <p:ext uri="{BB962C8B-B14F-4D97-AF65-F5344CB8AC3E}">
        <p14:creationId xmlns:p14="http://schemas.microsoft.com/office/powerpoint/2010/main" val="1035819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Belgian endive</a:t>
            </a:r>
          </a:p>
          <a:p>
            <a:r>
              <a:rPr lang="en-US" sz="1200" b="0" i="0" u="none" strike="noStrike" kern="1200" baseline="0" dirty="0">
                <a:solidFill>
                  <a:schemeClr val="tx1"/>
                </a:solidFill>
                <a:latin typeface="+mn-lt"/>
                <a:ea typeface="+mn-ea"/>
                <a:cs typeface="+mn-cs"/>
              </a:rPr>
              <a:t>Also known as witloof, witlof, or French endive, Belgian endive is related to endive, has a slightly</a:t>
            </a:r>
          </a:p>
          <a:p>
            <a:r>
              <a:rPr lang="en-US" sz="1200" b="0" i="0" u="none" strike="noStrike" kern="1200" baseline="0" dirty="0">
                <a:solidFill>
                  <a:schemeClr val="tx1"/>
                </a:solidFill>
                <a:latin typeface="+mn-lt"/>
                <a:ea typeface="+mn-ea"/>
                <a:cs typeface="+mn-cs"/>
              </a:rPr>
              <a:t>bitter but pleasant flavor, is used solo for salads or mixed with other greens, and can be steamed,</a:t>
            </a:r>
          </a:p>
          <a:p>
            <a:r>
              <a:rPr lang="en-US" sz="1200" b="0" i="0" u="none" strike="noStrike" kern="1200" baseline="0" dirty="0">
                <a:solidFill>
                  <a:schemeClr val="tx1"/>
                </a:solidFill>
                <a:latin typeface="+mn-lt"/>
                <a:ea typeface="+mn-ea"/>
                <a:cs typeface="+mn-cs"/>
              </a:rPr>
              <a:t>simmered, or grilled.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Butterhead lettuce</a:t>
            </a:r>
          </a:p>
          <a:p>
            <a:r>
              <a:rPr lang="en-US" sz="1200" b="0" i="0" u="none" strike="noStrike" kern="1200" baseline="0" dirty="0">
                <a:solidFill>
                  <a:schemeClr val="tx1"/>
                </a:solidFill>
                <a:latin typeface="+mn-lt"/>
                <a:ea typeface="+mn-ea"/>
                <a:cs typeface="+mn-cs"/>
              </a:rPr>
              <a:t>Butterhead lettuce has tender, loose, bright-green leaves with a mild flavor, which allows for</a:t>
            </a:r>
          </a:p>
          <a:p>
            <a:r>
              <a:rPr lang="en-US" sz="1200" b="0" i="0" u="none" strike="noStrike" kern="1200" baseline="0" dirty="0">
                <a:solidFill>
                  <a:schemeClr val="tx1"/>
                </a:solidFill>
                <a:latin typeface="+mn-lt"/>
                <a:ea typeface="+mn-ea"/>
                <a:cs typeface="+mn-cs"/>
              </a:rPr>
              <a:t>countless culinary pairings. It does not keep well. Bib (limestone) lettuce and Boston lettuce are</a:t>
            </a:r>
          </a:p>
          <a:p>
            <a:r>
              <a:rPr lang="en-US" sz="1200" b="0" i="0" u="none" strike="noStrike" kern="1200" baseline="0" dirty="0">
                <a:solidFill>
                  <a:schemeClr val="tx1"/>
                </a:solidFill>
                <a:latin typeface="+mn-lt"/>
                <a:ea typeface="+mn-ea"/>
                <a:cs typeface="+mn-cs"/>
              </a:rPr>
              <a:t>two varieties.</a:t>
            </a:r>
            <a:endParaRPr lang="en-US" dirty="0"/>
          </a:p>
        </p:txBody>
      </p:sp>
      <p:sp>
        <p:nvSpPr>
          <p:cNvPr id="4" name="Slide Number Placeholder 3"/>
          <p:cNvSpPr>
            <a:spLocks noGrp="1"/>
          </p:cNvSpPr>
          <p:nvPr>
            <p:ph type="sldNum" sz="quarter" idx="10"/>
          </p:nvPr>
        </p:nvSpPr>
        <p:spPr/>
        <p:txBody>
          <a:bodyPr/>
          <a:lstStyle/>
          <a:p>
            <a:fld id="{4FBF7621-298A-4B17-A5C0-4D8A99857843}" type="slidenum">
              <a:rPr lang="en-US" smtClean="0"/>
              <a:t>10</a:t>
            </a:fld>
            <a:endParaRPr lang="en-US" dirty="0"/>
          </a:p>
        </p:txBody>
      </p:sp>
    </p:spTree>
    <p:extLst>
      <p:ext uri="{BB962C8B-B14F-4D97-AF65-F5344CB8AC3E}">
        <p14:creationId xmlns:p14="http://schemas.microsoft.com/office/powerpoint/2010/main" val="1925325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descr="WelcomeIndustry_GettyImages-470224758.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17800" y="304800"/>
            <a:ext cx="655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975880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304800"/>
            <a:ext cx="782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97451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51200" y="304800"/>
            <a:ext cx="5994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44734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6112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35561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496984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0535" y="2108200"/>
            <a:ext cx="7789333"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018894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2651" y="304800"/>
            <a:ext cx="53467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24200" y="2108200"/>
            <a:ext cx="58674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638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1" y="304800"/>
            <a:ext cx="587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180870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1" y="304800"/>
            <a:ext cx="689186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606458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1" y="304800"/>
            <a:ext cx="4758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121474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4801" y="304800"/>
            <a:ext cx="6333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71076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54400" y="304800"/>
            <a:ext cx="5486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492662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0" y="3048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88845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1" y="304800"/>
            <a:ext cx="6790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16138"/>
            <a:ext cx="7823200"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856748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98133" y="304800"/>
            <a:ext cx="79586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914831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p:txBody>
          <a:bodyPr/>
          <a:lstStyle>
            <a:lvl1pPr>
              <a:defRPr/>
            </a:lvl1pPr>
          </a:lstStyle>
          <a:p>
            <a:fld id="{3A98E8D7-64C1-43EC-B481-E95E334ADC4F}" type="slidenum">
              <a:rPr lang="en-US" altLang="en-US"/>
              <a:pPr/>
              <a:t>‹#›</a:t>
            </a:fld>
            <a:endParaRPr lang="en-US" altLang="en-US" dirty="0"/>
          </a:p>
        </p:txBody>
      </p:sp>
    </p:spTree>
    <p:extLst>
      <p:ext uri="{BB962C8B-B14F-4D97-AF65-F5344CB8AC3E}">
        <p14:creationId xmlns:p14="http://schemas.microsoft.com/office/powerpoint/2010/main" val="2062593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667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2362200"/>
          </a:xfrm>
          <a:ln w="12700">
            <a:solidFill>
              <a:schemeClr val="bg1"/>
            </a:solidFill>
          </a:ln>
          <a:effectLst/>
        </p:spPr>
        <p:txBody>
          <a:bodyPr/>
          <a:lstStyle/>
          <a:p>
            <a:pPr lvl="0"/>
            <a:endParaRPr lang="en-US" noProof="0" dirty="0"/>
          </a:p>
        </p:txBody>
      </p:sp>
      <p:sp>
        <p:nvSpPr>
          <p:cNvPr id="11" name="Slide Number Placeholder 5"/>
          <p:cNvSpPr>
            <a:spLocks noGrp="1"/>
          </p:cNvSpPr>
          <p:nvPr>
            <p:ph type="sldNum" sz="quarter" idx="12"/>
          </p:nvPr>
        </p:nvSpPr>
        <p:spPr/>
        <p:txBody>
          <a:bodyPr/>
          <a:lstStyle>
            <a:lvl1pPr>
              <a:defRPr/>
            </a:lvl1pPr>
          </a:lstStyle>
          <a:p>
            <a:fld id="{94C781EC-8F35-4FC2-902C-2FF72ABAE52D}" type="slidenum">
              <a:rPr lang="en-US" altLang="en-US"/>
              <a:pPr/>
              <a:t>‹#›</a:t>
            </a:fld>
            <a:endParaRPr lang="en-US" altLang="en-US" dirty="0"/>
          </a:p>
        </p:txBody>
      </p:sp>
    </p:spTree>
    <p:extLst>
      <p:ext uri="{BB962C8B-B14F-4D97-AF65-F5344CB8AC3E}">
        <p14:creationId xmlns:p14="http://schemas.microsoft.com/office/powerpoint/2010/main" val="4042285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2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3581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1828800"/>
          </a:xfrm>
          <a:ln w="12700">
            <a:solidFill>
              <a:schemeClr val="bg1"/>
            </a:solidFill>
          </a:ln>
          <a:effectLst/>
        </p:spPr>
        <p:txBody>
          <a:bodyPr/>
          <a:lstStyle/>
          <a:p>
            <a:pPr lvl="0"/>
            <a:endParaRPr lang="en-US" noProof="0" dirty="0"/>
          </a:p>
        </p:txBody>
      </p:sp>
      <p:sp>
        <p:nvSpPr>
          <p:cNvPr id="15" name="Picture Placeholder 4"/>
          <p:cNvSpPr>
            <a:spLocks noGrp="1"/>
          </p:cNvSpPr>
          <p:nvPr>
            <p:ph type="pic" sz="quarter" idx="13"/>
          </p:nvPr>
        </p:nvSpPr>
        <p:spPr>
          <a:xfrm>
            <a:off x="7518400" y="3733800"/>
            <a:ext cx="4064000" cy="1828800"/>
          </a:xfrm>
          <a:ln w="12700">
            <a:solidFill>
              <a:schemeClr val="bg1"/>
            </a:solidFill>
          </a:ln>
          <a:effectLst/>
        </p:spPr>
        <p:txBody>
          <a:bodyPr/>
          <a:lstStyle/>
          <a:p>
            <a:pPr lvl="0"/>
            <a:endParaRPr lang="en-US" noProof="0" dirty="0"/>
          </a:p>
        </p:txBody>
      </p:sp>
      <p:sp>
        <p:nvSpPr>
          <p:cNvPr id="12" name="Slide Number Placeholder 5"/>
          <p:cNvSpPr>
            <a:spLocks noGrp="1"/>
          </p:cNvSpPr>
          <p:nvPr>
            <p:ph type="sldNum" sz="quarter" idx="14"/>
          </p:nvPr>
        </p:nvSpPr>
        <p:spPr/>
        <p:txBody>
          <a:bodyPr/>
          <a:lstStyle>
            <a:lvl1pPr>
              <a:defRPr/>
            </a:lvl1pPr>
          </a:lstStyle>
          <a:p>
            <a:fld id="{F9166B56-411B-433D-8C39-A819AEA72170}" type="slidenum">
              <a:rPr lang="en-US" altLang="en-US"/>
              <a:pPr/>
              <a:t>‹#›</a:t>
            </a:fld>
            <a:endParaRPr lang="en-US" altLang="en-US" dirty="0"/>
          </a:p>
        </p:txBody>
      </p:sp>
    </p:spTree>
    <p:extLst>
      <p:ext uri="{BB962C8B-B14F-4D97-AF65-F5344CB8AC3E}">
        <p14:creationId xmlns:p14="http://schemas.microsoft.com/office/powerpoint/2010/main" val="3795560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3_picture">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9906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7315200" y="27432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7315200" y="44958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143000"/>
            <a:ext cx="3556000" cy="1371600"/>
          </a:xfrm>
          <a:ln w="12700">
            <a:solidFill>
              <a:schemeClr val="bg1"/>
            </a:solidFill>
          </a:ln>
          <a:effectLst/>
        </p:spPr>
        <p:txBody>
          <a:bodyPr/>
          <a:lstStyle/>
          <a:p>
            <a:pPr lvl="0"/>
            <a:endParaRPr lang="en-US" noProof="0" dirty="0"/>
          </a:p>
        </p:txBody>
      </p:sp>
      <p:sp>
        <p:nvSpPr>
          <p:cNvPr id="24" name="Picture Placeholder 4"/>
          <p:cNvSpPr>
            <a:spLocks noGrp="1"/>
          </p:cNvSpPr>
          <p:nvPr>
            <p:ph type="pic" sz="quarter" idx="13"/>
          </p:nvPr>
        </p:nvSpPr>
        <p:spPr>
          <a:xfrm>
            <a:off x="7518400" y="2895600"/>
            <a:ext cx="3556000" cy="1371600"/>
          </a:xfrm>
          <a:ln w="12700">
            <a:solidFill>
              <a:schemeClr val="bg1"/>
            </a:solidFill>
          </a:ln>
          <a:effectLst/>
        </p:spPr>
        <p:txBody>
          <a:bodyPr/>
          <a:lstStyle/>
          <a:p>
            <a:pPr lvl="0"/>
            <a:endParaRPr lang="en-US" noProof="0" dirty="0"/>
          </a:p>
        </p:txBody>
      </p:sp>
      <p:sp>
        <p:nvSpPr>
          <p:cNvPr id="26" name="Picture Placeholder 4"/>
          <p:cNvSpPr>
            <a:spLocks noGrp="1"/>
          </p:cNvSpPr>
          <p:nvPr>
            <p:ph type="pic" sz="quarter" idx="14"/>
          </p:nvPr>
        </p:nvSpPr>
        <p:spPr>
          <a:xfrm>
            <a:off x="7518400" y="4648200"/>
            <a:ext cx="3556000" cy="1371600"/>
          </a:xfrm>
          <a:ln w="12700">
            <a:solidFill>
              <a:schemeClr val="bg1"/>
            </a:solidFill>
          </a:ln>
          <a:effectLst/>
        </p:spPr>
        <p:txBody>
          <a:bodyPr/>
          <a:lstStyle/>
          <a:p>
            <a:pPr lvl="0"/>
            <a:endParaRPr lang="en-US" noProof="0" dirty="0"/>
          </a:p>
        </p:txBody>
      </p:sp>
      <p:sp>
        <p:nvSpPr>
          <p:cNvPr id="14" name="Slide Number Placeholder 5"/>
          <p:cNvSpPr>
            <a:spLocks noGrp="1"/>
          </p:cNvSpPr>
          <p:nvPr>
            <p:ph type="sldNum" sz="quarter" idx="15"/>
          </p:nvPr>
        </p:nvSpPr>
        <p:spPr/>
        <p:txBody>
          <a:bodyPr/>
          <a:lstStyle>
            <a:lvl1pPr>
              <a:defRPr/>
            </a:lvl1pPr>
          </a:lstStyle>
          <a:p>
            <a:fld id="{F0FB4D83-0841-4593-91EC-B8DD6F867C68}" type="slidenum">
              <a:rPr lang="en-US" altLang="en-US"/>
              <a:pPr/>
              <a:t>‹#›</a:t>
            </a:fld>
            <a:endParaRPr lang="en-US" altLang="en-US" dirty="0"/>
          </a:p>
        </p:txBody>
      </p:sp>
    </p:spTree>
    <p:extLst>
      <p:ext uri="{BB962C8B-B14F-4D97-AF65-F5344CB8AC3E}">
        <p14:creationId xmlns:p14="http://schemas.microsoft.com/office/powerpoint/2010/main" val="402264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_picture_text">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6096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49784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556000" cy="1371600"/>
          </a:xfrm>
          <a:ln w="12700">
            <a:solidFill>
              <a:schemeClr val="bg1"/>
            </a:solidFill>
          </a:ln>
          <a:effectLst/>
        </p:spPr>
        <p:txBody>
          <a:bodyPr/>
          <a:lstStyle/>
          <a:p>
            <a:pPr lvl="0"/>
            <a:endParaRPr lang="en-US" noProof="0" dirty="0"/>
          </a:p>
        </p:txBody>
      </p:sp>
      <p:sp>
        <p:nvSpPr>
          <p:cNvPr id="23" name="Content Placeholder 2"/>
          <p:cNvSpPr>
            <a:spLocks noGrp="1"/>
          </p:cNvSpPr>
          <p:nvPr>
            <p:ph idx="13"/>
          </p:nvPr>
        </p:nvSpPr>
        <p:spPr>
          <a:xfrm>
            <a:off x="49784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Picture Placeholder 4"/>
          <p:cNvSpPr>
            <a:spLocks noGrp="1"/>
          </p:cNvSpPr>
          <p:nvPr>
            <p:ph type="pic" sz="quarter" idx="14"/>
          </p:nvPr>
        </p:nvSpPr>
        <p:spPr>
          <a:xfrm>
            <a:off x="5181600" y="1148081"/>
            <a:ext cx="3556000" cy="1371600"/>
          </a:xfrm>
          <a:ln w="12700">
            <a:solidFill>
              <a:schemeClr val="bg1"/>
            </a:solidFill>
          </a:ln>
          <a:effectLst/>
        </p:spPr>
        <p:txBody>
          <a:bodyPr/>
          <a:lstStyle/>
          <a:p>
            <a:pPr lvl="0"/>
            <a:endParaRPr lang="en-US" noProof="0" dirty="0"/>
          </a:p>
        </p:txBody>
      </p:sp>
      <p:sp>
        <p:nvSpPr>
          <p:cNvPr id="13" name="Slide Number Placeholder 5"/>
          <p:cNvSpPr>
            <a:spLocks noGrp="1"/>
          </p:cNvSpPr>
          <p:nvPr>
            <p:ph type="sldNum" sz="quarter" idx="15"/>
          </p:nvPr>
        </p:nvSpPr>
        <p:spPr/>
        <p:txBody>
          <a:bodyPr/>
          <a:lstStyle>
            <a:lvl1pPr>
              <a:defRPr/>
            </a:lvl1pPr>
          </a:lstStyle>
          <a:p>
            <a:fld id="{9AB960FD-6D0D-47F9-B308-A224CA5ED8FB}" type="slidenum">
              <a:rPr lang="en-US" altLang="en-US"/>
              <a:pPr/>
              <a:t>‹#›</a:t>
            </a:fld>
            <a:endParaRPr lang="en-US" altLang="en-US" dirty="0"/>
          </a:p>
        </p:txBody>
      </p:sp>
    </p:spTree>
    <p:extLst>
      <p:ext uri="{BB962C8B-B14F-4D97-AF65-F5344CB8AC3E}">
        <p14:creationId xmlns:p14="http://schemas.microsoft.com/office/powerpoint/2010/main" val="3600797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_picture_text">
    <p:spTree>
      <p:nvGrpSpPr>
        <p:cNvPr id="1" name=""/>
        <p:cNvGrpSpPr/>
        <p:nvPr/>
      </p:nvGrpSpPr>
      <p:grpSpPr>
        <a:xfrm>
          <a:off x="0" y="0"/>
          <a:ext cx="0" cy="0"/>
          <a:chOff x="0" y="0"/>
          <a:chExt cx="0" cy="0"/>
        </a:xfrm>
      </p:grpSpPr>
      <p:cxnSp>
        <p:nvCxnSpPr>
          <p:cNvPr id="9" name="Straight Connector 8"/>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6096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4" name="Rectangle 13"/>
          <p:cNvSpPr/>
          <p:nvPr userDrawn="1"/>
        </p:nvSpPr>
        <p:spPr>
          <a:xfrm>
            <a:off x="4470400" y="990600"/>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5" name="Rectangle 14"/>
          <p:cNvSpPr/>
          <p:nvPr userDrawn="1"/>
        </p:nvSpPr>
        <p:spPr>
          <a:xfrm>
            <a:off x="83312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5560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149600" cy="1371600"/>
          </a:xfrm>
          <a:ln w="12700">
            <a:solidFill>
              <a:schemeClr val="bg1"/>
            </a:solidFill>
          </a:ln>
          <a:effectLst/>
        </p:spPr>
        <p:txBody>
          <a:bodyPr/>
          <a:lstStyle/>
          <a:p>
            <a:pPr lvl="0"/>
            <a:endParaRPr lang="en-US" noProof="0" dirty="0"/>
          </a:p>
        </p:txBody>
      </p:sp>
      <p:sp>
        <p:nvSpPr>
          <p:cNvPr id="17" name="Picture Placeholder 4"/>
          <p:cNvSpPr>
            <a:spLocks noGrp="1"/>
          </p:cNvSpPr>
          <p:nvPr>
            <p:ph type="pic" sz="quarter" idx="14"/>
          </p:nvPr>
        </p:nvSpPr>
        <p:spPr>
          <a:xfrm>
            <a:off x="4673600" y="1143000"/>
            <a:ext cx="3149600" cy="1371600"/>
          </a:xfrm>
          <a:ln w="12700">
            <a:solidFill>
              <a:schemeClr val="bg1"/>
            </a:solidFill>
          </a:ln>
          <a:effectLst/>
        </p:spPr>
        <p:txBody>
          <a:bodyPr/>
          <a:lstStyle/>
          <a:p>
            <a:pPr lvl="0"/>
            <a:endParaRPr lang="en-US" noProof="0" dirty="0"/>
          </a:p>
        </p:txBody>
      </p:sp>
      <p:sp>
        <p:nvSpPr>
          <p:cNvPr id="20" name="Picture Placeholder 4"/>
          <p:cNvSpPr>
            <a:spLocks noGrp="1"/>
          </p:cNvSpPr>
          <p:nvPr>
            <p:ph type="pic" sz="quarter" idx="16"/>
          </p:nvPr>
        </p:nvSpPr>
        <p:spPr>
          <a:xfrm>
            <a:off x="8534400" y="1148080"/>
            <a:ext cx="3149600" cy="1371600"/>
          </a:xfrm>
          <a:ln w="12700">
            <a:solidFill>
              <a:schemeClr val="bg1"/>
            </a:solidFill>
          </a:ln>
          <a:effectLst/>
        </p:spPr>
        <p:txBody>
          <a:bodyPr/>
          <a:lstStyle/>
          <a:p>
            <a:pPr lvl="0"/>
            <a:endParaRPr lang="en-US" noProof="0" dirty="0"/>
          </a:p>
        </p:txBody>
      </p:sp>
      <p:sp>
        <p:nvSpPr>
          <p:cNvPr id="21" name="Content Placeholder 2"/>
          <p:cNvSpPr>
            <a:spLocks noGrp="1"/>
          </p:cNvSpPr>
          <p:nvPr>
            <p:ph idx="17"/>
          </p:nvPr>
        </p:nvSpPr>
        <p:spPr>
          <a:xfrm>
            <a:off x="4470400" y="2824483"/>
            <a:ext cx="3556000" cy="327151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p:cNvSpPr>
            <a:spLocks noGrp="1"/>
          </p:cNvSpPr>
          <p:nvPr>
            <p:ph idx="18"/>
          </p:nvPr>
        </p:nvSpPr>
        <p:spPr>
          <a:xfrm>
            <a:off x="8331200" y="2819403"/>
            <a:ext cx="3556000" cy="327659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Slide Number Placeholder 5"/>
          <p:cNvSpPr>
            <a:spLocks noGrp="1"/>
          </p:cNvSpPr>
          <p:nvPr>
            <p:ph type="sldNum" sz="quarter" idx="19"/>
          </p:nvPr>
        </p:nvSpPr>
        <p:spPr/>
        <p:txBody>
          <a:bodyPr/>
          <a:lstStyle>
            <a:lvl1pPr>
              <a:defRPr/>
            </a:lvl1pPr>
          </a:lstStyle>
          <a:p>
            <a:fld id="{C6FA139B-997B-4D36-A7E7-0225385A55B2}" type="slidenum">
              <a:rPr lang="en-US" altLang="en-US"/>
              <a:pPr/>
              <a:t>‹#›</a:t>
            </a:fld>
            <a:endParaRPr lang="en-US" altLang="en-US" dirty="0"/>
          </a:p>
        </p:txBody>
      </p:sp>
    </p:spTree>
    <p:extLst>
      <p:ext uri="{BB962C8B-B14F-4D97-AF65-F5344CB8AC3E}">
        <p14:creationId xmlns:p14="http://schemas.microsoft.com/office/powerpoint/2010/main" val="3084462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large image">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8" name="Picture Placeholder 7"/>
          <p:cNvSpPr>
            <a:spLocks noGrp="1"/>
          </p:cNvSpPr>
          <p:nvPr>
            <p:ph type="pic" sz="quarter" idx="11"/>
          </p:nvPr>
        </p:nvSpPr>
        <p:spPr>
          <a:xfrm>
            <a:off x="609600" y="1295400"/>
            <a:ext cx="10972800" cy="4800600"/>
          </a:xfrm>
        </p:spPr>
        <p:txBody>
          <a:bodyPr/>
          <a:lstStyle/>
          <a:p>
            <a:pPr lvl="0"/>
            <a:endParaRPr lang="en-US" noProof="0" dirty="0"/>
          </a:p>
        </p:txBody>
      </p:sp>
      <p:sp>
        <p:nvSpPr>
          <p:cNvPr id="9" name="Slide Number Placeholder 5"/>
          <p:cNvSpPr>
            <a:spLocks noGrp="1"/>
          </p:cNvSpPr>
          <p:nvPr>
            <p:ph type="sldNum" sz="quarter" idx="12"/>
          </p:nvPr>
        </p:nvSpPr>
        <p:spPr/>
        <p:txBody>
          <a:bodyPr/>
          <a:lstStyle>
            <a:lvl1pPr>
              <a:defRPr/>
            </a:lvl1pPr>
          </a:lstStyle>
          <a:p>
            <a:fld id="{584DDD12-4F68-4032-97DD-1A8BDFB76EA1}" type="slidenum">
              <a:rPr lang="en-US" altLang="en-US"/>
              <a:pPr/>
              <a:t>‹#›</a:t>
            </a:fld>
            <a:endParaRPr lang="en-US" altLang="en-US" dirty="0"/>
          </a:p>
        </p:txBody>
      </p:sp>
    </p:spTree>
    <p:extLst>
      <p:ext uri="{BB962C8B-B14F-4D97-AF65-F5344CB8AC3E}">
        <p14:creationId xmlns:p14="http://schemas.microsoft.com/office/powerpoint/2010/main" val="1883104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0" y="304800"/>
            <a:ext cx="690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265487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609600" y="2362203"/>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1524003"/>
            <a:ext cx="10972800" cy="761999"/>
          </a:xfrm>
        </p:spPr>
        <p:txBody>
          <a:bodyPr>
            <a:normAutofit/>
          </a:bodyPr>
          <a:lstStyle>
            <a:lvl1pPr marL="1588" indent="-1588">
              <a:buNone/>
              <a:defRPr sz="2000"/>
            </a:lvl1pPr>
          </a:lstStyle>
          <a:p>
            <a:pPr lvl="0"/>
            <a:endParaRPr lang="en-US" dirty="0"/>
          </a:p>
        </p:txBody>
      </p:sp>
      <p:sp>
        <p:nvSpPr>
          <p:cNvPr id="5" name="Slide Number Placeholder 5"/>
          <p:cNvSpPr>
            <a:spLocks noGrp="1"/>
          </p:cNvSpPr>
          <p:nvPr>
            <p:ph type="sldNum" sz="quarter" idx="14"/>
          </p:nvPr>
        </p:nvSpPr>
        <p:spPr/>
        <p:txBody>
          <a:bodyPr/>
          <a:lstStyle>
            <a:lvl1pPr>
              <a:defRPr/>
            </a:lvl1pPr>
          </a:lstStyle>
          <a:p>
            <a:fld id="{E347492F-FB8E-40AC-88C9-B7C0160272AA}" type="slidenum">
              <a:rPr lang="en-US" altLang="en-US"/>
              <a:pPr/>
              <a:t>‹#›</a:t>
            </a:fld>
            <a:endParaRPr lang="en-US" altLang="en-US" dirty="0"/>
          </a:p>
        </p:txBody>
      </p:sp>
    </p:spTree>
    <p:extLst>
      <p:ext uri="{BB962C8B-B14F-4D97-AF65-F5344CB8AC3E}">
        <p14:creationId xmlns:p14="http://schemas.microsoft.com/office/powerpoint/2010/main" val="849805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D6634DF5-3EFF-4042-8D8A-A60BFD04A0EA}" type="slidenum">
              <a:rPr lang="en-US" altLang="en-US"/>
              <a:pPr/>
              <a:t>‹#›</a:t>
            </a:fld>
            <a:endParaRPr lang="en-US" altLang="en-US" dirty="0"/>
          </a:p>
        </p:txBody>
      </p:sp>
    </p:spTree>
    <p:extLst>
      <p:ext uri="{BB962C8B-B14F-4D97-AF65-F5344CB8AC3E}">
        <p14:creationId xmlns:p14="http://schemas.microsoft.com/office/powerpoint/2010/main" val="3568242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AEB8BF8A-B64C-437D-BBF0-47D5D145B790}" type="slidenum">
              <a:rPr lang="en-US" altLang="en-US"/>
              <a:pPr/>
              <a:t>‹#›</a:t>
            </a:fld>
            <a:endParaRPr lang="en-US" altLang="en-US" dirty="0"/>
          </a:p>
        </p:txBody>
      </p:sp>
    </p:spTree>
    <p:extLst>
      <p:ext uri="{BB962C8B-B14F-4D97-AF65-F5344CB8AC3E}">
        <p14:creationId xmlns:p14="http://schemas.microsoft.com/office/powerpoint/2010/main" val="1623536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7D6F4C88-1DDF-407B-8AC6-8C00A6BFE96A}" type="slidenum">
              <a:rPr lang="en-US" altLang="en-US"/>
              <a:pPr/>
              <a:t>‹#›</a:t>
            </a:fld>
            <a:endParaRPr lang="en-US" altLang="en-US" dirty="0"/>
          </a:p>
        </p:txBody>
      </p:sp>
    </p:spTree>
    <p:extLst>
      <p:ext uri="{BB962C8B-B14F-4D97-AF65-F5344CB8AC3E}">
        <p14:creationId xmlns:p14="http://schemas.microsoft.com/office/powerpoint/2010/main" val="3880543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532EE23-98CE-4DB0-A10D-4D3A632D0064}" type="slidenum">
              <a:rPr lang="en-US" altLang="en-US"/>
              <a:pPr/>
              <a:t>‹#›</a:t>
            </a:fld>
            <a:endParaRPr lang="en-US" altLang="en-US" dirty="0"/>
          </a:p>
        </p:txBody>
      </p:sp>
    </p:spTree>
    <p:extLst>
      <p:ext uri="{BB962C8B-B14F-4D97-AF65-F5344CB8AC3E}">
        <p14:creationId xmlns:p14="http://schemas.microsoft.com/office/powerpoint/2010/main" val="1557679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F5CD59EB-17BA-441E-BD65-A4E2162296BF}" type="slidenum">
              <a:rPr lang="en-US" altLang="en-US"/>
              <a:pPr/>
              <a:t>‹#›</a:t>
            </a:fld>
            <a:endParaRPr lang="en-US" altLang="en-US" dirty="0"/>
          </a:p>
        </p:txBody>
      </p:sp>
    </p:spTree>
    <p:extLst>
      <p:ext uri="{BB962C8B-B14F-4D97-AF65-F5344CB8AC3E}">
        <p14:creationId xmlns:p14="http://schemas.microsoft.com/office/powerpoint/2010/main" val="92271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8868" y="304800"/>
            <a:ext cx="5774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75096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6401" y="304800"/>
            <a:ext cx="6079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91542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6800" y="304800"/>
            <a:ext cx="768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33634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87135" y="304800"/>
            <a:ext cx="641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833297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5892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708558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16138"/>
            <a:ext cx="7823200" cy="38973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0800" y="304800"/>
            <a:ext cx="4588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702682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4873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2954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EC1B4"/>
                </a:solidFill>
                <a:latin typeface="Helvetica Neue Medium" charset="0"/>
              </a:defRPr>
            </a:lvl1pPr>
          </a:lstStyle>
          <a:p>
            <a:fld id="{285EA6D2-D82E-4D29-921D-B042F85B7270}" type="slidenum">
              <a:rPr lang="en-US" altLang="en-US"/>
              <a:pPr/>
              <a:t>‹#›</a:t>
            </a:fld>
            <a:endParaRPr lang="en-US" altLang="en-US" dirty="0"/>
          </a:p>
        </p:txBody>
      </p:sp>
    </p:spTree>
    <p:extLst>
      <p:ext uri="{BB962C8B-B14F-4D97-AF65-F5344CB8AC3E}">
        <p14:creationId xmlns:p14="http://schemas.microsoft.com/office/powerpoint/2010/main" val="2599495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p:txStyles>
    <p:titleStyle>
      <a:lvl1pPr algn="l" rtl="0" eaLnBrk="0" fontAlgn="base" hangingPunct="0">
        <a:lnSpc>
          <a:spcPct val="50000"/>
        </a:lnSpc>
        <a:spcBef>
          <a:spcPct val="0"/>
        </a:spcBef>
        <a:spcAft>
          <a:spcPct val="0"/>
        </a:spcAft>
        <a:defRPr sz="1600" kern="1200" cap="all">
          <a:solidFill>
            <a:srgbClr val="EA5E2F"/>
          </a:solidFill>
          <a:latin typeface="Helvetica Neue Medium"/>
          <a:ea typeface="ヒラギノ角ゴ Pro W3" charset="0"/>
          <a:cs typeface="Arial" pitchFamily="34" charset="0"/>
        </a:defRPr>
      </a:lvl1pPr>
      <a:lvl2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2pPr>
      <a:lvl3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3pPr>
      <a:lvl4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4pPr>
      <a:lvl5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5pPr>
      <a:lvl6pPr marL="457189" algn="ctr" rtl="0" fontAlgn="base">
        <a:spcBef>
          <a:spcPct val="0"/>
        </a:spcBef>
        <a:spcAft>
          <a:spcPct val="0"/>
        </a:spcAft>
        <a:defRPr sz="4000" b="1">
          <a:solidFill>
            <a:srgbClr val="FF6600"/>
          </a:solidFill>
          <a:latin typeface="Arial" charset="0"/>
          <a:cs typeface="Arial" charset="0"/>
        </a:defRPr>
      </a:lvl6pPr>
      <a:lvl7pPr marL="914377" algn="ctr" rtl="0" fontAlgn="base">
        <a:spcBef>
          <a:spcPct val="0"/>
        </a:spcBef>
        <a:spcAft>
          <a:spcPct val="0"/>
        </a:spcAft>
        <a:defRPr sz="4000" b="1">
          <a:solidFill>
            <a:srgbClr val="FF6600"/>
          </a:solidFill>
          <a:latin typeface="Arial" charset="0"/>
          <a:cs typeface="Arial" charset="0"/>
        </a:defRPr>
      </a:lvl7pPr>
      <a:lvl8pPr marL="1371566" algn="ctr" rtl="0" fontAlgn="base">
        <a:spcBef>
          <a:spcPct val="0"/>
        </a:spcBef>
        <a:spcAft>
          <a:spcPct val="0"/>
        </a:spcAft>
        <a:defRPr sz="4000" b="1">
          <a:solidFill>
            <a:srgbClr val="FF6600"/>
          </a:solidFill>
          <a:latin typeface="Arial" charset="0"/>
          <a:cs typeface="Arial" charset="0"/>
        </a:defRPr>
      </a:lvl8pPr>
      <a:lvl9pPr marL="1828754" algn="ctr" rtl="0" fontAlgn="base">
        <a:spcBef>
          <a:spcPct val="0"/>
        </a:spcBef>
        <a:spcAft>
          <a:spcPct val="0"/>
        </a:spcAft>
        <a:defRPr sz="4000" b="1">
          <a:solidFill>
            <a:srgbClr val="FF6600"/>
          </a:solidFill>
          <a:latin typeface="Arial" charset="0"/>
          <a:cs typeface="Arial" charset="0"/>
        </a:defRPr>
      </a:lvl9pPr>
    </p:titleStyle>
    <p:bodyStyle>
      <a:lvl1pPr marL="342891" indent="-342891" algn="l" rtl="0" eaLnBrk="0" fontAlgn="base" hangingPunct="0">
        <a:spcBef>
          <a:spcPct val="20000"/>
        </a:spcBef>
        <a:spcAft>
          <a:spcPct val="0"/>
        </a:spcAft>
        <a:buClr>
          <a:srgbClr val="EA5E2F"/>
        </a:buClr>
        <a:buFont typeface="Arial" panose="020B0604020202020204" pitchFamily="34" charset="0"/>
        <a:buChar char="•"/>
        <a:defRPr kern="1200">
          <a:solidFill>
            <a:schemeClr val="tx1"/>
          </a:solidFill>
          <a:latin typeface="Arial" pitchFamily="34" charset="0"/>
          <a:ea typeface="ヒラギノ角ゴ Pro W3" charset="0"/>
          <a:cs typeface="Arial" pitchFamily="34" charset="0"/>
        </a:defRPr>
      </a:lvl1pPr>
      <a:lvl2pPr marL="742932" indent="-285744" algn="l" rtl="0" eaLnBrk="0" fontAlgn="base" hangingPunct="0">
        <a:spcBef>
          <a:spcPct val="20000"/>
        </a:spcBef>
        <a:spcAft>
          <a:spcPct val="0"/>
        </a:spcAft>
        <a:buClr>
          <a:srgbClr val="EA5E2F"/>
        </a:buClr>
        <a:buFont typeface="Courier New" panose="02070309020205020404" pitchFamily="49" charset="0"/>
        <a:buChar char="o"/>
        <a:defRPr sz="1600" kern="1200">
          <a:solidFill>
            <a:schemeClr val="tx1"/>
          </a:solidFill>
          <a:latin typeface="Arial" pitchFamily="34" charset="0"/>
          <a:ea typeface="Arial" charset="0"/>
          <a:cs typeface="Arial" pitchFamily="34" charset="0"/>
        </a:defRPr>
      </a:lvl2pPr>
      <a:lvl3pPr marL="1142971" indent="-228594" algn="l" rtl="0" eaLnBrk="0" fontAlgn="base" hangingPunct="0">
        <a:spcBef>
          <a:spcPct val="20000"/>
        </a:spcBef>
        <a:spcAft>
          <a:spcPct val="0"/>
        </a:spcAft>
        <a:buClr>
          <a:srgbClr val="EA5E2F"/>
        </a:buClr>
        <a:buFont typeface="Wingdings" panose="05000000000000000000" pitchFamily="2" charset="2"/>
        <a:buChar char="§"/>
        <a:defRPr sz="1400" kern="1200">
          <a:solidFill>
            <a:schemeClr val="tx1"/>
          </a:solidFill>
          <a:latin typeface="Arial" pitchFamily="34" charset="0"/>
          <a:ea typeface="Arial" charset="0"/>
          <a:cs typeface="Arial" pitchFamily="34" charset="0"/>
        </a:defRPr>
      </a:lvl3pPr>
      <a:lvl4pPr marL="1600160" indent="-228594" algn="l" rtl="0" eaLnBrk="0" fontAlgn="base" hangingPunct="0">
        <a:spcBef>
          <a:spcPct val="20000"/>
        </a:spcBef>
        <a:spcAft>
          <a:spcPct val="0"/>
        </a:spcAft>
        <a:buClr>
          <a:srgbClr val="EA5E2F"/>
        </a:buClr>
        <a:buFont typeface="Arial" panose="020B0604020202020204" pitchFamily="34" charset="0"/>
        <a:buChar char="–"/>
        <a:defRPr sz="1200" kern="1200">
          <a:solidFill>
            <a:srgbClr val="EA5E2F"/>
          </a:solidFill>
          <a:latin typeface="Arial" pitchFamily="34" charset="0"/>
          <a:ea typeface="Arial" charset="0"/>
          <a:cs typeface="Arial" pitchFamily="34" charset="0"/>
        </a:defRPr>
      </a:lvl4pPr>
      <a:lvl5pPr marL="2057349" indent="-228594" algn="l" rtl="0" eaLnBrk="0" fontAlgn="base" hangingPunct="0">
        <a:spcBef>
          <a:spcPct val="20000"/>
        </a:spcBef>
        <a:spcAft>
          <a:spcPct val="0"/>
        </a:spcAft>
        <a:buClr>
          <a:srgbClr val="EA5E2F"/>
        </a:buClr>
        <a:buFont typeface="Arial" panose="020B0604020202020204" pitchFamily="34" charset="0"/>
        <a:buChar char="»"/>
        <a:defRPr sz="1000" kern="1200">
          <a:solidFill>
            <a:srgbClr val="EA5E2F"/>
          </a:solidFill>
          <a:latin typeface="Arial" pitchFamily="34" charset="0"/>
          <a:ea typeface="Arial" charset="0"/>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53.tiff"/><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56.tiff"/><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59.tiff"/><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62.tiff"/><Relationship Id="rId4" Type="http://schemas.openxmlformats.org/officeDocument/2006/relationships/image" Target="../media/image61.tiff"/></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65.jpe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68.tiff"/><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4.xml"/><Relationship Id="rId1" Type="http://schemas.openxmlformats.org/officeDocument/2006/relationships/slideLayout" Target="../slideLayouts/slideLayout25.xml"/><Relationship Id="rId4" Type="http://schemas.openxmlformats.org/officeDocument/2006/relationships/image" Target="../media/image100.jpeg"/></Relationships>
</file>

<file path=ppt/slides/_rels/slide6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68.xml"/><Relationship Id="rId1" Type="http://schemas.openxmlformats.org/officeDocument/2006/relationships/slideLayout" Target="../slideLayouts/slideLayout28.xml"/><Relationship Id="rId5" Type="http://schemas.openxmlformats.org/officeDocument/2006/relationships/image" Target="../media/image104.jpeg"/><Relationship Id="rId4" Type="http://schemas.openxmlformats.org/officeDocument/2006/relationships/image" Target="../media/image103.tiff"/></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9.xml"/><Relationship Id="rId1" Type="http://schemas.openxmlformats.org/officeDocument/2006/relationships/slideLayout" Target="../slideLayouts/slideLayout28.xml"/><Relationship Id="rId5" Type="http://schemas.openxmlformats.org/officeDocument/2006/relationships/image" Target="../media/image107.jpeg"/><Relationship Id="rId4" Type="http://schemas.openxmlformats.org/officeDocument/2006/relationships/image" Target="../media/image106.tiff"/></Relationships>
</file>

<file path=ppt/slides/_rels/slide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418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 Greens</a:t>
            </a:r>
          </a:p>
        </p:txBody>
      </p:sp>
      <p:sp>
        <p:nvSpPr>
          <p:cNvPr id="4" name="Text Placeholder 3"/>
          <p:cNvSpPr>
            <a:spLocks noGrp="1"/>
          </p:cNvSpPr>
          <p:nvPr>
            <p:ph idx="1"/>
          </p:nvPr>
        </p:nvSpPr>
        <p:spPr/>
        <p:txBody>
          <a:bodyPr>
            <a:normAutofit/>
          </a:bodyPr>
          <a:lstStyle/>
          <a:p>
            <a:pPr marL="285744" indent="-285744"/>
            <a:r>
              <a:rPr lang="en-US" dirty="0"/>
              <a:t>Pungent, distinctive, peppery flavor</a:t>
            </a:r>
          </a:p>
        </p:txBody>
      </p:sp>
      <p:pic>
        <p:nvPicPr>
          <p:cNvPr id="17" name="Picture Placeholder 16"/>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a:stretch/>
        </p:blipFill>
        <p:spPr/>
      </p:pic>
      <p:pic>
        <p:nvPicPr>
          <p:cNvPr id="12" name="Picture Placeholder 11"/>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l="-59568" t="-1743" r="-57304"/>
          <a:stretch/>
        </p:blipFill>
        <p:spPr>
          <a:prstGeom prst="rect">
            <a:avLst/>
          </a:prstGeom>
          <a:solidFill>
            <a:schemeClr val="bg1"/>
          </a:solidFill>
        </p:spPr>
      </p:pic>
      <p:sp>
        <p:nvSpPr>
          <p:cNvPr id="14" name="Content Placeholder 13"/>
          <p:cNvSpPr>
            <a:spLocks noGrp="1"/>
          </p:cNvSpPr>
          <p:nvPr>
            <p:ph idx="17"/>
          </p:nvPr>
        </p:nvSpPr>
        <p:spPr/>
        <p:txBody>
          <a:bodyPr/>
          <a:lstStyle/>
          <a:p>
            <a:pPr marL="285744" indent="-285744"/>
            <a:r>
              <a:rPr lang="en-US" dirty="0"/>
              <a:t>Witloof, witlof, French endive</a:t>
            </a:r>
          </a:p>
          <a:p>
            <a:pPr marL="285744" indent="-285744"/>
            <a:r>
              <a:rPr lang="en-US" dirty="0"/>
              <a:t>Related to endive</a:t>
            </a:r>
          </a:p>
          <a:p>
            <a:pPr marL="285744" indent="-285744"/>
            <a:r>
              <a:rPr lang="en-US" dirty="0"/>
              <a:t>Bitter, but pleasant flavor</a:t>
            </a:r>
          </a:p>
          <a:p>
            <a:pPr marL="285744" indent="-285744"/>
            <a:r>
              <a:rPr lang="en-US" dirty="0"/>
              <a:t>Used alone or mixed with other greens</a:t>
            </a:r>
          </a:p>
          <a:p>
            <a:pPr marL="285744" indent="-285744"/>
            <a:r>
              <a:rPr lang="en-US" dirty="0"/>
              <a:t>Steamed, simmered, or grilled</a:t>
            </a:r>
          </a:p>
          <a:p>
            <a:pPr marL="0" indent="0">
              <a:buNone/>
            </a:pPr>
            <a:endParaRPr lang="en-US" dirty="0"/>
          </a:p>
        </p:txBody>
      </p:sp>
      <p:sp>
        <p:nvSpPr>
          <p:cNvPr id="15" name="Content Placeholder 14"/>
          <p:cNvSpPr>
            <a:spLocks noGrp="1"/>
          </p:cNvSpPr>
          <p:nvPr>
            <p:ph idx="18"/>
          </p:nvPr>
        </p:nvSpPr>
        <p:spPr/>
        <p:txBody>
          <a:bodyPr/>
          <a:lstStyle/>
          <a:p>
            <a:pPr marL="285744" indent="-285744"/>
            <a:r>
              <a:rPr lang="en-US" dirty="0"/>
              <a:t>Tender, loose, bright-green leaves</a:t>
            </a:r>
          </a:p>
          <a:p>
            <a:pPr marL="285744" indent="-285744"/>
            <a:r>
              <a:rPr lang="en-US" dirty="0"/>
              <a:t>Mild flavor</a:t>
            </a:r>
          </a:p>
          <a:p>
            <a:pPr marL="285744" indent="-285744"/>
            <a:r>
              <a:rPr lang="en-US" dirty="0"/>
              <a:t>Does not keep well</a:t>
            </a:r>
          </a:p>
          <a:p>
            <a:pPr marL="285744" indent="-285744"/>
            <a:r>
              <a:rPr lang="en-US" dirty="0"/>
              <a:t>Bib lettuce and Boston lettuce</a:t>
            </a:r>
          </a:p>
          <a:p>
            <a:pPr marL="0" indent="0">
              <a:buNone/>
            </a:pPr>
            <a:endParaRPr lang="en-US" dirty="0"/>
          </a:p>
        </p:txBody>
      </p:sp>
      <p:sp>
        <p:nvSpPr>
          <p:cNvPr id="6" name="TextBox 5"/>
          <p:cNvSpPr txBox="1"/>
          <p:nvPr/>
        </p:nvSpPr>
        <p:spPr>
          <a:xfrm>
            <a:off x="1924796" y="645321"/>
            <a:ext cx="914033" cy="369332"/>
          </a:xfrm>
          <a:prstGeom prst="rect">
            <a:avLst/>
          </a:prstGeom>
          <a:noFill/>
        </p:spPr>
        <p:txBody>
          <a:bodyPr wrap="none" rtlCol="0">
            <a:spAutoFit/>
          </a:bodyPr>
          <a:lstStyle/>
          <a:p>
            <a:r>
              <a:rPr lang="en-US" dirty="0"/>
              <a:t>Arugula</a:t>
            </a:r>
          </a:p>
        </p:txBody>
      </p:sp>
      <p:sp>
        <p:nvSpPr>
          <p:cNvPr id="7" name="TextBox 6"/>
          <p:cNvSpPr txBox="1"/>
          <p:nvPr/>
        </p:nvSpPr>
        <p:spPr>
          <a:xfrm>
            <a:off x="5471103" y="602892"/>
            <a:ext cx="1554785" cy="369332"/>
          </a:xfrm>
          <a:prstGeom prst="rect">
            <a:avLst/>
          </a:prstGeom>
          <a:noFill/>
        </p:spPr>
        <p:txBody>
          <a:bodyPr wrap="none" rtlCol="0">
            <a:spAutoFit/>
          </a:bodyPr>
          <a:lstStyle/>
          <a:p>
            <a:r>
              <a:rPr lang="en-US" dirty="0"/>
              <a:t>Belgian endive</a:t>
            </a:r>
          </a:p>
        </p:txBody>
      </p:sp>
      <p:sp>
        <p:nvSpPr>
          <p:cNvPr id="8" name="TextBox 7"/>
          <p:cNvSpPr txBox="1"/>
          <p:nvPr/>
        </p:nvSpPr>
        <p:spPr>
          <a:xfrm>
            <a:off x="9133934" y="627261"/>
            <a:ext cx="1950919" cy="369332"/>
          </a:xfrm>
          <a:prstGeom prst="rect">
            <a:avLst/>
          </a:prstGeom>
          <a:noFill/>
        </p:spPr>
        <p:txBody>
          <a:bodyPr wrap="none" rtlCol="0">
            <a:spAutoFit/>
          </a:bodyPr>
          <a:lstStyle/>
          <a:p>
            <a:r>
              <a:rPr lang="en-US" dirty="0"/>
              <a:t>Butterhead lettuce</a:t>
            </a:r>
          </a:p>
        </p:txBody>
      </p:sp>
      <p:sp>
        <p:nvSpPr>
          <p:cNvPr id="10" name="Text Placeholder 3"/>
          <p:cNvSpPr txBox="1">
            <a:spLocks/>
          </p:cNvSpPr>
          <p:nvPr/>
        </p:nvSpPr>
        <p:spPr>
          <a:xfrm>
            <a:off x="8471219" y="4076700"/>
            <a:ext cx="3932237" cy="131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
        <p:nvSpPr>
          <p:cNvPr id="11" name="Text Placeholder 3"/>
          <p:cNvSpPr txBox="1">
            <a:spLocks/>
          </p:cNvSpPr>
          <p:nvPr/>
        </p:nvSpPr>
        <p:spPr>
          <a:xfrm>
            <a:off x="4538982" y="4176555"/>
            <a:ext cx="3932237" cy="13198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pic>
        <p:nvPicPr>
          <p:cNvPr id="9" name="Picture Placeholder 8"/>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b="-721"/>
          <a:stretch/>
        </p:blipFill>
        <p:spPr>
          <a:prstGeom prst="rect">
            <a:avLst/>
          </a:prstGeom>
        </p:spPr>
      </p:pic>
    </p:spTree>
    <p:extLst>
      <p:ext uri="{BB962C8B-B14F-4D97-AF65-F5344CB8AC3E}">
        <p14:creationId xmlns:p14="http://schemas.microsoft.com/office/powerpoint/2010/main" val="2392890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 Greens</a:t>
            </a:r>
          </a:p>
        </p:txBody>
      </p:sp>
      <p:sp>
        <p:nvSpPr>
          <p:cNvPr id="4" name="Text Placeholder 3"/>
          <p:cNvSpPr>
            <a:spLocks noGrp="1"/>
          </p:cNvSpPr>
          <p:nvPr>
            <p:ph idx="1"/>
          </p:nvPr>
        </p:nvSpPr>
        <p:spPr/>
        <p:txBody>
          <a:bodyPr>
            <a:normAutofit/>
          </a:bodyPr>
          <a:lstStyle/>
          <a:p>
            <a:pPr marL="285744" indent="-285744"/>
            <a:r>
              <a:rPr lang="en-US" dirty="0"/>
              <a:t>Head lettuce</a:t>
            </a:r>
          </a:p>
          <a:p>
            <a:pPr marL="285744" indent="-285744"/>
            <a:r>
              <a:rPr lang="en-US" dirty="0"/>
              <a:t>Most popular</a:t>
            </a:r>
          </a:p>
          <a:p>
            <a:pPr marL="285744" indent="-285744"/>
            <a:r>
              <a:rPr lang="en-US" dirty="0"/>
              <a:t>Served alone or mixed with </a:t>
            </a:r>
            <a:br>
              <a:rPr lang="en-US" dirty="0"/>
            </a:br>
            <a:r>
              <a:rPr lang="en-US" dirty="0"/>
              <a:t>other greens</a:t>
            </a:r>
          </a:p>
        </p:txBody>
      </p:sp>
      <p:pic>
        <p:nvPicPr>
          <p:cNvPr id="17" name="Picture Placeholder 16"/>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4486" r="-5478"/>
          <a:stretch/>
        </p:blipFill>
        <p:spPr>
          <a:solidFill>
            <a:schemeClr val="bg1"/>
          </a:solidFill>
        </p:spPr>
      </p:pic>
      <p:pic>
        <p:nvPicPr>
          <p:cNvPr id="19" name="Picture Placeholder 18"/>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43924" r="-44962"/>
          <a:stretch/>
        </p:blipFill>
        <p:spPr>
          <a:solidFill>
            <a:schemeClr val="bg1"/>
          </a:solidFill>
        </p:spPr>
      </p:pic>
      <p:pic>
        <p:nvPicPr>
          <p:cNvPr id="21" name="Picture Placeholder 20"/>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38336" r="-38336"/>
          <a:stretch/>
        </p:blipFill>
        <p:spPr>
          <a:solidFill>
            <a:schemeClr val="bg1"/>
          </a:solidFill>
        </p:spPr>
      </p:pic>
      <p:sp>
        <p:nvSpPr>
          <p:cNvPr id="14" name="Content Placeholder 13"/>
          <p:cNvSpPr>
            <a:spLocks noGrp="1"/>
          </p:cNvSpPr>
          <p:nvPr>
            <p:ph idx="17"/>
          </p:nvPr>
        </p:nvSpPr>
        <p:spPr/>
        <p:txBody>
          <a:bodyPr/>
          <a:lstStyle/>
          <a:p>
            <a:pPr marL="285744" indent="-285744"/>
            <a:r>
              <a:rPr lang="en-US" dirty="0"/>
              <a:t>Frisée or chicoree frisée</a:t>
            </a:r>
          </a:p>
          <a:p>
            <a:pPr marL="285744" indent="-285744"/>
            <a:r>
              <a:rPr lang="en-US" dirty="0"/>
              <a:t>Bitter flavor</a:t>
            </a:r>
          </a:p>
          <a:p>
            <a:pPr marL="285744" indent="-285744"/>
            <a:r>
              <a:rPr lang="en-US" dirty="0"/>
              <a:t>Used with other greens</a:t>
            </a:r>
          </a:p>
          <a:p>
            <a:pPr marL="0" indent="0">
              <a:buNone/>
            </a:pPr>
            <a:endParaRPr lang="en-US" dirty="0"/>
          </a:p>
        </p:txBody>
      </p:sp>
      <p:sp>
        <p:nvSpPr>
          <p:cNvPr id="15" name="Content Placeholder 14"/>
          <p:cNvSpPr>
            <a:spLocks noGrp="1"/>
          </p:cNvSpPr>
          <p:nvPr>
            <p:ph idx="18"/>
          </p:nvPr>
        </p:nvSpPr>
        <p:spPr/>
        <p:txBody>
          <a:bodyPr/>
          <a:lstStyle/>
          <a:p>
            <a:r>
              <a:rPr lang="en-US" dirty="0"/>
              <a:t>Strength and bitterness diminishes as color lightens</a:t>
            </a:r>
          </a:p>
          <a:p>
            <a:endParaRPr lang="en-US" dirty="0"/>
          </a:p>
        </p:txBody>
      </p:sp>
      <p:sp>
        <p:nvSpPr>
          <p:cNvPr id="6" name="TextBox 5"/>
          <p:cNvSpPr txBox="1"/>
          <p:nvPr/>
        </p:nvSpPr>
        <p:spPr>
          <a:xfrm>
            <a:off x="1473567" y="631719"/>
            <a:ext cx="1828193" cy="369332"/>
          </a:xfrm>
          <a:prstGeom prst="rect">
            <a:avLst/>
          </a:prstGeom>
          <a:noFill/>
        </p:spPr>
        <p:txBody>
          <a:bodyPr wrap="none" rtlCol="0">
            <a:spAutoFit/>
          </a:bodyPr>
          <a:lstStyle/>
          <a:p>
            <a:r>
              <a:rPr lang="en-US" dirty="0"/>
              <a:t>Crisphead lettuce</a:t>
            </a:r>
          </a:p>
        </p:txBody>
      </p:sp>
      <p:sp>
        <p:nvSpPr>
          <p:cNvPr id="7" name="TextBox 6"/>
          <p:cNvSpPr txBox="1"/>
          <p:nvPr/>
        </p:nvSpPr>
        <p:spPr>
          <a:xfrm>
            <a:off x="5564935" y="627261"/>
            <a:ext cx="1349600" cy="369332"/>
          </a:xfrm>
          <a:prstGeom prst="rect">
            <a:avLst/>
          </a:prstGeom>
          <a:noFill/>
        </p:spPr>
        <p:txBody>
          <a:bodyPr wrap="none" rtlCol="0">
            <a:spAutoFit/>
          </a:bodyPr>
          <a:lstStyle/>
          <a:p>
            <a:r>
              <a:rPr lang="en-US" dirty="0"/>
              <a:t>Curly endive</a:t>
            </a:r>
          </a:p>
        </p:txBody>
      </p:sp>
      <p:sp>
        <p:nvSpPr>
          <p:cNvPr id="8" name="TextBox 7"/>
          <p:cNvSpPr txBox="1"/>
          <p:nvPr/>
        </p:nvSpPr>
        <p:spPr>
          <a:xfrm>
            <a:off x="9629357" y="627261"/>
            <a:ext cx="959750" cy="369332"/>
          </a:xfrm>
          <a:prstGeom prst="rect">
            <a:avLst/>
          </a:prstGeom>
          <a:noFill/>
        </p:spPr>
        <p:txBody>
          <a:bodyPr wrap="none" rtlCol="0">
            <a:spAutoFit/>
          </a:bodyPr>
          <a:lstStyle/>
          <a:p>
            <a:r>
              <a:rPr lang="en-US" dirty="0"/>
              <a:t>Escarole</a:t>
            </a:r>
          </a:p>
        </p:txBody>
      </p:sp>
      <p:sp>
        <p:nvSpPr>
          <p:cNvPr id="10" name="Text Placeholder 3"/>
          <p:cNvSpPr txBox="1">
            <a:spLocks/>
          </p:cNvSpPr>
          <p:nvPr/>
        </p:nvSpPr>
        <p:spPr>
          <a:xfrm>
            <a:off x="8471219" y="4076700"/>
            <a:ext cx="3932237" cy="131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
        <p:nvSpPr>
          <p:cNvPr id="11" name="Text Placeholder 3"/>
          <p:cNvSpPr txBox="1">
            <a:spLocks/>
          </p:cNvSpPr>
          <p:nvPr/>
        </p:nvSpPr>
        <p:spPr>
          <a:xfrm>
            <a:off x="4538982" y="4176555"/>
            <a:ext cx="3932237" cy="131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Tree>
    <p:extLst>
      <p:ext uri="{BB962C8B-B14F-4D97-AF65-F5344CB8AC3E}">
        <p14:creationId xmlns:p14="http://schemas.microsoft.com/office/powerpoint/2010/main" val="3092986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 Greens</a:t>
            </a:r>
          </a:p>
        </p:txBody>
      </p:sp>
      <p:sp>
        <p:nvSpPr>
          <p:cNvPr id="4" name="Text Placeholder 3"/>
          <p:cNvSpPr>
            <a:spLocks noGrp="1"/>
          </p:cNvSpPr>
          <p:nvPr>
            <p:ph idx="1"/>
          </p:nvPr>
        </p:nvSpPr>
        <p:spPr/>
        <p:txBody>
          <a:bodyPr>
            <a:normAutofit/>
          </a:bodyPr>
          <a:lstStyle/>
          <a:p>
            <a:pPr marL="285744" indent="-285744"/>
            <a:r>
              <a:rPr lang="en-US" dirty="0"/>
              <a:t>Slightly tough leaf</a:t>
            </a:r>
          </a:p>
          <a:p>
            <a:pPr marL="285744" indent="-285744"/>
            <a:r>
              <a:rPr lang="en-US" dirty="0"/>
              <a:t>Slightly strong flavor</a:t>
            </a:r>
          </a:p>
        </p:txBody>
      </p:sp>
      <p:pic>
        <p:nvPicPr>
          <p:cNvPr id="17" name="Picture Placeholder 16"/>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 r="-3961"/>
          <a:stretch/>
        </p:blipFill>
        <p:spPr>
          <a:solidFill>
            <a:schemeClr val="bg1"/>
          </a:solidFill>
        </p:spPr>
      </p:pic>
      <p:pic>
        <p:nvPicPr>
          <p:cNvPr id="19" name="Picture Placeholder 18"/>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6922" r="-6922"/>
          <a:stretch/>
        </p:blipFill>
        <p:spPr>
          <a:solidFill>
            <a:schemeClr val="bg1"/>
          </a:solidFill>
        </p:spPr>
      </p:pic>
      <p:pic>
        <p:nvPicPr>
          <p:cNvPr id="21" name="Picture Placeholder 20"/>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4589" r="-4589"/>
          <a:stretch/>
        </p:blipFill>
        <p:spPr>
          <a:solidFill>
            <a:schemeClr val="bg1"/>
          </a:solidFill>
        </p:spPr>
      </p:pic>
      <p:sp>
        <p:nvSpPr>
          <p:cNvPr id="14" name="Content Placeholder 13"/>
          <p:cNvSpPr>
            <a:spLocks noGrp="1"/>
          </p:cNvSpPr>
          <p:nvPr>
            <p:ph idx="17"/>
          </p:nvPr>
        </p:nvSpPr>
        <p:spPr/>
        <p:txBody>
          <a:bodyPr/>
          <a:lstStyle/>
          <a:p>
            <a:pPr marL="285744" indent="-285744"/>
            <a:r>
              <a:rPr lang="en-US" dirty="0"/>
              <a:t>Cabbage produces large, wrinkled leaves</a:t>
            </a:r>
          </a:p>
          <a:p>
            <a:pPr marL="285744" indent="-285744"/>
            <a:r>
              <a:rPr lang="en-US" dirty="0"/>
              <a:t>Curly-leaved kale</a:t>
            </a:r>
          </a:p>
          <a:p>
            <a:pPr marL="285744" indent="-285744"/>
            <a:r>
              <a:rPr lang="en-US" dirty="0"/>
              <a:t>Light to dark green or red</a:t>
            </a:r>
          </a:p>
          <a:p>
            <a:pPr marL="285744" indent="-285744"/>
            <a:r>
              <a:rPr lang="en-US" dirty="0"/>
              <a:t>Great nutritional value</a:t>
            </a:r>
          </a:p>
        </p:txBody>
      </p:sp>
      <p:sp>
        <p:nvSpPr>
          <p:cNvPr id="15" name="Content Placeholder 14"/>
          <p:cNvSpPr>
            <a:spLocks noGrp="1"/>
          </p:cNvSpPr>
          <p:nvPr>
            <p:ph idx="18"/>
          </p:nvPr>
        </p:nvSpPr>
        <p:spPr/>
        <p:txBody>
          <a:bodyPr/>
          <a:lstStyle/>
          <a:p>
            <a:pPr marL="285744" indent="-285744"/>
            <a:r>
              <a:rPr lang="en-US" dirty="0"/>
              <a:t>Red or green leaves</a:t>
            </a:r>
          </a:p>
          <a:p>
            <a:pPr marL="285744" indent="-285744"/>
            <a:r>
              <a:rPr lang="en-US" dirty="0"/>
              <a:t>Grow in bunches</a:t>
            </a:r>
          </a:p>
          <a:p>
            <a:pPr marL="285744" indent="-285744"/>
            <a:r>
              <a:rPr lang="en-US" dirty="0"/>
              <a:t>Wilts easily</a:t>
            </a:r>
          </a:p>
          <a:p>
            <a:pPr marL="285744" indent="-285744"/>
            <a:r>
              <a:rPr lang="en-US" dirty="0"/>
              <a:t>Mild flavor</a:t>
            </a:r>
          </a:p>
          <a:p>
            <a:pPr marL="285744" indent="-285744"/>
            <a:r>
              <a:rPr lang="en-US" dirty="0"/>
              <a:t>Variety and color to salads</a:t>
            </a:r>
          </a:p>
          <a:p>
            <a:pPr marL="285744" indent="-285744"/>
            <a:r>
              <a:rPr lang="en-US" dirty="0"/>
              <a:t>Oak leaf—slightly bitter flavor</a:t>
            </a:r>
          </a:p>
        </p:txBody>
      </p:sp>
      <p:sp>
        <p:nvSpPr>
          <p:cNvPr id="6" name="TextBox 5"/>
          <p:cNvSpPr txBox="1"/>
          <p:nvPr/>
        </p:nvSpPr>
        <p:spPr>
          <a:xfrm>
            <a:off x="1589370" y="631719"/>
            <a:ext cx="1596591" cy="369332"/>
          </a:xfrm>
          <a:prstGeom prst="rect">
            <a:avLst/>
          </a:prstGeom>
          <a:noFill/>
        </p:spPr>
        <p:txBody>
          <a:bodyPr wrap="none" rtlCol="0">
            <a:spAutoFit/>
          </a:bodyPr>
          <a:lstStyle/>
          <a:p>
            <a:r>
              <a:rPr lang="en-US" dirty="0"/>
              <a:t>Green cabbage</a:t>
            </a:r>
          </a:p>
        </p:txBody>
      </p:sp>
      <p:sp>
        <p:nvSpPr>
          <p:cNvPr id="7" name="TextBox 6"/>
          <p:cNvSpPr txBox="1"/>
          <p:nvPr/>
        </p:nvSpPr>
        <p:spPr>
          <a:xfrm>
            <a:off x="5953934" y="619210"/>
            <a:ext cx="580095" cy="369332"/>
          </a:xfrm>
          <a:prstGeom prst="rect">
            <a:avLst/>
          </a:prstGeom>
          <a:noFill/>
        </p:spPr>
        <p:txBody>
          <a:bodyPr wrap="none" rtlCol="0">
            <a:spAutoFit/>
          </a:bodyPr>
          <a:lstStyle/>
          <a:p>
            <a:r>
              <a:rPr lang="en-US" dirty="0"/>
              <a:t>Kale</a:t>
            </a:r>
          </a:p>
        </p:txBody>
      </p:sp>
      <p:sp>
        <p:nvSpPr>
          <p:cNvPr id="8" name="TextBox 7"/>
          <p:cNvSpPr txBox="1"/>
          <p:nvPr/>
        </p:nvSpPr>
        <p:spPr>
          <a:xfrm>
            <a:off x="9467551" y="629252"/>
            <a:ext cx="1283621" cy="369332"/>
          </a:xfrm>
          <a:prstGeom prst="rect">
            <a:avLst/>
          </a:prstGeom>
          <a:noFill/>
        </p:spPr>
        <p:txBody>
          <a:bodyPr wrap="none" rtlCol="0">
            <a:spAutoFit/>
          </a:bodyPr>
          <a:lstStyle/>
          <a:p>
            <a:r>
              <a:rPr lang="en-US" dirty="0"/>
              <a:t>Leaf lettuce</a:t>
            </a:r>
          </a:p>
        </p:txBody>
      </p:sp>
      <p:sp>
        <p:nvSpPr>
          <p:cNvPr id="10" name="Text Placeholder 3"/>
          <p:cNvSpPr txBox="1">
            <a:spLocks/>
          </p:cNvSpPr>
          <p:nvPr/>
        </p:nvSpPr>
        <p:spPr>
          <a:xfrm>
            <a:off x="8471219" y="4076700"/>
            <a:ext cx="3932237" cy="13198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
        <p:nvSpPr>
          <p:cNvPr id="11" name="Text Placeholder 3"/>
          <p:cNvSpPr txBox="1">
            <a:spLocks/>
          </p:cNvSpPr>
          <p:nvPr/>
        </p:nvSpPr>
        <p:spPr>
          <a:xfrm>
            <a:off x="4538982" y="4176555"/>
            <a:ext cx="3932237" cy="131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Tree>
    <p:extLst>
      <p:ext uri="{BB962C8B-B14F-4D97-AF65-F5344CB8AC3E}">
        <p14:creationId xmlns:p14="http://schemas.microsoft.com/office/powerpoint/2010/main" val="96122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 Greens</a:t>
            </a:r>
          </a:p>
        </p:txBody>
      </p:sp>
      <p:sp>
        <p:nvSpPr>
          <p:cNvPr id="4" name="Text Placeholder 3"/>
          <p:cNvSpPr>
            <a:spLocks noGrp="1"/>
          </p:cNvSpPr>
          <p:nvPr>
            <p:ph idx="1"/>
          </p:nvPr>
        </p:nvSpPr>
        <p:spPr/>
        <p:txBody>
          <a:bodyPr>
            <a:normAutofit/>
          </a:bodyPr>
          <a:lstStyle/>
          <a:p>
            <a:pPr marL="285744" indent="-285744"/>
            <a:r>
              <a:rPr lang="en-US" dirty="0"/>
              <a:t>Plant’s first true leaves</a:t>
            </a:r>
          </a:p>
          <a:p>
            <a:pPr marL="285744" indent="-285744"/>
            <a:r>
              <a:rPr lang="en-US" dirty="0"/>
              <a:t>Formed between sprouting seed stage and baby stage</a:t>
            </a:r>
          </a:p>
          <a:p>
            <a:pPr marL="285744" indent="-285744"/>
            <a:r>
              <a:rPr lang="en-US" dirty="0"/>
              <a:t>Mild, delicate flavor</a:t>
            </a:r>
          </a:p>
          <a:p>
            <a:pPr marL="285744" indent="-285744"/>
            <a:r>
              <a:rPr lang="en-US" dirty="0"/>
              <a:t>Add color and flavor</a:t>
            </a:r>
          </a:p>
          <a:p>
            <a:endParaRPr lang="en-US" dirty="0"/>
          </a:p>
        </p:txBody>
      </p:sp>
      <p:pic>
        <p:nvPicPr>
          <p:cNvPr id="17" name="Picture Placeholder 16"/>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a:solidFill>
            <a:schemeClr val="bg1"/>
          </a:solidFill>
        </p:spPr>
      </p:pic>
      <p:pic>
        <p:nvPicPr>
          <p:cNvPr id="19" name="Picture Placeholder 18"/>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a:stretch/>
        </p:blipFill>
        <p:spPr>
          <a:solidFill>
            <a:schemeClr val="bg1"/>
          </a:solidFill>
        </p:spPr>
      </p:pic>
      <p:pic>
        <p:nvPicPr>
          <p:cNvPr id="21" name="Picture Placeholder 20"/>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1813" r="-1349"/>
          <a:stretch/>
        </p:blipFill>
        <p:spPr>
          <a:solidFill>
            <a:schemeClr val="bg1"/>
          </a:solidFill>
        </p:spPr>
      </p:pic>
      <p:sp>
        <p:nvSpPr>
          <p:cNvPr id="14" name="Content Placeholder 13"/>
          <p:cNvSpPr>
            <a:spLocks noGrp="1"/>
          </p:cNvSpPr>
          <p:nvPr>
            <p:ph idx="17"/>
          </p:nvPr>
        </p:nvSpPr>
        <p:spPr/>
        <p:txBody>
          <a:bodyPr/>
          <a:lstStyle/>
          <a:p>
            <a:r>
              <a:rPr lang="en-US" dirty="0"/>
              <a:t>Milder flavor than Savoy cabbage</a:t>
            </a:r>
          </a:p>
          <a:p>
            <a:pPr marL="0" indent="0">
              <a:buNone/>
            </a:pPr>
            <a:endParaRPr lang="en-US" dirty="0"/>
          </a:p>
        </p:txBody>
      </p:sp>
      <p:sp>
        <p:nvSpPr>
          <p:cNvPr id="15" name="Content Placeholder 14"/>
          <p:cNvSpPr>
            <a:spLocks noGrp="1"/>
          </p:cNvSpPr>
          <p:nvPr>
            <p:ph idx="18"/>
          </p:nvPr>
        </p:nvSpPr>
        <p:spPr/>
        <p:txBody>
          <a:bodyPr/>
          <a:lstStyle/>
          <a:p>
            <a:pPr marL="285744" indent="-285744"/>
            <a:r>
              <a:rPr lang="en-US" dirty="0"/>
              <a:t>Leaf chicory</a:t>
            </a:r>
          </a:p>
          <a:p>
            <a:pPr marL="285744" indent="-285744"/>
            <a:r>
              <a:rPr lang="en-US" dirty="0"/>
              <a:t>Italian chicory</a:t>
            </a:r>
          </a:p>
          <a:p>
            <a:pPr marL="285744" indent="-285744"/>
            <a:r>
              <a:rPr lang="en-US" dirty="0"/>
              <a:t>Crunchy texture</a:t>
            </a:r>
          </a:p>
          <a:p>
            <a:pPr marL="285744" indent="-285744"/>
            <a:r>
              <a:rPr lang="en-US" dirty="0"/>
              <a:t>Slightly bitter flavor</a:t>
            </a:r>
          </a:p>
          <a:p>
            <a:pPr marL="285744" indent="-285744"/>
            <a:r>
              <a:rPr lang="en-US" dirty="0"/>
              <a:t>Mixed with other greens</a:t>
            </a:r>
          </a:p>
          <a:p>
            <a:pPr marL="285744" indent="-285744"/>
            <a:r>
              <a:rPr lang="en-US" dirty="0"/>
              <a:t>Adds color</a:t>
            </a:r>
          </a:p>
          <a:p>
            <a:pPr marL="0" indent="0">
              <a:buNone/>
            </a:pPr>
            <a:endParaRPr lang="en-US" dirty="0"/>
          </a:p>
        </p:txBody>
      </p:sp>
      <p:sp>
        <p:nvSpPr>
          <p:cNvPr id="6" name="TextBox 5"/>
          <p:cNvSpPr txBox="1"/>
          <p:nvPr/>
        </p:nvSpPr>
        <p:spPr>
          <a:xfrm>
            <a:off x="1709290" y="626639"/>
            <a:ext cx="1359346" cy="369332"/>
          </a:xfrm>
          <a:prstGeom prst="rect">
            <a:avLst/>
          </a:prstGeom>
          <a:noFill/>
        </p:spPr>
        <p:txBody>
          <a:bodyPr wrap="none" rtlCol="0">
            <a:spAutoFit/>
          </a:bodyPr>
          <a:lstStyle/>
          <a:p>
            <a:r>
              <a:rPr lang="en-US" dirty="0"/>
              <a:t>Microgreens</a:t>
            </a:r>
          </a:p>
        </p:txBody>
      </p:sp>
      <p:sp>
        <p:nvSpPr>
          <p:cNvPr id="7" name="TextBox 6"/>
          <p:cNvSpPr txBox="1"/>
          <p:nvPr/>
        </p:nvSpPr>
        <p:spPr>
          <a:xfrm>
            <a:off x="5483182" y="615499"/>
            <a:ext cx="1513043" cy="369332"/>
          </a:xfrm>
          <a:prstGeom prst="rect">
            <a:avLst/>
          </a:prstGeom>
          <a:noFill/>
        </p:spPr>
        <p:txBody>
          <a:bodyPr wrap="none" rtlCol="0">
            <a:spAutoFit/>
          </a:bodyPr>
          <a:lstStyle/>
          <a:p>
            <a:r>
              <a:rPr lang="en-US" dirty="0"/>
              <a:t>Napa cabbage</a:t>
            </a:r>
          </a:p>
        </p:txBody>
      </p:sp>
      <p:sp>
        <p:nvSpPr>
          <p:cNvPr id="8" name="TextBox 7"/>
          <p:cNvSpPr txBox="1"/>
          <p:nvPr/>
        </p:nvSpPr>
        <p:spPr>
          <a:xfrm>
            <a:off x="9562053" y="628776"/>
            <a:ext cx="1087157" cy="369332"/>
          </a:xfrm>
          <a:prstGeom prst="rect">
            <a:avLst/>
          </a:prstGeom>
          <a:noFill/>
        </p:spPr>
        <p:txBody>
          <a:bodyPr wrap="none" rtlCol="0">
            <a:spAutoFit/>
          </a:bodyPr>
          <a:lstStyle/>
          <a:p>
            <a:r>
              <a:rPr lang="en-US" dirty="0"/>
              <a:t>Radicchio</a:t>
            </a:r>
          </a:p>
        </p:txBody>
      </p:sp>
      <p:sp>
        <p:nvSpPr>
          <p:cNvPr id="10" name="Text Placeholder 3"/>
          <p:cNvSpPr txBox="1">
            <a:spLocks/>
          </p:cNvSpPr>
          <p:nvPr/>
        </p:nvSpPr>
        <p:spPr>
          <a:xfrm>
            <a:off x="8471219" y="4076700"/>
            <a:ext cx="3932237" cy="13198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
        <p:nvSpPr>
          <p:cNvPr id="11" name="Text Placeholder 3"/>
          <p:cNvSpPr txBox="1">
            <a:spLocks/>
          </p:cNvSpPr>
          <p:nvPr/>
        </p:nvSpPr>
        <p:spPr>
          <a:xfrm>
            <a:off x="4538982" y="4176555"/>
            <a:ext cx="3932237" cy="131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Tree>
    <p:extLst>
      <p:ext uri="{BB962C8B-B14F-4D97-AF65-F5344CB8AC3E}">
        <p14:creationId xmlns:p14="http://schemas.microsoft.com/office/powerpoint/2010/main" val="3974280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 Greens</a:t>
            </a:r>
          </a:p>
        </p:txBody>
      </p:sp>
      <p:sp>
        <p:nvSpPr>
          <p:cNvPr id="4" name="Text Placeholder 3"/>
          <p:cNvSpPr>
            <a:spLocks noGrp="1"/>
          </p:cNvSpPr>
          <p:nvPr>
            <p:ph idx="1"/>
          </p:nvPr>
        </p:nvSpPr>
        <p:spPr/>
        <p:txBody>
          <a:bodyPr>
            <a:normAutofit/>
          </a:bodyPr>
          <a:lstStyle/>
          <a:p>
            <a:pPr marL="285744" indent="-285744"/>
            <a:r>
              <a:rPr lang="en-US" dirty="0"/>
              <a:t>Slightly tough leaf</a:t>
            </a:r>
          </a:p>
          <a:p>
            <a:pPr marL="285744" indent="-285744"/>
            <a:r>
              <a:rPr lang="en-US" dirty="0"/>
              <a:t>Mild flavor</a:t>
            </a:r>
          </a:p>
          <a:p>
            <a:endParaRPr lang="en-US" dirty="0"/>
          </a:p>
        </p:txBody>
      </p:sp>
      <p:pic>
        <p:nvPicPr>
          <p:cNvPr id="17" name="Picture Placeholder 16"/>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3337" r="-4930"/>
          <a:stretch/>
        </p:blipFill>
        <p:spPr>
          <a:solidFill>
            <a:schemeClr val="bg1"/>
          </a:solidFill>
        </p:spPr>
      </p:pic>
      <p:pic>
        <p:nvPicPr>
          <p:cNvPr id="19" name="Picture Placeholder 18"/>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55334" r="-55334"/>
          <a:stretch/>
        </p:blipFill>
        <p:spPr>
          <a:solidFill>
            <a:schemeClr val="bg1"/>
          </a:solidFill>
        </p:spPr>
      </p:pic>
      <p:pic>
        <p:nvPicPr>
          <p:cNvPr id="21" name="Picture Placeholder 20"/>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29238" r="-29238"/>
          <a:stretch/>
        </p:blipFill>
        <p:spPr>
          <a:solidFill>
            <a:schemeClr val="bg1"/>
          </a:solidFill>
        </p:spPr>
      </p:pic>
      <p:sp>
        <p:nvSpPr>
          <p:cNvPr id="14" name="Content Placeholder 13"/>
          <p:cNvSpPr>
            <a:spLocks noGrp="1"/>
          </p:cNvSpPr>
          <p:nvPr>
            <p:ph idx="17"/>
          </p:nvPr>
        </p:nvSpPr>
        <p:spPr/>
        <p:txBody>
          <a:bodyPr/>
          <a:lstStyle/>
          <a:p>
            <a:pPr marL="285744" indent="-285744"/>
            <a:r>
              <a:rPr lang="en-US" dirty="0"/>
              <a:t>Crisp texture</a:t>
            </a:r>
          </a:p>
          <a:p>
            <a:pPr marL="285744" indent="-285744"/>
            <a:r>
              <a:rPr lang="en-US" dirty="0"/>
              <a:t>Full, sweet, mild flavor</a:t>
            </a:r>
          </a:p>
          <a:p>
            <a:pPr marL="285744" indent="-285744"/>
            <a:r>
              <a:rPr lang="en-US" dirty="0"/>
              <a:t>Keeps well and easy to handle</a:t>
            </a:r>
          </a:p>
          <a:p>
            <a:pPr marL="285744" indent="-285744"/>
            <a:r>
              <a:rPr lang="en-US" dirty="0"/>
              <a:t>Caesar salad</a:t>
            </a:r>
          </a:p>
          <a:p>
            <a:pPr marL="0" indent="0">
              <a:buNone/>
            </a:pPr>
            <a:endParaRPr lang="en-US" dirty="0"/>
          </a:p>
        </p:txBody>
      </p:sp>
      <p:sp>
        <p:nvSpPr>
          <p:cNvPr id="15" name="Content Placeholder 14"/>
          <p:cNvSpPr>
            <a:spLocks noGrp="1"/>
          </p:cNvSpPr>
          <p:nvPr>
            <p:ph idx="18"/>
          </p:nvPr>
        </p:nvSpPr>
        <p:spPr/>
        <p:txBody>
          <a:bodyPr/>
          <a:lstStyle/>
          <a:p>
            <a:r>
              <a:rPr lang="en-US" dirty="0"/>
              <a:t>Milder flavor than green cabbage</a:t>
            </a:r>
          </a:p>
          <a:p>
            <a:pPr marL="0" indent="0">
              <a:buNone/>
            </a:pPr>
            <a:endParaRPr lang="en-US" dirty="0"/>
          </a:p>
        </p:txBody>
      </p:sp>
      <p:sp>
        <p:nvSpPr>
          <p:cNvPr id="6" name="TextBox 5"/>
          <p:cNvSpPr txBox="1"/>
          <p:nvPr/>
        </p:nvSpPr>
        <p:spPr>
          <a:xfrm>
            <a:off x="1698084" y="631719"/>
            <a:ext cx="1379288" cy="369332"/>
          </a:xfrm>
          <a:prstGeom prst="rect">
            <a:avLst/>
          </a:prstGeom>
          <a:noFill/>
        </p:spPr>
        <p:txBody>
          <a:bodyPr wrap="none" rtlCol="0">
            <a:spAutoFit/>
          </a:bodyPr>
          <a:lstStyle/>
          <a:p>
            <a:r>
              <a:rPr lang="en-US" dirty="0"/>
              <a:t>Red cabbage</a:t>
            </a:r>
          </a:p>
        </p:txBody>
      </p:sp>
      <p:sp>
        <p:nvSpPr>
          <p:cNvPr id="7" name="TextBox 6"/>
          <p:cNvSpPr txBox="1"/>
          <p:nvPr/>
        </p:nvSpPr>
        <p:spPr>
          <a:xfrm>
            <a:off x="5740138" y="618728"/>
            <a:ext cx="1012008" cy="369332"/>
          </a:xfrm>
          <a:prstGeom prst="rect">
            <a:avLst/>
          </a:prstGeom>
          <a:noFill/>
        </p:spPr>
        <p:txBody>
          <a:bodyPr wrap="none" rtlCol="0">
            <a:spAutoFit/>
          </a:bodyPr>
          <a:lstStyle/>
          <a:p>
            <a:r>
              <a:rPr lang="en-US" dirty="0"/>
              <a:t>Romaine</a:t>
            </a:r>
          </a:p>
        </p:txBody>
      </p:sp>
      <p:sp>
        <p:nvSpPr>
          <p:cNvPr id="8" name="TextBox 7"/>
          <p:cNvSpPr txBox="1"/>
          <p:nvPr/>
        </p:nvSpPr>
        <p:spPr>
          <a:xfrm>
            <a:off x="9329083" y="627261"/>
            <a:ext cx="1560620" cy="369332"/>
          </a:xfrm>
          <a:prstGeom prst="rect">
            <a:avLst/>
          </a:prstGeom>
          <a:noFill/>
        </p:spPr>
        <p:txBody>
          <a:bodyPr wrap="none" rtlCol="0">
            <a:spAutoFit/>
          </a:bodyPr>
          <a:lstStyle/>
          <a:p>
            <a:r>
              <a:rPr lang="en-US" dirty="0"/>
              <a:t>Savoy cabbage</a:t>
            </a:r>
          </a:p>
        </p:txBody>
      </p:sp>
      <p:sp>
        <p:nvSpPr>
          <p:cNvPr id="10" name="Text Placeholder 3"/>
          <p:cNvSpPr txBox="1">
            <a:spLocks/>
          </p:cNvSpPr>
          <p:nvPr/>
        </p:nvSpPr>
        <p:spPr>
          <a:xfrm>
            <a:off x="8471219" y="4076700"/>
            <a:ext cx="3932237" cy="13198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
        <p:nvSpPr>
          <p:cNvPr id="11" name="Text Placeholder 3"/>
          <p:cNvSpPr txBox="1">
            <a:spLocks/>
          </p:cNvSpPr>
          <p:nvPr/>
        </p:nvSpPr>
        <p:spPr>
          <a:xfrm>
            <a:off x="4538982" y="4176555"/>
            <a:ext cx="3932237" cy="131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Tree>
    <p:extLst>
      <p:ext uri="{BB962C8B-B14F-4D97-AF65-F5344CB8AC3E}">
        <p14:creationId xmlns:p14="http://schemas.microsoft.com/office/powerpoint/2010/main" val="316121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 Greens</a:t>
            </a:r>
          </a:p>
        </p:txBody>
      </p:sp>
      <p:sp>
        <p:nvSpPr>
          <p:cNvPr id="4" name="Text Placeholder 3"/>
          <p:cNvSpPr>
            <a:spLocks noGrp="1"/>
          </p:cNvSpPr>
          <p:nvPr>
            <p:ph idx="1"/>
          </p:nvPr>
        </p:nvSpPr>
        <p:spPr/>
        <p:txBody>
          <a:bodyPr>
            <a:normAutofit/>
          </a:bodyPr>
          <a:lstStyle/>
          <a:p>
            <a:pPr marL="285744" indent="-285744"/>
            <a:r>
              <a:rPr lang="en-US" dirty="0"/>
              <a:t>Slightly acidic and bitter flavor</a:t>
            </a:r>
          </a:p>
          <a:p>
            <a:pPr marL="285744" indent="-285744"/>
            <a:r>
              <a:rPr lang="en-US" dirty="0"/>
              <a:t>Small leaves—mild flavor</a:t>
            </a:r>
          </a:p>
          <a:p>
            <a:endParaRPr lang="en-US" dirty="0"/>
          </a:p>
        </p:txBody>
      </p:sp>
      <p:pic>
        <p:nvPicPr>
          <p:cNvPr id="17" name="Picture Placeholder 16"/>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2643" r="-7769"/>
          <a:stretch/>
        </p:blipFill>
        <p:spPr>
          <a:solidFill>
            <a:schemeClr val="bg1"/>
          </a:solidFill>
        </p:spPr>
      </p:pic>
      <p:pic>
        <p:nvPicPr>
          <p:cNvPr id="19" name="Picture Placeholder 18"/>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25125" r="-24062"/>
          <a:stretch/>
        </p:blipFill>
        <p:spPr>
          <a:solidFill>
            <a:schemeClr val="bg1"/>
          </a:solidFill>
        </p:spPr>
      </p:pic>
      <p:pic>
        <p:nvPicPr>
          <p:cNvPr id="21" name="Picture Placeholder 20"/>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20565" r="-19737"/>
          <a:stretch/>
        </p:blipFill>
        <p:spPr>
          <a:solidFill>
            <a:schemeClr val="bg1"/>
          </a:solidFill>
        </p:spPr>
      </p:pic>
      <p:sp>
        <p:nvSpPr>
          <p:cNvPr id="14" name="Content Placeholder 13"/>
          <p:cNvSpPr>
            <a:spLocks noGrp="1"/>
          </p:cNvSpPr>
          <p:nvPr>
            <p:ph idx="17"/>
          </p:nvPr>
        </p:nvSpPr>
        <p:spPr/>
        <p:txBody>
          <a:bodyPr/>
          <a:lstStyle/>
          <a:p>
            <a:pPr marL="285744" indent="-285744"/>
            <a:r>
              <a:rPr lang="en-US" dirty="0"/>
              <a:t>Wash thoroughly</a:t>
            </a:r>
          </a:p>
          <a:p>
            <a:pPr marL="285744" indent="-285744"/>
            <a:r>
              <a:rPr lang="en-US" dirty="0"/>
              <a:t>Remove coarse stems</a:t>
            </a:r>
          </a:p>
          <a:p>
            <a:pPr marL="285744" indent="-285744"/>
            <a:r>
              <a:rPr lang="en-US" dirty="0"/>
              <a:t>Baby spinach—mild, fresh flavor</a:t>
            </a:r>
          </a:p>
          <a:p>
            <a:endParaRPr lang="en-US" dirty="0"/>
          </a:p>
        </p:txBody>
      </p:sp>
      <p:sp>
        <p:nvSpPr>
          <p:cNvPr id="15" name="Content Placeholder 14"/>
          <p:cNvSpPr>
            <a:spLocks noGrp="1"/>
          </p:cNvSpPr>
          <p:nvPr>
            <p:ph idx="18"/>
          </p:nvPr>
        </p:nvSpPr>
        <p:spPr/>
        <p:txBody>
          <a:bodyPr/>
          <a:lstStyle/>
          <a:p>
            <a:pPr marL="285744" indent="-285744"/>
            <a:r>
              <a:rPr lang="en-US" dirty="0"/>
              <a:t>Pungent, peppery flavor</a:t>
            </a:r>
          </a:p>
          <a:p>
            <a:pPr marL="285744" indent="-285744"/>
            <a:r>
              <a:rPr lang="en-US" dirty="0"/>
              <a:t>Garnish and salads</a:t>
            </a:r>
          </a:p>
          <a:p>
            <a:pPr marL="0" indent="0">
              <a:buNone/>
            </a:pPr>
            <a:endParaRPr lang="en-US" dirty="0"/>
          </a:p>
        </p:txBody>
      </p:sp>
      <p:sp>
        <p:nvSpPr>
          <p:cNvPr id="6" name="TextBox 5"/>
          <p:cNvSpPr txBox="1"/>
          <p:nvPr/>
        </p:nvSpPr>
        <p:spPr>
          <a:xfrm>
            <a:off x="2018653" y="628606"/>
            <a:ext cx="737894" cy="369332"/>
          </a:xfrm>
          <a:prstGeom prst="rect">
            <a:avLst/>
          </a:prstGeom>
          <a:noFill/>
        </p:spPr>
        <p:txBody>
          <a:bodyPr wrap="none" rtlCol="0">
            <a:spAutoFit/>
          </a:bodyPr>
          <a:lstStyle/>
          <a:p>
            <a:r>
              <a:rPr lang="en-US" dirty="0"/>
              <a:t>Sorrel</a:t>
            </a:r>
          </a:p>
        </p:txBody>
      </p:sp>
      <p:sp>
        <p:nvSpPr>
          <p:cNvPr id="7" name="TextBox 6"/>
          <p:cNvSpPr txBox="1"/>
          <p:nvPr/>
        </p:nvSpPr>
        <p:spPr>
          <a:xfrm>
            <a:off x="5793617" y="631283"/>
            <a:ext cx="917239" cy="369332"/>
          </a:xfrm>
          <a:prstGeom prst="rect">
            <a:avLst/>
          </a:prstGeom>
          <a:noFill/>
        </p:spPr>
        <p:txBody>
          <a:bodyPr wrap="none" rtlCol="0">
            <a:spAutoFit/>
          </a:bodyPr>
          <a:lstStyle/>
          <a:p>
            <a:r>
              <a:rPr lang="en-US" dirty="0"/>
              <a:t>Spinach</a:t>
            </a:r>
          </a:p>
        </p:txBody>
      </p:sp>
      <p:sp>
        <p:nvSpPr>
          <p:cNvPr id="8" name="TextBox 7"/>
          <p:cNvSpPr txBox="1"/>
          <p:nvPr/>
        </p:nvSpPr>
        <p:spPr>
          <a:xfrm>
            <a:off x="9495795" y="628606"/>
            <a:ext cx="1227452" cy="369332"/>
          </a:xfrm>
          <a:prstGeom prst="rect">
            <a:avLst/>
          </a:prstGeom>
          <a:noFill/>
        </p:spPr>
        <p:txBody>
          <a:bodyPr wrap="none" rtlCol="0">
            <a:spAutoFit/>
          </a:bodyPr>
          <a:lstStyle/>
          <a:p>
            <a:r>
              <a:rPr lang="en-US" dirty="0"/>
              <a:t>Watercress</a:t>
            </a:r>
          </a:p>
        </p:txBody>
      </p:sp>
      <p:sp>
        <p:nvSpPr>
          <p:cNvPr id="10" name="Text Placeholder 3"/>
          <p:cNvSpPr txBox="1">
            <a:spLocks/>
          </p:cNvSpPr>
          <p:nvPr/>
        </p:nvSpPr>
        <p:spPr>
          <a:xfrm>
            <a:off x="8471219" y="4076700"/>
            <a:ext cx="3932237" cy="13198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
        <p:nvSpPr>
          <p:cNvPr id="11" name="Text Placeholder 3"/>
          <p:cNvSpPr txBox="1">
            <a:spLocks/>
          </p:cNvSpPr>
          <p:nvPr/>
        </p:nvSpPr>
        <p:spPr>
          <a:xfrm>
            <a:off x="4538982" y="4176555"/>
            <a:ext cx="3932237" cy="131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Tree>
    <p:extLst>
      <p:ext uri="{BB962C8B-B14F-4D97-AF65-F5344CB8AC3E}">
        <p14:creationId xmlns:p14="http://schemas.microsoft.com/office/powerpoint/2010/main" val="4079918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Four Basic Parts of a Salad</a:t>
            </a:r>
          </a:p>
        </p:txBody>
      </p:sp>
      <p:sp>
        <p:nvSpPr>
          <p:cNvPr id="4" name="Text Placeholder 3"/>
          <p:cNvSpPr>
            <a:spLocks noGrp="1"/>
          </p:cNvSpPr>
          <p:nvPr>
            <p:ph idx="1"/>
          </p:nvPr>
        </p:nvSpPr>
        <p:spPr/>
        <p:txBody>
          <a:bodyPr/>
          <a:lstStyle/>
          <a:p>
            <a:pPr marL="0" indent="0">
              <a:buNone/>
            </a:pPr>
            <a:r>
              <a:rPr lang="en-US" dirty="0"/>
              <a:t>Base:</a:t>
            </a:r>
          </a:p>
          <a:p>
            <a:pPr marL="285744" indent="-285744"/>
            <a:r>
              <a:rPr lang="en-US" dirty="0"/>
              <a:t>Layer of salad greens</a:t>
            </a:r>
          </a:p>
          <a:p>
            <a:pPr marL="285744" indent="-285744"/>
            <a:r>
              <a:rPr lang="en-US" dirty="0"/>
              <a:t>Line plate or bowl</a:t>
            </a:r>
          </a:p>
          <a:p>
            <a:pPr marL="285744" indent="-285744"/>
            <a:r>
              <a:rPr lang="en-US" dirty="0"/>
              <a:t>Small leafy greens</a:t>
            </a:r>
          </a:p>
          <a:p>
            <a:endParaRPr lang="en-US" dirty="0"/>
          </a:p>
        </p:txBody>
      </p:sp>
    </p:spTree>
    <p:extLst>
      <p:ext uri="{BB962C8B-B14F-4D97-AF65-F5344CB8AC3E}">
        <p14:creationId xmlns:p14="http://schemas.microsoft.com/office/powerpoint/2010/main" val="1519870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Four Basic Parts of a Salad</a:t>
            </a:r>
          </a:p>
        </p:txBody>
      </p:sp>
      <p:sp>
        <p:nvSpPr>
          <p:cNvPr id="4" name="Text Placeholder 3"/>
          <p:cNvSpPr>
            <a:spLocks noGrp="1"/>
          </p:cNvSpPr>
          <p:nvPr>
            <p:ph idx="1"/>
          </p:nvPr>
        </p:nvSpPr>
        <p:spPr/>
        <p:txBody>
          <a:bodyPr/>
          <a:lstStyle/>
          <a:p>
            <a:pPr marL="0" indent="0">
              <a:buNone/>
            </a:pPr>
            <a:r>
              <a:rPr lang="en-US" dirty="0"/>
              <a:t>Body:</a:t>
            </a:r>
          </a:p>
          <a:p>
            <a:pPr marL="285744" indent="-285744"/>
            <a:r>
              <a:rPr lang="en-US" dirty="0"/>
              <a:t>Main ingredients</a:t>
            </a:r>
          </a:p>
          <a:p>
            <a:pPr marL="285744" indent="-285744"/>
            <a:r>
              <a:rPr lang="en-US" dirty="0"/>
              <a:t>Mixture of vegetables</a:t>
            </a:r>
          </a:p>
          <a:p>
            <a:pPr marL="285744" indent="-285744"/>
            <a:r>
              <a:rPr lang="en-US" dirty="0"/>
              <a:t>Meats</a:t>
            </a:r>
          </a:p>
          <a:p>
            <a:pPr marL="285744" indent="-285744"/>
            <a:r>
              <a:rPr lang="en-US" dirty="0"/>
              <a:t>Cheeses and various fruits</a:t>
            </a:r>
          </a:p>
          <a:p>
            <a:pPr marL="285744" indent="-285744"/>
            <a:r>
              <a:rPr lang="en-US" dirty="0"/>
              <a:t>Mayonnaise-based salad</a:t>
            </a:r>
          </a:p>
          <a:p>
            <a:pPr marL="285744" indent="-285744"/>
            <a:r>
              <a:rPr lang="en-US" dirty="0"/>
              <a:t>Ingredients vary by season or occasion</a:t>
            </a:r>
          </a:p>
          <a:p>
            <a:endParaRPr lang="en-US" dirty="0"/>
          </a:p>
        </p:txBody>
      </p:sp>
    </p:spTree>
    <p:extLst>
      <p:ext uri="{BB962C8B-B14F-4D97-AF65-F5344CB8AC3E}">
        <p14:creationId xmlns:p14="http://schemas.microsoft.com/office/powerpoint/2010/main" val="2151788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Four Basic Parts of a Salad</a:t>
            </a:r>
          </a:p>
        </p:txBody>
      </p:sp>
      <p:sp>
        <p:nvSpPr>
          <p:cNvPr id="4" name="Text Placeholder 3"/>
          <p:cNvSpPr>
            <a:spLocks noGrp="1"/>
          </p:cNvSpPr>
          <p:nvPr>
            <p:ph idx="1"/>
          </p:nvPr>
        </p:nvSpPr>
        <p:spPr/>
        <p:txBody>
          <a:bodyPr/>
          <a:lstStyle/>
          <a:p>
            <a:pPr marL="0" indent="0">
              <a:buNone/>
            </a:pPr>
            <a:r>
              <a:rPr lang="en-US" dirty="0"/>
              <a:t>Dressing:</a:t>
            </a:r>
          </a:p>
          <a:p>
            <a:pPr marL="285744" indent="-285744"/>
            <a:r>
              <a:rPr lang="en-US" dirty="0"/>
              <a:t>Liquid or semiliquid used to flavor salads</a:t>
            </a:r>
          </a:p>
          <a:p>
            <a:pPr marL="285744" indent="-285744"/>
            <a:r>
              <a:rPr lang="en-US" dirty="0"/>
              <a:t>Holds salad together</a:t>
            </a:r>
          </a:p>
          <a:p>
            <a:pPr marL="285744" indent="-285744"/>
            <a:r>
              <a:rPr lang="en-US" dirty="0"/>
              <a:t>Mayonnaise to vinaigrette</a:t>
            </a:r>
          </a:p>
          <a:p>
            <a:pPr marL="285744" indent="-285744"/>
            <a:r>
              <a:rPr lang="en-US" dirty="0"/>
              <a:t>Cold sauces—flavor, moisten, enrich</a:t>
            </a:r>
          </a:p>
          <a:p>
            <a:pPr marL="285744" indent="-285744"/>
            <a:r>
              <a:rPr lang="en-US" dirty="0"/>
              <a:t>Green and vegetables salads—tart or sour dressings</a:t>
            </a:r>
          </a:p>
          <a:p>
            <a:pPr marL="285744" indent="-285744"/>
            <a:r>
              <a:rPr lang="en-US" dirty="0"/>
              <a:t>Fruit salads—slightly sweetened dressings</a:t>
            </a:r>
          </a:p>
          <a:p>
            <a:pPr marL="285744" indent="-285744"/>
            <a:r>
              <a:rPr lang="en-US" dirty="0"/>
              <a:t>Mix ahead, plate, or service</a:t>
            </a:r>
          </a:p>
          <a:p>
            <a:endParaRPr lang="en-US" dirty="0"/>
          </a:p>
        </p:txBody>
      </p:sp>
    </p:spTree>
    <p:extLst>
      <p:ext uri="{BB962C8B-B14F-4D97-AF65-F5344CB8AC3E}">
        <p14:creationId xmlns:p14="http://schemas.microsoft.com/office/powerpoint/2010/main" val="3307269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Four Basic Parts of a Salad</a:t>
            </a:r>
          </a:p>
        </p:txBody>
      </p:sp>
      <p:sp>
        <p:nvSpPr>
          <p:cNvPr id="4" name="Text Placeholder 3"/>
          <p:cNvSpPr>
            <a:spLocks noGrp="1"/>
          </p:cNvSpPr>
          <p:nvPr>
            <p:ph idx="1"/>
          </p:nvPr>
        </p:nvSpPr>
        <p:spPr/>
        <p:txBody>
          <a:bodyPr/>
          <a:lstStyle/>
          <a:p>
            <a:pPr marL="0" indent="0">
              <a:buNone/>
            </a:pPr>
            <a:r>
              <a:rPr lang="en-US" dirty="0"/>
              <a:t>Garnish:</a:t>
            </a:r>
          </a:p>
          <a:p>
            <a:pPr marL="285744" indent="-285744"/>
            <a:r>
              <a:rPr lang="en-US" dirty="0"/>
              <a:t>Enhances appearance</a:t>
            </a:r>
          </a:p>
          <a:p>
            <a:pPr marL="285744" indent="-285744"/>
            <a:r>
              <a:rPr lang="en-US" dirty="0"/>
              <a:t>Complements overall taste</a:t>
            </a:r>
          </a:p>
          <a:p>
            <a:pPr marL="285744" indent="-285744"/>
            <a:r>
              <a:rPr lang="en-US" dirty="0"/>
              <a:t>Eaten with body of salad—flavor component</a:t>
            </a:r>
          </a:p>
          <a:p>
            <a:pPr marL="285744" indent="-285744"/>
            <a:r>
              <a:rPr lang="en-US" dirty="0"/>
              <a:t>Simple</a:t>
            </a:r>
          </a:p>
          <a:p>
            <a:pPr marL="285744" indent="-285744"/>
            <a:r>
              <a:rPr lang="en-US" dirty="0"/>
              <a:t>Mix with ingredients or add at end</a:t>
            </a:r>
          </a:p>
          <a:p>
            <a:pPr marL="285744" indent="-285744"/>
            <a:r>
              <a:rPr lang="en-US" dirty="0"/>
              <a:t>Consider components and overall taste</a:t>
            </a:r>
          </a:p>
          <a:p>
            <a:endParaRPr lang="en-US" dirty="0"/>
          </a:p>
        </p:txBody>
      </p:sp>
    </p:spTree>
    <p:extLst>
      <p:ext uri="{BB962C8B-B14F-4D97-AF65-F5344CB8AC3E}">
        <p14:creationId xmlns:p14="http://schemas.microsoft.com/office/powerpoint/2010/main" val="69005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Salads and the Menu</a:t>
            </a:r>
          </a:p>
        </p:txBody>
      </p:sp>
      <p:sp>
        <p:nvSpPr>
          <p:cNvPr id="3" name="Content Placeholder 2"/>
          <p:cNvSpPr>
            <a:spLocks noGrp="1"/>
          </p:cNvSpPr>
          <p:nvPr>
            <p:ph idx="1"/>
          </p:nvPr>
        </p:nvSpPr>
        <p:spPr/>
        <p:txBody>
          <a:bodyPr/>
          <a:lstStyle/>
          <a:p>
            <a:pPr marL="0" indent="0">
              <a:buNone/>
            </a:pPr>
            <a:r>
              <a:rPr lang="en-US" dirty="0"/>
              <a:t>Salad:</a:t>
            </a:r>
          </a:p>
          <a:p>
            <a:pPr marL="285744" indent="-285744"/>
            <a:r>
              <a:rPr lang="en-US" dirty="0"/>
              <a:t>Single food</a:t>
            </a:r>
          </a:p>
          <a:p>
            <a:pPr marL="285744" indent="-285744"/>
            <a:r>
              <a:rPr lang="en-US" dirty="0"/>
              <a:t>Mix of different foods </a:t>
            </a:r>
          </a:p>
          <a:p>
            <a:pPr marL="285744" indent="-285744"/>
            <a:r>
              <a:rPr lang="en-US" dirty="0"/>
              <a:t>Held together</a:t>
            </a:r>
          </a:p>
          <a:p>
            <a:pPr marL="285744" indent="-285744"/>
            <a:r>
              <a:rPr lang="en-US" dirty="0"/>
              <a:t>Accompanied by dressing</a:t>
            </a:r>
          </a:p>
          <a:p>
            <a:endParaRPr lang="en-US" dirty="0"/>
          </a:p>
        </p:txBody>
      </p:sp>
      <p:pic>
        <p:nvPicPr>
          <p:cNvPr id="7" name="Picture Placeholder 6"/>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
        <p:nvSpPr>
          <p:cNvPr id="5" name="Slide Number Placeholder 4"/>
          <p:cNvSpPr>
            <a:spLocks noGrp="1"/>
          </p:cNvSpPr>
          <p:nvPr>
            <p:ph type="sldNum" sz="quarter" idx="12"/>
          </p:nvPr>
        </p:nvSpPr>
        <p:spPr/>
        <p:txBody>
          <a:bodyPr/>
          <a:lstStyle/>
          <a:p>
            <a:fld id="{94C781EC-8F35-4FC2-902C-2FF72ABAE52D}" type="slidenum">
              <a:rPr lang="en-US" altLang="en-US" smtClean="0"/>
              <a:pPr/>
              <a:t>2</a:t>
            </a:fld>
            <a:endParaRPr lang="en-US" altLang="en-US" dirty="0"/>
          </a:p>
        </p:txBody>
      </p:sp>
    </p:spTree>
    <p:extLst>
      <p:ext uri="{BB962C8B-B14F-4D97-AF65-F5344CB8AC3E}">
        <p14:creationId xmlns:p14="http://schemas.microsoft.com/office/powerpoint/2010/main" val="2137410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a:t>
            </a:r>
          </a:p>
        </p:txBody>
      </p:sp>
      <p:sp>
        <p:nvSpPr>
          <p:cNvPr id="4" name="Text Placeholder 3"/>
          <p:cNvSpPr>
            <a:spLocks noGrp="1"/>
          </p:cNvSpPr>
          <p:nvPr>
            <p:ph idx="1"/>
          </p:nvPr>
        </p:nvSpPr>
        <p:spPr/>
        <p:txBody>
          <a:bodyPr/>
          <a:lstStyle/>
          <a:p>
            <a:pPr marL="285744" indent="-285744"/>
            <a:r>
              <a:rPr lang="en-US" dirty="0"/>
              <a:t>Green (tossed or composed)</a:t>
            </a:r>
          </a:p>
          <a:p>
            <a:pPr marL="285744" indent="-285744"/>
            <a:r>
              <a:rPr lang="en-US" dirty="0"/>
              <a:t>Bound</a:t>
            </a:r>
          </a:p>
          <a:p>
            <a:pPr marL="285744" indent="-285744"/>
            <a:r>
              <a:rPr lang="en-US" dirty="0"/>
              <a:t>Vegetable </a:t>
            </a:r>
          </a:p>
          <a:p>
            <a:pPr marL="285744" indent="-285744"/>
            <a:r>
              <a:rPr lang="en-US" dirty="0"/>
              <a:t>Fruit</a:t>
            </a:r>
          </a:p>
          <a:p>
            <a:pPr marL="285744" indent="-285744"/>
            <a:r>
              <a:rPr lang="en-US" dirty="0"/>
              <a:t>Combination</a:t>
            </a:r>
          </a:p>
          <a:p>
            <a:endParaRPr lang="en-US" dirty="0"/>
          </a:p>
        </p:txBody>
      </p:sp>
    </p:spTree>
    <p:extLst>
      <p:ext uri="{BB962C8B-B14F-4D97-AF65-F5344CB8AC3E}">
        <p14:creationId xmlns:p14="http://schemas.microsoft.com/office/powerpoint/2010/main" val="1957463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a:t>
            </a:r>
          </a:p>
        </p:txBody>
      </p:sp>
      <p:sp>
        <p:nvSpPr>
          <p:cNvPr id="4" name="Text Placeholder 3"/>
          <p:cNvSpPr>
            <a:spLocks noGrp="1"/>
          </p:cNvSpPr>
          <p:nvPr>
            <p:ph idx="1"/>
          </p:nvPr>
        </p:nvSpPr>
        <p:spPr/>
        <p:txBody>
          <a:bodyPr/>
          <a:lstStyle/>
          <a:p>
            <a:pPr marL="0" indent="0">
              <a:buNone/>
            </a:pPr>
            <a:r>
              <a:rPr lang="en-US" dirty="0"/>
              <a:t>Green salad:</a:t>
            </a:r>
          </a:p>
          <a:p>
            <a:pPr marL="285744" indent="-285744"/>
            <a:r>
              <a:rPr lang="en-US" dirty="0"/>
              <a:t>Tossed (mixed) and composed</a:t>
            </a:r>
          </a:p>
          <a:p>
            <a:pPr marL="285744" indent="-285744"/>
            <a:r>
              <a:rPr lang="en-US" dirty="0"/>
              <a:t>Prepare ingredients individually</a:t>
            </a:r>
          </a:p>
          <a:p>
            <a:pPr marL="285744" indent="-285744"/>
            <a:r>
              <a:rPr lang="en-US" dirty="0"/>
              <a:t>Tossed—mix ingredients prior to plating</a:t>
            </a:r>
          </a:p>
          <a:p>
            <a:pPr marL="285744" indent="-285744"/>
            <a:r>
              <a:rPr lang="en-US" dirty="0"/>
              <a:t>Composed—do not toss together ingredients</a:t>
            </a:r>
          </a:p>
          <a:p>
            <a:pPr marL="285744" indent="-285744"/>
            <a:r>
              <a:rPr lang="en-US" dirty="0"/>
              <a:t>Arrange ingredients on base separately</a:t>
            </a:r>
          </a:p>
          <a:p>
            <a:pPr marL="285744" indent="-285744"/>
            <a:r>
              <a:rPr lang="en-US" dirty="0"/>
              <a:t>Create desired taste experience</a:t>
            </a:r>
          </a:p>
          <a:p>
            <a:pPr marL="285744" indent="-285744"/>
            <a:r>
              <a:rPr lang="en-US" dirty="0"/>
              <a:t>High level of visual appeal</a:t>
            </a:r>
          </a:p>
          <a:p>
            <a:endParaRPr lang="en-US" dirty="0"/>
          </a:p>
        </p:txBody>
      </p:sp>
    </p:spTree>
    <p:extLst>
      <p:ext uri="{BB962C8B-B14F-4D97-AF65-F5344CB8AC3E}">
        <p14:creationId xmlns:p14="http://schemas.microsoft.com/office/powerpoint/2010/main" val="2076318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a:t>
            </a:r>
          </a:p>
        </p:txBody>
      </p:sp>
      <p:sp>
        <p:nvSpPr>
          <p:cNvPr id="4" name="Text Placeholder 3"/>
          <p:cNvSpPr>
            <a:spLocks noGrp="1"/>
          </p:cNvSpPr>
          <p:nvPr>
            <p:ph idx="1"/>
          </p:nvPr>
        </p:nvSpPr>
        <p:spPr/>
        <p:txBody>
          <a:bodyPr/>
          <a:lstStyle/>
          <a:p>
            <a:pPr marL="0" indent="0">
              <a:buNone/>
            </a:pPr>
            <a:r>
              <a:rPr lang="en-US" dirty="0"/>
              <a:t>Bound salad:</a:t>
            </a:r>
          </a:p>
          <a:p>
            <a:pPr marL="285744" indent="-285744"/>
            <a:r>
              <a:rPr lang="en-US" dirty="0"/>
              <a:t>Prepared from cooked ingredients</a:t>
            </a:r>
          </a:p>
          <a:p>
            <a:pPr marL="285744" indent="-285744"/>
            <a:r>
              <a:rPr lang="en-US" dirty="0"/>
              <a:t>Bound together with heavy dressing</a:t>
            </a:r>
          </a:p>
          <a:p>
            <a:endParaRPr lang="en-US" dirty="0"/>
          </a:p>
        </p:txBody>
      </p:sp>
      <p:pic>
        <p:nvPicPr>
          <p:cNvPr id="7" name="Picture Placeholder 6"/>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spTree>
    <p:extLst>
      <p:ext uri="{BB962C8B-B14F-4D97-AF65-F5344CB8AC3E}">
        <p14:creationId xmlns:p14="http://schemas.microsoft.com/office/powerpoint/2010/main" val="1545230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a:t>
            </a:r>
          </a:p>
        </p:txBody>
      </p:sp>
      <p:sp>
        <p:nvSpPr>
          <p:cNvPr id="4" name="Text Placeholder 3"/>
          <p:cNvSpPr>
            <a:spLocks noGrp="1"/>
          </p:cNvSpPr>
          <p:nvPr>
            <p:ph idx="1"/>
          </p:nvPr>
        </p:nvSpPr>
        <p:spPr/>
        <p:txBody>
          <a:bodyPr/>
          <a:lstStyle/>
          <a:p>
            <a:pPr marL="0" indent="0">
              <a:buNone/>
            </a:pPr>
            <a:r>
              <a:rPr lang="en-US" dirty="0"/>
              <a:t>Vegetable salad:</a:t>
            </a:r>
          </a:p>
          <a:p>
            <a:pPr marL="285744" indent="-285744"/>
            <a:r>
              <a:rPr lang="en-US" dirty="0"/>
              <a:t>Prepared from cooked and/or raw vegetables</a:t>
            </a:r>
          </a:p>
          <a:p>
            <a:pPr marL="285744" indent="-285744"/>
            <a:r>
              <a:rPr lang="en-US" dirty="0"/>
              <a:t>Heavy or light dressing</a:t>
            </a:r>
          </a:p>
          <a:p>
            <a:pPr marL="285744" indent="-285744"/>
            <a:r>
              <a:rPr lang="en-US" dirty="0"/>
              <a:t>Allow ingredients to rest</a:t>
            </a:r>
          </a:p>
          <a:p>
            <a:pPr lvl="1"/>
            <a:r>
              <a:rPr lang="en-US" dirty="0"/>
              <a:t>Increase flavor</a:t>
            </a:r>
          </a:p>
          <a:p>
            <a:pPr lvl="1"/>
            <a:r>
              <a:rPr lang="en-US" dirty="0"/>
              <a:t>Change texture</a:t>
            </a:r>
          </a:p>
          <a:p>
            <a:endParaRPr lang="en-US" dirty="0"/>
          </a:p>
        </p:txBody>
      </p:sp>
      <p:pic>
        <p:nvPicPr>
          <p:cNvPr id="10" name="Picture Placeholder 9"/>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602410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a:t>
            </a:r>
          </a:p>
        </p:txBody>
      </p:sp>
      <p:sp>
        <p:nvSpPr>
          <p:cNvPr id="4" name="Text Placeholder 3"/>
          <p:cNvSpPr>
            <a:spLocks noGrp="1"/>
          </p:cNvSpPr>
          <p:nvPr>
            <p:ph idx="1"/>
          </p:nvPr>
        </p:nvSpPr>
        <p:spPr/>
        <p:txBody>
          <a:bodyPr/>
          <a:lstStyle/>
          <a:p>
            <a:pPr marL="0" indent="0">
              <a:buNone/>
            </a:pPr>
            <a:r>
              <a:rPr lang="en-US" dirty="0"/>
              <a:t>Fruit salad:</a:t>
            </a:r>
          </a:p>
          <a:p>
            <a:pPr marL="285744" indent="-285744"/>
            <a:r>
              <a:rPr lang="en-US" dirty="0"/>
              <a:t>Slightly sweet or sweet/sour dressing</a:t>
            </a:r>
          </a:p>
          <a:p>
            <a:pPr marL="285744" indent="-285744"/>
            <a:r>
              <a:rPr lang="en-US" dirty="0"/>
              <a:t>Handle fruit carefully</a:t>
            </a:r>
          </a:p>
          <a:p>
            <a:pPr marL="285744" indent="-285744"/>
            <a:r>
              <a:rPr lang="en-US" dirty="0"/>
              <a:t>Prepare salad close to service</a:t>
            </a:r>
          </a:p>
          <a:p>
            <a:pPr lvl="1"/>
            <a:r>
              <a:rPr lang="en-US" dirty="0"/>
              <a:t>Prevents softening, browning, and moisture loss</a:t>
            </a:r>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57630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a:t>
            </a:r>
          </a:p>
        </p:txBody>
      </p:sp>
      <p:sp>
        <p:nvSpPr>
          <p:cNvPr id="4" name="Text Placeholder 3"/>
          <p:cNvSpPr>
            <a:spLocks noGrp="1"/>
          </p:cNvSpPr>
          <p:nvPr>
            <p:ph idx="1"/>
          </p:nvPr>
        </p:nvSpPr>
        <p:spPr/>
        <p:txBody>
          <a:bodyPr/>
          <a:lstStyle/>
          <a:p>
            <a:pPr marL="0" indent="0">
              <a:buNone/>
            </a:pPr>
            <a:r>
              <a:rPr lang="en-US" dirty="0"/>
              <a:t>Combination salad:</a:t>
            </a:r>
          </a:p>
          <a:p>
            <a:pPr marL="285744" indent="-285744"/>
            <a:r>
              <a:rPr lang="en-US" dirty="0"/>
              <a:t>Incorporates combination of other salad types</a:t>
            </a:r>
          </a:p>
          <a:p>
            <a:pPr marL="285744" indent="-285744"/>
            <a:r>
              <a:rPr lang="en-US" dirty="0"/>
              <a:t>Prepare according to individual guidelines</a:t>
            </a:r>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271469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Salad</a:t>
            </a:r>
          </a:p>
        </p:txBody>
      </p:sp>
      <p:sp>
        <p:nvSpPr>
          <p:cNvPr id="4" name="Text Placeholder 3"/>
          <p:cNvSpPr>
            <a:spLocks noGrp="1"/>
          </p:cNvSpPr>
          <p:nvPr>
            <p:ph idx="1"/>
          </p:nvPr>
        </p:nvSpPr>
        <p:spPr/>
        <p:txBody>
          <a:bodyPr/>
          <a:lstStyle/>
          <a:p>
            <a:pPr marL="285744" indent="-285744"/>
            <a:r>
              <a:rPr lang="en-US" dirty="0"/>
              <a:t>Salads—ready-to-eat food</a:t>
            </a:r>
          </a:p>
          <a:p>
            <a:pPr marL="285744" indent="-285744"/>
            <a:r>
              <a:rPr lang="en-US" dirty="0"/>
              <a:t>Wash hands before prep</a:t>
            </a:r>
          </a:p>
          <a:p>
            <a:pPr marL="285744" indent="-285744"/>
            <a:r>
              <a:rPr lang="en-US" dirty="0"/>
              <a:t>Wear single-use gloves</a:t>
            </a:r>
          </a:p>
          <a:p>
            <a:pPr marL="285744" indent="-285744"/>
            <a:r>
              <a:rPr lang="en-US" dirty="0"/>
              <a:t>Change gloves when required</a:t>
            </a:r>
          </a:p>
          <a:p>
            <a:endParaRPr lang="en-US" dirty="0"/>
          </a:p>
        </p:txBody>
      </p:sp>
    </p:spTree>
    <p:extLst>
      <p:ext uri="{BB962C8B-B14F-4D97-AF65-F5344CB8AC3E}">
        <p14:creationId xmlns:p14="http://schemas.microsoft.com/office/powerpoint/2010/main" val="644269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an Attractive Salad</a:t>
            </a:r>
          </a:p>
        </p:txBody>
      </p:sp>
      <p:sp>
        <p:nvSpPr>
          <p:cNvPr id="4" name="Text Placeholder 3"/>
          <p:cNvSpPr>
            <a:spLocks noGrp="1"/>
          </p:cNvSpPr>
          <p:nvPr>
            <p:ph idx="1"/>
          </p:nvPr>
        </p:nvSpPr>
        <p:spPr/>
        <p:txBody>
          <a:bodyPr/>
          <a:lstStyle/>
          <a:p>
            <a:pPr>
              <a:buAutoNum type="arabicPeriod"/>
            </a:pPr>
            <a:r>
              <a:rPr lang="en-US" dirty="0"/>
              <a:t>Plate or bowl—picture frame</a:t>
            </a:r>
          </a:p>
          <a:p>
            <a:pPr lvl="1"/>
            <a:r>
              <a:rPr lang="en-US" dirty="0"/>
              <a:t>Select right dish for portion</a:t>
            </a:r>
          </a:p>
          <a:p>
            <a:pPr lvl="1"/>
            <a:r>
              <a:rPr lang="en-US" dirty="0"/>
              <a:t>Keep salad off rim</a:t>
            </a:r>
          </a:p>
          <a:p>
            <a:pPr>
              <a:buFont typeface="+mj-lt"/>
              <a:buAutoNum type="arabicPeriod"/>
            </a:pPr>
            <a:endParaRPr lang="en-US" dirty="0"/>
          </a:p>
          <a:p>
            <a:pPr>
              <a:buFont typeface="+mj-lt"/>
              <a:buAutoNum type="arabicPeriod"/>
            </a:pPr>
            <a:r>
              <a:rPr lang="en-US" dirty="0"/>
              <a:t>Maintain color balance</a:t>
            </a:r>
          </a:p>
          <a:p>
            <a:pPr>
              <a:buFont typeface="+mj-lt"/>
              <a:buAutoNum type="arabicPeriod"/>
            </a:pPr>
            <a:endParaRPr lang="en-US" dirty="0"/>
          </a:p>
          <a:p>
            <a:pPr>
              <a:buFont typeface="+mj-lt"/>
              <a:buAutoNum type="arabicPeriod"/>
            </a:pPr>
            <a:r>
              <a:rPr lang="en-US" dirty="0"/>
              <a:t>Add height</a:t>
            </a:r>
          </a:p>
          <a:p>
            <a:pPr>
              <a:buFont typeface="+mj-lt"/>
              <a:buAutoNum type="arabicPeriod"/>
            </a:pPr>
            <a:endParaRPr lang="en-US" dirty="0"/>
          </a:p>
          <a:p>
            <a:pPr>
              <a:buFont typeface="+mj-lt"/>
              <a:buAutoNum type="arabicPeriod"/>
            </a:pPr>
            <a:r>
              <a:rPr lang="en-US" dirty="0"/>
              <a:t>Cut ingredients neatly and uniformly</a:t>
            </a:r>
          </a:p>
        </p:txBody>
      </p:sp>
    </p:spTree>
    <p:extLst>
      <p:ext uri="{BB962C8B-B14F-4D97-AF65-F5344CB8AC3E}">
        <p14:creationId xmlns:p14="http://schemas.microsoft.com/office/powerpoint/2010/main" val="2000526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an Attractive Salad</a:t>
            </a:r>
          </a:p>
        </p:txBody>
      </p:sp>
      <p:sp>
        <p:nvSpPr>
          <p:cNvPr id="4" name="Text Placeholder 3"/>
          <p:cNvSpPr>
            <a:spLocks noGrp="1"/>
          </p:cNvSpPr>
          <p:nvPr>
            <p:ph idx="1"/>
          </p:nvPr>
        </p:nvSpPr>
        <p:spPr/>
        <p:txBody>
          <a:bodyPr/>
          <a:lstStyle/>
          <a:p>
            <a:pPr marL="342900" indent="-342900">
              <a:buFont typeface="+mj-lt"/>
              <a:buAutoNum type="arabicPeriod" startAt="5"/>
            </a:pPr>
            <a:r>
              <a:rPr lang="en-US" dirty="0"/>
              <a:t>Ingredients easily identified</a:t>
            </a:r>
          </a:p>
          <a:p>
            <a:pPr marL="342900" indent="-342900">
              <a:buFont typeface="+mj-lt"/>
              <a:buAutoNum type="arabicPeriod" startAt="5"/>
            </a:pPr>
            <a:endParaRPr lang="en-US" dirty="0"/>
          </a:p>
          <a:p>
            <a:pPr marL="342900" indent="-342900">
              <a:buFont typeface="+mj-lt"/>
              <a:buAutoNum type="arabicPeriod" startAt="5"/>
            </a:pPr>
            <a:r>
              <a:rPr lang="en-US" dirty="0"/>
              <a:t>Finely chop seasoning ingredients</a:t>
            </a:r>
          </a:p>
          <a:p>
            <a:pPr marL="342900" indent="-342900">
              <a:buFont typeface="+mj-lt"/>
              <a:buAutoNum type="arabicPeriod" startAt="5"/>
            </a:pPr>
            <a:endParaRPr lang="en-US" dirty="0"/>
          </a:p>
          <a:p>
            <a:pPr marL="342900" indent="-342900">
              <a:buFont typeface="+mj-lt"/>
              <a:buAutoNum type="arabicPeriod" startAt="5"/>
            </a:pPr>
            <a:r>
              <a:rPr lang="en-US" dirty="0"/>
              <a:t>Keep ingredient arrangement simple</a:t>
            </a:r>
          </a:p>
        </p:txBody>
      </p:sp>
    </p:spTree>
    <p:extLst>
      <p:ext uri="{BB962C8B-B14F-4D97-AF65-F5344CB8AC3E}">
        <p14:creationId xmlns:p14="http://schemas.microsoft.com/office/powerpoint/2010/main" val="2242542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an Attractive Salad</a:t>
            </a:r>
          </a:p>
        </p:txBody>
      </p:sp>
      <p:sp>
        <p:nvSpPr>
          <p:cNvPr id="4" name="Text Placeholder 3"/>
          <p:cNvSpPr>
            <a:spLocks noGrp="1"/>
          </p:cNvSpPr>
          <p:nvPr>
            <p:ph idx="1"/>
          </p:nvPr>
        </p:nvSpPr>
        <p:spPr/>
        <p:txBody>
          <a:bodyPr>
            <a:normAutofit/>
          </a:bodyPr>
          <a:lstStyle/>
          <a:p>
            <a:pPr marL="0" indent="0" algn="ctr">
              <a:buNone/>
            </a:pPr>
            <a:r>
              <a:rPr lang="en-US" dirty="0"/>
              <a:t>Caesar salad</a:t>
            </a:r>
          </a:p>
        </p:txBody>
      </p:sp>
      <p:pic>
        <p:nvPicPr>
          <p:cNvPr id="6" name="Picture Placeholder 5"/>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pic>
        <p:nvPicPr>
          <p:cNvPr id="14" name="Picture Placeholder 13"/>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a:stretch/>
        </p:blipFill>
        <p:spPr/>
      </p:pic>
      <p:pic>
        <p:nvPicPr>
          <p:cNvPr id="7" name="Picture Placeholder 6"/>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a:stretch/>
        </p:blipFill>
        <p:spPr>
          <a:prstGeom prst="rect">
            <a:avLst/>
          </a:prstGeom>
        </p:spPr>
      </p:pic>
      <p:sp>
        <p:nvSpPr>
          <p:cNvPr id="11" name="Content Placeholder 10"/>
          <p:cNvSpPr>
            <a:spLocks noGrp="1"/>
          </p:cNvSpPr>
          <p:nvPr>
            <p:ph idx="17"/>
          </p:nvPr>
        </p:nvSpPr>
        <p:spPr/>
        <p:txBody>
          <a:bodyPr/>
          <a:lstStyle/>
          <a:p>
            <a:pPr marL="0" indent="0" algn="ctr">
              <a:buNone/>
            </a:pPr>
            <a:r>
              <a:rPr lang="en-US" dirty="0"/>
              <a:t>Caprese salad</a:t>
            </a:r>
          </a:p>
        </p:txBody>
      </p:sp>
      <p:sp>
        <p:nvSpPr>
          <p:cNvPr id="12" name="Content Placeholder 11"/>
          <p:cNvSpPr>
            <a:spLocks noGrp="1"/>
          </p:cNvSpPr>
          <p:nvPr>
            <p:ph idx="18"/>
          </p:nvPr>
        </p:nvSpPr>
        <p:spPr/>
        <p:txBody>
          <a:bodyPr/>
          <a:lstStyle/>
          <a:p>
            <a:pPr marL="0" indent="0" algn="ctr">
              <a:buNone/>
            </a:pPr>
            <a:r>
              <a:rPr lang="en-US" dirty="0"/>
              <a:t>Crab and shrimp tower salad</a:t>
            </a:r>
          </a:p>
          <a:p>
            <a:endParaRPr lang="en-US" dirty="0"/>
          </a:p>
        </p:txBody>
      </p:sp>
    </p:spTree>
    <p:extLst>
      <p:ext uri="{BB962C8B-B14F-4D97-AF65-F5344CB8AC3E}">
        <p14:creationId xmlns:p14="http://schemas.microsoft.com/office/powerpoint/2010/main" val="2226078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Salads and the Menu</a:t>
            </a:r>
          </a:p>
        </p:txBody>
      </p:sp>
      <p:sp>
        <p:nvSpPr>
          <p:cNvPr id="4" name="Text Placeholder 3"/>
          <p:cNvSpPr>
            <a:spLocks noGrp="1"/>
          </p:cNvSpPr>
          <p:nvPr>
            <p:ph idx="1"/>
          </p:nvPr>
        </p:nvSpPr>
        <p:spPr/>
        <p:txBody>
          <a:bodyPr/>
          <a:lstStyle/>
          <a:p>
            <a:pPr marL="0" indent="0">
              <a:buNone/>
            </a:pPr>
            <a:r>
              <a:rPr lang="en-US" dirty="0"/>
              <a:t>Starter salad:</a:t>
            </a:r>
          </a:p>
          <a:p>
            <a:pPr marL="285744" indent="-285744"/>
            <a:r>
              <a:rPr lang="en-US" dirty="0"/>
              <a:t>Appetizer to main meal</a:t>
            </a:r>
          </a:p>
          <a:p>
            <a:pPr marL="285744" indent="-285744"/>
            <a:r>
              <a:rPr lang="en-US" dirty="0"/>
              <a:t>Smaller portion</a:t>
            </a:r>
          </a:p>
          <a:p>
            <a:pPr marL="285744" indent="-285744"/>
            <a:r>
              <a:rPr lang="en-US" dirty="0"/>
              <a:t>Light, fresh, crisp ingredients</a:t>
            </a:r>
          </a:p>
          <a:p>
            <a:pPr marL="285744" indent="-285744"/>
            <a:r>
              <a:rPr lang="en-US" dirty="0"/>
              <a:t>Tangy, flavorful dressings</a:t>
            </a:r>
          </a:p>
          <a:p>
            <a:pPr marL="285744" indent="-285744"/>
            <a:r>
              <a:rPr lang="en-US" dirty="0"/>
              <a:t>Small portions of proteins</a:t>
            </a:r>
          </a:p>
          <a:p>
            <a:pPr marL="285744" indent="-285744"/>
            <a:r>
              <a:rPr lang="en-US" dirty="0"/>
              <a:t>Set tone for rest of meal</a:t>
            </a: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26037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Vegetable Salads</a:t>
            </a:r>
          </a:p>
        </p:txBody>
      </p:sp>
      <p:sp>
        <p:nvSpPr>
          <p:cNvPr id="4" name="Text Placeholder 3"/>
          <p:cNvSpPr>
            <a:spLocks noGrp="1"/>
          </p:cNvSpPr>
          <p:nvPr>
            <p:ph idx="1"/>
          </p:nvPr>
        </p:nvSpPr>
        <p:spPr/>
        <p:txBody>
          <a:bodyPr/>
          <a:lstStyle/>
          <a:p>
            <a:pPr>
              <a:buAutoNum type="arabicPeriod"/>
            </a:pPr>
            <a:r>
              <a:rPr lang="en-US" dirty="0"/>
              <a:t>Gather all ingredients</a:t>
            </a:r>
          </a:p>
          <a:p>
            <a:pPr>
              <a:buFont typeface="+mj-lt"/>
              <a:buAutoNum type="arabicPeriod"/>
            </a:pPr>
            <a:endParaRPr lang="en-US" dirty="0"/>
          </a:p>
          <a:p>
            <a:pPr>
              <a:buFont typeface="+mj-lt"/>
              <a:buAutoNum type="arabicPeriod"/>
            </a:pPr>
            <a:r>
              <a:rPr lang="en-US" dirty="0"/>
              <a:t>Cut ingredients neatly</a:t>
            </a:r>
          </a:p>
          <a:p>
            <a:pPr lvl="1"/>
            <a:r>
              <a:rPr lang="en-US" dirty="0"/>
              <a:t>Uniform size</a:t>
            </a:r>
          </a:p>
          <a:p>
            <a:pPr lvl="1"/>
            <a:r>
              <a:rPr lang="en-US" dirty="0"/>
              <a:t>Cut fresh vegetables close to service</a:t>
            </a:r>
          </a:p>
          <a:p>
            <a:pPr marL="800080" lvl="1" indent="-342891">
              <a:buFont typeface="+mj-lt"/>
              <a:buAutoNum type="arabicPeriod"/>
            </a:pPr>
            <a:endParaRPr lang="en-US" dirty="0"/>
          </a:p>
          <a:p>
            <a:pPr>
              <a:buFont typeface="+mj-lt"/>
              <a:buAutoNum type="arabicPeriod"/>
            </a:pPr>
            <a:r>
              <a:rPr lang="en-US" dirty="0"/>
              <a:t>Cook vegetables according to recipe</a:t>
            </a:r>
          </a:p>
          <a:p>
            <a:pPr lvl="1"/>
            <a:r>
              <a:rPr lang="en-US" dirty="0"/>
              <a:t>Firm, crisp texture</a:t>
            </a:r>
          </a:p>
          <a:p>
            <a:pPr lvl="1"/>
            <a:r>
              <a:rPr lang="en-US" dirty="0"/>
              <a:t>Good color</a:t>
            </a:r>
          </a:p>
          <a:p>
            <a:pPr marL="800080" lvl="1" indent="-342891">
              <a:buFont typeface="Arial" panose="020B0604020202020204" pitchFamily="34" charset="0"/>
              <a:buChar char="•"/>
            </a:pPr>
            <a:endParaRPr lang="en-US" dirty="0"/>
          </a:p>
          <a:p>
            <a:pPr lvl="2"/>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23920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Vegetable Salads</a:t>
            </a:r>
          </a:p>
        </p:txBody>
      </p:sp>
      <p:sp>
        <p:nvSpPr>
          <p:cNvPr id="4" name="Text Placeholder 3"/>
          <p:cNvSpPr>
            <a:spLocks noGrp="1"/>
          </p:cNvSpPr>
          <p:nvPr>
            <p:ph idx="1"/>
          </p:nvPr>
        </p:nvSpPr>
        <p:spPr/>
        <p:txBody>
          <a:bodyPr/>
          <a:lstStyle/>
          <a:p>
            <a:pPr marL="342900" indent="-342900">
              <a:buFont typeface="+mj-lt"/>
              <a:buAutoNum type="arabicPeriod" startAt="4"/>
            </a:pPr>
            <a:r>
              <a:rPr lang="en-US" dirty="0"/>
              <a:t>Drain and chill cooked vegetables before mixing</a:t>
            </a:r>
          </a:p>
          <a:p>
            <a:pPr marL="342900" indent="-342900">
              <a:buFont typeface="+mj-lt"/>
              <a:buAutoNum type="arabicPeriod" startAt="4"/>
            </a:pPr>
            <a:endParaRPr lang="en-US" dirty="0"/>
          </a:p>
          <a:p>
            <a:pPr marL="342900" indent="-342900">
              <a:buFont typeface="+mj-lt"/>
              <a:buAutoNum type="arabicPeriod" startAt="4"/>
            </a:pPr>
            <a:r>
              <a:rPr lang="en-US" dirty="0"/>
              <a:t>Toss ingredients in a stainless-steel bowl</a:t>
            </a:r>
          </a:p>
          <a:p>
            <a:pPr marL="342900" indent="-342900">
              <a:buFont typeface="+mj-lt"/>
              <a:buAutoNum type="arabicPeriod" startAt="4"/>
            </a:pPr>
            <a:endParaRPr lang="en-US" dirty="0"/>
          </a:p>
          <a:p>
            <a:pPr marL="342900" indent="-342900">
              <a:buFont typeface="+mj-lt"/>
              <a:buAutoNum type="arabicPeriod" startAt="4"/>
            </a:pPr>
            <a:r>
              <a:rPr lang="en-US" dirty="0"/>
              <a:t>Use chilled plate or bowl</a:t>
            </a:r>
          </a:p>
          <a:p>
            <a:endParaRPr lang="en-US" dirty="0"/>
          </a:p>
          <a:p>
            <a:endParaRPr lang="en-US" dirty="0"/>
          </a:p>
          <a:p>
            <a:pPr lvl="2"/>
            <a:endParaRPr lang="en-US" dirty="0"/>
          </a:p>
        </p:txBody>
      </p:sp>
      <p:pic>
        <p:nvPicPr>
          <p:cNvPr id="10" name="Picture Placeholder 9"/>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pic>
        <p:nvPicPr>
          <p:cNvPr id="12" name="Picture Placeholder 11"/>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987179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a Green Salad</a:t>
            </a:r>
          </a:p>
        </p:txBody>
      </p:sp>
      <p:sp>
        <p:nvSpPr>
          <p:cNvPr id="4" name="Text Placeholder 3"/>
          <p:cNvSpPr>
            <a:spLocks noGrp="1"/>
          </p:cNvSpPr>
          <p:nvPr>
            <p:ph idx="1"/>
          </p:nvPr>
        </p:nvSpPr>
        <p:spPr/>
        <p:txBody>
          <a:bodyPr/>
          <a:lstStyle/>
          <a:p>
            <a:pPr>
              <a:buAutoNum type="arabicPeriod"/>
            </a:pPr>
            <a:r>
              <a:rPr lang="en-US" dirty="0"/>
              <a:t>Choose ingredients</a:t>
            </a:r>
          </a:p>
          <a:p>
            <a:pPr lvl="1"/>
            <a:r>
              <a:rPr lang="en-US" dirty="0"/>
              <a:t>Various types of greens</a:t>
            </a:r>
          </a:p>
          <a:p>
            <a:pPr>
              <a:buFont typeface="+mj-lt"/>
              <a:buAutoNum type="arabicPeriod"/>
            </a:pPr>
            <a:endParaRPr lang="en-US" dirty="0"/>
          </a:p>
          <a:p>
            <a:pPr>
              <a:buFont typeface="+mj-lt"/>
              <a:buAutoNum type="arabicPeriod"/>
            </a:pPr>
            <a:r>
              <a:rPr lang="en-US" dirty="0"/>
              <a:t>Wash and clean ingredients</a:t>
            </a:r>
          </a:p>
          <a:p>
            <a:pPr lvl="1"/>
            <a:r>
              <a:rPr lang="en-US" dirty="0"/>
              <a:t>Discard withered, wilted, moldy, discolored, or rotten pieces</a:t>
            </a:r>
          </a:p>
          <a:p>
            <a:pPr marL="800080" lvl="1" indent="-342891">
              <a:buFont typeface="Arial" panose="020B0604020202020204" pitchFamily="34" charset="0"/>
              <a:buChar char="•"/>
            </a:pPr>
            <a:endParaRPr lang="en-US" dirty="0"/>
          </a:p>
          <a:p>
            <a:pPr lvl="2"/>
            <a:endParaRPr lang="en-US" dirty="0"/>
          </a:p>
        </p:txBody>
      </p:sp>
      <p:pic>
        <p:nvPicPr>
          <p:cNvPr id="9" name="Picture Placeholder 6"/>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spTree>
    <p:extLst>
      <p:ext uri="{BB962C8B-B14F-4D97-AF65-F5344CB8AC3E}">
        <p14:creationId xmlns:p14="http://schemas.microsoft.com/office/powerpoint/2010/main" val="275698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a Green Salad</a:t>
            </a:r>
          </a:p>
        </p:txBody>
      </p:sp>
      <p:sp>
        <p:nvSpPr>
          <p:cNvPr id="4" name="Text Placeholder 3"/>
          <p:cNvSpPr>
            <a:spLocks noGrp="1"/>
          </p:cNvSpPr>
          <p:nvPr>
            <p:ph idx="1"/>
          </p:nvPr>
        </p:nvSpPr>
        <p:spPr/>
        <p:txBody>
          <a:bodyPr/>
          <a:lstStyle/>
          <a:p>
            <a:pPr>
              <a:buAutoNum type="arabicPeriod" startAt="3"/>
            </a:pPr>
            <a:r>
              <a:rPr lang="en-US" dirty="0"/>
              <a:t>Remove bitter and/or woody stems and cores</a:t>
            </a:r>
          </a:p>
          <a:p>
            <a:endParaRPr lang="en-US" dirty="0"/>
          </a:p>
          <a:p>
            <a:pPr marL="342900" indent="-342900">
              <a:buFont typeface="+mj-lt"/>
              <a:buAutoNum type="arabicPeriod" startAt="4"/>
            </a:pPr>
            <a:r>
              <a:rPr lang="en-US" dirty="0"/>
              <a:t>Use salad spinner to dry ingredients</a:t>
            </a:r>
          </a:p>
          <a:p>
            <a:pPr>
              <a:buAutoNum type="arabicPeriod" startAt="3"/>
            </a:pPr>
            <a:endParaRPr lang="en-US" dirty="0"/>
          </a:p>
          <a:p>
            <a:endParaRPr lang="en-US" dirty="0"/>
          </a:p>
          <a:p>
            <a:pPr lvl="2"/>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125647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a Green Salad</a:t>
            </a:r>
          </a:p>
        </p:txBody>
      </p:sp>
      <p:sp>
        <p:nvSpPr>
          <p:cNvPr id="4" name="Text Placeholder 3"/>
          <p:cNvSpPr>
            <a:spLocks noGrp="1"/>
          </p:cNvSpPr>
          <p:nvPr>
            <p:ph idx="1"/>
          </p:nvPr>
        </p:nvSpPr>
        <p:spPr/>
        <p:txBody>
          <a:bodyPr/>
          <a:lstStyle/>
          <a:p>
            <a:pPr>
              <a:buAutoNum type="arabicPeriod" startAt="5"/>
            </a:pPr>
            <a:r>
              <a:rPr lang="en-US" dirty="0"/>
              <a:t>Uniform cuts</a:t>
            </a:r>
          </a:p>
          <a:p>
            <a:endParaRPr lang="en-US" dirty="0"/>
          </a:p>
          <a:p>
            <a:pPr marL="342900" indent="-342900">
              <a:buFont typeface="+mj-lt"/>
              <a:buAutoNum type="arabicPeriod" startAt="6"/>
            </a:pPr>
            <a:r>
              <a:rPr lang="en-US" dirty="0"/>
              <a:t>Store ingredients immediately</a:t>
            </a:r>
          </a:p>
          <a:p>
            <a:endParaRPr lang="en-US" dirty="0"/>
          </a:p>
          <a:p>
            <a:pPr>
              <a:buAutoNum type="arabicPeriod" startAt="7"/>
            </a:pPr>
            <a:r>
              <a:rPr lang="en-US" dirty="0"/>
              <a:t>Tear or cut greens into bite-size pieces</a:t>
            </a:r>
          </a:p>
          <a:p>
            <a:pPr marL="685783" lvl="1"/>
            <a:r>
              <a:rPr lang="en-US" dirty="0"/>
              <a:t>Serving size of lettuce—half of dollar bill</a:t>
            </a:r>
          </a:p>
          <a:p>
            <a:pPr lvl="2"/>
            <a:endParaRPr lang="en-US" dirty="0"/>
          </a:p>
        </p:txBody>
      </p:sp>
      <p:pic>
        <p:nvPicPr>
          <p:cNvPr id="9" name="Picture Placeholder 8"/>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194992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a Green Salad</a:t>
            </a:r>
          </a:p>
        </p:txBody>
      </p:sp>
      <p:sp>
        <p:nvSpPr>
          <p:cNvPr id="4" name="Text Placeholder 3"/>
          <p:cNvSpPr>
            <a:spLocks noGrp="1"/>
          </p:cNvSpPr>
          <p:nvPr>
            <p:ph idx="1"/>
          </p:nvPr>
        </p:nvSpPr>
        <p:spPr/>
        <p:txBody>
          <a:bodyPr/>
          <a:lstStyle/>
          <a:p>
            <a:pPr marL="0" indent="0">
              <a:buNone/>
            </a:pPr>
            <a:r>
              <a:rPr lang="en-US" dirty="0"/>
              <a:t>Tossed green salad:</a:t>
            </a:r>
          </a:p>
          <a:p>
            <a:pPr>
              <a:buAutoNum type="arabicPeriod"/>
            </a:pPr>
            <a:r>
              <a:rPr lang="en-US" dirty="0"/>
              <a:t>Combine ingredients in stainless-steel bowl</a:t>
            </a:r>
          </a:p>
          <a:p>
            <a:pPr lvl="1"/>
            <a:r>
              <a:rPr lang="en-US" dirty="0"/>
              <a:t>Toss greens gently</a:t>
            </a:r>
          </a:p>
          <a:p>
            <a:pPr lvl="1"/>
            <a:r>
              <a:rPr lang="en-US" dirty="0"/>
              <a:t>Mix uniformly</a:t>
            </a:r>
          </a:p>
          <a:p>
            <a:pPr lvl="1"/>
            <a:r>
              <a:rPr lang="en-US" dirty="0"/>
              <a:t>Add nonjuicy raw vegetable garnish</a:t>
            </a:r>
          </a:p>
          <a:p>
            <a:pPr>
              <a:buFont typeface="+mj-lt"/>
              <a:buAutoNum type="arabicPeriod"/>
            </a:pPr>
            <a:r>
              <a:rPr lang="en-US" dirty="0"/>
              <a:t>Garnish with vegetables</a:t>
            </a:r>
          </a:p>
          <a:p>
            <a:pPr lvl="1"/>
            <a:r>
              <a:rPr lang="en-US" dirty="0"/>
              <a:t>Before service</a:t>
            </a:r>
          </a:p>
          <a:p>
            <a:pPr lvl="1"/>
            <a:r>
              <a:rPr lang="en-US" dirty="0"/>
              <a:t>Avocado</a:t>
            </a:r>
          </a:p>
          <a:p>
            <a:pPr lvl="1"/>
            <a:r>
              <a:rPr lang="en-US" dirty="0"/>
              <a:t>Croutons</a:t>
            </a:r>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999400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a Green Salad</a:t>
            </a:r>
          </a:p>
        </p:txBody>
      </p:sp>
      <p:sp>
        <p:nvSpPr>
          <p:cNvPr id="4" name="Text Placeholder 3"/>
          <p:cNvSpPr>
            <a:spLocks noGrp="1"/>
          </p:cNvSpPr>
          <p:nvPr>
            <p:ph idx="1"/>
          </p:nvPr>
        </p:nvSpPr>
        <p:spPr/>
        <p:txBody>
          <a:bodyPr>
            <a:normAutofit/>
          </a:bodyPr>
          <a:lstStyle/>
          <a:p>
            <a:pPr marL="0" indent="0">
              <a:buNone/>
            </a:pPr>
            <a:r>
              <a:rPr lang="en-US" dirty="0"/>
              <a:t>Tossed green salad:</a:t>
            </a:r>
          </a:p>
          <a:p>
            <a:pPr>
              <a:buAutoNum type="arabicPeriod" startAt="3"/>
            </a:pPr>
            <a:r>
              <a:rPr lang="en-US" dirty="0"/>
              <a:t>Dress greens appropriately</a:t>
            </a:r>
          </a:p>
          <a:p>
            <a:pPr marL="685783" lvl="1"/>
            <a:r>
              <a:rPr lang="en-US" dirty="0"/>
              <a:t>Lightly coat greens</a:t>
            </a:r>
          </a:p>
          <a:p>
            <a:pPr marL="685783" lvl="1"/>
            <a:r>
              <a:rPr lang="en-US" dirty="0"/>
              <a:t>One-third ounce dressing to ounce of greens</a:t>
            </a:r>
          </a:p>
          <a:p>
            <a:endParaRPr lang="en-US" dirty="0"/>
          </a:p>
          <a:p>
            <a:pPr marL="0" indent="0">
              <a:buNone/>
            </a:pPr>
            <a:r>
              <a:rPr lang="en-US" dirty="0">
                <a:solidFill>
                  <a:srgbClr val="EA5F2E"/>
                </a:solidFill>
              </a:rPr>
              <a:t>4.</a:t>
            </a:r>
            <a:r>
              <a:rPr lang="en-US" dirty="0"/>
              <a:t>  Place on cold plates</a:t>
            </a:r>
          </a:p>
          <a:p>
            <a:pPr lvl="1"/>
            <a:r>
              <a:rPr lang="en-US" dirty="0"/>
              <a:t>Use a base</a:t>
            </a:r>
          </a:p>
          <a:p>
            <a:pPr lvl="1"/>
            <a:r>
              <a:rPr lang="en-US" dirty="0"/>
              <a:t>Do not plate &gt; 2 hours before service</a:t>
            </a:r>
          </a:p>
          <a:p>
            <a:endParaRPr lang="en-US" dirty="0"/>
          </a:p>
          <a:p>
            <a:pPr marL="0" indent="0">
              <a:buNone/>
            </a:pPr>
            <a:r>
              <a:rPr lang="en-US" dirty="0">
                <a:solidFill>
                  <a:srgbClr val="EA5F2E"/>
                </a:solidFill>
              </a:rPr>
              <a:t>5.</a:t>
            </a:r>
            <a:r>
              <a:rPr lang="en-US" dirty="0"/>
              <a:t>  Serve chilled with chilled fork and dressing</a:t>
            </a:r>
          </a:p>
        </p:txBody>
      </p:sp>
      <p:pic>
        <p:nvPicPr>
          <p:cNvPr id="10" name="Picture Placeholder 9"/>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pic>
        <p:nvPicPr>
          <p:cNvPr id="3" name="Picture Placeholder 2"/>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a:stretch/>
        </p:blipFill>
        <p:spPr>
          <a:prstGeom prst="rect">
            <a:avLst/>
          </a:prstGeom>
        </p:spPr>
      </p:pic>
    </p:spTree>
    <p:extLst>
      <p:ext uri="{BB962C8B-B14F-4D97-AF65-F5344CB8AC3E}">
        <p14:creationId xmlns:p14="http://schemas.microsoft.com/office/powerpoint/2010/main" val="358081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a Green Salad</a:t>
            </a:r>
          </a:p>
        </p:txBody>
      </p:sp>
      <p:sp>
        <p:nvSpPr>
          <p:cNvPr id="4" name="Text Placeholder 3"/>
          <p:cNvSpPr>
            <a:spLocks noGrp="1"/>
          </p:cNvSpPr>
          <p:nvPr>
            <p:ph idx="1"/>
          </p:nvPr>
        </p:nvSpPr>
        <p:spPr/>
        <p:txBody>
          <a:bodyPr/>
          <a:lstStyle/>
          <a:p>
            <a:pPr marL="0" indent="0">
              <a:buNone/>
            </a:pPr>
            <a:r>
              <a:rPr lang="en-US" dirty="0"/>
              <a:t>Composed green salad:</a:t>
            </a:r>
          </a:p>
          <a:p>
            <a:pPr>
              <a:buAutoNum type="arabicPeriod"/>
            </a:pPr>
            <a:r>
              <a:rPr lang="en-US" dirty="0"/>
              <a:t>Place base on chilled plate or bowl</a:t>
            </a:r>
          </a:p>
          <a:p>
            <a:pPr>
              <a:buAutoNum type="arabicPeriod"/>
            </a:pPr>
            <a:r>
              <a:rPr lang="en-US" dirty="0"/>
              <a:t>Toss ingredients with dressing</a:t>
            </a:r>
          </a:p>
          <a:p>
            <a:pPr>
              <a:buAutoNum type="arabicPeriod"/>
            </a:pPr>
            <a:r>
              <a:rPr lang="en-US" dirty="0"/>
              <a:t>Place ingredients</a:t>
            </a:r>
          </a:p>
          <a:p>
            <a:pPr>
              <a:buAutoNum type="arabicPeriod"/>
            </a:pPr>
            <a:r>
              <a:rPr lang="en-US" dirty="0"/>
              <a:t>Garnish and dress</a:t>
            </a:r>
          </a:p>
          <a:p>
            <a:pPr>
              <a:buAutoNum type="arabicPeriod"/>
            </a:pPr>
            <a:r>
              <a:rPr lang="en-US" dirty="0"/>
              <a:t>Served chilled with chilled fork</a:t>
            </a:r>
          </a:p>
        </p:txBody>
      </p:sp>
      <p:pic>
        <p:nvPicPr>
          <p:cNvPr id="12" name="Picture Placeholder 11"/>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0" name="Picture Placeholder 9"/>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888979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Bound Salads</a:t>
            </a:r>
          </a:p>
        </p:txBody>
      </p:sp>
      <p:sp>
        <p:nvSpPr>
          <p:cNvPr id="4" name="Text Placeholder 3"/>
          <p:cNvSpPr>
            <a:spLocks noGrp="1"/>
          </p:cNvSpPr>
          <p:nvPr>
            <p:ph idx="1"/>
          </p:nvPr>
        </p:nvSpPr>
        <p:spPr/>
        <p:txBody>
          <a:bodyPr/>
          <a:lstStyle/>
          <a:p>
            <a:pPr>
              <a:buAutoNum type="arabicPeriod"/>
            </a:pPr>
            <a:r>
              <a:rPr lang="en-US" dirty="0"/>
              <a:t>Cook main ingredients correctly</a:t>
            </a:r>
          </a:p>
          <a:p>
            <a:pPr lvl="1"/>
            <a:r>
              <a:rPr lang="en-US" dirty="0"/>
              <a:t>Pasta—al dente</a:t>
            </a:r>
          </a:p>
          <a:p>
            <a:pPr lvl="1"/>
            <a:r>
              <a:rPr lang="en-US" dirty="0"/>
              <a:t>Potatoes—soft in center</a:t>
            </a:r>
          </a:p>
          <a:p>
            <a:pPr lvl="1"/>
            <a:r>
              <a:rPr lang="en-US" dirty="0"/>
              <a:t>Proteins—moist and tender</a:t>
            </a:r>
          </a:p>
          <a:p>
            <a:pPr>
              <a:buAutoNum type="arabicPeriod" startAt="2"/>
            </a:pPr>
            <a:r>
              <a:rPr lang="en-US" dirty="0"/>
              <a:t>Uniform-sized ingredients</a:t>
            </a:r>
          </a:p>
          <a:p>
            <a:pPr>
              <a:buAutoNum type="arabicPeriod" startAt="2"/>
            </a:pPr>
            <a:r>
              <a:rPr lang="en-US" dirty="0"/>
              <a:t>Attractive shapes</a:t>
            </a:r>
          </a:p>
          <a:p>
            <a:pPr>
              <a:buAutoNum type="arabicPeriod" startAt="2"/>
            </a:pPr>
            <a:r>
              <a:rPr lang="en-US" dirty="0"/>
              <a:t>Well-balanced and seasoned dressing</a:t>
            </a:r>
          </a:p>
          <a:p>
            <a:pPr>
              <a:buAutoNum type="arabicPeriod" startAt="2"/>
            </a:pPr>
            <a:r>
              <a:rPr lang="en-US" dirty="0"/>
              <a:t>Chill ingredients during preparation</a:t>
            </a:r>
          </a:p>
        </p:txBody>
      </p:sp>
      <p:pic>
        <p:nvPicPr>
          <p:cNvPr id="7" name="Picture Placeholder 6"/>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spTree>
    <p:extLst>
      <p:ext uri="{BB962C8B-B14F-4D97-AF65-F5344CB8AC3E}">
        <p14:creationId xmlns:p14="http://schemas.microsoft.com/office/powerpoint/2010/main" val="4224243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Bound Salads</a:t>
            </a:r>
          </a:p>
        </p:txBody>
      </p:sp>
      <p:sp>
        <p:nvSpPr>
          <p:cNvPr id="4" name="Text Placeholder 3"/>
          <p:cNvSpPr>
            <a:spLocks noGrp="1"/>
          </p:cNvSpPr>
          <p:nvPr>
            <p:ph idx="1"/>
          </p:nvPr>
        </p:nvSpPr>
        <p:spPr/>
        <p:txBody>
          <a:bodyPr/>
          <a:lstStyle/>
          <a:p>
            <a:pPr>
              <a:buAutoNum type="arabicPeriod" startAt="6"/>
            </a:pPr>
            <a:r>
              <a:rPr lang="en-US" dirty="0"/>
              <a:t>Add crisp food—flavor and interest</a:t>
            </a:r>
          </a:p>
          <a:p>
            <a:pPr>
              <a:buAutoNum type="arabicPeriod" startAt="6"/>
            </a:pPr>
            <a:r>
              <a:rPr lang="en-US" dirty="0"/>
              <a:t>Marinate potatoes and seafood</a:t>
            </a:r>
          </a:p>
          <a:p>
            <a:pPr>
              <a:buAutoNum type="arabicPeriod" startAt="6"/>
            </a:pPr>
            <a:r>
              <a:rPr lang="en-US" dirty="0"/>
              <a:t>Fold in thick dressings</a:t>
            </a:r>
          </a:p>
          <a:p>
            <a:pPr>
              <a:buAutoNum type="arabicPeriod" startAt="6"/>
            </a:pPr>
            <a:r>
              <a:rPr lang="en-US" dirty="0"/>
              <a:t>Use scoops to portion</a:t>
            </a:r>
          </a:p>
          <a:p>
            <a:pPr lvl="1"/>
            <a:r>
              <a:rPr lang="en-US" dirty="0"/>
              <a:t>Adds height and shape</a:t>
            </a:r>
          </a:p>
          <a:p>
            <a:pPr marL="342900" indent="-342900">
              <a:buFont typeface="+mj-lt"/>
              <a:buAutoNum type="arabicPeriod" startAt="10"/>
            </a:pPr>
            <a:r>
              <a:rPr lang="en-US" dirty="0"/>
              <a:t>Serve on chilled plates</a:t>
            </a:r>
          </a:p>
          <a:p>
            <a:pPr marL="740664" lvl="1"/>
            <a:r>
              <a:rPr lang="en-US" dirty="0"/>
              <a:t>Appropriate base and garnish</a:t>
            </a:r>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808465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Salads and the Menu</a:t>
            </a:r>
          </a:p>
        </p:txBody>
      </p:sp>
      <p:sp>
        <p:nvSpPr>
          <p:cNvPr id="4" name="Text Placeholder 3"/>
          <p:cNvSpPr>
            <a:spLocks noGrp="1"/>
          </p:cNvSpPr>
          <p:nvPr>
            <p:ph idx="1"/>
          </p:nvPr>
        </p:nvSpPr>
        <p:spPr/>
        <p:txBody>
          <a:bodyPr/>
          <a:lstStyle/>
          <a:p>
            <a:pPr marL="0" indent="0">
              <a:buNone/>
            </a:pPr>
            <a:r>
              <a:rPr lang="en-US" dirty="0"/>
              <a:t>Accompaniment salad:</a:t>
            </a:r>
          </a:p>
          <a:p>
            <a:pPr marL="285744" indent="-285744"/>
            <a:r>
              <a:rPr lang="en-US" dirty="0"/>
              <a:t>Side salad</a:t>
            </a:r>
          </a:p>
          <a:p>
            <a:pPr marL="285744" indent="-285744"/>
            <a:r>
              <a:rPr lang="en-US" dirty="0"/>
              <a:t>Served with main course</a:t>
            </a:r>
          </a:p>
          <a:p>
            <a:pPr marL="285744" indent="-285744"/>
            <a:r>
              <a:rPr lang="en-US" dirty="0"/>
              <a:t>Light and flavorful</a:t>
            </a:r>
          </a:p>
          <a:p>
            <a:pPr marL="285744" indent="-285744"/>
            <a:r>
              <a:rPr lang="en-US" dirty="0"/>
              <a:t>Not too rich</a:t>
            </a:r>
          </a:p>
          <a:p>
            <a:pPr marL="285744" indent="-285744"/>
            <a:r>
              <a:rPr lang="en-US" dirty="0"/>
              <a:t>Balance </a:t>
            </a:r>
          </a:p>
          <a:p>
            <a:pPr marL="285744" indent="-285744"/>
            <a:r>
              <a:rPr lang="en-US" dirty="0"/>
              <a:t>Complement main course</a:t>
            </a:r>
          </a:p>
          <a:p>
            <a:pPr marL="285744" indent="-285744"/>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38080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Gelatin Salads</a:t>
            </a:r>
          </a:p>
        </p:txBody>
      </p:sp>
      <p:sp>
        <p:nvSpPr>
          <p:cNvPr id="4" name="Text Placeholder 3"/>
          <p:cNvSpPr>
            <a:spLocks noGrp="1"/>
          </p:cNvSpPr>
          <p:nvPr>
            <p:ph idx="1"/>
          </p:nvPr>
        </p:nvSpPr>
        <p:spPr/>
        <p:txBody>
          <a:bodyPr/>
          <a:lstStyle/>
          <a:p>
            <a:pPr>
              <a:buAutoNum type="arabicPeriod"/>
            </a:pPr>
            <a:r>
              <a:rPr lang="en-US" dirty="0"/>
              <a:t>Use right amount of gelatin</a:t>
            </a:r>
          </a:p>
          <a:p>
            <a:pPr lvl="1" indent="-342891"/>
            <a:r>
              <a:rPr lang="en-US" dirty="0"/>
              <a:t>Molded gelatin—2 ounces dry, unsweetened per gallon liquid</a:t>
            </a:r>
          </a:p>
          <a:p>
            <a:pPr lvl="1" indent="-342891"/>
            <a:r>
              <a:rPr lang="en-US" dirty="0"/>
              <a:t>Medium-texture (sliceable)—8 ounces of dry, unsweetened gelatin per gallon liquid</a:t>
            </a:r>
          </a:p>
          <a:p>
            <a:pPr lvl="1" indent="-342891"/>
            <a:r>
              <a:rPr lang="en-US" dirty="0"/>
              <a:t>Sweetened, flavored gelatin—24 ounces of gelatin per gallon liquid</a:t>
            </a:r>
          </a:p>
        </p:txBody>
      </p:sp>
    </p:spTree>
    <p:extLst>
      <p:ext uri="{BB962C8B-B14F-4D97-AF65-F5344CB8AC3E}">
        <p14:creationId xmlns:p14="http://schemas.microsoft.com/office/powerpoint/2010/main" val="1622124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Gelatin Salads</a:t>
            </a:r>
          </a:p>
        </p:txBody>
      </p:sp>
      <p:sp>
        <p:nvSpPr>
          <p:cNvPr id="4" name="Text Placeholder 3"/>
          <p:cNvSpPr>
            <a:spLocks noGrp="1"/>
          </p:cNvSpPr>
          <p:nvPr>
            <p:ph idx="1"/>
          </p:nvPr>
        </p:nvSpPr>
        <p:spPr/>
        <p:txBody>
          <a:bodyPr/>
          <a:lstStyle/>
          <a:p>
            <a:pPr marL="342900" indent="-342900">
              <a:buFont typeface="+mj-lt"/>
              <a:buAutoNum type="arabicPeriod" startAt="2"/>
            </a:pPr>
            <a:r>
              <a:rPr lang="en-US" dirty="0"/>
              <a:t>Recipe altered—changes gelatin setting</a:t>
            </a:r>
          </a:p>
          <a:p>
            <a:pPr marL="742939" lvl="1" indent="-342900"/>
            <a:r>
              <a:rPr lang="en-US" dirty="0"/>
              <a:t>Test recipe first</a:t>
            </a:r>
          </a:p>
          <a:p>
            <a:pPr marL="342900" indent="-342900">
              <a:buFont typeface="+mj-lt"/>
              <a:buAutoNum type="arabicPeriod" startAt="2"/>
            </a:pPr>
            <a:r>
              <a:rPr lang="en-US" dirty="0"/>
              <a:t>Gelatin dissolves at 100°F (38°C)</a:t>
            </a:r>
          </a:p>
          <a:p>
            <a:pPr marL="342900" indent="-342900">
              <a:buFont typeface="+mj-lt"/>
              <a:buAutoNum type="arabicPeriod" startAt="2"/>
            </a:pPr>
            <a:r>
              <a:rPr lang="en-US" dirty="0"/>
              <a:t>Add solid ingredients when partially set</a:t>
            </a:r>
          </a:p>
          <a:p>
            <a:pPr lvl="1"/>
            <a:r>
              <a:rPr lang="en-US" dirty="0"/>
              <a:t>Mix evenly</a:t>
            </a:r>
          </a:p>
          <a:p>
            <a:pPr lvl="1"/>
            <a:r>
              <a:rPr lang="en-US" dirty="0"/>
              <a:t>Prevents from sinking</a:t>
            </a:r>
          </a:p>
          <a:p>
            <a:pPr lvl="1"/>
            <a:r>
              <a:rPr lang="en-US" dirty="0"/>
              <a:t>Raw pineapple or papaya dissolve gelatin</a:t>
            </a:r>
          </a:p>
          <a:p>
            <a:pPr marL="342900" indent="-342900">
              <a:buFont typeface="+mj-lt"/>
              <a:buAutoNum type="arabicPeriod" startAt="2"/>
            </a:pPr>
            <a:r>
              <a:rPr lang="en-US" dirty="0"/>
              <a:t>Drain canned fruit</a:t>
            </a:r>
          </a:p>
        </p:txBody>
      </p:sp>
    </p:spTree>
    <p:extLst>
      <p:ext uri="{BB962C8B-B14F-4D97-AF65-F5344CB8AC3E}">
        <p14:creationId xmlns:p14="http://schemas.microsoft.com/office/powerpoint/2010/main" val="2388335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Gelatin Salads</a:t>
            </a:r>
          </a:p>
        </p:txBody>
      </p:sp>
      <p:sp>
        <p:nvSpPr>
          <p:cNvPr id="4" name="Text Placeholder 3"/>
          <p:cNvSpPr>
            <a:spLocks noGrp="1"/>
          </p:cNvSpPr>
          <p:nvPr>
            <p:ph idx="1"/>
          </p:nvPr>
        </p:nvSpPr>
        <p:spPr/>
        <p:txBody>
          <a:bodyPr/>
          <a:lstStyle/>
          <a:p>
            <a:pPr marL="342900" indent="-342900">
              <a:buFont typeface="+mj-lt"/>
              <a:buAutoNum type="arabicPeriod" startAt="6"/>
            </a:pPr>
            <a:r>
              <a:rPr lang="en-US" dirty="0"/>
              <a:t>Pour gelatin into molds or pans</a:t>
            </a:r>
          </a:p>
          <a:p>
            <a:pPr marL="342900" indent="-342900">
              <a:buFont typeface="+mj-lt"/>
              <a:buAutoNum type="arabicPeriod" startAt="6"/>
            </a:pPr>
            <a:r>
              <a:rPr lang="en-US" dirty="0"/>
              <a:t>Unmold gelatin</a:t>
            </a:r>
          </a:p>
          <a:p>
            <a:pPr marL="742939" lvl="1" indent="-342900"/>
            <a:r>
              <a:rPr lang="en-US" dirty="0"/>
              <a:t>Knife around edge of mold</a:t>
            </a:r>
          </a:p>
          <a:p>
            <a:pPr marL="742939" lvl="1" indent="-342900"/>
            <a:r>
              <a:rPr lang="en-US" dirty="0"/>
              <a:t>Dip into hot water</a:t>
            </a:r>
          </a:p>
          <a:p>
            <a:pPr marL="342900" indent="-342900">
              <a:buFont typeface="+mj-lt"/>
              <a:buAutoNum type="arabicPeriod" startAt="6"/>
            </a:pPr>
            <a:r>
              <a:rPr lang="en-US" dirty="0"/>
              <a:t>Refrigerate until just before service</a:t>
            </a: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67616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Fruit Salads</a:t>
            </a:r>
          </a:p>
        </p:txBody>
      </p:sp>
      <p:sp>
        <p:nvSpPr>
          <p:cNvPr id="4" name="Text Placeholder 3"/>
          <p:cNvSpPr>
            <a:spLocks noGrp="1"/>
          </p:cNvSpPr>
          <p:nvPr>
            <p:ph idx="1"/>
          </p:nvPr>
        </p:nvSpPr>
        <p:spPr/>
        <p:txBody>
          <a:bodyPr/>
          <a:lstStyle/>
          <a:p>
            <a:pPr>
              <a:buAutoNum type="arabicPeriod"/>
            </a:pPr>
            <a:r>
              <a:rPr lang="en-US" dirty="0"/>
              <a:t>Tossed or composed</a:t>
            </a:r>
          </a:p>
          <a:p>
            <a:pPr>
              <a:buAutoNum type="arabicPeriod"/>
            </a:pPr>
            <a:r>
              <a:rPr lang="en-US" dirty="0"/>
              <a:t>Dip fruit in lemon juice and water</a:t>
            </a:r>
          </a:p>
          <a:p>
            <a:pPr marL="800082" lvl="1"/>
            <a:r>
              <a:rPr lang="en-US" dirty="0"/>
              <a:t>Bananas</a:t>
            </a:r>
          </a:p>
          <a:p>
            <a:pPr marL="800082" lvl="1"/>
            <a:r>
              <a:rPr lang="en-US" dirty="0"/>
              <a:t>Apples</a:t>
            </a:r>
          </a:p>
          <a:p>
            <a:pPr>
              <a:buAutoNum type="arabicPeriod"/>
            </a:pPr>
            <a:r>
              <a:rPr lang="en-US" dirty="0"/>
              <a:t>Prepare close to service</a:t>
            </a:r>
          </a:p>
          <a:p>
            <a:pPr>
              <a:buAutoNum type="arabicPeriod"/>
            </a:pPr>
            <a:r>
              <a:rPr lang="en-US" dirty="0"/>
              <a:t>Drain canned fruit—use for dressings</a:t>
            </a:r>
          </a:p>
          <a:p>
            <a:endParaRPr lang="en-US" dirty="0"/>
          </a:p>
        </p:txBody>
      </p:sp>
      <p:pic>
        <p:nvPicPr>
          <p:cNvPr id="10" name="Picture Placeholder 9"/>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823867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Fruit Salads</a:t>
            </a:r>
          </a:p>
        </p:txBody>
      </p:sp>
      <p:sp>
        <p:nvSpPr>
          <p:cNvPr id="4" name="Text Placeholder 3"/>
          <p:cNvSpPr>
            <a:spLocks noGrp="1"/>
          </p:cNvSpPr>
          <p:nvPr>
            <p:ph idx="1"/>
          </p:nvPr>
        </p:nvSpPr>
        <p:spPr/>
        <p:txBody>
          <a:bodyPr/>
          <a:lstStyle/>
          <a:p>
            <a:pPr marL="342900" indent="-342900">
              <a:buFont typeface="+mj-lt"/>
              <a:buAutoNum type="arabicPeriod" startAt="5"/>
            </a:pPr>
            <a:r>
              <a:rPr lang="en-US" dirty="0"/>
              <a:t>Attractive and delicate pieces on top</a:t>
            </a:r>
          </a:p>
          <a:p>
            <a:pPr marL="685783" lvl="1"/>
            <a:r>
              <a:rPr lang="en-US" dirty="0"/>
              <a:t>Broken/less attractive on the bottom</a:t>
            </a:r>
          </a:p>
          <a:p>
            <a:pPr marL="342900" indent="-342900">
              <a:buFont typeface="+mj-lt"/>
              <a:buAutoNum type="arabicPeriod" startAt="5"/>
            </a:pPr>
            <a:r>
              <a:rPr lang="en-US" dirty="0"/>
              <a:t>Sweet or tart dressing</a:t>
            </a:r>
          </a:p>
        </p:txBody>
      </p:sp>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2" name="Picture Placeholder 11"/>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728237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Cleaning and Storing Greens</a:t>
            </a:r>
          </a:p>
        </p:txBody>
      </p:sp>
      <p:sp>
        <p:nvSpPr>
          <p:cNvPr id="4" name="Text Placeholder 3"/>
          <p:cNvSpPr>
            <a:spLocks noGrp="1"/>
          </p:cNvSpPr>
          <p:nvPr>
            <p:ph idx="1"/>
          </p:nvPr>
        </p:nvSpPr>
        <p:spPr/>
        <p:txBody>
          <a:bodyPr/>
          <a:lstStyle/>
          <a:p>
            <a:pPr marL="285744" indent="-285744"/>
            <a:r>
              <a:rPr lang="en-US" dirty="0"/>
              <a:t>Thoroughly wash greens</a:t>
            </a:r>
          </a:p>
          <a:p>
            <a:pPr marL="285744" indent="-285744"/>
            <a:r>
              <a:rPr lang="en-US" dirty="0"/>
              <a:t>Do not handle ingredients too much</a:t>
            </a:r>
          </a:p>
          <a:p>
            <a:pPr marL="285744" indent="-285744"/>
            <a:r>
              <a:rPr lang="en-US" dirty="0"/>
              <a:t>Do not open containers until ready to use</a:t>
            </a:r>
          </a:p>
          <a:p>
            <a:pPr marL="285744" indent="-285744"/>
            <a:r>
              <a:rPr lang="en-US" dirty="0"/>
              <a:t>Check quality</a:t>
            </a:r>
          </a:p>
          <a:p>
            <a:pPr marL="285744" indent="-285744"/>
            <a:r>
              <a:rPr lang="en-US" dirty="0"/>
              <a:t>Prepackaged greens</a:t>
            </a:r>
          </a:p>
          <a:p>
            <a:pPr lvl="1"/>
            <a:r>
              <a:rPr lang="en-US" dirty="0"/>
              <a:t>Convenient</a:t>
            </a:r>
          </a:p>
          <a:p>
            <a:pPr lvl="1"/>
            <a:r>
              <a:rPr lang="en-US" dirty="0"/>
              <a:t>Decrease labor costs</a:t>
            </a:r>
          </a:p>
          <a:p>
            <a:pPr lvl="1"/>
            <a:r>
              <a:rPr lang="en-US" dirty="0"/>
              <a:t>Decrease risk of contamination</a:t>
            </a:r>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611186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Cleaning Greens</a:t>
            </a:r>
          </a:p>
        </p:txBody>
      </p:sp>
      <p:sp>
        <p:nvSpPr>
          <p:cNvPr id="4" name="Text Placeholder 3"/>
          <p:cNvSpPr>
            <a:spLocks noGrp="1"/>
          </p:cNvSpPr>
          <p:nvPr>
            <p:ph idx="1"/>
          </p:nvPr>
        </p:nvSpPr>
        <p:spPr/>
        <p:txBody>
          <a:bodyPr/>
          <a:lstStyle/>
          <a:p>
            <a:pPr>
              <a:buAutoNum type="arabicPeriod"/>
            </a:pPr>
            <a:r>
              <a:rPr lang="en-US" dirty="0"/>
              <a:t>Refrigerate greens until ready to prepare and serve</a:t>
            </a:r>
          </a:p>
          <a:p>
            <a:pPr lvl="1"/>
            <a:r>
              <a:rPr lang="en-US" dirty="0"/>
              <a:t> Store between 36°F and 41°F (2°C and 5°C)</a:t>
            </a:r>
          </a:p>
          <a:p>
            <a:pPr>
              <a:buAutoNum type="arabicPeriod" startAt="2"/>
            </a:pPr>
            <a:r>
              <a:rPr lang="en-US" dirty="0"/>
              <a:t>Clean greens thoroughly</a:t>
            </a:r>
          </a:p>
          <a:p>
            <a:pPr>
              <a:buAutoNum type="arabicPeriod" startAt="2"/>
            </a:pPr>
            <a:r>
              <a:rPr lang="en-US" dirty="0"/>
              <a:t>Remove outer leaves</a:t>
            </a:r>
          </a:p>
          <a:p>
            <a:pPr>
              <a:buAutoNum type="arabicPeriod" startAt="2"/>
            </a:pPr>
            <a:r>
              <a:rPr lang="en-US" dirty="0"/>
              <a:t>Separate leaves</a:t>
            </a:r>
          </a:p>
          <a:p>
            <a:pPr>
              <a:buAutoNum type="arabicPeriod" startAt="2"/>
            </a:pPr>
            <a:r>
              <a:rPr lang="en-US" dirty="0"/>
              <a:t>Rinse thoroughly </a:t>
            </a:r>
          </a:p>
          <a:p>
            <a:pPr lvl="1"/>
            <a:r>
              <a:rPr lang="en-US" dirty="0"/>
              <a:t>Water warmer than greens</a:t>
            </a:r>
          </a:p>
          <a:p>
            <a:pPr lvl="1"/>
            <a:r>
              <a:rPr lang="en-US" dirty="0"/>
              <a:t>Avoid soaking</a:t>
            </a: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050425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Cleaning Greens</a:t>
            </a:r>
          </a:p>
        </p:txBody>
      </p:sp>
      <p:sp>
        <p:nvSpPr>
          <p:cNvPr id="4" name="Text Placeholder 3"/>
          <p:cNvSpPr>
            <a:spLocks noGrp="1"/>
          </p:cNvSpPr>
          <p:nvPr>
            <p:ph idx="1"/>
          </p:nvPr>
        </p:nvSpPr>
        <p:spPr/>
        <p:txBody>
          <a:bodyPr/>
          <a:lstStyle/>
          <a:p>
            <a:pPr>
              <a:buAutoNum type="arabicPeriod" startAt="6"/>
            </a:pPr>
            <a:r>
              <a:rPr lang="en-US" dirty="0"/>
              <a:t>Dry greens </a:t>
            </a:r>
          </a:p>
          <a:p>
            <a:pPr lvl="1"/>
            <a:r>
              <a:rPr lang="en-US" dirty="0"/>
              <a:t>Salad spinner</a:t>
            </a:r>
          </a:p>
          <a:p>
            <a:pPr lvl="1"/>
            <a:r>
              <a:rPr lang="en-US" dirty="0"/>
              <a:t>Colander</a:t>
            </a:r>
          </a:p>
          <a:p>
            <a:pPr lvl="1"/>
            <a:r>
              <a:rPr lang="en-US" dirty="0"/>
              <a:t>Dressing will not adhere</a:t>
            </a:r>
          </a:p>
          <a:p>
            <a:pPr marL="342900" indent="-342900">
              <a:buFont typeface="+mj-lt"/>
              <a:buAutoNum type="arabicPeriod" startAt="7"/>
            </a:pPr>
            <a:r>
              <a:rPr lang="en-US" dirty="0"/>
              <a:t>Remove tough stems or wilted spots</a:t>
            </a:r>
          </a:p>
          <a:p>
            <a:pPr lvl="1"/>
            <a:r>
              <a:rPr lang="en-US" dirty="0"/>
              <a:t>Tear delicate greens—do not bruise leaves</a:t>
            </a:r>
          </a:p>
          <a:p>
            <a:pPr marL="342900" indent="-342900">
              <a:buFont typeface="+mj-lt"/>
              <a:buAutoNum type="arabicPeriod" startAt="8"/>
            </a:pPr>
            <a:r>
              <a:rPr lang="en-US" dirty="0"/>
              <a:t>Refrigerate</a:t>
            </a:r>
          </a:p>
          <a:p>
            <a:pPr marL="0" indent="0">
              <a:buNone/>
            </a:pPr>
            <a:r>
              <a:rPr lang="en-US" dirty="0"/>
              <a:t>	</a:t>
            </a: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7168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Oils and Vinegars</a:t>
            </a:r>
          </a:p>
        </p:txBody>
      </p:sp>
      <p:sp>
        <p:nvSpPr>
          <p:cNvPr id="4" name="Text Placeholder 3"/>
          <p:cNvSpPr>
            <a:spLocks noGrp="1"/>
          </p:cNvSpPr>
          <p:nvPr>
            <p:ph idx="1"/>
          </p:nvPr>
        </p:nvSpPr>
        <p:spPr/>
        <p:txBody>
          <a:bodyPr/>
          <a:lstStyle/>
          <a:p>
            <a:pPr marL="285744" indent="-285744"/>
            <a:r>
              <a:rPr lang="en-US" dirty="0"/>
              <a:t>Salad dressing—enhances salad ingredients</a:t>
            </a:r>
          </a:p>
          <a:p>
            <a:pPr marL="285744" indent="-285744"/>
            <a:r>
              <a:rPr lang="en-US" dirty="0"/>
              <a:t>Dressing type—depends on texture of ingredients</a:t>
            </a:r>
          </a:p>
          <a:p>
            <a:pPr marL="285744" indent="-285744"/>
            <a:r>
              <a:rPr lang="en-US" dirty="0"/>
              <a:t>Light dressings—delicate ingredients</a:t>
            </a:r>
          </a:p>
          <a:p>
            <a:pPr marL="285744" indent="-285744"/>
            <a:r>
              <a:rPr lang="en-US" dirty="0"/>
              <a:t>Heavy dressings—robust, heartier ingredients</a:t>
            </a:r>
          </a:p>
        </p:txBody>
      </p:sp>
    </p:spTree>
    <p:extLst>
      <p:ext uri="{BB962C8B-B14F-4D97-AF65-F5344CB8AC3E}">
        <p14:creationId xmlns:p14="http://schemas.microsoft.com/office/powerpoint/2010/main" val="196857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Dressing</a:t>
            </a:r>
          </a:p>
        </p:txBody>
      </p:sp>
      <p:sp>
        <p:nvSpPr>
          <p:cNvPr id="4" name="Text Placeholder 3"/>
          <p:cNvSpPr>
            <a:spLocks noGrp="1"/>
          </p:cNvSpPr>
          <p:nvPr>
            <p:ph idx="1"/>
          </p:nvPr>
        </p:nvSpPr>
        <p:spPr/>
        <p:txBody>
          <a:bodyPr/>
          <a:lstStyle/>
          <a:p>
            <a:pPr marL="0" indent="0">
              <a:buNone/>
            </a:pPr>
            <a:r>
              <a:rPr lang="en-US" dirty="0"/>
              <a:t>Primary dressings:</a:t>
            </a:r>
          </a:p>
          <a:p>
            <a:pPr marL="285744" indent="-285744"/>
            <a:r>
              <a:rPr lang="en-US" dirty="0"/>
              <a:t>Vinaigrette</a:t>
            </a:r>
          </a:p>
          <a:p>
            <a:pPr marL="285744" indent="-285744"/>
            <a:r>
              <a:rPr lang="en-US" dirty="0"/>
              <a:t>Emulsified vinaigrette</a:t>
            </a:r>
          </a:p>
          <a:p>
            <a:pPr marL="285744" indent="-285744"/>
            <a:r>
              <a:rPr lang="en-US" dirty="0"/>
              <a:t>Mayonnaise-based</a:t>
            </a:r>
          </a:p>
          <a:p>
            <a:pPr marL="285744" indent="-285744"/>
            <a:r>
              <a:rPr lang="en-US" dirty="0"/>
              <a:t>Mayonnaise</a:t>
            </a:r>
          </a:p>
        </p:txBody>
      </p:sp>
    </p:spTree>
    <p:extLst>
      <p:ext uri="{BB962C8B-B14F-4D97-AF65-F5344CB8AC3E}">
        <p14:creationId xmlns:p14="http://schemas.microsoft.com/office/powerpoint/2010/main" val="136888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Salads and the Menu</a:t>
            </a:r>
          </a:p>
        </p:txBody>
      </p:sp>
      <p:sp>
        <p:nvSpPr>
          <p:cNvPr id="4" name="Text Placeholder 3"/>
          <p:cNvSpPr>
            <a:spLocks noGrp="1"/>
          </p:cNvSpPr>
          <p:nvPr>
            <p:ph idx="1"/>
          </p:nvPr>
        </p:nvSpPr>
        <p:spPr/>
        <p:txBody>
          <a:bodyPr/>
          <a:lstStyle/>
          <a:p>
            <a:pPr marL="0" indent="0">
              <a:buNone/>
            </a:pPr>
            <a:r>
              <a:rPr lang="en-US" dirty="0"/>
              <a:t>Main-course salad:</a:t>
            </a:r>
          </a:p>
          <a:p>
            <a:pPr marL="285744" indent="-285744"/>
            <a:r>
              <a:rPr lang="en-US" dirty="0"/>
              <a:t>Full meal</a:t>
            </a:r>
          </a:p>
          <a:p>
            <a:pPr marL="285744" indent="-285744"/>
            <a:r>
              <a:rPr lang="en-US" dirty="0"/>
              <a:t>Protein ingredients</a:t>
            </a:r>
          </a:p>
          <a:p>
            <a:pPr marL="285744" indent="-285744"/>
            <a:r>
              <a:rPr lang="en-US" dirty="0"/>
              <a:t>Well-balanced meal—visually and nutritionally</a:t>
            </a:r>
          </a:p>
          <a:p>
            <a:pPr marL="285744" indent="-285744"/>
            <a:r>
              <a:rPr lang="en-US" dirty="0"/>
              <a:t>Variety of vegetables, greens, and/or fruits</a:t>
            </a:r>
          </a:p>
          <a:p>
            <a:pPr marL="285744" indent="-285744"/>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9549317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Dressing</a:t>
            </a:r>
          </a:p>
        </p:txBody>
      </p:sp>
      <p:sp>
        <p:nvSpPr>
          <p:cNvPr id="4" name="Text Placeholder 3"/>
          <p:cNvSpPr>
            <a:spLocks noGrp="1"/>
          </p:cNvSpPr>
          <p:nvPr>
            <p:ph idx="1"/>
          </p:nvPr>
        </p:nvSpPr>
        <p:spPr/>
        <p:txBody>
          <a:bodyPr/>
          <a:lstStyle/>
          <a:p>
            <a:pPr marL="0" indent="0">
              <a:buNone/>
            </a:pPr>
            <a:r>
              <a:rPr lang="en-US" dirty="0"/>
              <a:t>Vinaigrette dressing:</a:t>
            </a:r>
          </a:p>
          <a:p>
            <a:pPr marL="285744" indent="-285744"/>
            <a:r>
              <a:rPr lang="en-US" dirty="0"/>
              <a:t>Oil and vinegar</a:t>
            </a:r>
          </a:p>
          <a:p>
            <a:pPr marL="285744" indent="-285744"/>
            <a:r>
              <a:rPr lang="en-US" dirty="0"/>
              <a:t>Lighter, thinner dressing</a:t>
            </a:r>
          </a:p>
          <a:p>
            <a:pPr marL="285744" indent="-285744"/>
            <a:r>
              <a:rPr lang="en-US" dirty="0"/>
              <a:t>Used on delicate ingredients</a:t>
            </a:r>
          </a:p>
          <a:p>
            <a:pPr marL="285744" indent="-285744"/>
            <a:r>
              <a:rPr lang="en-US" dirty="0"/>
              <a:t>Standard ratio—three parts oil to one part vinegar</a:t>
            </a:r>
          </a:p>
          <a:p>
            <a:pPr marL="285744" indent="-285744"/>
            <a:r>
              <a:rPr lang="en-US" dirty="0"/>
              <a:t>Substitute vinegar—acidic juices</a:t>
            </a:r>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4273349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Dressing</a:t>
            </a:r>
          </a:p>
        </p:txBody>
      </p:sp>
      <p:sp>
        <p:nvSpPr>
          <p:cNvPr id="4" name="Text Placeholder 3"/>
          <p:cNvSpPr>
            <a:spLocks noGrp="1"/>
          </p:cNvSpPr>
          <p:nvPr>
            <p:ph idx="1"/>
          </p:nvPr>
        </p:nvSpPr>
        <p:spPr/>
        <p:txBody>
          <a:bodyPr/>
          <a:lstStyle/>
          <a:p>
            <a:pPr marL="0" indent="0">
              <a:buNone/>
            </a:pPr>
            <a:r>
              <a:rPr lang="en-US" dirty="0"/>
              <a:t>Suspension:</a:t>
            </a:r>
          </a:p>
          <a:p>
            <a:pPr marL="285744" indent="-285744"/>
            <a:r>
              <a:rPr lang="en-US" dirty="0"/>
              <a:t>Temporary mixture of ingredients</a:t>
            </a:r>
          </a:p>
          <a:p>
            <a:pPr marL="285744" indent="-285744"/>
            <a:r>
              <a:rPr lang="en-US" dirty="0"/>
              <a:t>Eventually separates back</a:t>
            </a:r>
          </a:p>
          <a:p>
            <a:pPr marL="285744" indent="-285744"/>
            <a:r>
              <a:rPr lang="en-US" dirty="0"/>
              <a:t>Vinaigrette—separates after nonuse</a:t>
            </a:r>
          </a:p>
          <a:p>
            <a:pPr marL="285744" indent="-285744"/>
            <a:r>
              <a:rPr lang="en-US" dirty="0"/>
              <a:t>Remix before every service</a:t>
            </a:r>
          </a:p>
          <a:p>
            <a:endParaRPr lang="en-US" dirty="0"/>
          </a:p>
        </p:txBody>
      </p:sp>
    </p:spTree>
    <p:extLst>
      <p:ext uri="{BB962C8B-B14F-4D97-AF65-F5344CB8AC3E}">
        <p14:creationId xmlns:p14="http://schemas.microsoft.com/office/powerpoint/2010/main" val="2695178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Dressing</a:t>
            </a:r>
          </a:p>
        </p:txBody>
      </p:sp>
      <p:sp>
        <p:nvSpPr>
          <p:cNvPr id="4" name="Text Placeholder 3"/>
          <p:cNvSpPr>
            <a:spLocks noGrp="1"/>
          </p:cNvSpPr>
          <p:nvPr>
            <p:ph idx="1"/>
          </p:nvPr>
        </p:nvSpPr>
        <p:spPr/>
        <p:txBody>
          <a:bodyPr/>
          <a:lstStyle/>
          <a:p>
            <a:pPr marL="285744" indent="-285744"/>
            <a:r>
              <a:rPr lang="en-US" dirty="0"/>
              <a:t>Sharp-flavored vinegars—use sparingly</a:t>
            </a:r>
          </a:p>
          <a:p>
            <a:pPr marL="285744" indent="-285744"/>
            <a:r>
              <a:rPr lang="en-US" dirty="0"/>
              <a:t>Strong-flavored oil—can overpower other flavors</a:t>
            </a:r>
          </a:p>
          <a:p>
            <a:pPr lvl="1"/>
            <a:r>
              <a:rPr lang="en-US" dirty="0"/>
              <a:t>Use in moderation</a:t>
            </a:r>
          </a:p>
          <a:p>
            <a:endParaRPr lang="en-US" dirty="0"/>
          </a:p>
        </p:txBody>
      </p:sp>
    </p:spTree>
    <p:extLst>
      <p:ext uri="{BB962C8B-B14F-4D97-AF65-F5344CB8AC3E}">
        <p14:creationId xmlns:p14="http://schemas.microsoft.com/office/powerpoint/2010/main" val="3134061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Oil</a:t>
            </a:r>
          </a:p>
        </p:txBody>
      </p:sp>
      <p:sp>
        <p:nvSpPr>
          <p:cNvPr id="4" name="Text Placeholder 3"/>
          <p:cNvSpPr>
            <a:spLocks noGrp="1"/>
          </p:cNvSpPr>
          <p:nvPr>
            <p:ph idx="1"/>
          </p:nvPr>
        </p:nvSpPr>
        <p:spPr/>
        <p:txBody>
          <a:bodyPr/>
          <a:lstStyle/>
          <a:p>
            <a:pPr marL="0" indent="0">
              <a:buNone/>
            </a:pPr>
            <a:r>
              <a:rPr lang="en-US" dirty="0"/>
              <a:t>Canola:</a:t>
            </a:r>
          </a:p>
          <a:p>
            <a:pPr marL="285744" indent="-285744"/>
            <a:r>
              <a:rPr lang="en-US" dirty="0"/>
              <a:t>Light color</a:t>
            </a:r>
          </a:p>
          <a:p>
            <a:pPr marL="285744" indent="-285744"/>
            <a:r>
              <a:rPr lang="en-US" dirty="0"/>
              <a:t>Mild flavor</a:t>
            </a:r>
          </a:p>
          <a:p>
            <a:pPr marL="285744" indent="-285744"/>
            <a:r>
              <a:rPr lang="en-US" dirty="0"/>
              <a:t>Low in saturated fat</a:t>
            </a:r>
          </a:p>
          <a:p>
            <a:pPr marL="285744" indent="-285744"/>
            <a:r>
              <a:rPr lang="en-US" dirty="0"/>
              <a:t>High in monounsaturated fat</a:t>
            </a:r>
          </a:p>
          <a:p>
            <a:pPr marL="285744" indent="-285744"/>
            <a:r>
              <a:rPr lang="en-US" dirty="0"/>
              <a:t>Good omega-3 fatty acid profile</a:t>
            </a:r>
          </a:p>
          <a:p>
            <a:pPr marL="0" indent="0">
              <a:buNone/>
            </a:pPr>
            <a:endParaRPr lang="en-US" dirty="0"/>
          </a:p>
          <a:p>
            <a:pPr marL="0" indent="0">
              <a:buNone/>
            </a:pPr>
            <a:r>
              <a:rPr lang="en-US" dirty="0"/>
              <a:t>Corn:</a:t>
            </a:r>
          </a:p>
          <a:p>
            <a:pPr marL="285744" indent="-285744"/>
            <a:r>
              <a:rPr lang="en-US" dirty="0"/>
              <a:t>Light golden color</a:t>
            </a:r>
          </a:p>
          <a:p>
            <a:pPr marL="285744" indent="-285744"/>
            <a:r>
              <a:rPr lang="en-US" dirty="0"/>
              <a:t>Nearly tasteless</a:t>
            </a:r>
          </a:p>
        </p:txBody>
      </p:sp>
    </p:spTree>
    <p:extLst>
      <p:ext uri="{BB962C8B-B14F-4D97-AF65-F5344CB8AC3E}">
        <p14:creationId xmlns:p14="http://schemas.microsoft.com/office/powerpoint/2010/main" val="18351344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Oil</a:t>
            </a:r>
          </a:p>
        </p:txBody>
      </p:sp>
      <p:sp>
        <p:nvSpPr>
          <p:cNvPr id="4" name="Text Placeholder 3"/>
          <p:cNvSpPr>
            <a:spLocks noGrp="1"/>
          </p:cNvSpPr>
          <p:nvPr>
            <p:ph idx="1"/>
          </p:nvPr>
        </p:nvSpPr>
        <p:spPr/>
        <p:txBody>
          <a:bodyPr/>
          <a:lstStyle/>
          <a:p>
            <a:pPr marL="0" indent="0">
              <a:buNone/>
            </a:pPr>
            <a:r>
              <a:rPr lang="en-US" dirty="0"/>
              <a:t>Cottonseed/soybean/safflower:</a:t>
            </a:r>
          </a:p>
          <a:p>
            <a:pPr marL="285744" indent="-285744"/>
            <a:r>
              <a:rPr lang="en-US" dirty="0"/>
              <a:t>Bland</a:t>
            </a:r>
          </a:p>
          <a:p>
            <a:pPr marL="285744" indent="-285744"/>
            <a:r>
              <a:rPr lang="en-US" dirty="0"/>
              <a:t>Nearly tasteless</a:t>
            </a:r>
          </a:p>
          <a:p>
            <a:pPr marL="0" indent="0">
              <a:buNone/>
            </a:pPr>
            <a:endParaRPr lang="en-US" dirty="0"/>
          </a:p>
          <a:p>
            <a:pPr marL="0" indent="0">
              <a:buNone/>
            </a:pPr>
            <a:r>
              <a:rPr lang="en-US" dirty="0"/>
              <a:t>Olive:</a:t>
            </a:r>
          </a:p>
          <a:p>
            <a:pPr marL="285744" indent="-285744"/>
            <a:r>
              <a:rPr lang="en-US" dirty="0"/>
              <a:t>Distinctive flavor</a:t>
            </a:r>
          </a:p>
          <a:p>
            <a:pPr marL="285744" indent="-285744"/>
            <a:r>
              <a:rPr lang="en-US" dirty="0"/>
              <a:t>Fruity flavor</a:t>
            </a:r>
          </a:p>
          <a:p>
            <a:pPr marL="285744" indent="-285744"/>
            <a:r>
              <a:rPr lang="en-US" dirty="0"/>
              <a:t>Greenish color</a:t>
            </a:r>
          </a:p>
          <a:p>
            <a:pPr marL="285744" indent="-285744"/>
            <a:r>
              <a:rPr lang="en-US" dirty="0"/>
              <a:t>Not all-purpose</a:t>
            </a:r>
          </a:p>
          <a:p>
            <a:pPr marL="285744" indent="-285744"/>
            <a:endParaRPr lang="en-US" dirty="0"/>
          </a:p>
        </p:txBody>
      </p:sp>
    </p:spTree>
    <p:extLst>
      <p:ext uri="{BB962C8B-B14F-4D97-AF65-F5344CB8AC3E}">
        <p14:creationId xmlns:p14="http://schemas.microsoft.com/office/powerpoint/2010/main" val="3524379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Oil</a:t>
            </a:r>
          </a:p>
        </p:txBody>
      </p:sp>
      <p:sp>
        <p:nvSpPr>
          <p:cNvPr id="4" name="Text Placeholder 3"/>
          <p:cNvSpPr>
            <a:spLocks noGrp="1"/>
          </p:cNvSpPr>
          <p:nvPr>
            <p:ph idx="1"/>
          </p:nvPr>
        </p:nvSpPr>
        <p:spPr/>
        <p:txBody>
          <a:bodyPr/>
          <a:lstStyle/>
          <a:p>
            <a:pPr marL="0" indent="0">
              <a:buNone/>
            </a:pPr>
            <a:r>
              <a:rPr lang="en-US" dirty="0"/>
              <a:t>Peanut:</a:t>
            </a:r>
          </a:p>
          <a:p>
            <a:pPr marL="285744" indent="-285744"/>
            <a:r>
              <a:rPr lang="en-US" dirty="0"/>
              <a:t>Mild but distinctive</a:t>
            </a:r>
          </a:p>
          <a:p>
            <a:pPr marL="285744" indent="-285744"/>
            <a:r>
              <a:rPr lang="en-US" dirty="0"/>
              <a:t>Somewhat expensive</a:t>
            </a:r>
          </a:p>
          <a:p>
            <a:pPr marL="285744" indent="-285744"/>
            <a:r>
              <a:rPr lang="en-US" dirty="0"/>
              <a:t>Disclose use—allergies</a:t>
            </a:r>
          </a:p>
          <a:p>
            <a:pPr marL="0" indent="0">
              <a:buNone/>
            </a:pPr>
            <a:endParaRPr lang="en-US" dirty="0"/>
          </a:p>
          <a:p>
            <a:pPr marL="0" indent="0">
              <a:buNone/>
            </a:pPr>
            <a:r>
              <a:rPr lang="en-US" dirty="0"/>
              <a:t>Walnut:</a:t>
            </a:r>
          </a:p>
          <a:p>
            <a:pPr marL="285744" indent="-285744"/>
            <a:r>
              <a:rPr lang="en-US" dirty="0"/>
              <a:t>Distinctive flavor</a:t>
            </a:r>
          </a:p>
          <a:p>
            <a:pPr marL="285744" indent="-285744"/>
            <a:r>
              <a:rPr lang="en-US" dirty="0"/>
              <a:t>Expensive</a:t>
            </a:r>
          </a:p>
          <a:p>
            <a:pPr marL="285744" indent="-285744"/>
            <a:r>
              <a:rPr lang="en-US" dirty="0"/>
              <a:t>Elegant restaurants with specialty salads</a:t>
            </a:r>
          </a:p>
          <a:p>
            <a:pPr marL="285744" indent="-285744"/>
            <a:r>
              <a:rPr lang="en-US" dirty="0"/>
              <a:t>Disclose use—allergies</a:t>
            </a:r>
          </a:p>
          <a:p>
            <a:endParaRPr lang="en-US" dirty="0"/>
          </a:p>
          <a:p>
            <a:pPr marL="285744" indent="-285744"/>
            <a:endParaRPr lang="en-US" dirty="0"/>
          </a:p>
          <a:p>
            <a:pPr marL="285744" indent="-285744"/>
            <a:endParaRPr lang="en-US" dirty="0"/>
          </a:p>
        </p:txBody>
      </p:sp>
    </p:spTree>
    <p:extLst>
      <p:ext uri="{BB962C8B-B14F-4D97-AF65-F5344CB8AC3E}">
        <p14:creationId xmlns:p14="http://schemas.microsoft.com/office/powerpoint/2010/main" val="2039362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Vinegar</a:t>
            </a:r>
          </a:p>
        </p:txBody>
      </p:sp>
      <p:sp>
        <p:nvSpPr>
          <p:cNvPr id="4" name="Text Placeholder 3"/>
          <p:cNvSpPr>
            <a:spLocks noGrp="1"/>
          </p:cNvSpPr>
          <p:nvPr>
            <p:ph idx="1"/>
          </p:nvPr>
        </p:nvSpPr>
        <p:spPr/>
        <p:txBody>
          <a:bodyPr>
            <a:normAutofit/>
          </a:bodyPr>
          <a:lstStyle/>
          <a:p>
            <a:pPr marL="0" indent="0">
              <a:buNone/>
            </a:pPr>
            <a:r>
              <a:rPr lang="en-US" dirty="0"/>
              <a:t>Balsamic:</a:t>
            </a:r>
          </a:p>
          <a:p>
            <a:pPr marL="285744" indent="-285744"/>
            <a:r>
              <a:rPr lang="en-US" dirty="0"/>
              <a:t>Special wine vinegar</a:t>
            </a:r>
          </a:p>
          <a:p>
            <a:pPr marL="285744" indent="-285744"/>
            <a:r>
              <a:rPr lang="en-US" dirty="0"/>
              <a:t>Aged in wooden barrels (4–50 years)</a:t>
            </a:r>
          </a:p>
          <a:p>
            <a:pPr marL="285744" indent="-285744"/>
            <a:r>
              <a:rPr lang="en-US" dirty="0"/>
              <a:t>Dark brown</a:t>
            </a:r>
          </a:p>
          <a:p>
            <a:pPr marL="285744" indent="-285744"/>
            <a:r>
              <a:rPr lang="en-US" dirty="0"/>
              <a:t>Sweet taste</a:t>
            </a:r>
          </a:p>
          <a:p>
            <a:pPr marL="285744" indent="-285744"/>
            <a:r>
              <a:rPr lang="en-US" dirty="0"/>
              <a:t>Sticky consistency—high sugar content</a:t>
            </a:r>
          </a:p>
          <a:p>
            <a:pPr marL="0" indent="0">
              <a:buNone/>
            </a:pPr>
            <a:endParaRPr lang="en-US" dirty="0"/>
          </a:p>
          <a:p>
            <a:pPr marL="0" indent="0">
              <a:buNone/>
            </a:pPr>
            <a:r>
              <a:rPr lang="en-US" dirty="0"/>
              <a:t>Cider:</a:t>
            </a:r>
          </a:p>
          <a:p>
            <a:pPr marL="285744" indent="-285744"/>
            <a:r>
              <a:rPr lang="en-US" dirty="0"/>
              <a:t>Made from apples</a:t>
            </a:r>
          </a:p>
          <a:p>
            <a:pPr marL="285744" indent="-285744"/>
            <a:r>
              <a:rPr lang="en-US" dirty="0"/>
              <a:t>Brown color</a:t>
            </a:r>
          </a:p>
          <a:p>
            <a:pPr marL="285744" indent="-285744"/>
            <a:r>
              <a:rPr lang="en-US" dirty="0"/>
              <a:t>Slightly sweet taste</a:t>
            </a:r>
          </a:p>
          <a:p>
            <a:endParaRPr lang="en-US" dirty="0"/>
          </a:p>
          <a:p>
            <a:pPr marL="285744" indent="-285744"/>
            <a:endParaRPr lang="en-US" dirty="0"/>
          </a:p>
          <a:p>
            <a:pPr marL="285744" indent="-285744"/>
            <a:endParaRPr lang="en-US" dirty="0"/>
          </a:p>
        </p:txBody>
      </p:sp>
    </p:spTree>
    <p:extLst>
      <p:ext uri="{BB962C8B-B14F-4D97-AF65-F5344CB8AC3E}">
        <p14:creationId xmlns:p14="http://schemas.microsoft.com/office/powerpoint/2010/main" val="3068711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Vinegar</a:t>
            </a:r>
          </a:p>
        </p:txBody>
      </p:sp>
      <p:sp>
        <p:nvSpPr>
          <p:cNvPr id="4" name="Text Placeholder 3"/>
          <p:cNvSpPr>
            <a:spLocks noGrp="1"/>
          </p:cNvSpPr>
          <p:nvPr>
            <p:ph idx="1"/>
          </p:nvPr>
        </p:nvSpPr>
        <p:spPr/>
        <p:txBody>
          <a:bodyPr>
            <a:normAutofit/>
          </a:bodyPr>
          <a:lstStyle/>
          <a:p>
            <a:pPr marL="0" indent="0">
              <a:buNone/>
            </a:pPr>
            <a:r>
              <a:rPr lang="en-US" dirty="0"/>
              <a:t>Flavored:</a:t>
            </a:r>
          </a:p>
          <a:p>
            <a:pPr marL="285744" indent="-285744"/>
            <a:r>
              <a:rPr lang="en-US" dirty="0"/>
              <a:t>Other products added—tarragon, garlic, or raspberries</a:t>
            </a:r>
          </a:p>
          <a:p>
            <a:pPr marL="0" indent="0">
              <a:buNone/>
            </a:pPr>
            <a:endParaRPr lang="en-US" dirty="0"/>
          </a:p>
          <a:p>
            <a:pPr marL="0" indent="0">
              <a:buNone/>
            </a:pPr>
            <a:r>
              <a:rPr lang="en-US" dirty="0"/>
              <a:t>Sherry:</a:t>
            </a:r>
          </a:p>
          <a:p>
            <a:pPr marL="285744" indent="-285744"/>
            <a:r>
              <a:rPr lang="en-US" dirty="0"/>
              <a:t>Made from sherry wine</a:t>
            </a:r>
          </a:p>
          <a:p>
            <a:pPr marL="285744" indent="-285744"/>
            <a:r>
              <a:rPr lang="en-US" dirty="0"/>
              <a:t>Sherry flavor</a:t>
            </a:r>
          </a:p>
          <a:p>
            <a:endParaRPr lang="en-US" dirty="0"/>
          </a:p>
          <a:p>
            <a:pPr marL="285744" indent="-285744"/>
            <a:endParaRPr lang="en-US" dirty="0"/>
          </a:p>
          <a:p>
            <a:pPr marL="285744" indent="-285744"/>
            <a:endParaRPr lang="en-US" dirty="0"/>
          </a:p>
        </p:txBody>
      </p:sp>
    </p:spTree>
    <p:extLst>
      <p:ext uri="{BB962C8B-B14F-4D97-AF65-F5344CB8AC3E}">
        <p14:creationId xmlns:p14="http://schemas.microsoft.com/office/powerpoint/2010/main" val="2801644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Vinegar</a:t>
            </a:r>
          </a:p>
        </p:txBody>
      </p:sp>
      <p:sp>
        <p:nvSpPr>
          <p:cNvPr id="4" name="Text Placeholder 3"/>
          <p:cNvSpPr>
            <a:spLocks noGrp="1"/>
          </p:cNvSpPr>
          <p:nvPr>
            <p:ph idx="1"/>
          </p:nvPr>
        </p:nvSpPr>
        <p:spPr/>
        <p:txBody>
          <a:bodyPr>
            <a:normAutofit/>
          </a:bodyPr>
          <a:lstStyle/>
          <a:p>
            <a:pPr marL="0" indent="0">
              <a:buNone/>
            </a:pPr>
            <a:r>
              <a:rPr lang="en-US" dirty="0"/>
              <a:t>Specialty:</a:t>
            </a:r>
          </a:p>
          <a:p>
            <a:pPr marL="285744" indent="-285744"/>
            <a:r>
              <a:rPr lang="en-US" dirty="0"/>
              <a:t>Malt, rice vinegar, and vinegars flavored with fruits (raspberry)</a:t>
            </a:r>
          </a:p>
          <a:p>
            <a:pPr marL="285744" indent="-285744"/>
            <a:r>
              <a:rPr lang="en-US" dirty="0"/>
              <a:t>Lemon juice or other citrus</a:t>
            </a:r>
          </a:p>
          <a:p>
            <a:endParaRPr lang="en-US" dirty="0"/>
          </a:p>
          <a:p>
            <a:pPr marL="0" indent="0">
              <a:buNone/>
            </a:pPr>
            <a:r>
              <a:rPr lang="en-US" dirty="0"/>
              <a:t>White or distilled:</a:t>
            </a:r>
          </a:p>
          <a:p>
            <a:pPr marL="285744" indent="-285744"/>
            <a:r>
              <a:rPr lang="en-US" dirty="0"/>
              <a:t>Distilled and purified—neutral flavor</a:t>
            </a:r>
          </a:p>
          <a:p>
            <a:endParaRPr lang="en-US" dirty="0"/>
          </a:p>
          <a:p>
            <a:pPr marL="0" indent="0">
              <a:buNone/>
            </a:pPr>
            <a:r>
              <a:rPr lang="en-US" dirty="0"/>
              <a:t>Wine or champagne:</a:t>
            </a:r>
          </a:p>
          <a:p>
            <a:pPr marL="285744" indent="-285744"/>
            <a:r>
              <a:rPr lang="en-US" dirty="0"/>
              <a:t>White or red color</a:t>
            </a:r>
          </a:p>
          <a:p>
            <a:pPr marL="285744" indent="-285744"/>
            <a:r>
              <a:rPr lang="en-US" dirty="0"/>
              <a:t>Made from wine or champagne</a:t>
            </a:r>
          </a:p>
          <a:p>
            <a:endParaRPr lang="en-US" dirty="0"/>
          </a:p>
          <a:p>
            <a:pPr marL="285744" indent="-285744"/>
            <a:endParaRPr lang="en-US" dirty="0"/>
          </a:p>
          <a:p>
            <a:pPr marL="285744" indent="-285744"/>
            <a:endParaRPr lang="en-US" dirty="0"/>
          </a:p>
        </p:txBody>
      </p:sp>
    </p:spTree>
    <p:extLst>
      <p:ext uri="{BB962C8B-B14F-4D97-AF65-F5344CB8AC3E}">
        <p14:creationId xmlns:p14="http://schemas.microsoft.com/office/powerpoint/2010/main" val="1167236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Dressing</a:t>
            </a:r>
          </a:p>
        </p:txBody>
      </p:sp>
      <p:sp>
        <p:nvSpPr>
          <p:cNvPr id="4" name="Text Placeholder 3"/>
          <p:cNvSpPr>
            <a:spLocks noGrp="1"/>
          </p:cNvSpPr>
          <p:nvPr>
            <p:ph idx="1"/>
          </p:nvPr>
        </p:nvSpPr>
        <p:spPr/>
        <p:txBody>
          <a:bodyPr>
            <a:normAutofit/>
          </a:bodyPr>
          <a:lstStyle/>
          <a:p>
            <a:pPr marL="0" indent="0">
              <a:buNone/>
            </a:pPr>
            <a:r>
              <a:rPr lang="en-US" dirty="0"/>
              <a:t>Emulsified vinaigrettes:</a:t>
            </a:r>
          </a:p>
          <a:p>
            <a:pPr marL="285744" indent="-285744"/>
            <a:r>
              <a:rPr lang="en-US" dirty="0"/>
              <a:t>Emulsion process</a:t>
            </a:r>
          </a:p>
          <a:p>
            <a:pPr marL="285744" indent="-285744"/>
            <a:r>
              <a:rPr lang="en-US" dirty="0"/>
              <a:t>Salads with sturdy, robust ingredients</a:t>
            </a:r>
          </a:p>
          <a:p>
            <a:endParaRPr lang="en-US" dirty="0"/>
          </a:p>
          <a:p>
            <a:pPr marL="0" indent="0">
              <a:buNone/>
            </a:pPr>
            <a:r>
              <a:rPr lang="en-US" dirty="0"/>
              <a:t>Emulsion:</a:t>
            </a:r>
          </a:p>
          <a:p>
            <a:pPr marL="285744" indent="-285744"/>
            <a:r>
              <a:rPr lang="en-US" dirty="0"/>
              <a:t>Mixture of ingredients</a:t>
            </a:r>
          </a:p>
          <a:p>
            <a:pPr marL="285744" indent="-285744"/>
            <a:r>
              <a:rPr lang="en-US" dirty="0"/>
              <a:t>Permanently stay together</a:t>
            </a:r>
          </a:p>
          <a:p>
            <a:pPr marL="285744" indent="-285744"/>
            <a:r>
              <a:rPr lang="en-US" dirty="0"/>
              <a:t>Need an emulsifier</a:t>
            </a:r>
          </a:p>
          <a:p>
            <a:endParaRPr lang="en-US" dirty="0"/>
          </a:p>
          <a:p>
            <a:pPr marL="0" indent="0">
              <a:buNone/>
            </a:pPr>
            <a:r>
              <a:rPr lang="en-US" dirty="0"/>
              <a:t>Emulsifier:</a:t>
            </a:r>
          </a:p>
          <a:p>
            <a:pPr marL="285744" indent="-285744"/>
            <a:r>
              <a:rPr lang="en-US" dirty="0"/>
              <a:t>Permanently bind dissimilar ingredients</a:t>
            </a:r>
          </a:p>
          <a:p>
            <a:pPr marL="285744" indent="-285744"/>
            <a:r>
              <a:rPr lang="en-US" dirty="0"/>
              <a:t>Egg yolks—lecithin</a:t>
            </a:r>
          </a:p>
          <a:p>
            <a:endParaRPr lang="en-US" dirty="0"/>
          </a:p>
        </p:txBody>
      </p:sp>
    </p:spTree>
    <p:extLst>
      <p:ext uri="{BB962C8B-B14F-4D97-AF65-F5344CB8AC3E}">
        <p14:creationId xmlns:p14="http://schemas.microsoft.com/office/powerpoint/2010/main" val="3762657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Salads and the Menu</a:t>
            </a:r>
          </a:p>
        </p:txBody>
      </p:sp>
      <p:sp>
        <p:nvSpPr>
          <p:cNvPr id="4" name="Text Placeholder 3"/>
          <p:cNvSpPr>
            <a:spLocks noGrp="1"/>
          </p:cNvSpPr>
          <p:nvPr>
            <p:ph idx="1"/>
          </p:nvPr>
        </p:nvSpPr>
        <p:spPr/>
        <p:txBody>
          <a:bodyPr/>
          <a:lstStyle/>
          <a:p>
            <a:pPr marL="0" indent="0">
              <a:buNone/>
            </a:pPr>
            <a:r>
              <a:rPr lang="en-US" dirty="0"/>
              <a:t>Intermezzo salad:</a:t>
            </a:r>
          </a:p>
          <a:p>
            <a:pPr marL="285744" indent="-285744"/>
            <a:r>
              <a:rPr lang="en-US" dirty="0"/>
              <a:t>Palate cleanser</a:t>
            </a:r>
          </a:p>
          <a:p>
            <a:pPr marL="285744" indent="-285744"/>
            <a:r>
              <a:rPr lang="en-US" dirty="0"/>
              <a:t>After rich dinner; before dessert</a:t>
            </a:r>
          </a:p>
          <a:p>
            <a:pPr marL="285744" indent="-285744"/>
            <a:r>
              <a:rPr lang="en-US" dirty="0"/>
              <a:t>French meals</a:t>
            </a:r>
          </a:p>
          <a:p>
            <a:pPr marL="285744" indent="-285744"/>
            <a:r>
              <a:rPr lang="en-US" dirty="0"/>
              <a:t>Refreshes or stimulates appetite</a:t>
            </a:r>
          </a:p>
          <a:p>
            <a:pPr marL="285744" indent="-285744"/>
            <a:r>
              <a:rPr lang="en-US" dirty="0"/>
              <a:t>Very light</a:t>
            </a:r>
          </a:p>
          <a:p>
            <a:pPr marL="285744" indent="-285744"/>
            <a:r>
              <a:rPr lang="en-US" dirty="0"/>
              <a:t>Slightly acidic dressings</a:t>
            </a:r>
          </a:p>
          <a:p>
            <a:pPr marL="285744" indent="-285744"/>
            <a:endParaRPr lang="en-US" dirty="0"/>
          </a:p>
        </p:txBody>
      </p:sp>
      <p:pic>
        <p:nvPicPr>
          <p:cNvPr id="8" name="Picture Placeholder 7"/>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4733501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Vinaigrettes and Emulsions</a:t>
            </a:r>
          </a:p>
        </p:txBody>
      </p:sp>
      <p:sp>
        <p:nvSpPr>
          <p:cNvPr id="4" name="Text Placeholder 3"/>
          <p:cNvSpPr>
            <a:spLocks noGrp="1"/>
          </p:cNvSpPr>
          <p:nvPr>
            <p:ph idx="1"/>
          </p:nvPr>
        </p:nvSpPr>
        <p:spPr/>
        <p:txBody>
          <a:bodyPr/>
          <a:lstStyle/>
          <a:p>
            <a:pPr marL="0" indent="0">
              <a:buNone/>
            </a:pPr>
            <a:r>
              <a:rPr lang="en-US" dirty="0"/>
              <a:t>Mayonnaise:</a:t>
            </a:r>
          </a:p>
          <a:p>
            <a:pPr marL="285744" indent="-285744"/>
            <a:r>
              <a:rPr lang="en-US" dirty="0"/>
              <a:t>Thickest and most stable emulsified dressing</a:t>
            </a:r>
          </a:p>
          <a:p>
            <a:pPr marL="285744" indent="-285744"/>
            <a:r>
              <a:rPr lang="en-US" dirty="0"/>
              <a:t>Higher ratio of oil to vinegar</a:t>
            </a:r>
          </a:p>
          <a:p>
            <a:pPr marL="285744" indent="-285744"/>
            <a:r>
              <a:rPr lang="en-US" dirty="0"/>
              <a:t>Greater quantity of egg yolks</a:t>
            </a:r>
          </a:p>
        </p:txBody>
      </p:sp>
    </p:spTree>
    <p:extLst>
      <p:ext uri="{BB962C8B-B14F-4D97-AF65-F5344CB8AC3E}">
        <p14:creationId xmlns:p14="http://schemas.microsoft.com/office/powerpoint/2010/main" val="639221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Vinaigrettes and Emulsions</a:t>
            </a:r>
          </a:p>
        </p:txBody>
      </p:sp>
      <p:sp>
        <p:nvSpPr>
          <p:cNvPr id="4" name="Text Placeholder 3"/>
          <p:cNvSpPr>
            <a:spLocks noGrp="1"/>
          </p:cNvSpPr>
          <p:nvPr>
            <p:ph idx="1"/>
          </p:nvPr>
        </p:nvSpPr>
        <p:spPr/>
        <p:txBody>
          <a:bodyPr/>
          <a:lstStyle/>
          <a:p>
            <a:pPr marL="0" indent="0">
              <a:buNone/>
            </a:pPr>
            <a:r>
              <a:rPr lang="en-US" dirty="0"/>
              <a:t>Mayonnaise-based dressings:</a:t>
            </a:r>
          </a:p>
          <a:p>
            <a:pPr marL="285744" indent="-285744"/>
            <a:r>
              <a:rPr lang="en-US" dirty="0"/>
              <a:t>Creamy dressings</a:t>
            </a:r>
          </a:p>
          <a:p>
            <a:pPr marL="285744" indent="-285744"/>
            <a:r>
              <a:rPr lang="en-US" dirty="0"/>
              <a:t>Thicker than emulsified vinaigrettes</a:t>
            </a:r>
          </a:p>
          <a:p>
            <a:pPr marL="285744" indent="-285744"/>
            <a:r>
              <a:rPr lang="en-US" dirty="0"/>
              <a:t>Apply close to service</a:t>
            </a:r>
          </a:p>
          <a:p>
            <a:pPr marL="285744" indent="-285744"/>
            <a:r>
              <a:rPr lang="en-US" dirty="0"/>
              <a:t>Versatile</a:t>
            </a:r>
          </a:p>
          <a:p>
            <a:pPr marL="285744" indent="-285744"/>
            <a:r>
              <a:rPr lang="en-US" dirty="0"/>
              <a:t>Create flavor profiles—mustard, herbs, garlic</a:t>
            </a:r>
          </a:p>
        </p:txBody>
      </p:sp>
    </p:spTree>
    <p:extLst>
      <p:ext uri="{BB962C8B-B14F-4D97-AF65-F5344CB8AC3E}">
        <p14:creationId xmlns:p14="http://schemas.microsoft.com/office/powerpoint/2010/main" val="29073356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Dressings with Salad Greens</a:t>
            </a:r>
          </a:p>
        </p:txBody>
      </p:sp>
      <p:graphicFrame>
        <p:nvGraphicFramePr>
          <p:cNvPr id="3" name="Table 2"/>
          <p:cNvGraphicFramePr>
            <a:graphicFrameLocks noGrp="1"/>
          </p:cNvGraphicFramePr>
          <p:nvPr>
            <p:extLst>
              <p:ext uri="{D42A27DB-BD31-4B8C-83A1-F6EECF244321}">
                <p14:modId xmlns:p14="http://schemas.microsoft.com/office/powerpoint/2010/main" val="445792682"/>
              </p:ext>
            </p:extLst>
          </p:nvPr>
        </p:nvGraphicFramePr>
        <p:xfrm>
          <a:off x="2033588" y="1438471"/>
          <a:ext cx="8128000" cy="27279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817205542"/>
                    </a:ext>
                  </a:extLst>
                </a:gridCol>
                <a:gridCol w="4064000">
                  <a:extLst>
                    <a:ext uri="{9D8B030D-6E8A-4147-A177-3AD203B41FA5}">
                      <a16:colId xmlns:a16="http://schemas.microsoft.com/office/drawing/2014/main" val="3409161202"/>
                    </a:ext>
                  </a:extLst>
                </a:gridCol>
              </a:tblGrid>
              <a:tr h="370840">
                <a:tc>
                  <a:txBody>
                    <a:bodyPr/>
                    <a:lstStyle/>
                    <a:p>
                      <a:pPr algn="ctr"/>
                      <a:r>
                        <a:rPr lang="en-US" sz="1600" dirty="0"/>
                        <a:t>Dressings</a:t>
                      </a:r>
                    </a:p>
                  </a:txBody>
                  <a:tcPr>
                    <a:solidFill>
                      <a:schemeClr val="accent2"/>
                    </a:solidFill>
                  </a:tcPr>
                </a:tc>
                <a:tc>
                  <a:txBody>
                    <a:bodyPr/>
                    <a:lstStyle/>
                    <a:p>
                      <a:pPr algn="ctr"/>
                      <a:r>
                        <a:rPr lang="en-US" sz="1600" dirty="0"/>
                        <a:t>Greens</a:t>
                      </a:r>
                    </a:p>
                  </a:txBody>
                  <a:tcPr>
                    <a:solidFill>
                      <a:schemeClr val="accent2"/>
                    </a:solidFill>
                  </a:tcPr>
                </a:tc>
                <a:extLst>
                  <a:ext uri="{0D108BD9-81ED-4DB2-BD59-A6C34878D82A}">
                    <a16:rowId xmlns:a16="http://schemas.microsoft.com/office/drawing/2014/main" val="2788269168"/>
                  </a:ext>
                </a:extLst>
              </a:tr>
              <a:tr h="944880">
                <a:tc>
                  <a:txBody>
                    <a:bodyPr/>
                    <a:lstStyle/>
                    <a:p>
                      <a:pPr algn="ctr"/>
                      <a:r>
                        <a:rPr lang="en-US" sz="1600" b="0" i="0" u="none" strike="noStrike" kern="1200" baseline="0" dirty="0">
                          <a:solidFill>
                            <a:schemeClr val="dk1"/>
                          </a:solidFill>
                          <a:latin typeface="+mn-lt"/>
                          <a:ea typeface="+mn-ea"/>
                          <a:cs typeface="+mn-cs"/>
                        </a:rPr>
                        <a:t>Vinaigrette dressing made with vegetable </a:t>
                      </a:r>
                      <a:br>
                        <a:rPr lang="en-US" sz="1600" b="0" i="0" u="none" strike="noStrike" kern="1200" baseline="0" dirty="0">
                          <a:solidFill>
                            <a:schemeClr val="dk1"/>
                          </a:solidFill>
                          <a:latin typeface="+mn-lt"/>
                          <a:ea typeface="+mn-ea"/>
                          <a:cs typeface="+mn-cs"/>
                        </a:rPr>
                      </a:br>
                      <a:r>
                        <a:rPr lang="en-US" sz="1600" b="0" i="0" u="none" strike="noStrike" kern="1200" baseline="0" dirty="0">
                          <a:solidFill>
                            <a:schemeClr val="dk1"/>
                          </a:solidFill>
                          <a:latin typeface="+mn-lt"/>
                          <a:ea typeface="+mn-ea"/>
                          <a:cs typeface="+mn-cs"/>
                        </a:rPr>
                        <a:t>or olive oil and vinegar or lemon juice</a:t>
                      </a:r>
                      <a:endParaRPr lang="en-US" sz="1600" dirty="0"/>
                    </a:p>
                  </a:txBody>
                  <a:tcPr anchor="ctr"/>
                </a:tc>
                <a:tc>
                  <a:txBody>
                    <a:bodyPr/>
                    <a:lstStyle/>
                    <a:p>
                      <a:pPr algn="ctr"/>
                      <a:r>
                        <a:rPr lang="en-US" sz="1600" b="0" i="0" u="none" strike="noStrike" kern="1200" baseline="0" dirty="0">
                          <a:solidFill>
                            <a:schemeClr val="dk1"/>
                          </a:solidFill>
                          <a:latin typeface="+mn-lt"/>
                          <a:ea typeface="+mn-ea"/>
                          <a:cs typeface="+mn-cs"/>
                        </a:rPr>
                        <a:t>Any greens</a:t>
                      </a:r>
                      <a:endParaRPr lang="en-US" sz="1600" dirty="0"/>
                    </a:p>
                  </a:txBody>
                  <a:tcPr anchor="ctr"/>
                </a:tc>
                <a:extLst>
                  <a:ext uri="{0D108BD9-81ED-4DB2-BD59-A6C34878D82A}">
                    <a16:rowId xmlns:a16="http://schemas.microsoft.com/office/drawing/2014/main" val="600072465"/>
                  </a:ext>
                </a:extLst>
              </a:tr>
              <a:tr h="660400">
                <a:tc>
                  <a:txBody>
                    <a:bodyPr/>
                    <a:lstStyle/>
                    <a:p>
                      <a:pPr algn="ctr"/>
                      <a:r>
                        <a:rPr lang="en-US" sz="1600" b="0" i="0" u="none" strike="noStrike" kern="1200" baseline="0" dirty="0">
                          <a:solidFill>
                            <a:schemeClr val="dk1"/>
                          </a:solidFill>
                          <a:latin typeface="+mn-lt"/>
                          <a:ea typeface="+mn-ea"/>
                          <a:cs typeface="+mn-cs"/>
                        </a:rPr>
                        <a:t>Vinaigrette dressing made with nut oil and balsamic vinegar</a:t>
                      </a:r>
                      <a:endParaRPr lang="en-US" sz="1600" dirty="0"/>
                    </a:p>
                  </a:txBody>
                  <a:tcPr anchor="ctr"/>
                </a:tc>
                <a:tc>
                  <a:txBody>
                    <a:bodyPr/>
                    <a:lstStyle/>
                    <a:p>
                      <a:pPr algn="ctr"/>
                      <a:r>
                        <a:rPr lang="it-IT" sz="1600" b="0" i="0" u="none" strike="noStrike" kern="1200" baseline="0" dirty="0">
                          <a:solidFill>
                            <a:schemeClr val="dk1"/>
                          </a:solidFill>
                          <a:latin typeface="+mn-lt"/>
                          <a:ea typeface="+mn-ea"/>
                          <a:cs typeface="+mn-cs"/>
                        </a:rPr>
                        <a:t>Delicate greens</a:t>
                      </a:r>
                      <a:endParaRPr lang="en-US" sz="1600" dirty="0"/>
                    </a:p>
                  </a:txBody>
                  <a:tcPr anchor="ctr"/>
                </a:tc>
                <a:extLst>
                  <a:ext uri="{0D108BD9-81ED-4DB2-BD59-A6C34878D82A}">
                    <a16:rowId xmlns:a16="http://schemas.microsoft.com/office/drawing/2014/main" val="141445620"/>
                  </a:ext>
                </a:extLst>
              </a:tr>
              <a:tr h="375920">
                <a:tc>
                  <a:txBody>
                    <a:bodyPr/>
                    <a:lstStyle/>
                    <a:p>
                      <a:pPr algn="ctr"/>
                      <a:r>
                        <a:rPr lang="en-US" sz="1600" b="0" i="0" u="none" strike="noStrike" kern="1200" baseline="0" dirty="0">
                          <a:solidFill>
                            <a:schemeClr val="dk1"/>
                          </a:solidFill>
                          <a:latin typeface="+mn-lt"/>
                          <a:ea typeface="+mn-ea"/>
                          <a:cs typeface="+mn-cs"/>
                        </a:rPr>
                        <a:t>Emulsified vinaigrette dressing</a:t>
                      </a:r>
                      <a:endParaRPr lang="en-US" sz="1600" dirty="0"/>
                    </a:p>
                  </a:txBody>
                  <a:tcPr anchor="ctr"/>
                </a:tc>
                <a:tc>
                  <a:txBody>
                    <a:bodyPr/>
                    <a:lstStyle/>
                    <a:p>
                      <a:pPr algn="ctr"/>
                      <a:r>
                        <a:rPr lang="en-US" sz="1600" b="0" i="0" u="none" strike="noStrike" kern="1200" baseline="0" dirty="0">
                          <a:solidFill>
                            <a:schemeClr val="dk1"/>
                          </a:solidFill>
                          <a:latin typeface="+mn-lt"/>
                          <a:ea typeface="+mn-ea"/>
                          <a:cs typeface="+mn-cs"/>
                        </a:rPr>
                        <a:t>Any greens</a:t>
                      </a:r>
                      <a:endParaRPr lang="en-US" sz="1600" dirty="0"/>
                    </a:p>
                  </a:txBody>
                  <a:tcPr anchor="ctr"/>
                </a:tc>
                <a:extLst>
                  <a:ext uri="{0D108BD9-81ED-4DB2-BD59-A6C34878D82A}">
                    <a16:rowId xmlns:a16="http://schemas.microsoft.com/office/drawing/2014/main" val="1060805429"/>
                  </a:ext>
                </a:extLst>
              </a:tr>
              <a:tr h="375920">
                <a:tc>
                  <a:txBody>
                    <a:bodyPr/>
                    <a:lstStyle/>
                    <a:p>
                      <a:pPr algn="ctr"/>
                      <a:r>
                        <a:rPr lang="en-US" sz="1600" b="0" i="0" u="none" strike="noStrike" kern="1200" baseline="0" dirty="0">
                          <a:solidFill>
                            <a:schemeClr val="dk1"/>
                          </a:solidFill>
                          <a:latin typeface="+mn-lt"/>
                          <a:ea typeface="+mn-ea"/>
                          <a:cs typeface="+mn-cs"/>
                        </a:rPr>
                        <a:t>Mayonnaise-based dressing</a:t>
                      </a:r>
                      <a:endParaRPr lang="en-US" sz="1600" dirty="0"/>
                    </a:p>
                  </a:txBody>
                  <a:tcPr anchor="ctr"/>
                </a:tc>
                <a:tc>
                  <a:txBody>
                    <a:bodyPr/>
                    <a:lstStyle/>
                    <a:p>
                      <a:pPr algn="ctr"/>
                      <a:r>
                        <a:rPr lang="en-US" sz="1600" b="0" i="0" u="none" strike="noStrike" kern="1200" baseline="0" dirty="0">
                          <a:solidFill>
                            <a:schemeClr val="dk1"/>
                          </a:solidFill>
                          <a:latin typeface="+mn-lt"/>
                          <a:ea typeface="+mn-ea"/>
                          <a:cs typeface="+mn-cs"/>
                        </a:rPr>
                        <a:t>Hardy greens</a:t>
                      </a:r>
                      <a:endParaRPr lang="en-US" sz="1600" dirty="0"/>
                    </a:p>
                  </a:txBody>
                  <a:tcPr anchor="ctr"/>
                </a:tc>
                <a:extLst>
                  <a:ext uri="{0D108BD9-81ED-4DB2-BD59-A6C34878D82A}">
                    <a16:rowId xmlns:a16="http://schemas.microsoft.com/office/drawing/2014/main" val="1020183215"/>
                  </a:ext>
                </a:extLst>
              </a:tr>
            </a:tbl>
          </a:graphicData>
        </a:graphic>
      </p:graphicFrame>
    </p:spTree>
    <p:extLst>
      <p:ext uri="{BB962C8B-B14F-4D97-AF65-F5344CB8AC3E}">
        <p14:creationId xmlns:p14="http://schemas.microsoft.com/office/powerpoint/2010/main" val="3353691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Make Emulsified Vinaigrette Dressing</a:t>
            </a:r>
          </a:p>
        </p:txBody>
      </p:sp>
      <p:sp>
        <p:nvSpPr>
          <p:cNvPr id="4" name="Text Placeholder 3"/>
          <p:cNvSpPr>
            <a:spLocks noGrp="1"/>
          </p:cNvSpPr>
          <p:nvPr>
            <p:ph idx="1"/>
          </p:nvPr>
        </p:nvSpPr>
        <p:spPr/>
        <p:txBody>
          <a:bodyPr/>
          <a:lstStyle/>
          <a:p>
            <a:pPr>
              <a:buAutoNum type="arabicPeriod"/>
            </a:pPr>
            <a:r>
              <a:rPr lang="en-US" dirty="0"/>
              <a:t>Beat egg yolks—frothy consistency</a:t>
            </a:r>
          </a:p>
          <a:p>
            <a:pPr lvl="1" indent="-342891"/>
            <a:r>
              <a:rPr lang="en-US" dirty="0"/>
              <a:t>Add water if too thick</a:t>
            </a:r>
          </a:p>
          <a:p>
            <a:pPr>
              <a:buAutoNum type="arabicPeriod" startAt="2"/>
            </a:pPr>
            <a:r>
              <a:rPr lang="en-US" dirty="0"/>
              <a:t>Add small amount of vinegar or lemon juice</a:t>
            </a:r>
          </a:p>
          <a:p>
            <a:pPr>
              <a:buAutoNum type="arabicPeriod" startAt="2"/>
            </a:pPr>
            <a:r>
              <a:rPr lang="en-US" dirty="0"/>
              <a:t>Mix ⅔ oil, whisking constantly</a:t>
            </a:r>
          </a:p>
          <a:p>
            <a:pPr>
              <a:buAutoNum type="arabicPeriod" startAt="2"/>
            </a:pPr>
            <a:r>
              <a:rPr lang="en-US" dirty="0"/>
              <a:t>Add remainder of vinegar or lemon juice</a:t>
            </a:r>
          </a:p>
          <a:p>
            <a:pPr lvl="1"/>
            <a:r>
              <a:rPr lang="en-US" dirty="0"/>
              <a:t>Blend well</a:t>
            </a: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915594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Make Emulsified Vinaigrette Dressing</a:t>
            </a:r>
          </a:p>
        </p:txBody>
      </p:sp>
      <p:sp>
        <p:nvSpPr>
          <p:cNvPr id="4" name="Text Placeholder 3"/>
          <p:cNvSpPr>
            <a:spLocks noGrp="1"/>
          </p:cNvSpPr>
          <p:nvPr>
            <p:ph idx="1"/>
          </p:nvPr>
        </p:nvSpPr>
        <p:spPr/>
        <p:txBody>
          <a:bodyPr/>
          <a:lstStyle/>
          <a:p>
            <a:pPr>
              <a:buAutoNum type="arabicPeriod" startAt="5"/>
            </a:pPr>
            <a:r>
              <a:rPr lang="en-US" dirty="0"/>
              <a:t>Mix remainder of oil, seasonings, or flavorings</a:t>
            </a:r>
          </a:p>
          <a:p>
            <a:pPr>
              <a:buAutoNum type="arabicPeriod" startAt="5"/>
            </a:pPr>
            <a:r>
              <a:rPr lang="en-US" dirty="0"/>
              <a:t>Check for nappe consistency</a:t>
            </a:r>
          </a:p>
          <a:p>
            <a:pPr lvl="1"/>
            <a:r>
              <a:rPr lang="en-US" dirty="0"/>
              <a:t>Sauce or dressing coats spoon</a:t>
            </a:r>
          </a:p>
          <a:p>
            <a:pPr marL="342900" indent="-342900">
              <a:buFont typeface="+mj-lt"/>
              <a:buAutoNum type="arabicPeriod" startAt="7"/>
            </a:pPr>
            <a:r>
              <a:rPr lang="en-US" dirty="0"/>
              <a:t>Serve immediately or refrigerate</a:t>
            </a: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7334677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Make Mayonnaise</a:t>
            </a:r>
          </a:p>
        </p:txBody>
      </p:sp>
      <p:sp>
        <p:nvSpPr>
          <p:cNvPr id="4" name="Text Placeholder 3"/>
          <p:cNvSpPr>
            <a:spLocks noGrp="1"/>
          </p:cNvSpPr>
          <p:nvPr>
            <p:ph idx="1"/>
          </p:nvPr>
        </p:nvSpPr>
        <p:spPr>
          <a:xfrm>
            <a:off x="609600" y="1328738"/>
            <a:ext cx="6513515" cy="4767263"/>
          </a:xfrm>
        </p:spPr>
        <p:txBody>
          <a:bodyPr/>
          <a:lstStyle/>
          <a:p>
            <a:pPr>
              <a:buAutoNum type="arabicPeriod"/>
            </a:pPr>
            <a:r>
              <a:rPr lang="en-US" dirty="0"/>
              <a:t>Place egg yolks in stainless-steel bowl</a:t>
            </a:r>
          </a:p>
          <a:p>
            <a:pPr>
              <a:buAutoNum type="arabicPeriod"/>
            </a:pPr>
            <a:r>
              <a:rPr lang="en-US" dirty="0"/>
              <a:t>Add dry ingredients</a:t>
            </a:r>
          </a:p>
          <a:p>
            <a:pPr lvl="1"/>
            <a:r>
              <a:rPr lang="en-US" dirty="0"/>
              <a:t>Whisk until frothy and blended</a:t>
            </a:r>
          </a:p>
          <a:p>
            <a:pPr>
              <a:buAutoNum type="arabicPeriod" startAt="3"/>
            </a:pPr>
            <a:r>
              <a:rPr lang="en-US" dirty="0"/>
              <a:t>Drizzle oil slowly into mixture</a:t>
            </a:r>
          </a:p>
          <a:p>
            <a:pPr lvl="1"/>
            <a:r>
              <a:rPr lang="en-US" dirty="0"/>
              <a:t>Whisk rapidly</a:t>
            </a:r>
          </a:p>
          <a:p>
            <a:pPr marL="342900" indent="-342900">
              <a:buFont typeface="+mj-lt"/>
              <a:buAutoNum type="arabicPeriod" startAt="4"/>
            </a:pPr>
            <a:r>
              <a:rPr lang="en-US" dirty="0"/>
              <a:t>Alternate adding vinegar or lemon juice</a:t>
            </a:r>
          </a:p>
        </p:txBody>
      </p:sp>
      <p:pic>
        <p:nvPicPr>
          <p:cNvPr id="10" name="Picture Placeholder 9"/>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pic>
        <p:nvPicPr>
          <p:cNvPr id="12" name="Picture Placeholder 11"/>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853301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Make Mayonnaise</a:t>
            </a:r>
          </a:p>
        </p:txBody>
      </p:sp>
      <p:sp>
        <p:nvSpPr>
          <p:cNvPr id="4" name="Text Placeholder 3"/>
          <p:cNvSpPr>
            <a:spLocks noGrp="1"/>
          </p:cNvSpPr>
          <p:nvPr>
            <p:ph idx="1"/>
          </p:nvPr>
        </p:nvSpPr>
        <p:spPr/>
        <p:txBody>
          <a:bodyPr/>
          <a:lstStyle/>
          <a:p>
            <a:pPr>
              <a:buAutoNum type="arabicPeriod" startAt="5"/>
            </a:pPr>
            <a:r>
              <a:rPr lang="en-US" dirty="0"/>
              <a:t>Check taste</a:t>
            </a:r>
          </a:p>
          <a:p>
            <a:pPr>
              <a:buAutoNum type="arabicPeriod" startAt="5"/>
            </a:pPr>
            <a:r>
              <a:rPr lang="en-US" dirty="0"/>
              <a:t>Serve immediately or refrigerate</a:t>
            </a:r>
          </a:p>
          <a:p>
            <a:pPr>
              <a:buAutoNum type="arabicPeriod" startAt="5"/>
            </a:pPr>
            <a:endParaRPr lang="en-US" dirty="0"/>
          </a:p>
          <a:p>
            <a:r>
              <a:rPr lang="en-US" dirty="0"/>
              <a:t>House-made mayonnaise—use pasteurized egg yolks</a:t>
            </a:r>
          </a:p>
        </p:txBody>
      </p:sp>
      <p:pic>
        <p:nvPicPr>
          <p:cNvPr id="8" name="Picture Placeholder 7"/>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2157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Dips</a:t>
            </a:r>
          </a:p>
        </p:txBody>
      </p:sp>
      <p:sp>
        <p:nvSpPr>
          <p:cNvPr id="4" name="Text Placeholder 3"/>
          <p:cNvSpPr>
            <a:spLocks noGrp="1"/>
          </p:cNvSpPr>
          <p:nvPr>
            <p:ph idx="1"/>
          </p:nvPr>
        </p:nvSpPr>
        <p:spPr/>
        <p:txBody>
          <a:bodyPr/>
          <a:lstStyle/>
          <a:p>
            <a:pPr marL="285744" indent="-285744"/>
            <a:r>
              <a:rPr lang="en-US" dirty="0"/>
              <a:t>Flavorful mixture </a:t>
            </a:r>
          </a:p>
          <a:p>
            <a:pPr marL="285744" indent="-285744"/>
            <a:r>
              <a:rPr lang="en-US" dirty="0"/>
              <a:t>Accompanies certain food items</a:t>
            </a:r>
          </a:p>
          <a:p>
            <a:pPr marL="285744" indent="-285744"/>
            <a:r>
              <a:rPr lang="en-US" dirty="0"/>
              <a:t>Served hot or cold</a:t>
            </a:r>
          </a:p>
          <a:p>
            <a:pPr marL="285744" indent="-285744"/>
            <a:r>
              <a:rPr lang="en-US" dirty="0"/>
              <a:t>Cold dip bases</a:t>
            </a:r>
          </a:p>
          <a:p>
            <a:pPr lvl="1"/>
            <a:r>
              <a:rPr lang="en-US" dirty="0"/>
              <a:t>Mayonnaise</a:t>
            </a:r>
          </a:p>
          <a:p>
            <a:pPr lvl="1"/>
            <a:r>
              <a:rPr lang="en-US" dirty="0"/>
              <a:t>Sour cream</a:t>
            </a:r>
          </a:p>
          <a:p>
            <a:pPr lvl="1"/>
            <a:r>
              <a:rPr lang="en-US" dirty="0"/>
              <a:t>Cream cheese</a:t>
            </a:r>
          </a:p>
        </p:txBody>
      </p:sp>
    </p:spTree>
    <p:extLst>
      <p:ext uri="{BB962C8B-B14F-4D97-AF65-F5344CB8AC3E}">
        <p14:creationId xmlns:p14="http://schemas.microsoft.com/office/powerpoint/2010/main" val="3465645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Dips</a:t>
            </a:r>
          </a:p>
        </p:txBody>
      </p:sp>
      <p:sp>
        <p:nvSpPr>
          <p:cNvPr id="4" name="Text Placeholder 3"/>
          <p:cNvSpPr>
            <a:spLocks noGrp="1"/>
          </p:cNvSpPr>
          <p:nvPr>
            <p:ph idx="1"/>
          </p:nvPr>
        </p:nvSpPr>
        <p:spPr/>
        <p:txBody>
          <a:bodyPr/>
          <a:lstStyle/>
          <a:p>
            <a:pPr marL="285744" indent="-285744"/>
            <a:r>
              <a:rPr lang="en-US" dirty="0"/>
              <a:t>Proper consistency and temperature</a:t>
            </a:r>
          </a:p>
          <a:p>
            <a:pPr marL="285744" indent="-285744"/>
            <a:r>
              <a:rPr lang="en-US" dirty="0"/>
              <a:t>Scoop with cracker, chip, or vegetable</a:t>
            </a:r>
          </a:p>
          <a:p>
            <a:pPr marL="285744" indent="-285744"/>
            <a:r>
              <a:rPr lang="en-US" dirty="0"/>
              <a:t>Thickens in refrigeration</a:t>
            </a:r>
          </a:p>
          <a:p>
            <a:pPr marL="285744" indent="-285744"/>
            <a:r>
              <a:rPr lang="en-US" dirty="0"/>
              <a:t>Heated in oven or microwave</a:t>
            </a:r>
          </a:p>
          <a:p>
            <a:pPr marL="285744" indent="-285744"/>
            <a:endParaRPr lang="en-US" dirty="0"/>
          </a:p>
        </p:txBody>
      </p:sp>
    </p:spTree>
    <p:extLst>
      <p:ext uri="{BB962C8B-B14F-4D97-AF65-F5344CB8AC3E}">
        <p14:creationId xmlns:p14="http://schemas.microsoft.com/office/powerpoint/2010/main" val="842765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Dips</a:t>
            </a:r>
          </a:p>
        </p:txBody>
      </p:sp>
      <p:sp>
        <p:nvSpPr>
          <p:cNvPr id="4" name="Text Placeholder 3"/>
          <p:cNvSpPr>
            <a:spLocks noGrp="1"/>
          </p:cNvSpPr>
          <p:nvPr>
            <p:ph idx="1"/>
          </p:nvPr>
        </p:nvSpPr>
        <p:spPr/>
        <p:txBody>
          <a:bodyPr/>
          <a:lstStyle/>
          <a:p>
            <a:pPr marL="285744" indent="-285744"/>
            <a:r>
              <a:rPr lang="en-US" dirty="0"/>
              <a:t>Avocado dip</a:t>
            </a:r>
          </a:p>
          <a:p>
            <a:pPr marL="285744" indent="-285744"/>
            <a:r>
              <a:rPr lang="en-US" dirty="0"/>
              <a:t>Aztec origin</a:t>
            </a:r>
          </a:p>
        </p:txBody>
      </p:sp>
      <p:pic>
        <p:nvPicPr>
          <p:cNvPr id="6" name="Picture Placeholder 5"/>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prstGeom prst="rect">
            <a:avLst/>
          </a:prstGeom>
          <a:solidFill>
            <a:schemeClr val="bg1"/>
          </a:solidFill>
        </p:spPr>
      </p:pic>
      <p:pic>
        <p:nvPicPr>
          <p:cNvPr id="14" name="Picture Placeholder 13"/>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a:stretch/>
        </p:blipFill>
        <p:spPr>
          <a:prstGeom prst="rect">
            <a:avLst/>
          </a:prstGeom>
        </p:spPr>
      </p:pic>
      <p:pic>
        <p:nvPicPr>
          <p:cNvPr id="22" name="Picture Placeholder 21"/>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a:stretch>
            <a:fillRect/>
          </a:stretch>
        </p:blipFill>
        <p:spPr/>
      </p:pic>
      <p:sp>
        <p:nvSpPr>
          <p:cNvPr id="15" name="Content Placeholder 14"/>
          <p:cNvSpPr>
            <a:spLocks noGrp="1"/>
          </p:cNvSpPr>
          <p:nvPr>
            <p:ph idx="17"/>
          </p:nvPr>
        </p:nvSpPr>
        <p:spPr/>
        <p:txBody>
          <a:bodyPr/>
          <a:lstStyle/>
          <a:p>
            <a:pPr marL="285744" indent="-285744"/>
            <a:r>
              <a:rPr lang="en-US" dirty="0"/>
              <a:t>Made from peppers, onions, and tomatoes</a:t>
            </a:r>
          </a:p>
          <a:p>
            <a:pPr marL="285744" indent="-285744"/>
            <a:r>
              <a:rPr lang="en-US" dirty="0"/>
              <a:t>Mexico</a:t>
            </a:r>
          </a:p>
          <a:p>
            <a:endParaRPr lang="en-US" dirty="0"/>
          </a:p>
        </p:txBody>
      </p:sp>
      <p:sp>
        <p:nvSpPr>
          <p:cNvPr id="16" name="Content Placeholder 15"/>
          <p:cNvSpPr>
            <a:spLocks noGrp="1"/>
          </p:cNvSpPr>
          <p:nvPr>
            <p:ph idx="18"/>
          </p:nvPr>
        </p:nvSpPr>
        <p:spPr/>
        <p:txBody>
          <a:bodyPr/>
          <a:lstStyle/>
          <a:p>
            <a:pPr marL="285744" indent="-285744"/>
            <a:r>
              <a:rPr lang="en-US" dirty="0"/>
              <a:t>Made with chickpeas, garlic, and tahini</a:t>
            </a:r>
          </a:p>
          <a:p>
            <a:pPr marL="285744" indent="-285744"/>
            <a:r>
              <a:rPr lang="en-US" dirty="0"/>
              <a:t>Middle East</a:t>
            </a:r>
          </a:p>
        </p:txBody>
      </p:sp>
      <p:sp>
        <p:nvSpPr>
          <p:cNvPr id="7" name="TextBox 6"/>
          <p:cNvSpPr txBox="1"/>
          <p:nvPr/>
        </p:nvSpPr>
        <p:spPr>
          <a:xfrm>
            <a:off x="1762345" y="626349"/>
            <a:ext cx="1243995" cy="369332"/>
          </a:xfrm>
          <a:prstGeom prst="rect">
            <a:avLst/>
          </a:prstGeom>
          <a:noFill/>
        </p:spPr>
        <p:txBody>
          <a:bodyPr wrap="none" rtlCol="0">
            <a:spAutoFit/>
          </a:bodyPr>
          <a:lstStyle/>
          <a:p>
            <a:r>
              <a:rPr lang="en-US" dirty="0"/>
              <a:t>Guacamole</a:t>
            </a:r>
          </a:p>
        </p:txBody>
      </p:sp>
      <p:sp>
        <p:nvSpPr>
          <p:cNvPr id="8" name="TextBox 7"/>
          <p:cNvSpPr txBox="1"/>
          <p:nvPr/>
        </p:nvSpPr>
        <p:spPr>
          <a:xfrm>
            <a:off x="5918752" y="618728"/>
            <a:ext cx="654346" cy="369332"/>
          </a:xfrm>
          <a:prstGeom prst="rect">
            <a:avLst/>
          </a:prstGeom>
          <a:noFill/>
        </p:spPr>
        <p:txBody>
          <a:bodyPr wrap="none" rtlCol="0">
            <a:spAutoFit/>
          </a:bodyPr>
          <a:lstStyle/>
          <a:p>
            <a:r>
              <a:rPr lang="en-US" dirty="0"/>
              <a:t>Salsa</a:t>
            </a:r>
          </a:p>
        </p:txBody>
      </p:sp>
      <p:sp>
        <p:nvSpPr>
          <p:cNvPr id="9" name="TextBox 8"/>
          <p:cNvSpPr txBox="1"/>
          <p:nvPr/>
        </p:nvSpPr>
        <p:spPr>
          <a:xfrm>
            <a:off x="9590819" y="626349"/>
            <a:ext cx="1031051" cy="369332"/>
          </a:xfrm>
          <a:prstGeom prst="rect">
            <a:avLst/>
          </a:prstGeom>
          <a:noFill/>
        </p:spPr>
        <p:txBody>
          <a:bodyPr wrap="none" rtlCol="0">
            <a:spAutoFit/>
          </a:bodyPr>
          <a:lstStyle/>
          <a:p>
            <a:r>
              <a:rPr lang="en-US" dirty="0"/>
              <a:t>Hummus</a:t>
            </a:r>
          </a:p>
        </p:txBody>
      </p:sp>
      <p:sp>
        <p:nvSpPr>
          <p:cNvPr id="10" name="Text Placeholder 3"/>
          <p:cNvSpPr txBox="1">
            <a:spLocks/>
          </p:cNvSpPr>
          <p:nvPr/>
        </p:nvSpPr>
        <p:spPr>
          <a:xfrm>
            <a:off x="4886325" y="3590924"/>
            <a:ext cx="2017712" cy="1133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
        <p:nvSpPr>
          <p:cNvPr id="11" name="Text Placeholder 3"/>
          <p:cNvSpPr txBox="1">
            <a:spLocks/>
          </p:cNvSpPr>
          <p:nvPr/>
        </p:nvSpPr>
        <p:spPr>
          <a:xfrm>
            <a:off x="8577263" y="3429000"/>
            <a:ext cx="2017712" cy="1133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Tree>
    <p:extLst>
      <p:ext uri="{BB962C8B-B14F-4D97-AF65-F5344CB8AC3E}">
        <p14:creationId xmlns:p14="http://schemas.microsoft.com/office/powerpoint/2010/main" val="3581896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Salads and the Menu</a:t>
            </a:r>
          </a:p>
        </p:txBody>
      </p:sp>
      <p:sp>
        <p:nvSpPr>
          <p:cNvPr id="4" name="Text Placeholder 3"/>
          <p:cNvSpPr>
            <a:spLocks noGrp="1"/>
          </p:cNvSpPr>
          <p:nvPr>
            <p:ph idx="1"/>
          </p:nvPr>
        </p:nvSpPr>
        <p:spPr/>
        <p:txBody>
          <a:bodyPr/>
          <a:lstStyle/>
          <a:p>
            <a:pPr marL="0" indent="0">
              <a:buNone/>
            </a:pPr>
            <a:r>
              <a:rPr lang="en-US" dirty="0"/>
              <a:t>Dessert salad:</a:t>
            </a:r>
          </a:p>
          <a:p>
            <a:pPr marL="285744" indent="-285744"/>
            <a:r>
              <a:rPr lang="en-US" dirty="0"/>
              <a:t>Sweet and contain fruits, sweetened gelatin, nuts, cream, and whipped cream</a:t>
            </a:r>
          </a:p>
          <a:p>
            <a:pPr marL="285744" indent="-285744"/>
            <a:r>
              <a:rPr lang="en-US" dirty="0"/>
              <a:t>Buffet service</a:t>
            </a:r>
          </a:p>
          <a:p>
            <a:pPr marL="285744" indent="-285744"/>
            <a:r>
              <a:rPr lang="en-US" dirty="0"/>
              <a:t>Family-style service</a:t>
            </a:r>
          </a:p>
          <a:p>
            <a:pPr marL="285744" indent="-285744"/>
            <a:r>
              <a:rPr lang="en-US" dirty="0"/>
              <a:t>Attractive visual presentation</a:t>
            </a:r>
          </a:p>
          <a:p>
            <a:pPr marL="285744" indent="-285744"/>
            <a:endParaRPr lang="en-US" dirty="0"/>
          </a:p>
        </p:txBody>
      </p:sp>
      <p:pic>
        <p:nvPicPr>
          <p:cNvPr id="10" name="Picture Placeholder 9"/>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35115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Dips</a:t>
            </a:r>
          </a:p>
        </p:txBody>
      </p:sp>
      <p:sp>
        <p:nvSpPr>
          <p:cNvPr id="4" name="Text Placeholder 3"/>
          <p:cNvSpPr>
            <a:spLocks noGrp="1"/>
          </p:cNvSpPr>
          <p:nvPr>
            <p:ph idx="1"/>
          </p:nvPr>
        </p:nvSpPr>
        <p:spPr/>
        <p:txBody>
          <a:bodyPr/>
          <a:lstStyle/>
          <a:p>
            <a:pPr marL="285744" indent="-285744"/>
            <a:r>
              <a:rPr lang="en-US" dirty="0"/>
              <a:t>Queso Oaxaca, peppers, and spices</a:t>
            </a:r>
          </a:p>
          <a:p>
            <a:pPr marL="285744" indent="-285744"/>
            <a:r>
              <a:rPr lang="en-US" dirty="0"/>
              <a:t>Mexico</a:t>
            </a:r>
          </a:p>
        </p:txBody>
      </p:sp>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pic>
        <p:nvPicPr>
          <p:cNvPr id="20" name="Picture Placeholder 19"/>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a:stretch>
            <a:fillRect/>
          </a:stretch>
        </p:blipFill>
        <p:spPr/>
      </p:pic>
      <p:pic>
        <p:nvPicPr>
          <p:cNvPr id="22" name="Picture Placeholder 21"/>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a:stretch>
            <a:fillRect/>
          </a:stretch>
        </p:blipFill>
        <p:spPr/>
      </p:pic>
      <p:sp>
        <p:nvSpPr>
          <p:cNvPr id="15" name="Content Placeholder 14"/>
          <p:cNvSpPr>
            <a:spLocks noGrp="1"/>
          </p:cNvSpPr>
          <p:nvPr>
            <p:ph idx="17"/>
          </p:nvPr>
        </p:nvSpPr>
        <p:spPr/>
        <p:txBody>
          <a:bodyPr/>
          <a:lstStyle/>
          <a:p>
            <a:pPr marL="285744" indent="-285744"/>
            <a:r>
              <a:rPr lang="en-US" dirty="0"/>
              <a:t>Made with plums, soy, garlic, ginger, and vinegar</a:t>
            </a:r>
          </a:p>
          <a:p>
            <a:pPr marL="285744" indent="-285744"/>
            <a:r>
              <a:rPr lang="en-US" dirty="0"/>
              <a:t>China</a:t>
            </a:r>
          </a:p>
        </p:txBody>
      </p:sp>
      <p:sp>
        <p:nvSpPr>
          <p:cNvPr id="16" name="Content Placeholder 15"/>
          <p:cNvSpPr>
            <a:spLocks noGrp="1"/>
          </p:cNvSpPr>
          <p:nvPr>
            <p:ph idx="18"/>
          </p:nvPr>
        </p:nvSpPr>
        <p:spPr/>
        <p:txBody>
          <a:bodyPr/>
          <a:lstStyle/>
          <a:p>
            <a:pPr marL="285744" indent="-285744"/>
            <a:r>
              <a:rPr lang="en-US" dirty="0"/>
              <a:t>Made with spinach, mayonnaise, cream cheese, artichokes, and spices</a:t>
            </a:r>
          </a:p>
          <a:p>
            <a:pPr marL="285744" indent="-285744"/>
            <a:r>
              <a:rPr lang="en-US" dirty="0"/>
              <a:t>American favorite</a:t>
            </a:r>
          </a:p>
          <a:p>
            <a:pPr marL="285744" indent="-285744"/>
            <a:r>
              <a:rPr lang="en-US" dirty="0"/>
              <a:t>Unknown origin</a:t>
            </a:r>
          </a:p>
        </p:txBody>
      </p:sp>
      <p:sp>
        <p:nvSpPr>
          <p:cNvPr id="7" name="TextBox 6"/>
          <p:cNvSpPr txBox="1"/>
          <p:nvPr/>
        </p:nvSpPr>
        <p:spPr>
          <a:xfrm>
            <a:off x="1988551" y="626349"/>
            <a:ext cx="788999" cy="369332"/>
          </a:xfrm>
          <a:prstGeom prst="rect">
            <a:avLst/>
          </a:prstGeom>
          <a:noFill/>
        </p:spPr>
        <p:txBody>
          <a:bodyPr wrap="none" rtlCol="0">
            <a:spAutoFit/>
          </a:bodyPr>
          <a:lstStyle/>
          <a:p>
            <a:r>
              <a:rPr lang="en-US" dirty="0"/>
              <a:t>Queso</a:t>
            </a:r>
          </a:p>
        </p:txBody>
      </p:sp>
      <p:sp>
        <p:nvSpPr>
          <p:cNvPr id="8" name="TextBox 7"/>
          <p:cNvSpPr txBox="1"/>
          <p:nvPr/>
        </p:nvSpPr>
        <p:spPr>
          <a:xfrm>
            <a:off x="5618404" y="630851"/>
            <a:ext cx="1250663" cy="369332"/>
          </a:xfrm>
          <a:prstGeom prst="rect">
            <a:avLst/>
          </a:prstGeom>
          <a:noFill/>
        </p:spPr>
        <p:txBody>
          <a:bodyPr wrap="none" rtlCol="0">
            <a:spAutoFit/>
          </a:bodyPr>
          <a:lstStyle/>
          <a:p>
            <a:r>
              <a:rPr lang="en-US" dirty="0"/>
              <a:t>Plum sauce</a:t>
            </a:r>
          </a:p>
        </p:txBody>
      </p:sp>
      <p:sp>
        <p:nvSpPr>
          <p:cNvPr id="9" name="TextBox 8"/>
          <p:cNvSpPr txBox="1"/>
          <p:nvPr/>
        </p:nvSpPr>
        <p:spPr>
          <a:xfrm>
            <a:off x="8982310" y="626349"/>
            <a:ext cx="2251578" cy="369332"/>
          </a:xfrm>
          <a:prstGeom prst="rect">
            <a:avLst/>
          </a:prstGeom>
          <a:noFill/>
        </p:spPr>
        <p:txBody>
          <a:bodyPr wrap="none" rtlCol="0">
            <a:spAutoFit/>
          </a:bodyPr>
          <a:lstStyle/>
          <a:p>
            <a:r>
              <a:rPr lang="en-US" dirty="0"/>
              <a:t>Spinach and artichoke</a:t>
            </a:r>
          </a:p>
        </p:txBody>
      </p:sp>
      <p:sp>
        <p:nvSpPr>
          <p:cNvPr id="10" name="Text Placeholder 3"/>
          <p:cNvSpPr txBox="1">
            <a:spLocks/>
          </p:cNvSpPr>
          <p:nvPr/>
        </p:nvSpPr>
        <p:spPr>
          <a:xfrm>
            <a:off x="4886325" y="3590924"/>
            <a:ext cx="2017712" cy="1133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
        <p:nvSpPr>
          <p:cNvPr id="11" name="Text Placeholder 3"/>
          <p:cNvSpPr txBox="1">
            <a:spLocks/>
          </p:cNvSpPr>
          <p:nvPr/>
        </p:nvSpPr>
        <p:spPr>
          <a:xfrm>
            <a:off x="8577263" y="3429000"/>
            <a:ext cx="2017712" cy="11334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sz="1400" dirty="0"/>
          </a:p>
        </p:txBody>
      </p:sp>
    </p:spTree>
    <p:extLst>
      <p:ext uri="{BB962C8B-B14F-4D97-AF65-F5344CB8AC3E}">
        <p14:creationId xmlns:p14="http://schemas.microsoft.com/office/powerpoint/2010/main" val="1589306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 Cold Dip</a:t>
            </a:r>
          </a:p>
        </p:txBody>
      </p:sp>
      <p:sp>
        <p:nvSpPr>
          <p:cNvPr id="4" name="Text Placeholder 3"/>
          <p:cNvSpPr>
            <a:spLocks noGrp="1"/>
          </p:cNvSpPr>
          <p:nvPr>
            <p:ph idx="1"/>
          </p:nvPr>
        </p:nvSpPr>
        <p:spPr/>
        <p:txBody>
          <a:bodyPr/>
          <a:lstStyle/>
          <a:p>
            <a:pPr>
              <a:buAutoNum type="arabicPeriod"/>
            </a:pPr>
            <a:r>
              <a:rPr lang="en-US" dirty="0"/>
              <a:t>Select base</a:t>
            </a:r>
          </a:p>
          <a:p>
            <a:pPr>
              <a:buAutoNum type="arabicPeriod"/>
            </a:pPr>
            <a:r>
              <a:rPr lang="en-US" dirty="0"/>
              <a:t>Add flavoring ingredients</a:t>
            </a:r>
          </a:p>
          <a:p>
            <a:pPr>
              <a:buAutoNum type="arabicPeriod"/>
            </a:pPr>
            <a:r>
              <a:rPr lang="en-US" dirty="0"/>
              <a:t>Blend ingredients well</a:t>
            </a:r>
          </a:p>
          <a:p>
            <a:pPr>
              <a:buAutoNum type="arabicPeriod"/>
            </a:pPr>
            <a:r>
              <a:rPr lang="en-US" dirty="0"/>
              <a:t>Adjust consistency</a:t>
            </a:r>
          </a:p>
          <a:p>
            <a:pPr>
              <a:buAutoNum type="arabicPeriod"/>
            </a:pPr>
            <a:r>
              <a:rPr lang="en-US" dirty="0"/>
              <a:t>Serve immediately or refrigerate</a:t>
            </a: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07601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Salad Ingredients</a:t>
            </a:r>
          </a:p>
        </p:txBody>
      </p:sp>
      <p:sp>
        <p:nvSpPr>
          <p:cNvPr id="4" name="Text Placeholder 3"/>
          <p:cNvSpPr>
            <a:spLocks noGrp="1"/>
          </p:cNvSpPr>
          <p:nvPr>
            <p:ph idx="1"/>
          </p:nvPr>
        </p:nvSpPr>
        <p:spPr/>
        <p:txBody>
          <a:bodyPr/>
          <a:lstStyle/>
          <a:p>
            <a:pPr marL="0" indent="0">
              <a:buNone/>
            </a:pPr>
            <a:r>
              <a:rPr lang="en-US" dirty="0"/>
              <a:t>Quality salad:</a:t>
            </a:r>
          </a:p>
          <a:p>
            <a:pPr marL="285744" indent="-285744"/>
            <a:r>
              <a:rPr lang="en-US" dirty="0"/>
              <a:t>Freshest ingredients—emphasis on seasonality</a:t>
            </a:r>
          </a:p>
          <a:p>
            <a:pPr marL="285744" indent="-285744"/>
            <a:r>
              <a:rPr lang="en-US" dirty="0"/>
              <a:t>Ingredients in balance</a:t>
            </a:r>
          </a:p>
          <a:p>
            <a:pPr marL="285744" indent="-285744"/>
            <a:r>
              <a:rPr lang="en-US" dirty="0"/>
              <a:t>Appealing to the eye</a:t>
            </a:r>
          </a:p>
          <a:p>
            <a:pPr marL="285744" indent="-285744"/>
            <a:endParaRPr lang="en-US" dirty="0"/>
          </a:p>
          <a:p>
            <a:pPr marL="0" indent="0">
              <a:buNone/>
            </a:pPr>
            <a:r>
              <a:rPr lang="en-US" dirty="0"/>
              <a:t>Consider:</a:t>
            </a:r>
          </a:p>
          <a:p>
            <a:pPr marL="285744" indent="-285744"/>
            <a:r>
              <a:rPr lang="en-US" dirty="0"/>
              <a:t>Freshness</a:t>
            </a:r>
          </a:p>
          <a:p>
            <a:pPr marL="285744" indent="-285744"/>
            <a:r>
              <a:rPr lang="en-US" dirty="0"/>
              <a:t>Flavor</a:t>
            </a:r>
          </a:p>
          <a:p>
            <a:pPr marL="285744" indent="-285744"/>
            <a:r>
              <a:rPr lang="en-US" dirty="0"/>
              <a:t>Eye appeal</a:t>
            </a:r>
          </a:p>
          <a:p>
            <a:endParaRPr lang="en-US" dirty="0"/>
          </a:p>
        </p:txBody>
      </p:sp>
    </p:spTree>
    <p:extLst>
      <p:ext uri="{BB962C8B-B14F-4D97-AF65-F5344CB8AC3E}">
        <p14:creationId xmlns:p14="http://schemas.microsoft.com/office/powerpoint/2010/main" val="1794117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Salad Ingredients</a:t>
            </a:r>
          </a:p>
        </p:txBody>
      </p:sp>
      <p:sp>
        <p:nvSpPr>
          <p:cNvPr id="4" name="Text Placeholder 3"/>
          <p:cNvSpPr>
            <a:spLocks noGrp="1"/>
          </p:cNvSpPr>
          <p:nvPr>
            <p:ph idx="1"/>
          </p:nvPr>
        </p:nvSpPr>
        <p:spPr/>
        <p:txBody>
          <a:bodyPr/>
          <a:lstStyle/>
          <a:p>
            <a:pPr marL="0" indent="0">
              <a:buNone/>
            </a:pPr>
            <a:r>
              <a:rPr lang="en-US" dirty="0"/>
              <a:t>Traditional salad vegetables:</a:t>
            </a:r>
          </a:p>
          <a:p>
            <a:pPr marL="285744" indent="-285744"/>
            <a:r>
              <a:rPr lang="en-US" dirty="0"/>
              <a:t>Celery</a:t>
            </a:r>
          </a:p>
          <a:p>
            <a:pPr marL="285744" indent="-285744"/>
            <a:r>
              <a:rPr lang="en-US" dirty="0"/>
              <a:t>Cucumber</a:t>
            </a:r>
          </a:p>
          <a:p>
            <a:pPr marL="285744" indent="-285744"/>
            <a:r>
              <a:rPr lang="en-US" dirty="0"/>
              <a:t>Fruit</a:t>
            </a:r>
          </a:p>
          <a:p>
            <a:pPr marL="285744" indent="-285744"/>
            <a:r>
              <a:rPr lang="en-US" dirty="0"/>
              <a:t>Mushrooms</a:t>
            </a:r>
          </a:p>
          <a:p>
            <a:pPr marL="285744" indent="-285744"/>
            <a:r>
              <a:rPr lang="en-US" dirty="0"/>
              <a:t>Peppers</a:t>
            </a:r>
          </a:p>
          <a:p>
            <a:pPr marL="285744" indent="-285744"/>
            <a:r>
              <a:rPr lang="en-US" dirty="0"/>
              <a:t>Tomatoes</a:t>
            </a:r>
          </a:p>
          <a:p>
            <a:pPr marL="285744" indent="-285744"/>
            <a:r>
              <a:rPr lang="en-US" dirty="0"/>
              <a:t>Root vegetables</a:t>
            </a:r>
          </a:p>
          <a:p>
            <a:endParaRPr lang="en-US" dirty="0"/>
          </a:p>
        </p:txBody>
      </p:sp>
    </p:spTree>
    <p:extLst>
      <p:ext uri="{BB962C8B-B14F-4D97-AF65-F5344CB8AC3E}">
        <p14:creationId xmlns:p14="http://schemas.microsoft.com/office/powerpoint/2010/main" val="216197462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FDCF3104A07244BF459662B7AA6C88" ma:contentTypeVersion="16" ma:contentTypeDescription="Create a new document." ma:contentTypeScope="" ma:versionID="cc189776ef262ce16b119e4cb3eab4b5">
  <xsd:schema xmlns:xsd="http://www.w3.org/2001/XMLSchema" xmlns:xs="http://www.w3.org/2001/XMLSchema" xmlns:p="http://schemas.microsoft.com/office/2006/metadata/properties" xmlns:ns2="83360442-5dec-4955-8a74-e48fe25ec838" xmlns:ns3="162f643a-7b80-4d38-9450-1e488627f741" targetNamespace="http://schemas.microsoft.com/office/2006/metadata/properties" ma:root="true" ma:fieldsID="9722f91a27ae4aeaa1bd0f5c842d0019" ns2:_="" ns3:_="">
    <xsd:import namespace="83360442-5dec-4955-8a74-e48fe25ec838"/>
    <xsd:import namespace="162f643a-7b80-4d38-9450-1e488627f7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60442-5dec-4955-8a74-e48fe25ec8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4897631-8002-4167-8b20-1409df4a837c}" ma:internalName="TaxCatchAll" ma:showField="CatchAllData" ma:web="83360442-5dec-4955-8a74-e48fe25ec8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2f643a-7b80-4d38-9450-1e488627f7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989fe73-3383-41d1-9f05-ce8a0a359f2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360442-5dec-4955-8a74-e48fe25ec838" xsi:nil="true"/>
    <lcf76f155ced4ddcb4097134ff3c332f xmlns="162f643a-7b80-4d38-9450-1e488627f7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042D992-076E-4C0E-AF96-6907A40C0B45}">
  <ds:schemaRefs>
    <ds:schemaRef ds:uri="http://schemas.microsoft.com/sharepoint/v3/contenttype/forms"/>
  </ds:schemaRefs>
</ds:datastoreItem>
</file>

<file path=customXml/itemProps2.xml><?xml version="1.0" encoding="utf-8"?>
<ds:datastoreItem xmlns:ds="http://schemas.openxmlformats.org/officeDocument/2006/customXml" ds:itemID="{00372B65-A7B4-4111-9CD2-9F507FEDC4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60442-5dec-4955-8a74-e48fe25ec838"/>
    <ds:schemaRef ds:uri="162f643a-7b80-4d38-9450-1e488627f7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353032-ED69-44A1-A8D1-995FB1551DA7}">
  <ds:schemaRefs>
    <ds:schemaRef ds:uri="http://schemas.microsoft.com/office/2006/metadata/properties"/>
    <ds:schemaRef ds:uri="http://schemas.microsoft.com/office/infopath/2007/PartnerControls"/>
    <ds:schemaRef ds:uri="83360442-5dec-4955-8a74-e48fe25ec838"/>
    <ds:schemaRef ds:uri="162f643a-7b80-4d38-9450-1e488627f741"/>
  </ds:schemaRefs>
</ds:datastoreItem>
</file>

<file path=docProps/app.xml><?xml version="1.0" encoding="utf-8"?>
<Properties xmlns="http://schemas.openxmlformats.org/officeDocument/2006/extended-properties" xmlns:vt="http://schemas.openxmlformats.org/officeDocument/2006/docPropsVTypes">
  <Template/>
  <TotalTime>659</TotalTime>
  <Words>7561</Words>
  <Application>Microsoft Office PowerPoint</Application>
  <PresentationFormat>Widescreen</PresentationFormat>
  <Paragraphs>900</Paragraphs>
  <Slides>71</Slides>
  <Notes>70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Courier New</vt:lpstr>
      <vt:lpstr>Helvetica Neue Medium</vt:lpstr>
      <vt:lpstr>Wingdings</vt:lpstr>
      <vt:lpstr>1_Office Theme</vt:lpstr>
      <vt:lpstr>PowerPoint Presentation</vt:lpstr>
      <vt:lpstr>Salads and the Menu</vt:lpstr>
      <vt:lpstr>Salads and the Menu</vt:lpstr>
      <vt:lpstr>Salads and the Menu</vt:lpstr>
      <vt:lpstr>Salads and the Menu</vt:lpstr>
      <vt:lpstr>Salads and the Menu</vt:lpstr>
      <vt:lpstr>Salads and the Menu</vt:lpstr>
      <vt:lpstr>Salad Ingredients</vt:lpstr>
      <vt:lpstr>Salad Ingredients</vt:lpstr>
      <vt:lpstr>Types of Salad Greens</vt:lpstr>
      <vt:lpstr>Types of Salad Greens</vt:lpstr>
      <vt:lpstr>Types of Salad Greens</vt:lpstr>
      <vt:lpstr>Types of Salad Greens</vt:lpstr>
      <vt:lpstr>Types of Salad Greens</vt:lpstr>
      <vt:lpstr>Types of Salad Greens</vt:lpstr>
      <vt:lpstr>The Four Basic Parts of a Salad</vt:lpstr>
      <vt:lpstr>The Four Basic Parts of a Salad</vt:lpstr>
      <vt:lpstr>The Four Basic Parts of a Salad</vt:lpstr>
      <vt:lpstr>The Four Basic Parts of a Salad</vt:lpstr>
      <vt:lpstr>Types of Salad</vt:lpstr>
      <vt:lpstr>Types of Salad</vt:lpstr>
      <vt:lpstr>Types of Salad</vt:lpstr>
      <vt:lpstr>Types of Salad</vt:lpstr>
      <vt:lpstr>Types of Salad</vt:lpstr>
      <vt:lpstr>Types of Salad</vt:lpstr>
      <vt:lpstr>Types of Salad</vt:lpstr>
      <vt:lpstr>Designing an Attractive Salad</vt:lpstr>
      <vt:lpstr>Designing an Attractive Salad</vt:lpstr>
      <vt:lpstr>Designing an Attractive Salad</vt:lpstr>
      <vt:lpstr>Preparing Vegetable Salads</vt:lpstr>
      <vt:lpstr>Preparing Vegetable Salads</vt:lpstr>
      <vt:lpstr>Preparing a Green Salad</vt:lpstr>
      <vt:lpstr>Preparing a Green Salad</vt:lpstr>
      <vt:lpstr>Preparing a Green Salad</vt:lpstr>
      <vt:lpstr>Preparing a Green Salad</vt:lpstr>
      <vt:lpstr>Preparing a Green Salad</vt:lpstr>
      <vt:lpstr>Preparing a Green Salad</vt:lpstr>
      <vt:lpstr>Preparing Bound Salads</vt:lpstr>
      <vt:lpstr>Preparing Bound Salads</vt:lpstr>
      <vt:lpstr>Preparing Gelatin Salads</vt:lpstr>
      <vt:lpstr>Preparing Gelatin Salads</vt:lpstr>
      <vt:lpstr>Preparing Gelatin Salads</vt:lpstr>
      <vt:lpstr>Preparing Fruit Salads</vt:lpstr>
      <vt:lpstr>Preparing Fruit Salads</vt:lpstr>
      <vt:lpstr>Cleaning and Storing Greens</vt:lpstr>
      <vt:lpstr>Cleaning Greens</vt:lpstr>
      <vt:lpstr>Cleaning Greens</vt:lpstr>
      <vt:lpstr>Oils and Vinegars</vt:lpstr>
      <vt:lpstr>Types of Dressing</vt:lpstr>
      <vt:lpstr>Types of Dressing</vt:lpstr>
      <vt:lpstr>Types of Dressing</vt:lpstr>
      <vt:lpstr>Types of Dressing</vt:lpstr>
      <vt:lpstr>Types of Oil</vt:lpstr>
      <vt:lpstr>Types of Oil</vt:lpstr>
      <vt:lpstr>Types of Oil</vt:lpstr>
      <vt:lpstr>Types of Vinegar</vt:lpstr>
      <vt:lpstr>Types of Vinegar</vt:lpstr>
      <vt:lpstr>Types of Vinegar</vt:lpstr>
      <vt:lpstr>Types of Dressing</vt:lpstr>
      <vt:lpstr>Preparing Vinaigrettes and Emulsions</vt:lpstr>
      <vt:lpstr>Preparing Vinaigrettes and Emulsions</vt:lpstr>
      <vt:lpstr>Matching Dressings with Salad Greens</vt:lpstr>
      <vt:lpstr>How to Make Emulsified Vinaigrette Dressing</vt:lpstr>
      <vt:lpstr>How to Make Emulsified Vinaigrette Dressing</vt:lpstr>
      <vt:lpstr>How to Make Mayonnaise</vt:lpstr>
      <vt:lpstr>How to Make Mayonnaise</vt:lpstr>
      <vt:lpstr>Dips</vt:lpstr>
      <vt:lpstr>Dips</vt:lpstr>
      <vt:lpstr>Dips</vt:lpstr>
      <vt:lpstr>Dips</vt:lpstr>
      <vt:lpstr>Making a Cold Dip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15 Salads, Dressings, and Dips</dc:title>
  <dc:creator>Sarah Leszka</dc:creator>
  <cp:lastModifiedBy>Courtney Hamm</cp:lastModifiedBy>
  <cp:revision>166</cp:revision>
  <dcterms:created xsi:type="dcterms:W3CDTF">2017-03-30T15:55:31Z</dcterms:created>
  <dcterms:modified xsi:type="dcterms:W3CDTF">2025-07-30T17:47:08Z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200.000000000000</vt:lpwstr>
  </property>
  <property fmtid="{D5CDD505-2E9C-101B-9397-08002B2CF9AE}" pid="3" name="ContentTypeId">
    <vt:lpwstr>0x010100A7FDCF3104A07244BF459662B7AA6C88</vt:lpwstr>
  </property>
  <property fmtid="{D5CDD505-2E9C-101B-9397-08002B2CF9AE}" pid="4" name="MediaServiceImageTags">
    <vt:lpwstr/>
  </property>
</Properties>
</file>