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313" r:id="rId5"/>
    <p:sldId id="31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00" r:id="rId49"/>
    <p:sldId id="339" r:id="rId50"/>
    <p:sldId id="330" r:id="rId51"/>
    <p:sldId id="331" r:id="rId52"/>
    <p:sldId id="332" r:id="rId53"/>
    <p:sldId id="333" r:id="rId54"/>
    <p:sldId id="334" r:id="rId55"/>
    <p:sldId id="306" r:id="rId56"/>
    <p:sldId id="307" r:id="rId57"/>
    <p:sldId id="335" r:id="rId58"/>
    <p:sldId id="336" r:id="rId59"/>
    <p:sldId id="337" r:id="rId60"/>
    <p:sldId id="33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BA327-37A2-4E6F-9159-A73E20E9CB30}" v="1" dt="2025-07-30T17:23:10.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2542" autoAdjust="0"/>
  </p:normalViewPr>
  <p:slideViewPr>
    <p:cSldViewPr snapToGrid="0">
      <p:cViewPr varScale="1">
        <p:scale>
          <a:sx n="53" d="100"/>
          <a:sy n="53" d="100"/>
        </p:scale>
        <p:origin x="128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7B843-BE95-480D-BA5E-4F26BC2541DB}"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8408A-8D4E-47EE-9B47-775830D1BCC9}" type="slidenum">
              <a:rPr lang="en-US" smtClean="0"/>
              <a:t>‹#›</a:t>
            </a:fld>
            <a:endParaRPr lang="en-US"/>
          </a:p>
        </p:txBody>
      </p:sp>
    </p:spTree>
    <p:extLst>
      <p:ext uri="{BB962C8B-B14F-4D97-AF65-F5344CB8AC3E}">
        <p14:creationId xmlns:p14="http://schemas.microsoft.com/office/powerpoint/2010/main" val="2908761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Restaurant and foodservice managers are expected to have a basic understanding of math and know how to apply mathematical principles to</a:t>
            </a:r>
          </a:p>
          <a:p>
            <a:r>
              <a:rPr lang="en-US" sz="1200" b="0" i="0" u="none" strike="noStrike" kern="1200" baseline="0" dirty="0">
                <a:solidFill>
                  <a:schemeClr val="tx1"/>
                </a:solidFill>
                <a:latin typeface="+mn-lt"/>
                <a:ea typeface="+mn-ea"/>
                <a:cs typeface="+mn-cs"/>
              </a:rPr>
              <a:t>business situations. Math skills are also essential in the professional kitchen. Cooks and managers need to know how to determine how many portions</a:t>
            </a:r>
          </a:p>
          <a:p>
            <a:r>
              <a:rPr lang="en-US" sz="1200" b="0" i="0" u="none" strike="noStrike" kern="1200" baseline="0" dirty="0">
                <a:solidFill>
                  <a:schemeClr val="tx1"/>
                </a:solidFill>
                <a:latin typeface="+mn-lt"/>
                <a:ea typeface="+mn-ea"/>
                <a:cs typeface="+mn-cs"/>
              </a:rPr>
              <a:t>a recipe makes, how to change a recipe to produce a different number of portions, and how to convert from U.S. to metric measurements.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Technology has improved efficiency and productivity in foodservice operations. Many restaurants use software for figuring out costs of recipes and menus,</a:t>
            </a:r>
          </a:p>
          <a:p>
            <a:r>
              <a:rPr lang="en-US" sz="1200" b="0" i="0" u="none" strike="noStrike" kern="1200" baseline="0" dirty="0">
                <a:solidFill>
                  <a:schemeClr val="tx1"/>
                </a:solidFill>
                <a:latin typeface="+mn-lt"/>
                <a:ea typeface="+mn-ea"/>
                <a:cs typeface="+mn-cs"/>
              </a:rPr>
              <a:t>keeping track of inventory, purchasing, and nutritional analysis. Despite this fact, it is important for students to understand how to perform these tasks by</a:t>
            </a:r>
          </a:p>
          <a:p>
            <a:r>
              <a:rPr lang="en-US" sz="1200" b="0" i="0" u="none" strike="noStrike" kern="1200" baseline="0" dirty="0">
                <a:solidFill>
                  <a:schemeClr val="tx1"/>
                </a:solidFill>
                <a:latin typeface="+mn-lt"/>
                <a:ea typeface="+mn-ea"/>
                <a:cs typeface="+mn-cs"/>
              </a:rPr>
              <a:t>hand. What happens if the computer freezes or if a program does not function properly?</a:t>
            </a:r>
            <a:endParaRPr lang="en-US" dirty="0"/>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2</a:t>
            </a:fld>
            <a:endParaRPr lang="en-US"/>
          </a:p>
        </p:txBody>
      </p:sp>
    </p:spTree>
    <p:extLst>
      <p:ext uri="{BB962C8B-B14F-4D97-AF65-F5344CB8AC3E}">
        <p14:creationId xmlns:p14="http://schemas.microsoft.com/office/powerpoint/2010/main" val="95755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Decimals: </a:t>
            </a:r>
            <a:r>
              <a:rPr lang="en-US" sz="1200" b="0" i="0" u="none" strike="noStrike" kern="1200" baseline="0" dirty="0">
                <a:solidFill>
                  <a:schemeClr val="tx1"/>
                </a:solidFill>
                <a:latin typeface="+mn-lt"/>
                <a:ea typeface="+mn-ea"/>
                <a:cs typeface="+mn-cs"/>
              </a:rPr>
              <a:t>Decimals are added, subtracted, multiplied, and divided just like nondecimal numbers. When adding or subtracting decimals, the key is to line</a:t>
            </a:r>
          </a:p>
          <a:p>
            <a:r>
              <a:rPr lang="en-US" sz="1200" b="0" i="0" u="none" strike="noStrike" kern="1200" baseline="0" dirty="0">
                <a:solidFill>
                  <a:schemeClr val="tx1"/>
                </a:solidFill>
                <a:latin typeface="+mn-lt"/>
                <a:ea typeface="+mn-ea"/>
                <a:cs typeface="+mn-cs"/>
              </a:rPr>
              <a:t>up the decimal points.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multiplying decimals, determine where to place the decimal point after calculating the final total answer. To do this, count the total number of digits to</a:t>
            </a:r>
          </a:p>
          <a:p>
            <a:r>
              <a:rPr lang="en-US" sz="1200" b="0" i="0" u="none" strike="noStrike" kern="1200" baseline="0" dirty="0">
                <a:solidFill>
                  <a:schemeClr val="tx1"/>
                </a:solidFill>
                <a:latin typeface="+mn-lt"/>
                <a:ea typeface="+mn-ea"/>
                <a:cs typeface="+mn-cs"/>
              </a:rPr>
              <a:t>the right of all decimal points in the numbers that are being multiplied together and then place the decimal point in the final answer by counting that many</a:t>
            </a:r>
          </a:p>
          <a:p>
            <a:r>
              <a:rPr lang="en-US" sz="1200" b="0" i="0" u="none" strike="noStrike" kern="1200" baseline="0" dirty="0">
                <a:solidFill>
                  <a:schemeClr val="tx1"/>
                </a:solidFill>
                <a:latin typeface="+mn-lt"/>
                <a:ea typeface="+mn-ea"/>
                <a:cs typeface="+mn-cs"/>
              </a:rPr>
              <a:t>places from the right. For example, in Figure 14.9, there are a total of four digits to the right of the decimal points in 8.46 and 4.23. Therefore, the decimal point</a:t>
            </a:r>
          </a:p>
          <a:p>
            <a:r>
              <a:rPr lang="en-US" sz="1200" b="0" i="0" u="none" strike="noStrike" kern="1200" baseline="0" dirty="0">
                <a:solidFill>
                  <a:schemeClr val="tx1"/>
                </a:solidFill>
                <a:latin typeface="+mn-lt"/>
                <a:ea typeface="+mn-ea"/>
                <a:cs typeface="+mn-cs"/>
              </a:rPr>
              <a:t>goes four places from the right in the answer, 35.7858.</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convert a decimal to a percentage, move the decimal point two places to the right and add a percent (%) sign. If necessary, add a zero on the back to get</a:t>
            </a:r>
          </a:p>
          <a:p>
            <a:r>
              <a:rPr lang="en-US" sz="1200" b="0" i="0" u="none" strike="noStrike" kern="1200" baseline="0" dirty="0">
                <a:solidFill>
                  <a:schemeClr val="tx1"/>
                </a:solidFill>
                <a:latin typeface="+mn-lt"/>
                <a:ea typeface="+mn-ea"/>
                <a:cs typeface="+mn-cs"/>
              </a:rPr>
              <a:t>the second decimal place. For example, 0.123 = 12.3%, and 0.2 = 20%.</a:t>
            </a:r>
          </a:p>
        </p:txBody>
      </p:sp>
      <p:sp>
        <p:nvSpPr>
          <p:cNvPr id="4" name="Slide Number Placeholder 3"/>
          <p:cNvSpPr>
            <a:spLocks noGrp="1"/>
          </p:cNvSpPr>
          <p:nvPr>
            <p:ph type="sldNum" sz="quarter" idx="10"/>
          </p:nvPr>
        </p:nvSpPr>
        <p:spPr/>
        <p:txBody>
          <a:bodyPr/>
          <a:lstStyle/>
          <a:p>
            <a:fld id="{1C58408A-8D4E-47EE-9B47-775830D1BCC9}" type="slidenum">
              <a:rPr lang="en-US" smtClean="0"/>
              <a:t>11</a:t>
            </a:fld>
            <a:endParaRPr lang="en-US"/>
          </a:p>
        </p:txBody>
      </p:sp>
    </p:spTree>
    <p:extLst>
      <p:ext uri="{BB962C8B-B14F-4D97-AF65-F5344CB8AC3E}">
        <p14:creationId xmlns:p14="http://schemas.microsoft.com/office/powerpoint/2010/main" val="64129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dividing decimals, simply bring the decimal point up directly above the long division sign.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calculators or computers do the math, numbers often have more digits to the right of the decimal point than are practical or useful. In these cases,</a:t>
            </a:r>
          </a:p>
          <a:p>
            <a:r>
              <a:rPr lang="en-US" sz="1200" b="0" i="0" u="none" strike="noStrike" kern="1200" baseline="0" dirty="0">
                <a:solidFill>
                  <a:schemeClr val="tx1"/>
                </a:solidFill>
                <a:latin typeface="+mn-lt"/>
                <a:ea typeface="+mn-ea"/>
                <a:cs typeface="+mn-cs"/>
              </a:rPr>
              <a:t>numbers are rounded to the nearest tenth, hundredth, or thousandth. Numbers are sometimes rounded to the nearest whole number in order to eliminate the</a:t>
            </a:r>
          </a:p>
          <a:p>
            <a:r>
              <a:rPr lang="en-US" sz="1200" b="0" i="0" u="none" strike="noStrike" kern="1200" baseline="0" dirty="0">
                <a:solidFill>
                  <a:schemeClr val="tx1"/>
                </a:solidFill>
                <a:latin typeface="+mn-lt"/>
                <a:ea typeface="+mn-ea"/>
                <a:cs typeface="+mn-cs"/>
              </a:rPr>
              <a:t>decimal point.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rounding, if the next digit to the right is less than 5, then the number is usually rounded down (for example, 5.12 is rounded to 5.1). If the number to the right</a:t>
            </a:r>
          </a:p>
          <a:p>
            <a:r>
              <a:rPr lang="en-US" sz="1200" b="0" i="0" u="none" strike="noStrike" kern="1200" baseline="0" dirty="0">
                <a:solidFill>
                  <a:schemeClr val="tx1"/>
                </a:solidFill>
                <a:latin typeface="+mn-lt"/>
                <a:ea typeface="+mn-ea"/>
                <a:cs typeface="+mn-cs"/>
              </a:rPr>
              <a:t>is 5 or above, then the number is rounded up (for example, both 5.15 and 5.19 are rounded to 5.2). The number 5.192635 can be rounded to the nearest</a:t>
            </a:r>
          </a:p>
          <a:p>
            <a:r>
              <a:rPr lang="en-US" sz="1200" b="0" i="0" u="none" strike="noStrike" kern="1200" baseline="0" dirty="0">
                <a:solidFill>
                  <a:schemeClr val="tx1"/>
                </a:solidFill>
                <a:latin typeface="+mn-lt"/>
                <a:ea typeface="+mn-ea"/>
                <a:cs typeface="+mn-cs"/>
              </a:rPr>
              <a:t>thousandth (5.193), hundredth (5.19), tenth (5.2), or whole number (5).</a:t>
            </a:r>
          </a:p>
        </p:txBody>
      </p:sp>
      <p:sp>
        <p:nvSpPr>
          <p:cNvPr id="4" name="Slide Number Placeholder 3"/>
          <p:cNvSpPr>
            <a:spLocks noGrp="1"/>
          </p:cNvSpPr>
          <p:nvPr>
            <p:ph type="sldNum" sz="quarter" idx="10"/>
          </p:nvPr>
        </p:nvSpPr>
        <p:spPr/>
        <p:txBody>
          <a:bodyPr/>
          <a:lstStyle/>
          <a:p>
            <a:fld id="{1C58408A-8D4E-47EE-9B47-775830D1BCC9}" type="slidenum">
              <a:rPr lang="en-US" smtClean="0"/>
              <a:t>12</a:t>
            </a:fld>
            <a:endParaRPr lang="en-US"/>
          </a:p>
        </p:txBody>
      </p:sp>
    </p:spTree>
    <p:extLst>
      <p:ext uri="{BB962C8B-B14F-4D97-AF65-F5344CB8AC3E}">
        <p14:creationId xmlns:p14="http://schemas.microsoft.com/office/powerpoint/2010/main" val="168283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Percentages:</a:t>
            </a:r>
            <a:r>
              <a:rPr lang="en-US" sz="1200" b="0" i="0" u="none" strike="noStrike" kern="1200" baseline="0" dirty="0">
                <a:solidFill>
                  <a:schemeClr val="tx1"/>
                </a:solidFill>
                <a:latin typeface="+mn-lt"/>
                <a:ea typeface="+mn-ea"/>
                <a:cs typeface="+mn-cs"/>
              </a:rPr>
              <a:t> Percentages are a particularly important mathematical operation in foodservice businesses. Managers and employees often express numbers in</a:t>
            </a:r>
          </a:p>
          <a:p>
            <a:r>
              <a:rPr lang="en-US" sz="1200" b="0" i="0" u="none" strike="noStrike" kern="1200" baseline="0" dirty="0">
                <a:solidFill>
                  <a:schemeClr val="tx1"/>
                </a:solidFill>
                <a:latin typeface="+mn-lt"/>
                <a:ea typeface="+mn-ea"/>
                <a:cs typeface="+mn-cs"/>
              </a:rPr>
              <a:t>terms of percent, or part per 100. When working with a fraction that should be a percent figure, the first step is to convert the fraction into a decimal.</a:t>
            </a:r>
          </a:p>
          <a:p>
            <a:r>
              <a:rPr lang="en-US" sz="1200" b="0" i="0" u="none" strike="noStrike" kern="1200" baseline="0" dirty="0">
                <a:solidFill>
                  <a:schemeClr val="tx1"/>
                </a:solidFill>
                <a:latin typeface="+mn-lt"/>
                <a:ea typeface="+mn-ea"/>
                <a:cs typeface="+mn-cs"/>
              </a:rPr>
              <a:t>For example, to express ½ as a decimal, the numerator (1) is divided by the denominator (2) for an answer of 0.5. Then add a zero (0) in the hundredths</a:t>
            </a:r>
          </a:p>
          <a:p>
            <a:r>
              <a:rPr lang="en-US" sz="1200" b="0" i="0" u="none" strike="noStrike" kern="1200" baseline="0" dirty="0">
                <a:solidFill>
                  <a:schemeClr val="tx1"/>
                </a:solidFill>
                <a:latin typeface="+mn-lt"/>
                <a:ea typeface="+mn-ea"/>
                <a:cs typeface="+mn-cs"/>
              </a:rPr>
              <a:t>place (0.50), and the two digits to the right of the decimal point are expressed as 50 percent, or 50%.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also possible to determine that one number is a percent of another number. For instance, if 60 guests out of a total of 300 are ordering the house special,</a:t>
            </a:r>
          </a:p>
          <a:p>
            <a:r>
              <a:rPr lang="en-US" sz="1200" b="0" i="0" u="none" strike="noStrike" kern="1200" baseline="0" dirty="0">
                <a:solidFill>
                  <a:schemeClr val="tx1"/>
                </a:solidFill>
                <a:latin typeface="+mn-lt"/>
                <a:ea typeface="+mn-ea"/>
                <a:cs typeface="+mn-cs"/>
              </a:rPr>
              <a:t>the percentage of guests ordering the special is found by dividing the portion (60) by the total (300). Remember that dividing is the same as making a</a:t>
            </a:r>
          </a:p>
          <a:p>
            <a:r>
              <a:rPr lang="en-US" sz="1200" b="0" i="0" u="none" strike="noStrike" kern="1200" baseline="0" dirty="0">
                <a:solidFill>
                  <a:schemeClr val="tx1"/>
                </a:solidFill>
                <a:latin typeface="+mn-lt"/>
                <a:ea typeface="+mn-ea"/>
                <a:cs typeface="+mn-cs"/>
              </a:rPr>
              <a:t>fraction. The total will be the denominator of the fraction, and the portion is the numerator, or the part that gives the number: 60⁄300. When the numerator is</a:t>
            </a:r>
          </a:p>
          <a:p>
            <a:r>
              <a:rPr lang="en-US" sz="1200" b="0" i="0" u="none" strike="noStrike" kern="1200" baseline="0" dirty="0">
                <a:solidFill>
                  <a:schemeClr val="tx1"/>
                </a:solidFill>
                <a:latin typeface="+mn-lt"/>
                <a:ea typeface="+mn-ea"/>
                <a:cs typeface="+mn-cs"/>
              </a:rPr>
              <a:t>smaller than the denominator, the answer will always be a decimal. Therefore, 60 is 20 percent of 300. Twenty percent of the guests are ordering the special.</a:t>
            </a:r>
          </a:p>
        </p:txBody>
      </p:sp>
      <p:sp>
        <p:nvSpPr>
          <p:cNvPr id="4" name="Slide Number Placeholder 3"/>
          <p:cNvSpPr>
            <a:spLocks noGrp="1"/>
          </p:cNvSpPr>
          <p:nvPr>
            <p:ph type="sldNum" sz="quarter" idx="10"/>
          </p:nvPr>
        </p:nvSpPr>
        <p:spPr/>
        <p:txBody>
          <a:bodyPr/>
          <a:lstStyle/>
          <a:p>
            <a:fld id="{1C58408A-8D4E-47EE-9B47-775830D1BCC9}" type="slidenum">
              <a:rPr lang="en-US" smtClean="0"/>
              <a:t>13</a:t>
            </a:fld>
            <a:endParaRPr lang="en-US"/>
          </a:p>
        </p:txBody>
      </p:sp>
    </p:spTree>
    <p:extLst>
      <p:ext uri="{BB962C8B-B14F-4D97-AF65-F5344CB8AC3E}">
        <p14:creationId xmlns:p14="http://schemas.microsoft.com/office/powerpoint/2010/main" val="55872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recipe is one of the most hardworking tools in the professional kitchen. The ability to read a recipe correctly and to use it in various ways is critical to a</a:t>
            </a:r>
          </a:p>
          <a:p>
            <a:r>
              <a:rPr lang="en-US" sz="1200" b="0" i="0" u="none" strike="noStrike" kern="1200" baseline="0" dirty="0">
                <a:solidFill>
                  <a:schemeClr val="tx1"/>
                </a:solidFill>
                <a:latin typeface="+mn-lt"/>
                <a:ea typeface="+mn-ea"/>
                <a:cs typeface="+mn-cs"/>
              </a:rPr>
              <a:t>food handler’s success. Strong math skills and careful attention to the details of a recipe will help you to create tasty dishes for different situations—from a party</a:t>
            </a:r>
          </a:p>
          <a:p>
            <a:r>
              <a:rPr lang="en-US" sz="1200" b="0" i="0" u="none" strike="noStrike" kern="1200" baseline="0" dirty="0">
                <a:solidFill>
                  <a:schemeClr val="tx1"/>
                </a:solidFill>
                <a:latin typeface="+mn-lt"/>
                <a:ea typeface="+mn-ea"/>
                <a:cs typeface="+mn-cs"/>
              </a:rPr>
              <a:t>of four to a wedding reception of 200.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recipe is a written record of the ingredients and preparation steps needed to make a particular dish. Recipes used at home can follow any format that helps the</a:t>
            </a:r>
          </a:p>
          <a:p>
            <a:r>
              <a:rPr lang="en-US" sz="1200" b="0" i="0" u="none" strike="noStrike" kern="1200" baseline="0" dirty="0">
                <a:solidFill>
                  <a:schemeClr val="tx1"/>
                </a:solidFill>
                <a:latin typeface="+mn-lt"/>
                <a:ea typeface="+mn-ea"/>
                <a:cs typeface="+mn-cs"/>
              </a:rPr>
              <a:t>cook prepare the dish. But recipes for institutional use, or standardized recipes, must follow a format that is clear to anyone who uses them. A standardized</a:t>
            </a:r>
          </a:p>
          <a:p>
            <a:r>
              <a:rPr lang="en-US" sz="1200" b="0" i="0" u="none" strike="noStrike" kern="1200" baseline="0" dirty="0">
                <a:solidFill>
                  <a:schemeClr val="tx1"/>
                </a:solidFill>
                <a:latin typeface="+mn-lt"/>
                <a:ea typeface="+mn-ea"/>
                <a:cs typeface="+mn-cs"/>
              </a:rPr>
              <a:t>recipe lists the ingredients first, in the order they are to be used, followed by assembly directions, or the method for putting the ingredients together.</a:t>
            </a:r>
          </a:p>
        </p:txBody>
      </p:sp>
      <p:sp>
        <p:nvSpPr>
          <p:cNvPr id="4" name="Slide Number Placeholder 3"/>
          <p:cNvSpPr>
            <a:spLocks noGrp="1"/>
          </p:cNvSpPr>
          <p:nvPr>
            <p:ph type="sldNum" sz="quarter" idx="10"/>
          </p:nvPr>
        </p:nvSpPr>
        <p:spPr/>
        <p:txBody>
          <a:bodyPr/>
          <a:lstStyle/>
          <a:p>
            <a:fld id="{1C58408A-8D4E-47EE-9B47-775830D1BCC9}" type="slidenum">
              <a:rPr lang="en-US" smtClean="0"/>
              <a:t>14</a:t>
            </a:fld>
            <a:endParaRPr lang="en-US"/>
          </a:p>
        </p:txBody>
      </p:sp>
    </p:spTree>
    <p:extLst>
      <p:ext uri="{BB962C8B-B14F-4D97-AF65-F5344CB8AC3E}">
        <p14:creationId xmlns:p14="http://schemas.microsoft.com/office/powerpoint/2010/main" val="164540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Standardized recipes play an important part in a successful professional kitchen. Control of costs, quality, and consistency of product are as important to</a:t>
            </a:r>
          </a:p>
          <a:p>
            <a:r>
              <a:rPr lang="en-US" sz="1200" b="0" i="0" u="none" strike="noStrike" kern="1200" baseline="0" dirty="0">
                <a:solidFill>
                  <a:schemeClr val="tx1"/>
                </a:solidFill>
                <a:latin typeface="+mn-lt"/>
                <a:ea typeface="+mn-ea"/>
                <a:cs typeface="+mn-cs"/>
              </a:rPr>
              <a:t>the success of a restaurant as the preparation and service of food that looks and tastes great. Consistent production of good food is the result of following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 clear standardized recipe. This means: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Ensuring consistent quality</a:t>
            </a:r>
          </a:p>
          <a:p>
            <a:r>
              <a:rPr lang="en-US" sz="1200" b="0" i="0" u="none" strike="noStrike" kern="1200" baseline="0" dirty="0">
                <a:solidFill>
                  <a:schemeClr val="tx1"/>
                </a:solidFill>
                <a:latin typeface="+mn-lt"/>
                <a:ea typeface="+mn-ea"/>
                <a:cs typeface="+mn-cs"/>
              </a:rPr>
              <a:t>• Ensuring consistent portion size</a:t>
            </a:r>
          </a:p>
          <a:p>
            <a:r>
              <a:rPr lang="en-US" sz="1200" b="0" i="0" u="none" strike="noStrike" kern="1200" baseline="0" dirty="0">
                <a:solidFill>
                  <a:schemeClr val="tx1"/>
                </a:solidFill>
                <a:latin typeface="+mn-lt"/>
                <a:ea typeface="+mn-ea"/>
                <a:cs typeface="+mn-cs"/>
              </a:rPr>
              <a:t>• Helping purchasers to understand what to purchase</a:t>
            </a:r>
          </a:p>
          <a:p>
            <a:r>
              <a:rPr lang="en-US" sz="1200" b="0" i="0" u="none" strike="noStrike" kern="1200" baseline="0" dirty="0">
                <a:solidFill>
                  <a:schemeClr val="tx1"/>
                </a:solidFill>
                <a:latin typeface="+mn-lt"/>
                <a:ea typeface="+mn-ea"/>
                <a:cs typeface="+mn-cs"/>
              </a:rPr>
              <a:t>• Allowing cooks to understand what to prepare and how much of each ingredient is necessary</a:t>
            </a:r>
          </a:p>
          <a:p>
            <a:r>
              <a:rPr lang="en-US" sz="1200" b="0" i="0" u="none" strike="noStrike" kern="1200" baseline="0" dirty="0">
                <a:solidFill>
                  <a:schemeClr val="tx1"/>
                </a:solidFill>
                <a:latin typeface="+mn-lt"/>
                <a:ea typeface="+mn-ea"/>
                <a:cs typeface="+mn-cs"/>
              </a:rPr>
              <a:t>• Reducing waste, because no one is guessing amounts</a:t>
            </a:r>
          </a:p>
          <a:p>
            <a:r>
              <a:rPr lang="en-US" sz="1200" b="0" i="0" u="none" strike="noStrike" kern="1200" baseline="0" dirty="0">
                <a:solidFill>
                  <a:schemeClr val="tx1"/>
                </a:solidFill>
                <a:latin typeface="+mn-lt"/>
                <a:ea typeface="+mn-ea"/>
                <a:cs typeface="+mn-cs"/>
              </a:rPr>
              <a:t>• Helping servers to communicate accurate information to guests, such as dishes with potential allergens</a:t>
            </a:r>
          </a:p>
          <a:p>
            <a:r>
              <a:rPr lang="en-US" sz="1200" b="0" i="0" u="none" strike="noStrike" kern="1200" baseline="0" dirty="0">
                <a:solidFill>
                  <a:schemeClr val="tx1"/>
                </a:solidFill>
                <a:latin typeface="+mn-lt"/>
                <a:ea typeface="+mn-ea"/>
                <a:cs typeface="+mn-cs"/>
              </a:rPr>
              <a:t>• Meeting guest expectations for consistent dishes</a:t>
            </a:r>
          </a:p>
          <a:p>
            <a:r>
              <a:rPr lang="en-US" sz="1200" b="0" i="0" u="none" strike="noStrike" kern="1200" baseline="0" dirty="0">
                <a:solidFill>
                  <a:schemeClr val="tx1"/>
                </a:solidFill>
                <a:latin typeface="+mn-lt"/>
                <a:ea typeface="+mn-ea"/>
                <a:cs typeface="+mn-cs"/>
              </a:rPr>
              <a:t>• Helping managers to determine a dish’s costs, which helps to control these costs</a:t>
            </a:r>
          </a:p>
        </p:txBody>
      </p:sp>
      <p:sp>
        <p:nvSpPr>
          <p:cNvPr id="4" name="Slide Number Placeholder 3"/>
          <p:cNvSpPr>
            <a:spLocks noGrp="1"/>
          </p:cNvSpPr>
          <p:nvPr>
            <p:ph type="sldNum" sz="quarter" idx="10"/>
          </p:nvPr>
        </p:nvSpPr>
        <p:spPr/>
        <p:txBody>
          <a:bodyPr/>
          <a:lstStyle/>
          <a:p>
            <a:fld id="{1C58408A-8D4E-47EE-9B47-775830D1BCC9}" type="slidenum">
              <a:rPr lang="en-US" smtClean="0"/>
              <a:t>15</a:t>
            </a:fld>
            <a:endParaRPr lang="en-US"/>
          </a:p>
        </p:txBody>
      </p:sp>
    </p:spTree>
    <p:extLst>
      <p:ext uri="{BB962C8B-B14F-4D97-AF65-F5344CB8AC3E}">
        <p14:creationId xmlns:p14="http://schemas.microsoft.com/office/powerpoint/2010/main" val="144260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standardized recipe includes the following information:</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Name:</a:t>
            </a:r>
            <a:r>
              <a:rPr lang="en-US" sz="1200" b="0" i="0" u="none" strike="noStrike" kern="1200" baseline="0" dirty="0">
                <a:solidFill>
                  <a:schemeClr val="tx1"/>
                </a:solidFill>
                <a:latin typeface="+mn-lt"/>
                <a:ea typeface="+mn-ea"/>
                <a:cs typeface="+mn-cs"/>
              </a:rPr>
              <a:t> This is the title of the recipe.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Yield: </a:t>
            </a:r>
            <a:r>
              <a:rPr lang="en-US" sz="1200" b="0" i="0" u="none" strike="noStrike" kern="1200" baseline="0" dirty="0">
                <a:solidFill>
                  <a:schemeClr val="tx1"/>
                </a:solidFill>
                <a:latin typeface="+mn-lt"/>
                <a:ea typeface="+mn-ea"/>
                <a:cs typeface="+mn-cs"/>
              </a:rPr>
              <a:t>This is the number of servings or the amount the recipe makes. This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information is used to determine how much of the recipe quantity is needed.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Yield is critical to understanding how much it will cost to produce the recipe.</a:t>
            </a:r>
          </a:p>
        </p:txBody>
      </p:sp>
      <p:sp>
        <p:nvSpPr>
          <p:cNvPr id="4" name="Slide Number Placeholder 3"/>
          <p:cNvSpPr>
            <a:spLocks noGrp="1"/>
          </p:cNvSpPr>
          <p:nvPr>
            <p:ph type="sldNum" sz="quarter" idx="10"/>
          </p:nvPr>
        </p:nvSpPr>
        <p:spPr/>
        <p:txBody>
          <a:bodyPr/>
          <a:lstStyle/>
          <a:p>
            <a:fld id="{1C58408A-8D4E-47EE-9B47-775830D1BCC9}" type="slidenum">
              <a:rPr lang="en-US" smtClean="0"/>
              <a:t>16</a:t>
            </a:fld>
            <a:endParaRPr lang="en-US"/>
          </a:p>
        </p:txBody>
      </p:sp>
    </p:spTree>
    <p:extLst>
      <p:ext uri="{BB962C8B-B14F-4D97-AF65-F5344CB8AC3E}">
        <p14:creationId xmlns:p14="http://schemas.microsoft.com/office/powerpoint/2010/main" val="3532996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Ingredients: </a:t>
            </a:r>
            <a:r>
              <a:rPr lang="en-US" sz="1200" b="0" i="0" u="none" strike="noStrike" kern="1200" baseline="0" dirty="0">
                <a:solidFill>
                  <a:schemeClr val="tx1"/>
                </a:solidFill>
                <a:latin typeface="+mn-lt"/>
                <a:ea typeface="+mn-ea"/>
                <a:cs typeface="+mn-cs"/>
              </a:rPr>
              <a:t>These are the food items needed to make the recipe, usually listed in the order in which they are used. This list makes it easier to follow</a:t>
            </a:r>
          </a:p>
          <a:p>
            <a:r>
              <a:rPr lang="en-US" sz="1200" b="0" i="0" u="none" strike="noStrike" kern="1200" baseline="0" dirty="0">
                <a:solidFill>
                  <a:schemeClr val="tx1"/>
                </a:solidFill>
                <a:latin typeface="+mn-lt"/>
                <a:ea typeface="+mn-ea"/>
                <a:cs typeface="+mn-cs"/>
              </a:rPr>
              <a:t>the recipe and not forget any ingredient.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Each ingredient must be clearly defined. For example, stating “onion” is not specific enough; it provides many choices, such as yellow, red,</a:t>
            </a:r>
          </a:p>
          <a:p>
            <a:r>
              <a:rPr lang="en-US" sz="1200" b="0" i="0" u="none" strike="noStrike" kern="1200" baseline="0" dirty="0">
                <a:solidFill>
                  <a:schemeClr val="tx1"/>
                </a:solidFill>
                <a:latin typeface="+mn-lt"/>
                <a:ea typeface="+mn-ea"/>
                <a:cs typeface="+mn-cs"/>
              </a:rPr>
              <a:t>white, green, or pearl.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Amounts of each ingredient are also given. Avoid terms such as “to taste” and “as needed.” Using specific amounts makes it more likely that the</a:t>
            </a:r>
          </a:p>
          <a:p>
            <a:r>
              <a:rPr lang="en-US" sz="1200" b="0" i="0" u="none" strike="noStrike" kern="1200" baseline="0" dirty="0">
                <a:solidFill>
                  <a:schemeClr val="tx1"/>
                </a:solidFill>
                <a:latin typeface="+mn-lt"/>
                <a:ea typeface="+mn-ea"/>
                <a:cs typeface="+mn-cs"/>
              </a:rPr>
              <a:t>finished product will be what was intended by the creator of the recipe.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In commercial recipes, weight is generally the preferred method for measuring ingredients rather than other customary measurements—such</a:t>
            </a:r>
          </a:p>
          <a:p>
            <a:r>
              <a:rPr lang="en-US" sz="1200" b="0" i="0" u="none" strike="noStrike" kern="1200" baseline="0" dirty="0">
                <a:solidFill>
                  <a:schemeClr val="tx1"/>
                </a:solidFill>
                <a:latin typeface="+mn-lt"/>
                <a:ea typeface="+mn-ea"/>
                <a:cs typeface="+mn-cs"/>
              </a:rPr>
              <a:t>as cups or quarts, or stating “one onion” or “a large apple”—because weight is more accurate.</a:t>
            </a:r>
          </a:p>
        </p:txBody>
      </p:sp>
      <p:sp>
        <p:nvSpPr>
          <p:cNvPr id="4" name="Slide Number Placeholder 3"/>
          <p:cNvSpPr>
            <a:spLocks noGrp="1"/>
          </p:cNvSpPr>
          <p:nvPr>
            <p:ph type="sldNum" sz="quarter" idx="10"/>
          </p:nvPr>
        </p:nvSpPr>
        <p:spPr/>
        <p:txBody>
          <a:bodyPr/>
          <a:lstStyle/>
          <a:p>
            <a:fld id="{1C58408A-8D4E-47EE-9B47-775830D1BCC9}" type="slidenum">
              <a:rPr lang="en-US" smtClean="0"/>
              <a:t>17</a:t>
            </a:fld>
            <a:endParaRPr lang="en-US"/>
          </a:p>
        </p:txBody>
      </p:sp>
    </p:spTree>
    <p:extLst>
      <p:ext uri="{BB962C8B-B14F-4D97-AF65-F5344CB8AC3E}">
        <p14:creationId xmlns:p14="http://schemas.microsoft.com/office/powerpoint/2010/main" val="283148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Portion size: </a:t>
            </a:r>
            <a:r>
              <a:rPr lang="en-US" sz="1200" b="0" i="0" u="none" strike="noStrike" kern="1200" baseline="0" dirty="0">
                <a:solidFill>
                  <a:schemeClr val="tx1"/>
                </a:solidFill>
                <a:latin typeface="+mn-lt"/>
                <a:ea typeface="+mn-ea"/>
                <a:cs typeface="+mn-cs"/>
              </a:rPr>
              <a:t>This is the individual amount that serves a person.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Temperature, time, and equipment: </a:t>
            </a:r>
            <a:r>
              <a:rPr lang="en-US" sz="1200" b="0" i="0" u="none" strike="noStrike" kern="1200" baseline="0" dirty="0">
                <a:solidFill>
                  <a:schemeClr val="tx1"/>
                </a:solidFill>
                <a:latin typeface="+mn-lt"/>
                <a:ea typeface="+mn-ea"/>
                <a:cs typeface="+mn-cs"/>
              </a:rPr>
              <a:t>This includes size and type of pans and other equipment needed, the oven temperature, cooking time, and any</a:t>
            </a:r>
          </a:p>
          <a:p>
            <a:r>
              <a:rPr lang="en-US" sz="1200" b="0" i="0" u="none" strike="noStrike" kern="1200" baseline="0" dirty="0">
                <a:solidFill>
                  <a:schemeClr val="tx1"/>
                </a:solidFill>
                <a:latin typeface="+mn-lt"/>
                <a:ea typeface="+mn-ea"/>
                <a:cs typeface="+mn-cs"/>
              </a:rPr>
              <a:t>preheating instructions.</a:t>
            </a:r>
          </a:p>
        </p:txBody>
      </p:sp>
      <p:sp>
        <p:nvSpPr>
          <p:cNvPr id="4" name="Slide Number Placeholder 3"/>
          <p:cNvSpPr>
            <a:spLocks noGrp="1"/>
          </p:cNvSpPr>
          <p:nvPr>
            <p:ph type="sldNum" sz="quarter" idx="10"/>
          </p:nvPr>
        </p:nvSpPr>
        <p:spPr/>
        <p:txBody>
          <a:bodyPr/>
          <a:lstStyle/>
          <a:p>
            <a:fld id="{1C58408A-8D4E-47EE-9B47-775830D1BCC9}" type="slidenum">
              <a:rPr lang="en-US" smtClean="0"/>
              <a:t>18</a:t>
            </a:fld>
            <a:endParaRPr lang="en-US"/>
          </a:p>
        </p:txBody>
      </p:sp>
    </p:spTree>
    <p:extLst>
      <p:ext uri="{BB962C8B-B14F-4D97-AF65-F5344CB8AC3E}">
        <p14:creationId xmlns:p14="http://schemas.microsoft.com/office/powerpoint/2010/main" val="203377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Step-by-step directions: </a:t>
            </a:r>
            <a:r>
              <a:rPr lang="en-US" sz="1200" b="0" i="0" u="none" strike="noStrike" kern="1200" baseline="0" dirty="0">
                <a:solidFill>
                  <a:schemeClr val="tx1"/>
                </a:solidFill>
                <a:latin typeface="+mn-lt"/>
                <a:ea typeface="+mn-ea"/>
                <a:cs typeface="+mn-cs"/>
              </a:rPr>
              <a:t>This is how and when to combine the ingredients.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Nutrition information: </a:t>
            </a:r>
            <a:r>
              <a:rPr lang="en-US" sz="1200" b="0" i="0" u="none" strike="noStrike" kern="1200" baseline="0" dirty="0">
                <a:solidFill>
                  <a:schemeClr val="tx1"/>
                </a:solidFill>
                <a:latin typeface="+mn-lt"/>
                <a:ea typeface="+mn-ea"/>
                <a:cs typeface="+mn-cs"/>
              </a:rPr>
              <a:t>This is not essential, but it is useful. Nutrition information may include amounts of fat (saturated and unsaturated),</a:t>
            </a:r>
          </a:p>
          <a:p>
            <a:r>
              <a:rPr lang="en-US" sz="1200" b="0" i="0" u="none" strike="noStrike" kern="1200" baseline="0" dirty="0">
                <a:solidFill>
                  <a:schemeClr val="tx1"/>
                </a:solidFill>
                <a:latin typeface="+mn-lt"/>
                <a:ea typeface="+mn-ea"/>
                <a:cs typeface="+mn-cs"/>
              </a:rPr>
              <a:t>carbohydrates, protein, fiber, sodium, vitamins, and minerals.</a:t>
            </a:r>
          </a:p>
        </p:txBody>
      </p:sp>
      <p:sp>
        <p:nvSpPr>
          <p:cNvPr id="4" name="Slide Number Placeholder 3"/>
          <p:cNvSpPr>
            <a:spLocks noGrp="1"/>
          </p:cNvSpPr>
          <p:nvPr>
            <p:ph type="sldNum" sz="quarter" idx="10"/>
          </p:nvPr>
        </p:nvSpPr>
        <p:spPr/>
        <p:txBody>
          <a:bodyPr/>
          <a:lstStyle/>
          <a:p>
            <a:fld id="{1C58408A-8D4E-47EE-9B47-775830D1BCC9}" type="slidenum">
              <a:rPr lang="en-US" smtClean="0"/>
              <a:t>19</a:t>
            </a:fld>
            <a:endParaRPr lang="en-US"/>
          </a:p>
        </p:txBody>
      </p:sp>
    </p:spTree>
    <p:extLst>
      <p:ext uri="{BB962C8B-B14F-4D97-AF65-F5344CB8AC3E}">
        <p14:creationId xmlns:p14="http://schemas.microsoft.com/office/powerpoint/2010/main" val="38602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recipe is a road map for the cook. To get good results, follow it carefully: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Read the recipe completely.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Gather and </a:t>
            </a:r>
            <a:r>
              <a:rPr lang="en-US" sz="1200" b="0" i="1" u="none" strike="noStrike" kern="1200" baseline="0" dirty="0">
                <a:solidFill>
                  <a:schemeClr val="tx1"/>
                </a:solidFill>
                <a:latin typeface="+mn-lt"/>
                <a:ea typeface="+mn-ea"/>
                <a:cs typeface="+mn-cs"/>
              </a:rPr>
              <a:t>mise en place </a:t>
            </a:r>
            <a:r>
              <a:rPr lang="en-US" sz="1200" b="0" i="0" u="none" strike="noStrike" kern="1200" baseline="0" dirty="0">
                <a:solidFill>
                  <a:schemeClr val="tx1"/>
                </a:solidFill>
                <a:latin typeface="+mn-lt"/>
                <a:ea typeface="+mn-ea"/>
                <a:cs typeface="+mn-cs"/>
              </a:rPr>
              <a:t>all ingredients as specified. Remember,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 is French for “to put in place.” It refers to the preparation and</a:t>
            </a:r>
          </a:p>
          <a:p>
            <a:r>
              <a:rPr lang="en-US" sz="1200" b="0" i="0" u="none" strike="noStrike" kern="1200" baseline="0" dirty="0">
                <a:solidFill>
                  <a:schemeClr val="tx1"/>
                </a:solidFill>
                <a:latin typeface="+mn-lt"/>
                <a:ea typeface="+mn-ea"/>
                <a:cs typeface="+mn-cs"/>
              </a:rPr>
              <a:t>assembly of ingredients, pans, utensils, and equipment or serving pieces needed for a particular dish or service.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Measure carefully.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Follow the instructions for preparation.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Once the recipe has been made as written, the food handler can decide if the end product is of the right quality and taste. When it is clear what the recipe</a:t>
            </a:r>
          </a:p>
          <a:p>
            <a:r>
              <a:rPr lang="en-US" sz="1200" b="0" i="0" u="none" strike="noStrike" kern="1200" baseline="0" dirty="0">
                <a:solidFill>
                  <a:schemeClr val="tx1"/>
                </a:solidFill>
                <a:latin typeface="+mn-lt"/>
                <a:ea typeface="+mn-ea"/>
                <a:cs typeface="+mn-cs"/>
              </a:rPr>
              <a:t>produces, you can evaluate the result and make changes if desired. In a recipe, each ingredient and method of preparation affects the final product.</a:t>
            </a:r>
          </a:p>
        </p:txBody>
      </p:sp>
      <p:sp>
        <p:nvSpPr>
          <p:cNvPr id="4" name="Slide Number Placeholder 3"/>
          <p:cNvSpPr>
            <a:spLocks noGrp="1"/>
          </p:cNvSpPr>
          <p:nvPr>
            <p:ph type="sldNum" sz="quarter" idx="10"/>
          </p:nvPr>
        </p:nvSpPr>
        <p:spPr/>
        <p:txBody>
          <a:bodyPr/>
          <a:lstStyle/>
          <a:p>
            <a:fld id="{1C58408A-8D4E-47EE-9B47-775830D1BCC9}" type="slidenum">
              <a:rPr lang="en-US" smtClean="0"/>
              <a:t>20</a:t>
            </a:fld>
            <a:endParaRPr lang="en-US"/>
          </a:p>
        </p:txBody>
      </p:sp>
    </p:spTree>
    <p:extLst>
      <p:ext uri="{BB962C8B-B14F-4D97-AF65-F5344CB8AC3E}">
        <p14:creationId xmlns:p14="http://schemas.microsoft.com/office/powerpoint/2010/main" val="12533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you have probably learned in math class, there are several operations that can be performed on numbers, and each corresponds to a familiar symbol: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Addition (10 + 2 = 12)</a:t>
            </a:r>
          </a:p>
          <a:p>
            <a:r>
              <a:rPr lang="en-US" sz="1200" b="0" i="0" u="none" strike="noStrike" kern="1200" baseline="0" dirty="0">
                <a:solidFill>
                  <a:schemeClr val="tx1"/>
                </a:solidFill>
                <a:latin typeface="+mn-lt"/>
                <a:ea typeface="+mn-ea"/>
                <a:cs typeface="+mn-cs"/>
              </a:rPr>
              <a:t>• Subtraction (10 – 2 = 8)</a:t>
            </a:r>
          </a:p>
          <a:p>
            <a:r>
              <a:rPr lang="en-US" sz="1200" b="0" i="0" u="none" strike="noStrike" kern="1200" baseline="0" dirty="0">
                <a:solidFill>
                  <a:schemeClr val="tx1"/>
                </a:solidFill>
                <a:latin typeface="+mn-lt"/>
                <a:ea typeface="+mn-ea"/>
                <a:cs typeface="+mn-cs"/>
              </a:rPr>
              <a:t>• Multiplication (10 × 2 = 20)</a:t>
            </a:r>
          </a:p>
          <a:p>
            <a:r>
              <a:rPr lang="en-US" sz="1200" b="0" i="0" u="none" strike="noStrike" kern="1200" baseline="0" dirty="0">
                <a:solidFill>
                  <a:schemeClr val="tx1"/>
                </a:solidFill>
                <a:latin typeface="+mn-lt"/>
                <a:ea typeface="+mn-ea"/>
                <a:cs typeface="+mn-cs"/>
              </a:rPr>
              <a:t>• Division (10 ÷ 2 = 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four basic math operations are the foundation for all other mathematical functions.</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a:t>
            </a:fld>
            <a:endParaRPr lang="en-US"/>
          </a:p>
        </p:txBody>
      </p:sp>
    </p:spTree>
    <p:extLst>
      <p:ext uri="{BB962C8B-B14F-4D97-AF65-F5344CB8AC3E}">
        <p14:creationId xmlns:p14="http://schemas.microsoft.com/office/powerpoint/2010/main" val="2519891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Example of a standardized recipe.</a:t>
            </a:r>
          </a:p>
        </p:txBody>
      </p:sp>
      <p:sp>
        <p:nvSpPr>
          <p:cNvPr id="4" name="Slide Number Placeholder 3"/>
          <p:cNvSpPr>
            <a:spLocks noGrp="1"/>
          </p:cNvSpPr>
          <p:nvPr>
            <p:ph type="sldNum" sz="quarter" idx="10"/>
          </p:nvPr>
        </p:nvSpPr>
        <p:spPr/>
        <p:txBody>
          <a:bodyPr/>
          <a:lstStyle/>
          <a:p>
            <a:fld id="{1C58408A-8D4E-47EE-9B47-775830D1BCC9}" type="slidenum">
              <a:rPr lang="en-US" smtClean="0"/>
              <a:t>21</a:t>
            </a:fld>
            <a:endParaRPr lang="en-US"/>
          </a:p>
        </p:txBody>
      </p:sp>
    </p:spTree>
    <p:extLst>
      <p:ext uri="{BB962C8B-B14F-4D97-AF65-F5344CB8AC3E}">
        <p14:creationId xmlns:p14="http://schemas.microsoft.com/office/powerpoint/2010/main" val="1266684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Convert a recipe when the yield of the recipe (the amount it provides) is not the same as the amount of product needed. For example, suppose a recipe</a:t>
            </a:r>
          </a:p>
          <a:p>
            <a:r>
              <a:rPr lang="en-US" sz="1200" b="0" i="0" u="none" strike="noStrike" kern="1200" baseline="0" dirty="0">
                <a:solidFill>
                  <a:schemeClr val="tx1"/>
                </a:solidFill>
                <a:latin typeface="+mn-lt"/>
                <a:ea typeface="+mn-ea"/>
                <a:cs typeface="+mn-cs"/>
              </a:rPr>
              <a:t>produces 96 portions, but a cook needs 250 portions for a function.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Professional foodservice recipes have a large yield. Sometimes you have to change (or convert) a recipe if the yield is not the amount you need. Using basic</a:t>
            </a:r>
          </a:p>
          <a:p>
            <a:r>
              <a:rPr lang="en-US" sz="1200" b="0" i="0" u="none" strike="noStrike" kern="1200" baseline="0" dirty="0">
                <a:solidFill>
                  <a:schemeClr val="tx1"/>
                </a:solidFill>
                <a:latin typeface="+mn-lt"/>
                <a:ea typeface="+mn-ea"/>
                <a:cs typeface="+mn-cs"/>
              </a:rPr>
              <a:t>math skills, it is easy to increase or decrease many recipes. Most recipes, even those for baked goods, can be doubled successfully.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conversion of the recipe will affect the total cost of the recipe, but not necessarily the cost of the portion (the price of the food needed for one</a:t>
            </a:r>
          </a:p>
          <a:p>
            <a:r>
              <a:rPr lang="en-US" sz="1200" b="0" i="0" u="none" strike="noStrike" kern="1200" baseline="0" dirty="0">
                <a:solidFill>
                  <a:schemeClr val="tx1"/>
                </a:solidFill>
                <a:latin typeface="+mn-lt"/>
                <a:ea typeface="+mn-ea"/>
                <a:cs typeface="+mn-cs"/>
              </a:rPr>
              <a:t>portion). In other words, if a recipe for 24 costs $5.25 per portion, then increasing the recipe for 36 (of the same portion size) would not necessarily</a:t>
            </a:r>
          </a:p>
          <a:p>
            <a:r>
              <a:rPr lang="en-US" sz="1200" b="0" i="0" u="none" strike="noStrike" kern="1200" baseline="0" dirty="0">
                <a:solidFill>
                  <a:schemeClr val="tx1"/>
                </a:solidFill>
                <a:latin typeface="+mn-lt"/>
                <a:ea typeface="+mn-ea"/>
                <a:cs typeface="+mn-cs"/>
              </a:rPr>
              <a:t>change that price. When properly converted and prepared, the quality of the product produced from the recipe should not vary from the original,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no matter how many portions it yields.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if a change is needed in the portion size, then the calculation requires an additional step. Suppose the cook wants to convert the yield to 250 small</a:t>
            </a:r>
          </a:p>
          <a:p>
            <a:r>
              <a:rPr lang="en-US" sz="1200" b="0" i="0" u="none" strike="noStrike" kern="1200" baseline="0" dirty="0">
                <a:solidFill>
                  <a:schemeClr val="tx1"/>
                </a:solidFill>
                <a:latin typeface="+mn-lt"/>
                <a:ea typeface="+mn-ea"/>
                <a:cs typeface="+mn-cs"/>
              </a:rPr>
              <a:t>brownies? If 96 big brownies equals 125 small brownies, divide 250 by 125 (the desired yield divided by the actual yield) to get a conversion factor of 2.</a:t>
            </a:r>
          </a:p>
          <a:p>
            <a:r>
              <a:rPr lang="en-US" sz="1200" b="0" i="0" u="none" strike="noStrike" kern="1200" baseline="0" dirty="0">
                <a:solidFill>
                  <a:schemeClr val="tx1"/>
                </a:solidFill>
                <a:latin typeface="+mn-lt"/>
                <a:ea typeface="+mn-ea"/>
                <a:cs typeface="+mn-cs"/>
              </a:rPr>
              <a:t>The cook would then multiply each ingredient amount by 2 in order to get the desired yield of 250 small brownies.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conversion of a recipe to produce more or less product can also affect the equipment needed to produce the recipe. For example, assume a recipe</a:t>
            </a:r>
          </a:p>
          <a:p>
            <a:r>
              <a:rPr lang="en-US" sz="1200" b="0" i="0" u="none" strike="noStrike" kern="1200" baseline="0" dirty="0">
                <a:solidFill>
                  <a:schemeClr val="tx1"/>
                </a:solidFill>
                <a:latin typeface="+mn-lt"/>
                <a:ea typeface="+mn-ea"/>
                <a:cs typeface="+mn-cs"/>
              </a:rPr>
              <a:t>produces 24 portions and requires the use of 1 hotel pan to do the final pan-up of the product. If the recipe is converted to produce 48 portions, 2 hotel pans</a:t>
            </a:r>
          </a:p>
          <a:p>
            <a:r>
              <a:rPr lang="en-US" sz="1200" b="0" i="0" u="none" strike="noStrike" kern="1200" baseline="0" dirty="0">
                <a:solidFill>
                  <a:schemeClr val="tx1"/>
                </a:solidFill>
                <a:latin typeface="+mn-lt"/>
                <a:ea typeface="+mn-ea"/>
                <a:cs typeface="+mn-cs"/>
              </a:rPr>
              <a:t>will be needed. Or, suppose a recipe calls for 1 tablespoon of an ingredient. If the recipe is increased by a multiplier of 16, then the item measure would be</a:t>
            </a:r>
          </a:p>
          <a:p>
            <a:r>
              <a:rPr lang="en-US" sz="1200" b="0" i="0" u="none" strike="noStrike" kern="1200" baseline="0" dirty="0">
                <a:solidFill>
                  <a:schemeClr val="tx1"/>
                </a:solidFill>
                <a:latin typeface="+mn-lt"/>
                <a:ea typeface="+mn-ea"/>
                <a:cs typeface="+mn-cs"/>
              </a:rPr>
              <a:t>1 cup (16 tablespoons = 1 cup). The cook needs a cup measure rather than a tablespoon measure. The failure to take equipment changes into consideration</a:t>
            </a:r>
          </a:p>
          <a:p>
            <a:r>
              <a:rPr lang="en-US" sz="1200" b="0" i="0" u="none" strike="noStrike" kern="1200" baseline="0" dirty="0">
                <a:solidFill>
                  <a:schemeClr val="tx1"/>
                </a:solidFill>
                <a:latin typeface="+mn-lt"/>
                <a:ea typeface="+mn-ea"/>
                <a:cs typeface="+mn-cs"/>
              </a:rPr>
              <a:t>when converting a recipe can cause problems in preparation. Keep in mind that larger equipment might be needed for mixing and cooking larger amounts of</a:t>
            </a:r>
          </a:p>
          <a:p>
            <a:r>
              <a:rPr lang="en-US" sz="1200" b="0" i="0" u="none" strike="noStrike" kern="1200" baseline="0" dirty="0">
                <a:solidFill>
                  <a:schemeClr val="tx1"/>
                </a:solidFill>
                <a:latin typeface="+mn-lt"/>
                <a:ea typeface="+mn-ea"/>
                <a:cs typeface="+mn-cs"/>
              </a:rPr>
              <a:t>food. Cooking times will often need adjustment as well.</a:t>
            </a:r>
          </a:p>
        </p:txBody>
      </p:sp>
      <p:sp>
        <p:nvSpPr>
          <p:cNvPr id="4" name="Slide Number Placeholder 3"/>
          <p:cNvSpPr>
            <a:spLocks noGrp="1"/>
          </p:cNvSpPr>
          <p:nvPr>
            <p:ph type="sldNum" sz="quarter" idx="10"/>
          </p:nvPr>
        </p:nvSpPr>
        <p:spPr/>
        <p:txBody>
          <a:bodyPr/>
          <a:lstStyle/>
          <a:p>
            <a:fld id="{1C58408A-8D4E-47EE-9B47-775830D1BCC9}" type="slidenum">
              <a:rPr lang="en-US" smtClean="0"/>
              <a:t>22</a:t>
            </a:fld>
            <a:endParaRPr lang="en-US"/>
          </a:p>
        </p:txBody>
      </p:sp>
    </p:spTree>
    <p:extLst>
      <p:ext uri="{BB962C8B-B14F-4D97-AF65-F5344CB8AC3E}">
        <p14:creationId xmlns:p14="http://schemas.microsoft.com/office/powerpoint/2010/main" val="1072376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necessary to convert the recipe from a recipe for 96 portions to one for 250 portions.</a:t>
            </a:r>
          </a:p>
        </p:txBody>
      </p:sp>
      <p:sp>
        <p:nvSpPr>
          <p:cNvPr id="4" name="Slide Number Placeholder 3"/>
          <p:cNvSpPr>
            <a:spLocks noGrp="1"/>
          </p:cNvSpPr>
          <p:nvPr>
            <p:ph type="sldNum" sz="quarter" idx="10"/>
          </p:nvPr>
        </p:nvSpPr>
        <p:spPr/>
        <p:txBody>
          <a:bodyPr/>
          <a:lstStyle/>
          <a:p>
            <a:fld id="{1C58408A-8D4E-47EE-9B47-775830D1BCC9}" type="slidenum">
              <a:rPr lang="en-US" smtClean="0"/>
              <a:t>23</a:t>
            </a:fld>
            <a:endParaRPr lang="en-US"/>
          </a:p>
        </p:txBody>
      </p:sp>
    </p:spTree>
    <p:extLst>
      <p:ext uri="{BB962C8B-B14F-4D97-AF65-F5344CB8AC3E}">
        <p14:creationId xmlns:p14="http://schemas.microsoft.com/office/powerpoint/2010/main" val="351466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Decide how many servings you need (or the desired yield).</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Use the following formula:</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Desired yield ÷ Original yield = Conversion factor, which is the number by which to multiply the ingredients.</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For example, if a chili recipe serves 8, and you need to serve 4, then you would use the equation 4 ÷ 8 = 0.5.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conversion factor is 0.5.</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Multiply each ingredient amount by the conversion factor. This keeps all the ingredients in the same proportion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 each other as they were in the original recipe. Be aware that weights and volumes are not interchangeable, so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when converting a recipe, do not change a volume measurement into a weight measurement. For example, 1 cup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of flour does not weigh 8 ounces.</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As needed, convert answers to logical, measurable amounts. Think about the equipment you will use for measuring.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For example: 6⁄4 cups flour = 1 and ½ cups; 12 tbsp brown sugar = ¾ cup.</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Make any necessary adjustments to equipment, temperature, and time. The depth of food in a pan affects how fast it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will cook. Use pans that are the right size for the amount of food—neither too large nor too small.</a:t>
            </a:r>
          </a:p>
        </p:txBody>
      </p:sp>
      <p:sp>
        <p:nvSpPr>
          <p:cNvPr id="4" name="Slide Number Placeholder 3"/>
          <p:cNvSpPr>
            <a:spLocks noGrp="1"/>
          </p:cNvSpPr>
          <p:nvPr>
            <p:ph type="sldNum" sz="quarter" idx="10"/>
          </p:nvPr>
        </p:nvSpPr>
        <p:spPr/>
        <p:txBody>
          <a:bodyPr/>
          <a:lstStyle/>
          <a:p>
            <a:fld id="{1C58408A-8D4E-47EE-9B47-775830D1BCC9}" type="slidenum">
              <a:rPr lang="en-US" smtClean="0"/>
              <a:t>24</a:t>
            </a:fld>
            <a:endParaRPr lang="en-US"/>
          </a:p>
        </p:txBody>
      </p:sp>
    </p:spTree>
    <p:extLst>
      <p:ext uri="{BB962C8B-B14F-4D97-AF65-F5344CB8AC3E}">
        <p14:creationId xmlns:p14="http://schemas.microsoft.com/office/powerpoint/2010/main" val="376720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most commonly used system of measurement in the United States is based on customary units. Some examples of these customary units are ounces,</a:t>
            </a:r>
          </a:p>
          <a:p>
            <a:r>
              <a:rPr lang="en-US" sz="1200" b="0" i="0" u="none" strike="noStrike" kern="1200" baseline="0" dirty="0">
                <a:solidFill>
                  <a:schemeClr val="tx1"/>
                </a:solidFill>
                <a:latin typeface="+mn-lt"/>
                <a:ea typeface="+mn-ea"/>
                <a:cs typeface="+mn-cs"/>
              </a:rPr>
              <a:t>teaspoons, tablespoons, cups, pints, and gallons. Most American recipes are written using this customary system.</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58408A-8D4E-47EE-9B47-775830D1BCC9}" type="slidenum">
              <a:rPr lang="en-US" smtClean="0"/>
              <a:t>25</a:t>
            </a:fld>
            <a:endParaRPr lang="en-US"/>
          </a:p>
        </p:txBody>
      </p:sp>
    </p:spTree>
    <p:extLst>
      <p:ext uri="{BB962C8B-B14F-4D97-AF65-F5344CB8AC3E}">
        <p14:creationId xmlns:p14="http://schemas.microsoft.com/office/powerpoint/2010/main" val="4219475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Cooking and baking require the exact weighing and measuring of ingredients to ensure consistent quality and minimal waste. It is important to understand that</a:t>
            </a:r>
          </a:p>
          <a:p>
            <a:r>
              <a:rPr lang="en-US" sz="1200" b="0" i="0" u="none" strike="noStrike" kern="1200" baseline="0" dirty="0">
                <a:solidFill>
                  <a:schemeClr val="tx1"/>
                </a:solidFill>
                <a:latin typeface="+mn-lt"/>
                <a:ea typeface="+mn-ea"/>
                <a:cs typeface="+mn-cs"/>
              </a:rPr>
              <a:t>the same amount can be expressed in different ways by using different units of measure. This is called an equivalent. For example, 4 tablespoons of flour is</a:t>
            </a:r>
          </a:p>
          <a:p>
            <a:r>
              <a:rPr lang="en-US" sz="1200" b="0" i="0" u="none" strike="noStrike" kern="1200" baseline="0" dirty="0">
                <a:solidFill>
                  <a:schemeClr val="tx1"/>
                </a:solidFill>
                <a:latin typeface="+mn-lt"/>
                <a:ea typeface="+mn-ea"/>
                <a:cs typeface="+mn-cs"/>
              </a:rPr>
              <a:t>equivalent to ¼ cup of flour. Table 14.3 shows the customary units of measure commonly used in the United States and their equivalence to each other.</a:t>
            </a:r>
          </a:p>
        </p:txBody>
      </p:sp>
      <p:sp>
        <p:nvSpPr>
          <p:cNvPr id="4" name="Slide Number Placeholder 3"/>
          <p:cNvSpPr>
            <a:spLocks noGrp="1"/>
          </p:cNvSpPr>
          <p:nvPr>
            <p:ph type="sldNum" sz="quarter" idx="10"/>
          </p:nvPr>
        </p:nvSpPr>
        <p:spPr/>
        <p:txBody>
          <a:bodyPr/>
          <a:lstStyle/>
          <a:p>
            <a:fld id="{1C58408A-8D4E-47EE-9B47-775830D1BCC9}" type="slidenum">
              <a:rPr lang="en-US" smtClean="0"/>
              <a:t>26</a:t>
            </a:fld>
            <a:endParaRPr lang="en-US"/>
          </a:p>
        </p:txBody>
      </p:sp>
    </p:spTree>
    <p:extLst>
      <p:ext uri="{BB962C8B-B14F-4D97-AF65-F5344CB8AC3E}">
        <p14:creationId xmlns:p14="http://schemas.microsoft.com/office/powerpoint/2010/main" val="341396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Customary units of measure commonly used in the United States and their equivalence to each other.</a:t>
            </a:r>
          </a:p>
        </p:txBody>
      </p:sp>
      <p:sp>
        <p:nvSpPr>
          <p:cNvPr id="4" name="Slide Number Placeholder 3"/>
          <p:cNvSpPr>
            <a:spLocks noGrp="1"/>
          </p:cNvSpPr>
          <p:nvPr>
            <p:ph type="sldNum" sz="quarter" idx="10"/>
          </p:nvPr>
        </p:nvSpPr>
        <p:spPr/>
        <p:txBody>
          <a:bodyPr/>
          <a:lstStyle/>
          <a:p>
            <a:fld id="{1C58408A-8D4E-47EE-9B47-775830D1BCC9}" type="slidenum">
              <a:rPr lang="en-US" smtClean="0"/>
              <a:t>27</a:t>
            </a:fld>
            <a:endParaRPr lang="en-US"/>
          </a:p>
        </p:txBody>
      </p:sp>
    </p:spTree>
    <p:extLst>
      <p:ext uri="{BB962C8B-B14F-4D97-AF65-F5344CB8AC3E}">
        <p14:creationId xmlns:p14="http://schemas.microsoft.com/office/powerpoint/2010/main" val="1544040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metric system is the standard system used in many other parts of the world. It is also used by scientists and health professionals. </a:t>
            </a:r>
            <a:r>
              <a:rPr lang="en-US" sz="1200" b="1" i="0" u="none" strike="noStrike" kern="1200" baseline="0" dirty="0">
                <a:solidFill>
                  <a:schemeClr val="tx1"/>
                </a:solidFill>
                <a:latin typeface="+mn-lt"/>
                <a:ea typeface="+mn-ea"/>
                <a:cs typeface="+mn-cs"/>
              </a:rPr>
              <a:t>Metric units </a:t>
            </a:r>
            <a:r>
              <a:rPr lang="en-US" sz="1200" b="0" i="0" u="none" strike="noStrike" kern="1200" baseline="0" dirty="0">
                <a:solidFill>
                  <a:schemeClr val="tx1"/>
                </a:solidFill>
                <a:latin typeface="+mn-lt"/>
                <a:ea typeface="+mn-ea"/>
                <a:cs typeface="+mn-cs"/>
              </a:rPr>
              <a:t>are based on</a:t>
            </a:r>
          </a:p>
          <a:p>
            <a:r>
              <a:rPr lang="en-US" sz="1200" b="0" i="0" u="none" strike="noStrike" kern="1200" baseline="0" dirty="0">
                <a:solidFill>
                  <a:schemeClr val="tx1"/>
                </a:solidFill>
                <a:latin typeface="+mn-lt"/>
                <a:ea typeface="+mn-ea"/>
                <a:cs typeface="+mn-cs"/>
              </a:rPr>
              <a:t>multiples of 10 and include milliliters, liters, milligrams, grams, and kilograms. For example, just as there are 100 pennies in one dollar, there are 100 milligrams</a:t>
            </a:r>
          </a:p>
          <a:p>
            <a:r>
              <a:rPr lang="en-US" sz="1200" b="0" i="0" u="none" strike="noStrike" kern="1200" baseline="0" dirty="0">
                <a:solidFill>
                  <a:schemeClr val="tx1"/>
                </a:solidFill>
                <a:latin typeface="+mn-lt"/>
                <a:ea typeface="+mn-ea"/>
                <a:cs typeface="+mn-cs"/>
              </a:rPr>
              <a:t>in one gram.</a:t>
            </a:r>
          </a:p>
        </p:txBody>
      </p:sp>
      <p:sp>
        <p:nvSpPr>
          <p:cNvPr id="4" name="Slide Number Placeholder 3"/>
          <p:cNvSpPr>
            <a:spLocks noGrp="1"/>
          </p:cNvSpPr>
          <p:nvPr>
            <p:ph type="sldNum" sz="quarter" idx="10"/>
          </p:nvPr>
        </p:nvSpPr>
        <p:spPr/>
        <p:txBody>
          <a:bodyPr/>
          <a:lstStyle/>
          <a:p>
            <a:fld id="{1C58408A-8D4E-47EE-9B47-775830D1BCC9}" type="slidenum">
              <a:rPr lang="en-US" smtClean="0"/>
              <a:t>28</a:t>
            </a:fld>
            <a:endParaRPr lang="en-US"/>
          </a:p>
        </p:txBody>
      </p:sp>
    </p:spTree>
    <p:extLst>
      <p:ext uri="{BB962C8B-B14F-4D97-AF65-F5344CB8AC3E}">
        <p14:creationId xmlns:p14="http://schemas.microsoft.com/office/powerpoint/2010/main" val="39269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important to be very familiar with both systems of measurement. As long as the correct measuring equipment is available, it is not necessary to convert</a:t>
            </a:r>
          </a:p>
          <a:p>
            <a:r>
              <a:rPr lang="en-US" sz="1200" b="0" i="0" u="none" strike="noStrike" kern="1200" baseline="0" dirty="0">
                <a:solidFill>
                  <a:schemeClr val="tx1"/>
                </a:solidFill>
                <a:latin typeface="+mn-lt"/>
                <a:ea typeface="+mn-ea"/>
                <a:cs typeface="+mn-cs"/>
              </a:rPr>
              <a:t>measurements from one system to the other. If a recipe is written using metric units, use metric measuring tools. It is helpful, however, to understand some</a:t>
            </a:r>
          </a:p>
          <a:p>
            <a:r>
              <a:rPr lang="en-US" sz="1200" b="0" i="0" u="none" strike="noStrike" kern="1200" baseline="0" dirty="0">
                <a:solidFill>
                  <a:schemeClr val="tx1"/>
                </a:solidFill>
                <a:latin typeface="+mn-lt"/>
                <a:ea typeface="+mn-ea"/>
                <a:cs typeface="+mn-cs"/>
              </a:rPr>
              <a:t>common equivalencies. For example, 4 tablespoons of flour is equivalent to ¼ cup of flour, or about 60 milliliters.</a:t>
            </a:r>
          </a:p>
        </p:txBody>
      </p:sp>
      <p:sp>
        <p:nvSpPr>
          <p:cNvPr id="4" name="Slide Number Placeholder 3"/>
          <p:cNvSpPr>
            <a:spLocks noGrp="1"/>
          </p:cNvSpPr>
          <p:nvPr>
            <p:ph type="sldNum" sz="quarter" idx="10"/>
          </p:nvPr>
        </p:nvSpPr>
        <p:spPr/>
        <p:txBody>
          <a:bodyPr/>
          <a:lstStyle/>
          <a:p>
            <a:fld id="{1C58408A-8D4E-47EE-9B47-775830D1BCC9}" type="slidenum">
              <a:rPr lang="en-US" smtClean="0"/>
              <a:t>29</a:t>
            </a:fld>
            <a:endParaRPr lang="en-US"/>
          </a:p>
        </p:txBody>
      </p:sp>
    </p:spTree>
    <p:extLst>
      <p:ext uri="{BB962C8B-B14F-4D97-AF65-F5344CB8AC3E}">
        <p14:creationId xmlns:p14="http://schemas.microsoft.com/office/powerpoint/2010/main" val="1554104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Thermometers measure degrees of temperature in either Fahrenheit (°F), which is the customary measure, or Celsius (°C), which is the metric measure.</a:t>
            </a:r>
          </a:p>
          <a:p>
            <a:r>
              <a:rPr lang="en-US" sz="1200" b="0" i="0" u="none" strike="noStrike" kern="1200" baseline="0" dirty="0">
                <a:solidFill>
                  <a:schemeClr val="tx1"/>
                </a:solidFill>
                <a:latin typeface="+mn-lt"/>
                <a:ea typeface="+mn-ea"/>
                <a:cs typeface="+mn-cs"/>
              </a:rPr>
              <a:t>Convert between the two measurements easily by following the formulas outlined below.</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Temperature Conversion</a:t>
            </a:r>
          </a:p>
          <a:p>
            <a:r>
              <a:rPr lang="en-US" sz="1200" b="0" i="0" u="none" strike="noStrike" kern="1200" baseline="0" dirty="0">
                <a:solidFill>
                  <a:schemeClr val="tx1"/>
                </a:solidFill>
                <a:latin typeface="+mn-lt"/>
                <a:ea typeface="+mn-ea"/>
                <a:cs typeface="+mn-cs"/>
              </a:rPr>
              <a:t>Fahrenheit (°F) to Celsius (°C): Subtract 32 from the Fahrenheit number, multiply by 5, and then divide by 9.</a:t>
            </a:r>
          </a:p>
          <a:p>
            <a:r>
              <a:rPr lang="en-US" sz="1200" b="0" i="0" u="none" strike="noStrike" kern="1200" baseline="0" dirty="0">
                <a:solidFill>
                  <a:schemeClr val="tx1"/>
                </a:solidFill>
                <a:latin typeface="+mn-lt"/>
                <a:ea typeface="+mn-ea"/>
                <a:cs typeface="+mn-cs"/>
              </a:rPr>
              <a:t>Celsius (°C) to Fahrenheit (°F): Multiply the Celsius number by 9, divide by 5, and then add 32.</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30</a:t>
            </a:fld>
            <a:endParaRPr lang="en-US"/>
          </a:p>
        </p:txBody>
      </p:sp>
    </p:spTree>
    <p:extLst>
      <p:ext uri="{BB962C8B-B14F-4D97-AF65-F5344CB8AC3E}">
        <p14:creationId xmlns:p14="http://schemas.microsoft.com/office/powerpoint/2010/main" val="1403082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Numbers are added by lining them up in columns and then assigning each column of digits a value of 1, 10,</a:t>
            </a:r>
          </a:p>
          <a:p>
            <a:r>
              <a:rPr lang="en-US" sz="1200" b="0" i="0" u="none" strike="noStrike" kern="1200" baseline="0" dirty="0">
                <a:solidFill>
                  <a:schemeClr val="tx1"/>
                </a:solidFill>
                <a:latin typeface="+mn-lt"/>
                <a:ea typeface="+mn-ea"/>
                <a:cs typeface="+mn-cs"/>
              </a:rPr>
              <a:t>100, 1,000, and so on, beginning with the right-most column. In the number 372, 2 is in the ones column, 7 is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 the tens column, and 3 is in the hundreds column. When adding larger numbers, if a column adds to 10 or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greater, the 1 moves to the left and is added to that column, which is called carrying. This means one is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subtracted from the digit in the tens column, and ten is added to the digit in the ones column.</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a:t>
            </a:fld>
            <a:endParaRPr lang="en-US"/>
          </a:p>
        </p:txBody>
      </p:sp>
    </p:spTree>
    <p:extLst>
      <p:ext uri="{BB962C8B-B14F-4D97-AF65-F5344CB8AC3E}">
        <p14:creationId xmlns:p14="http://schemas.microsoft.com/office/powerpoint/2010/main" val="3373593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term </a:t>
            </a:r>
            <a:r>
              <a:rPr lang="en-US" sz="1200" b="1" i="0" u="none" strike="noStrike" kern="1200" baseline="0" dirty="0">
                <a:solidFill>
                  <a:schemeClr val="tx1"/>
                </a:solidFill>
                <a:latin typeface="+mn-lt"/>
                <a:ea typeface="+mn-ea"/>
                <a:cs typeface="+mn-cs"/>
              </a:rPr>
              <a:t>measurement</a:t>
            </a:r>
            <a:r>
              <a:rPr lang="en-US" sz="1200" b="0" i="0" u="none" strike="noStrike" kern="1200" baseline="0" dirty="0">
                <a:solidFill>
                  <a:schemeClr val="tx1"/>
                </a:solidFill>
                <a:latin typeface="+mn-lt"/>
                <a:ea typeface="+mn-ea"/>
                <a:cs typeface="+mn-cs"/>
              </a:rPr>
              <a:t> refers to how much of something is being used in a recipe. Ingredients can be measured in several ways. Most ingredients are</a:t>
            </a:r>
          </a:p>
          <a:p>
            <a:r>
              <a:rPr lang="en-US" sz="1200" b="0" i="0" u="none" strike="noStrike" kern="1200" baseline="0" dirty="0">
                <a:solidFill>
                  <a:schemeClr val="tx1"/>
                </a:solidFill>
                <a:latin typeface="+mn-lt"/>
                <a:ea typeface="+mn-ea"/>
                <a:cs typeface="+mn-cs"/>
              </a:rPr>
              <a:t>measured by volume. </a:t>
            </a:r>
            <a:r>
              <a:rPr lang="en-US" sz="1200" b="1" i="0" u="none" strike="noStrike" kern="1200" baseline="0" dirty="0">
                <a:solidFill>
                  <a:schemeClr val="tx1"/>
                </a:solidFill>
                <a:latin typeface="+mn-lt"/>
                <a:ea typeface="+mn-ea"/>
                <a:cs typeface="+mn-cs"/>
              </a:rPr>
              <a:t>Volume</a:t>
            </a:r>
            <a:r>
              <a:rPr lang="en-US" sz="1200" b="0" i="0" u="none" strike="noStrike" kern="1200" baseline="0" dirty="0">
                <a:solidFill>
                  <a:schemeClr val="tx1"/>
                </a:solidFill>
                <a:latin typeface="+mn-lt"/>
                <a:ea typeface="+mn-ea"/>
                <a:cs typeface="+mn-cs"/>
              </a:rPr>
              <a:t> is the amount of space an ingredient takes up. For example, a salad recipe might list 1 cup cooked pasta or ¼ teaspoon</a:t>
            </a:r>
          </a:p>
          <a:p>
            <a:r>
              <a:rPr lang="en-US" sz="1200" b="0" i="0" u="none" strike="noStrike" kern="1200" baseline="0" dirty="0">
                <a:solidFill>
                  <a:schemeClr val="tx1"/>
                </a:solidFill>
                <a:latin typeface="+mn-lt"/>
                <a:ea typeface="+mn-ea"/>
                <a:cs typeface="+mn-cs"/>
              </a:rPr>
              <a:t>of pepper. Other ingredients are measured by weight or heaviness, such as 1 pound of fish fillets or 2 ounces of butter. Yet other ingredients may be</a:t>
            </a:r>
          </a:p>
          <a:p>
            <a:r>
              <a:rPr lang="en-US" sz="1200" b="0" i="0" u="none" strike="noStrike" kern="1200" baseline="0" dirty="0">
                <a:solidFill>
                  <a:schemeClr val="tx1"/>
                </a:solidFill>
                <a:latin typeface="+mn-lt"/>
                <a:ea typeface="+mn-ea"/>
                <a:cs typeface="+mn-cs"/>
              </a:rPr>
              <a:t>measured by the count, or number, of items, such as 1 medium banana or 3 egg whites. No matter how an ingredient is measured, careful, accurate</a:t>
            </a:r>
          </a:p>
          <a:p>
            <a:r>
              <a:rPr lang="en-US" sz="1200" b="0" i="0" u="none" strike="noStrike" kern="1200" baseline="0" dirty="0">
                <a:solidFill>
                  <a:schemeClr val="tx1"/>
                </a:solidFill>
                <a:latin typeface="+mn-lt"/>
                <a:ea typeface="+mn-ea"/>
                <a:cs typeface="+mn-cs"/>
              </a:rPr>
              <a:t>measurement is necessary for quality and quantity control.</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31</a:t>
            </a:fld>
            <a:endParaRPr lang="en-US"/>
          </a:p>
        </p:txBody>
      </p:sp>
    </p:spTree>
    <p:extLst>
      <p:ext uri="{BB962C8B-B14F-4D97-AF65-F5344CB8AC3E}">
        <p14:creationId xmlns:p14="http://schemas.microsoft.com/office/powerpoint/2010/main" val="1894490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Volume is not as accurate a measure as weight—particularly for solids—because the nature of the item creates major variations in the amount of space</a:t>
            </a:r>
          </a:p>
          <a:p>
            <a:r>
              <a:rPr lang="en-US" sz="1200" b="0" i="0" u="none" strike="noStrike" kern="1200" baseline="0" dirty="0">
                <a:solidFill>
                  <a:schemeClr val="tx1"/>
                </a:solidFill>
                <a:latin typeface="+mn-lt"/>
                <a:ea typeface="+mn-ea"/>
                <a:cs typeface="+mn-cs"/>
              </a:rPr>
              <a:t>it occupies. For example, 1 cup of water weighs 8 ounces, but 1 cup of flour weighs approximately 3–4 ounces, depending on whether or not it has</a:t>
            </a:r>
          </a:p>
          <a:p>
            <a:r>
              <a:rPr lang="en-US" sz="1200" b="0" i="0" u="none" strike="noStrike" kern="1200" baseline="0" dirty="0">
                <a:solidFill>
                  <a:schemeClr val="tx1"/>
                </a:solidFill>
                <a:latin typeface="+mn-lt"/>
                <a:ea typeface="+mn-ea"/>
                <a:cs typeface="+mn-cs"/>
              </a:rPr>
              <a:t>been “packed.” Volume is often used to measure amounts of dry ingredients such as herbs and spices that are too small to easily and accurately weigh.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Volume measurement is best used for liquids, but remember that even liquids can vary in weight in relation to volume. Always remember that the term fluid</a:t>
            </a:r>
          </a:p>
          <a:p>
            <a:r>
              <a:rPr lang="en-US" sz="1200" b="0" i="0" u="none" strike="noStrike" kern="1200" baseline="0" dirty="0">
                <a:solidFill>
                  <a:schemeClr val="tx1"/>
                </a:solidFill>
                <a:latin typeface="+mn-lt"/>
                <a:ea typeface="+mn-ea"/>
                <a:cs typeface="+mn-cs"/>
              </a:rPr>
              <a:t>ounce is a volume measurement, not a weight. Only with water or a water-like substance is 1 cup (volume measurement) equal to 8 fluid ounces (volume</a:t>
            </a:r>
          </a:p>
          <a:p>
            <a:r>
              <a:rPr lang="en-US" sz="1200" b="0" i="0" u="none" strike="noStrike" kern="1200" baseline="0" dirty="0">
                <a:solidFill>
                  <a:schemeClr val="tx1"/>
                </a:solidFill>
                <a:latin typeface="+mn-lt"/>
                <a:ea typeface="+mn-ea"/>
                <a:cs typeface="+mn-cs"/>
              </a:rPr>
              <a:t>measurement) and to 8 ounces (weight measurement). Examples of water-like liquids in the kitchen include milk, oils, thin liquids such as vinegar, and</a:t>
            </a:r>
          </a:p>
          <a:p>
            <a:r>
              <a:rPr lang="en-US" sz="1200" b="0" i="0" u="none" strike="noStrike" kern="1200" baseline="0" dirty="0">
                <a:solidFill>
                  <a:schemeClr val="tx1"/>
                </a:solidFill>
                <a:latin typeface="+mn-lt"/>
                <a:ea typeface="+mn-ea"/>
                <a:cs typeface="+mn-cs"/>
              </a:rPr>
              <a:t>melted butter.</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32</a:t>
            </a:fld>
            <a:endParaRPr lang="en-US"/>
          </a:p>
        </p:txBody>
      </p:sp>
    </p:spTree>
    <p:extLst>
      <p:ext uri="{BB962C8B-B14F-4D97-AF65-F5344CB8AC3E}">
        <p14:creationId xmlns:p14="http://schemas.microsoft.com/office/powerpoint/2010/main" val="546786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Liquid measuring cups are see-through and have measurement markings on the side. They are typically marked in fractions of a cup, fluid ounces, and milliliters.</a:t>
            </a:r>
          </a:p>
          <a:p>
            <a:r>
              <a:rPr lang="en-US" sz="1200" b="0" i="0" u="none" strike="noStrike" kern="1200" baseline="0" dirty="0">
                <a:solidFill>
                  <a:schemeClr val="tx1"/>
                </a:solidFill>
                <a:latin typeface="+mn-lt"/>
                <a:ea typeface="+mn-ea"/>
                <a:cs typeface="+mn-cs"/>
              </a:rPr>
              <a:t>Customary sizes for measuring cups are 1 cup, 1 pint, 1 quart, and 1 gallon. Metric cups usually come in 250 milliliter and 500 milliliter sizes.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Measuring spoons generally come in a set of four or five. Most customary sets include these sizes: ¼ teaspoon, ½ teaspoon, 1 teaspoon, and 1</a:t>
            </a:r>
          </a:p>
          <a:p>
            <a:r>
              <a:rPr lang="en-US" sz="1200" b="0" i="0" u="none" strike="noStrike" kern="1200" baseline="0" dirty="0">
                <a:solidFill>
                  <a:schemeClr val="tx1"/>
                </a:solidFill>
                <a:latin typeface="+mn-lt"/>
                <a:ea typeface="+mn-ea"/>
                <a:cs typeface="+mn-cs"/>
              </a:rPr>
              <a:t>tablespoon. Metric sets include 1 milliliter, 2 milliliter, 5 milliliter, 15 milliliter, and 25 milliliter measures.</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33</a:t>
            </a:fld>
            <a:endParaRPr lang="en-US"/>
          </a:p>
        </p:txBody>
      </p:sp>
    </p:spTree>
    <p:extLst>
      <p:ext uri="{BB962C8B-B14F-4D97-AF65-F5344CB8AC3E}">
        <p14:creationId xmlns:p14="http://schemas.microsoft.com/office/powerpoint/2010/main" val="413039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Weight is the measurement of an item’s resistance to gravity. Weight is expressed in ounces and pounds. Think of the difference between a cup of</a:t>
            </a:r>
          </a:p>
          <a:p>
            <a:r>
              <a:rPr lang="en-US" sz="1200" b="0" i="0" u="none" strike="noStrike" kern="1200" baseline="0" dirty="0">
                <a:solidFill>
                  <a:schemeClr val="tx1"/>
                </a:solidFill>
                <a:latin typeface="+mn-lt"/>
                <a:ea typeface="+mn-ea"/>
                <a:cs typeface="+mn-cs"/>
              </a:rPr>
              <a:t>popcorn and a cup of water. Both take up the same amount of space, but they do not weigh the same. The water is heavier. To find out how much each</a:t>
            </a:r>
          </a:p>
          <a:p>
            <a:r>
              <a:rPr lang="en-US" sz="1200" b="0" i="0" u="none" strike="noStrike" kern="1200" baseline="0" dirty="0">
                <a:solidFill>
                  <a:schemeClr val="tx1"/>
                </a:solidFill>
                <a:latin typeface="+mn-lt"/>
                <a:ea typeface="+mn-ea"/>
                <a:cs typeface="+mn-cs"/>
              </a:rPr>
              <a:t>cup weighs, use a kitchen scale, not a measuring cup. Weight is often measured in ounces, while volume—as discussed earlier in this section—is</a:t>
            </a:r>
          </a:p>
          <a:p>
            <a:r>
              <a:rPr lang="en-US" sz="1200" b="0" i="0" u="none" strike="noStrike" kern="1200" baseline="0" dirty="0">
                <a:solidFill>
                  <a:schemeClr val="tx1"/>
                </a:solidFill>
                <a:latin typeface="+mn-lt"/>
                <a:ea typeface="+mn-ea"/>
                <a:cs typeface="+mn-cs"/>
              </a:rPr>
              <a:t>measured in fluid ounces.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food scale is helpful for measuring ingredients by weight. Scales are used to weigh ingredients for preparation and portion control. Both ounce/gram and</a:t>
            </a:r>
          </a:p>
          <a:p>
            <a:r>
              <a:rPr lang="en-US" sz="1200" b="0" i="0" u="none" strike="noStrike" kern="1200" baseline="0" dirty="0">
                <a:solidFill>
                  <a:schemeClr val="tx1"/>
                </a:solidFill>
                <a:latin typeface="+mn-lt"/>
                <a:ea typeface="+mn-ea"/>
                <a:cs typeface="+mn-cs"/>
              </a:rPr>
              <a:t>pound/kilo scales are necessary.</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34</a:t>
            </a:fld>
            <a:endParaRPr lang="en-US"/>
          </a:p>
        </p:txBody>
      </p:sp>
    </p:spTree>
    <p:extLst>
      <p:ext uri="{BB962C8B-B14F-4D97-AF65-F5344CB8AC3E}">
        <p14:creationId xmlns:p14="http://schemas.microsoft.com/office/powerpoint/2010/main" val="3413408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using a food scale, do the following: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Decide in what container to weigh the food.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Place the empty container on the scale.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Adjust the scale until it reads zero (or tare).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Add the food to the container until the scale shows the desired amount.</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35</a:t>
            </a:fld>
            <a:endParaRPr lang="en-US"/>
          </a:p>
        </p:txBody>
      </p:sp>
    </p:spTree>
    <p:extLst>
      <p:ext uri="{BB962C8B-B14F-4D97-AF65-F5344CB8AC3E}">
        <p14:creationId xmlns:p14="http://schemas.microsoft.com/office/powerpoint/2010/main" val="152285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Remember to correctly weigh an item and account for the weight of the container in which the item is located. This is known as </a:t>
            </a:r>
            <a:r>
              <a:rPr lang="en-US" sz="1200" b="1" i="0" u="none" strike="noStrike" kern="1200" baseline="0" dirty="0">
                <a:solidFill>
                  <a:schemeClr val="tx1"/>
                </a:solidFill>
                <a:latin typeface="+mn-lt"/>
                <a:ea typeface="+mn-ea"/>
                <a:cs typeface="+mn-cs"/>
              </a:rPr>
              <a:t>taring</a:t>
            </a:r>
            <a:r>
              <a:rPr lang="en-US" sz="1200" b="0" i="0" u="none" strike="noStrike" kern="1200" baseline="0" dirty="0">
                <a:solidFill>
                  <a:schemeClr val="tx1"/>
                </a:solidFill>
                <a:latin typeface="+mn-lt"/>
                <a:ea typeface="+mn-ea"/>
                <a:cs typeface="+mn-cs"/>
              </a:rPr>
              <a:t> the scale. To do</a:t>
            </a:r>
          </a:p>
          <a:p>
            <a:r>
              <a:rPr lang="en-US" sz="1200" b="0" i="0" u="none" strike="noStrike" kern="1200" baseline="0" dirty="0">
                <a:solidFill>
                  <a:schemeClr val="tx1"/>
                </a:solidFill>
                <a:latin typeface="+mn-lt"/>
                <a:ea typeface="+mn-ea"/>
                <a:cs typeface="+mn-cs"/>
              </a:rPr>
              <a:t>this properly, you should do the following:</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On a movable-face scale (a spring scale or portion-control scale), place the container on the scale. Then adjust the face back to zero.</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On a balance-beam scale, place the container on one end of the scale. Then place the tare weight on the other end until the beam balances.</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36</a:t>
            </a:fld>
            <a:endParaRPr lang="en-US"/>
          </a:p>
        </p:txBody>
      </p:sp>
    </p:spTree>
    <p:extLst>
      <p:ext uri="{BB962C8B-B14F-4D97-AF65-F5344CB8AC3E}">
        <p14:creationId xmlns:p14="http://schemas.microsoft.com/office/powerpoint/2010/main" val="3270539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a few different types of scales available for weighing food: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Spring scale: </a:t>
            </a:r>
            <a:r>
              <a:rPr lang="en-US" sz="1200" b="0" i="0" u="none" strike="noStrike" kern="1200" baseline="0" dirty="0">
                <a:solidFill>
                  <a:schemeClr val="tx1"/>
                </a:solidFill>
                <a:latin typeface="+mn-lt"/>
                <a:ea typeface="+mn-ea"/>
                <a:cs typeface="+mn-cs"/>
              </a:rPr>
              <a:t>The scale measures the pressure placed on the spring. An example would be the hanging scales used in the produce department of</a:t>
            </a:r>
          </a:p>
          <a:p>
            <a:r>
              <a:rPr lang="en-US" sz="1200" b="0" i="0" u="none" strike="noStrike" kern="1200" baseline="0" dirty="0">
                <a:solidFill>
                  <a:schemeClr val="tx1"/>
                </a:solidFill>
                <a:latin typeface="+mn-lt"/>
                <a:ea typeface="+mn-ea"/>
                <a:cs typeface="+mn-cs"/>
              </a:rPr>
              <a:t>grocery stores. Weight is added to a “hanging scoop,” which pulls down and measures the pressure placed on the spring.</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37</a:t>
            </a:fld>
            <a:endParaRPr lang="en-US"/>
          </a:p>
        </p:txBody>
      </p:sp>
    </p:spTree>
    <p:extLst>
      <p:ext uri="{BB962C8B-B14F-4D97-AF65-F5344CB8AC3E}">
        <p14:creationId xmlns:p14="http://schemas.microsoft.com/office/powerpoint/2010/main" val="181166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Balance beam</a:t>
            </a:r>
            <a:r>
              <a:rPr lang="en-US" sz="1200" b="0" i="0" u="none" strike="noStrike" kern="1200" baseline="0" dirty="0">
                <a:solidFill>
                  <a:schemeClr val="tx1"/>
                </a:solidFill>
                <a:latin typeface="+mn-lt"/>
                <a:ea typeface="+mn-ea"/>
                <a:cs typeface="+mn-cs"/>
              </a:rPr>
              <a:t>, also called a </a:t>
            </a:r>
            <a:r>
              <a:rPr lang="en-US" sz="1200" b="1" i="0" u="none" strike="noStrike" kern="1200" baseline="0" dirty="0">
                <a:solidFill>
                  <a:schemeClr val="tx1"/>
                </a:solidFill>
                <a:latin typeface="+mn-lt"/>
                <a:ea typeface="+mn-ea"/>
                <a:cs typeface="+mn-cs"/>
              </a:rPr>
              <a:t>baker’s scale</a:t>
            </a:r>
            <a:r>
              <a:rPr lang="en-US" sz="1200" b="0" i="0" u="none" strike="noStrike" kern="1200" baseline="0" dirty="0">
                <a:solidFill>
                  <a:schemeClr val="tx1"/>
                </a:solidFill>
                <a:latin typeface="+mn-lt"/>
                <a:ea typeface="+mn-ea"/>
                <a:cs typeface="+mn-cs"/>
              </a:rPr>
              <a:t>: The weight of the item is placed on one end, and the product is placed on the other end until the</a:t>
            </a:r>
          </a:p>
          <a:p>
            <a:r>
              <a:rPr lang="en-US" sz="1200" b="0" i="0" u="none" strike="noStrike" kern="1200" baseline="0" dirty="0">
                <a:solidFill>
                  <a:schemeClr val="tx1"/>
                </a:solidFill>
                <a:latin typeface="+mn-lt"/>
                <a:ea typeface="+mn-ea"/>
                <a:cs typeface="+mn-cs"/>
              </a:rPr>
              <a:t>beam balances. Scoops, counterweights, and pound measures are added to the scale, and ingredients are added to bring balance.</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38</a:t>
            </a:fld>
            <a:endParaRPr lang="en-US"/>
          </a:p>
        </p:txBody>
      </p:sp>
    </p:spTree>
    <p:extLst>
      <p:ext uri="{BB962C8B-B14F-4D97-AF65-F5344CB8AC3E}">
        <p14:creationId xmlns:p14="http://schemas.microsoft.com/office/powerpoint/2010/main" val="3555009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Electronic scale:</a:t>
            </a:r>
            <a:r>
              <a:rPr lang="en-US" sz="1200" b="0" i="0" u="none" strike="noStrike" kern="1200" baseline="0" dirty="0">
                <a:solidFill>
                  <a:schemeClr val="tx1"/>
                </a:solidFill>
                <a:latin typeface="+mn-lt"/>
                <a:ea typeface="+mn-ea"/>
                <a:cs typeface="+mn-cs"/>
              </a:rPr>
              <a:t> This measures resistance electronically. Digital scales are becoming more popular due to their portability and cost.</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39</a:t>
            </a:fld>
            <a:endParaRPr lang="en-US"/>
          </a:p>
        </p:txBody>
      </p:sp>
    </p:spTree>
    <p:extLst>
      <p:ext uri="{BB962C8B-B14F-4D97-AF65-F5344CB8AC3E}">
        <p14:creationId xmlns:p14="http://schemas.microsoft.com/office/powerpoint/2010/main" val="258138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Measuring Fat: </a:t>
            </a:r>
            <a:r>
              <a:rPr lang="en-US" sz="1200" b="0" i="0" u="none" strike="noStrike" kern="1200" baseline="0" dirty="0">
                <a:solidFill>
                  <a:schemeClr val="tx1"/>
                </a:solidFill>
                <a:latin typeface="+mn-lt"/>
                <a:ea typeface="+mn-ea"/>
                <a:cs typeface="+mn-cs"/>
              </a:rPr>
              <a:t>The best method for measuring fats, such as butter, margarine, or shortening, is by weight. Most professional bake shop recipes will ask for fat</a:t>
            </a:r>
          </a:p>
          <a:p>
            <a:r>
              <a:rPr lang="en-US" sz="1200" b="0" i="0" u="none" strike="noStrike" kern="1200" baseline="0" dirty="0">
                <a:solidFill>
                  <a:schemeClr val="tx1"/>
                </a:solidFill>
                <a:latin typeface="+mn-lt"/>
                <a:ea typeface="+mn-ea"/>
                <a:cs typeface="+mn-cs"/>
              </a:rPr>
              <a:t>to be measured by weight. Some recipes may ask for the fat to be measured by volume (teaspoon, tablespoon, cup, etc.), or by ¼-pound sticks. No matter</a:t>
            </a:r>
          </a:p>
          <a:p>
            <a:r>
              <a:rPr lang="en-US" sz="1200" b="0" i="0" u="none" strike="noStrike" kern="1200" baseline="0" dirty="0">
                <a:solidFill>
                  <a:schemeClr val="tx1"/>
                </a:solidFill>
                <a:latin typeface="+mn-lt"/>
                <a:ea typeface="+mn-ea"/>
                <a:cs typeface="+mn-cs"/>
              </a:rPr>
              <a:t>which measure is required, it is important to always measure accurately.</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40</a:t>
            </a:fld>
            <a:endParaRPr lang="en-US"/>
          </a:p>
        </p:txBody>
      </p:sp>
    </p:spTree>
    <p:extLst>
      <p:ext uri="{BB962C8B-B14F-4D97-AF65-F5344CB8AC3E}">
        <p14:creationId xmlns:p14="http://schemas.microsoft.com/office/powerpoint/2010/main" val="385626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subtracting large numbers, a technique known as borrowing is often used. If a digit in one</a:t>
            </a:r>
          </a:p>
          <a:p>
            <a:r>
              <a:rPr lang="en-US" sz="1200" b="0" i="0" u="none" strike="noStrike" kern="1200" baseline="0" dirty="0">
                <a:solidFill>
                  <a:schemeClr val="tx1"/>
                </a:solidFill>
                <a:latin typeface="+mn-lt"/>
                <a:ea typeface="+mn-ea"/>
                <a:cs typeface="+mn-cs"/>
              </a:rPr>
              <a:t>column is too large to be subtracted from the digit above it, then 10 is borrowed from the column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immediately to the left. This means 1 is subtracted from the digit in the tens column, and 10 is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added to the digit in the ones column.</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a:t>
            </a:fld>
            <a:endParaRPr lang="en-US"/>
          </a:p>
        </p:txBody>
      </p:sp>
    </p:spTree>
    <p:extLst>
      <p:ext uri="{BB962C8B-B14F-4D97-AF65-F5344CB8AC3E}">
        <p14:creationId xmlns:p14="http://schemas.microsoft.com/office/powerpoint/2010/main" val="1359252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Measuring Tips: </a:t>
            </a:r>
            <a:r>
              <a:rPr lang="en-US" sz="1200" b="0" i="0" u="none" strike="noStrike" kern="1200" baseline="0" dirty="0">
                <a:solidFill>
                  <a:schemeClr val="tx1"/>
                </a:solidFill>
                <a:latin typeface="+mn-lt"/>
                <a:ea typeface="+mn-ea"/>
                <a:cs typeface="+mn-cs"/>
              </a:rPr>
              <a:t>Some recipes call for sifting ingredients; for example, flour, powdered sugar, and granulated sugar might need to be sifted. Sifting is a</a:t>
            </a:r>
          </a:p>
          <a:p>
            <a:r>
              <a:rPr lang="en-US" sz="1200" b="0" i="0" u="none" strike="noStrike" kern="1200" baseline="0" dirty="0">
                <a:solidFill>
                  <a:schemeClr val="tx1"/>
                </a:solidFill>
                <a:latin typeface="+mn-lt"/>
                <a:ea typeface="+mn-ea"/>
                <a:cs typeface="+mn-cs"/>
              </a:rPr>
              <a:t>process that removes lumps from an ingredient and gives it a smoother consistency. Be sure to sift dry, powdery ingredients before measuring them.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Never measure an ingredient while holding the measuring cup over the mixing bowl. If you overpour, the entire recipe may be ruined.</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41</a:t>
            </a:fld>
            <a:endParaRPr lang="en-US"/>
          </a:p>
        </p:txBody>
      </p:sp>
    </p:spTree>
    <p:extLst>
      <p:ext uri="{BB962C8B-B14F-4D97-AF65-F5344CB8AC3E}">
        <p14:creationId xmlns:p14="http://schemas.microsoft.com/office/powerpoint/2010/main" val="1224862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Fill the cup with the ingredient. Some ingredients, such as flour and sugar, must be spooned into the</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cup lightly. Other ingredients, like brown sugar, must be packed down, but only if specified in the recipe.</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Level off the top of the cup using a straight-edged spatula.</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Pour the ingredient into the mixture. If needed, use a rubber scraper to make sure all of the ingredient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has been emptied out of the cup.</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42</a:t>
            </a:fld>
            <a:endParaRPr lang="en-US"/>
          </a:p>
        </p:txBody>
      </p:sp>
    </p:spTree>
    <p:extLst>
      <p:ext uri="{BB962C8B-B14F-4D97-AF65-F5344CB8AC3E}">
        <p14:creationId xmlns:p14="http://schemas.microsoft.com/office/powerpoint/2010/main" val="565103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measuring liquid ingredients:</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Set the measuring cup on a level surface.</a:t>
            </a:r>
          </a:p>
          <a:p>
            <a:pPr marL="228600" indent="-228600">
              <a:buFont typeface="+mj-lt"/>
              <a:buAutoNum type="arabicPeriod"/>
            </a:pPr>
            <a:r>
              <a:rPr lang="en-US" sz="1200" b="0" i="0" u="none" strike="noStrike" kern="1200" baseline="0" dirty="0">
                <a:solidFill>
                  <a:schemeClr val="tx1"/>
                </a:solidFill>
                <a:latin typeface="+mn-lt"/>
                <a:ea typeface="+mn-ea"/>
                <a:cs typeface="+mn-cs"/>
              </a:rPr>
              <a:t>Carefully pour the liquid into the cup.</a:t>
            </a:r>
          </a:p>
          <a:p>
            <a:pPr marL="228600" indent="-228600">
              <a:buFont typeface="+mj-lt"/>
              <a:buAutoNum type="arabicPeriod"/>
            </a:pPr>
            <a:r>
              <a:rPr lang="en-US" sz="1200" b="0" i="0" u="none" strike="noStrike" kern="1200" baseline="0" dirty="0">
                <a:solidFill>
                  <a:schemeClr val="tx1"/>
                </a:solidFill>
                <a:latin typeface="+mn-lt"/>
                <a:ea typeface="+mn-ea"/>
                <a:cs typeface="+mn-cs"/>
              </a:rPr>
              <a:t>Bend down to check the measurement at eye level for an accurate reading.</a:t>
            </a:r>
          </a:p>
          <a:p>
            <a:pPr marL="228600" indent="-228600">
              <a:buFont typeface="+mj-lt"/>
              <a:buAutoNum type="arabicPeriod"/>
            </a:pPr>
            <a:r>
              <a:rPr lang="en-US" sz="1200" b="0" i="0" u="none" strike="noStrike" kern="1200" baseline="0" dirty="0">
                <a:solidFill>
                  <a:schemeClr val="tx1"/>
                </a:solidFill>
                <a:latin typeface="+mn-lt"/>
                <a:ea typeface="+mn-ea"/>
                <a:cs typeface="+mn-cs"/>
              </a:rPr>
              <a:t>Add more liquid, or pour off excess, until the top of the liquid is at the desired measurement mark.</a:t>
            </a:r>
          </a:p>
          <a:p>
            <a:pPr marL="228600" indent="-228600">
              <a:buFont typeface="+mj-lt"/>
              <a:buAutoNum type="arabicPeriod"/>
            </a:pPr>
            <a:r>
              <a:rPr lang="en-US" sz="1200" b="0" i="0" u="none" strike="noStrike" kern="1200" baseline="0" dirty="0">
                <a:solidFill>
                  <a:schemeClr val="tx1"/>
                </a:solidFill>
                <a:latin typeface="+mn-lt"/>
                <a:ea typeface="+mn-ea"/>
                <a:cs typeface="+mn-cs"/>
              </a:rPr>
              <a:t>Pour the ingredient into the mixing container. If needed, use a rubber scraper to empty the cup completely.</a:t>
            </a:r>
          </a:p>
          <a:p>
            <a:pPr marL="228600" indent="-228600">
              <a:buFont typeface="+mj-lt"/>
              <a:buAutoNum type="arabicPeriod"/>
            </a:pPr>
            <a:r>
              <a:rPr lang="en-US" sz="1200" b="0" i="0" u="none" strike="noStrike" kern="1200" baseline="0" dirty="0">
                <a:solidFill>
                  <a:schemeClr val="tx1"/>
                </a:solidFill>
                <a:latin typeface="+mn-lt"/>
                <a:ea typeface="+mn-ea"/>
                <a:cs typeface="+mn-cs"/>
              </a:rPr>
              <a:t>For small amounts of liquids, use measuring spoons.</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43</a:t>
            </a:fld>
            <a:endParaRPr lang="en-US"/>
          </a:p>
        </p:txBody>
      </p:sp>
    </p:spTree>
    <p:extLst>
      <p:ext uri="{BB962C8B-B14F-4D97-AF65-F5344CB8AC3E}">
        <p14:creationId xmlns:p14="http://schemas.microsoft.com/office/powerpoint/2010/main" val="2860315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vegetables have to be trimmed and cut before being used in recipes. Almost no vegetable can be used at 100 percent of its weight. As a result, cooks</a:t>
            </a:r>
          </a:p>
          <a:p>
            <a:r>
              <a:rPr lang="en-US" sz="1200" b="0" i="0" u="none" strike="noStrike" kern="1200" baseline="0" dirty="0">
                <a:solidFill>
                  <a:schemeClr val="tx1"/>
                </a:solidFill>
                <a:latin typeface="+mn-lt"/>
                <a:ea typeface="+mn-ea"/>
                <a:cs typeface="+mn-cs"/>
              </a:rPr>
              <a:t>must calculate the correct </a:t>
            </a:r>
            <a:r>
              <a:rPr lang="en-US" sz="1200" b="1" i="0" u="none" strike="noStrike" kern="1200" baseline="0" dirty="0">
                <a:solidFill>
                  <a:schemeClr val="tx1"/>
                </a:solidFill>
                <a:latin typeface="+mn-lt"/>
                <a:ea typeface="+mn-ea"/>
                <a:cs typeface="+mn-cs"/>
              </a:rPr>
              <a:t>edible portion (EP)</a:t>
            </a:r>
            <a:r>
              <a:rPr lang="en-US" sz="1200" b="0" i="0" u="none" strike="noStrike" kern="1200" baseline="0" dirty="0">
                <a:solidFill>
                  <a:schemeClr val="tx1"/>
                </a:solidFill>
                <a:latin typeface="+mn-lt"/>
                <a:ea typeface="+mn-ea"/>
                <a:cs typeface="+mn-cs"/>
              </a:rPr>
              <a:t> amount from the untrimmed </a:t>
            </a:r>
            <a:r>
              <a:rPr lang="en-US" sz="1200" b="1" i="0" u="none" strike="noStrike" kern="1200" baseline="0" dirty="0">
                <a:solidFill>
                  <a:schemeClr val="tx1"/>
                </a:solidFill>
                <a:latin typeface="+mn-lt"/>
                <a:ea typeface="+mn-ea"/>
                <a:cs typeface="+mn-cs"/>
              </a:rPr>
              <a:t>as purchased (AP) </a:t>
            </a:r>
            <a:r>
              <a:rPr lang="en-US" sz="1200" b="0" i="0" u="none" strike="noStrike" kern="1200" baseline="0" dirty="0">
                <a:solidFill>
                  <a:schemeClr val="tx1"/>
                </a:solidFill>
                <a:latin typeface="+mn-lt"/>
                <a:ea typeface="+mn-ea"/>
                <a:cs typeface="+mn-cs"/>
              </a:rPr>
              <a:t>amount. The edible portion is the amount of a food item left to</a:t>
            </a:r>
          </a:p>
          <a:p>
            <a:r>
              <a:rPr lang="en-US" sz="1200" b="0" i="0" u="none" strike="noStrike" kern="1200" baseline="0" dirty="0">
                <a:solidFill>
                  <a:schemeClr val="tx1"/>
                </a:solidFill>
                <a:latin typeface="+mn-lt"/>
                <a:ea typeface="+mn-ea"/>
                <a:cs typeface="+mn-cs"/>
              </a:rPr>
              <a:t>be cooked and eaten after preparation such as trimming and cutting. The as purchased amount is the amount of a food item as it was purchased, before any</a:t>
            </a:r>
          </a:p>
          <a:p>
            <a:r>
              <a:rPr lang="en-US" sz="1200" b="0" i="0" u="none" strike="noStrike" kern="1200" baseline="0" dirty="0">
                <a:solidFill>
                  <a:schemeClr val="tx1"/>
                </a:solidFill>
                <a:latin typeface="+mn-lt"/>
                <a:ea typeface="+mn-ea"/>
                <a:cs typeface="+mn-cs"/>
              </a:rPr>
              <a:t>preparation. For instance, while the edible portion of purchased mushrooms will be close to 90 percent, only about 28 percent of corn on the cob is edible after</a:t>
            </a:r>
          </a:p>
          <a:p>
            <a:r>
              <a:rPr lang="en-US" sz="1200" b="0" i="0" u="none" strike="noStrike" kern="1200" baseline="0" dirty="0">
                <a:solidFill>
                  <a:schemeClr val="tx1"/>
                </a:solidFill>
                <a:latin typeface="+mn-lt"/>
                <a:ea typeface="+mn-ea"/>
                <a:cs typeface="+mn-cs"/>
              </a:rPr>
              <a:t>the corn is husked and cut from the cob.</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44</a:t>
            </a:fld>
            <a:endParaRPr lang="en-US"/>
          </a:p>
        </p:txBody>
      </p:sp>
    </p:spTree>
    <p:extLst>
      <p:ext uri="{BB962C8B-B14F-4D97-AF65-F5344CB8AC3E}">
        <p14:creationId xmlns:p14="http://schemas.microsoft.com/office/powerpoint/2010/main" val="409103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table shows percentage yields for a variety of produce items.</a:t>
            </a:r>
          </a:p>
        </p:txBody>
      </p:sp>
      <p:sp>
        <p:nvSpPr>
          <p:cNvPr id="4" name="Slide Number Placeholder 3"/>
          <p:cNvSpPr>
            <a:spLocks noGrp="1"/>
          </p:cNvSpPr>
          <p:nvPr>
            <p:ph type="sldNum" sz="quarter" idx="10"/>
          </p:nvPr>
        </p:nvSpPr>
        <p:spPr/>
        <p:txBody>
          <a:bodyPr/>
          <a:lstStyle/>
          <a:p>
            <a:fld id="{1C58408A-8D4E-47EE-9B47-775830D1BCC9}" type="slidenum">
              <a:rPr lang="en-US" smtClean="0"/>
              <a:t>45</a:t>
            </a:fld>
            <a:endParaRPr lang="en-US"/>
          </a:p>
        </p:txBody>
      </p:sp>
    </p:spTree>
    <p:extLst>
      <p:ext uri="{BB962C8B-B14F-4D97-AF65-F5344CB8AC3E}">
        <p14:creationId xmlns:p14="http://schemas.microsoft.com/office/powerpoint/2010/main" val="385994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table shows percentage yields for a variety of produce items.</a:t>
            </a:r>
          </a:p>
        </p:txBody>
      </p:sp>
      <p:sp>
        <p:nvSpPr>
          <p:cNvPr id="4" name="Slide Number Placeholder 3"/>
          <p:cNvSpPr>
            <a:spLocks noGrp="1"/>
          </p:cNvSpPr>
          <p:nvPr>
            <p:ph type="sldNum" sz="quarter" idx="10"/>
          </p:nvPr>
        </p:nvSpPr>
        <p:spPr/>
        <p:txBody>
          <a:bodyPr/>
          <a:lstStyle/>
          <a:p>
            <a:fld id="{1C58408A-8D4E-47EE-9B47-775830D1BCC9}" type="slidenum">
              <a:rPr lang="en-US" smtClean="0"/>
              <a:t>46</a:t>
            </a:fld>
            <a:endParaRPr lang="en-US"/>
          </a:p>
        </p:txBody>
      </p:sp>
    </p:spTree>
    <p:extLst>
      <p:ext uri="{BB962C8B-B14F-4D97-AF65-F5344CB8AC3E}">
        <p14:creationId xmlns:p14="http://schemas.microsoft.com/office/powerpoint/2010/main" val="2119257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determine how much of an item is needed as an AP amount, simply divide the edible portion amount needed by the yield percentage. For example, a</a:t>
            </a:r>
          </a:p>
          <a:p>
            <a:r>
              <a:rPr lang="en-US" sz="1200" b="0" i="0" u="none" strike="noStrike" kern="1200" baseline="0" dirty="0">
                <a:solidFill>
                  <a:schemeClr val="tx1"/>
                </a:solidFill>
                <a:latin typeface="+mn-lt"/>
                <a:ea typeface="+mn-ea"/>
                <a:cs typeface="+mn-cs"/>
              </a:rPr>
              <a:t>recipe for pasta salad calls for 4 pounds of cauliflower. The conversion chart shows that cauliflower has a 55 percent yield. To calculate how much will be</a:t>
            </a:r>
          </a:p>
          <a:p>
            <a:r>
              <a:rPr lang="en-US" sz="1200" b="0" i="0" u="none" strike="noStrike" kern="1200" baseline="0" dirty="0">
                <a:solidFill>
                  <a:schemeClr val="tx1"/>
                </a:solidFill>
                <a:latin typeface="+mn-lt"/>
                <a:ea typeface="+mn-ea"/>
                <a:cs typeface="+mn-cs"/>
              </a:rPr>
              <a:t>needed to prepare 4 pounds of trimmed cauliflower, divide the desired EP amount by the yield percentage: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EP ÷ Yield percentage = AP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pounds trimmed cauliflower ÷ 0.55 = 7.27 pounds untrimmed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cook needs to purchase 7.27 pounds of untrimmed cauliflower.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formula can also be used in reverse. For example, the cook has 10 pounds of untrimmed cauliflower, which has a 55 percent yield: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AP × Yield percentage = EP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10 pounds untrimmed cauliflower × 0.55 = 5.5 pounds trimmed cauliflower</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47</a:t>
            </a:fld>
            <a:endParaRPr lang="en-US"/>
          </a:p>
        </p:txBody>
      </p:sp>
    </p:spTree>
    <p:extLst>
      <p:ext uri="{BB962C8B-B14F-4D97-AF65-F5344CB8AC3E}">
        <p14:creationId xmlns:p14="http://schemas.microsoft.com/office/powerpoint/2010/main" val="3122213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order to determine the AP quantity needed to result in a given EP quantity, it is also important to know the cooking loss for the item. Many quantity</a:t>
            </a:r>
          </a:p>
          <a:p>
            <a:r>
              <a:rPr lang="en-US" sz="1200" b="0" i="0" u="none" strike="noStrike" kern="1200" baseline="0" dirty="0">
                <a:solidFill>
                  <a:schemeClr val="tx1"/>
                </a:solidFill>
                <a:latin typeface="+mn-lt"/>
                <a:ea typeface="+mn-ea"/>
                <a:cs typeface="+mn-cs"/>
              </a:rPr>
              <a:t>cookbooks, purchasing textbooks, and yield books include charts of average cooking loss for common food items. A conversion chart is a list of food items</a:t>
            </a:r>
          </a:p>
          <a:p>
            <a:r>
              <a:rPr lang="en-US" sz="1200" b="0" i="0" u="none" strike="noStrike" kern="1200" baseline="0" dirty="0">
                <a:solidFill>
                  <a:schemeClr val="tx1"/>
                </a:solidFill>
                <a:latin typeface="+mn-lt"/>
                <a:ea typeface="+mn-ea"/>
                <a:cs typeface="+mn-cs"/>
              </a:rPr>
              <a:t>showing the expected, or average, shrinkage from AP amount to EP amount. These charts are tools that a manager can use, and they work well in</a:t>
            </a:r>
          </a:p>
          <a:p>
            <a:r>
              <a:rPr lang="en-US" sz="1200" b="0" i="0" u="none" strike="noStrike" kern="1200" baseline="0" dirty="0">
                <a:solidFill>
                  <a:schemeClr val="tx1"/>
                </a:solidFill>
                <a:latin typeface="+mn-lt"/>
                <a:ea typeface="+mn-ea"/>
                <a:cs typeface="+mn-cs"/>
              </a:rPr>
              <a:t>most cases.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it is wise to conduct your own tests periodically to get the exact AP amount for your operation. A yield test helps to determine the amount of</a:t>
            </a:r>
          </a:p>
          <a:p>
            <a:r>
              <a:rPr lang="en-US" sz="1200" b="0" i="0" u="none" strike="noStrike" kern="1200" baseline="0" dirty="0">
                <a:solidFill>
                  <a:schemeClr val="tx1"/>
                </a:solidFill>
                <a:latin typeface="+mn-lt"/>
                <a:ea typeface="+mn-ea"/>
                <a:cs typeface="+mn-cs"/>
              </a:rPr>
              <a:t>product that will be produced after the required processing. A butcher test, or butcher yield test, is used to measure the amount of trim loss, or “shrinkage,”</a:t>
            </a:r>
          </a:p>
          <a:p>
            <a:r>
              <a:rPr lang="en-US" sz="1200" b="0" i="0" u="none" strike="noStrike" kern="1200" baseline="0" dirty="0">
                <a:solidFill>
                  <a:schemeClr val="tx1"/>
                </a:solidFill>
                <a:latin typeface="+mn-lt"/>
                <a:ea typeface="+mn-ea"/>
                <a:cs typeface="+mn-cs"/>
              </a:rPr>
              <a:t>that occurs during the trimming of a meat product. This trimming includes deboning and removing fat and gristle.</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48</a:t>
            </a:fld>
            <a:endParaRPr lang="en-US"/>
          </a:p>
        </p:txBody>
      </p:sp>
    </p:spTree>
    <p:extLst>
      <p:ext uri="{BB962C8B-B14F-4D97-AF65-F5344CB8AC3E}">
        <p14:creationId xmlns:p14="http://schemas.microsoft.com/office/powerpoint/2010/main" val="183132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several kinds of trim to look for in a butcher yield test.</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Usable trim is the trim that is removed from a product but that may be used in a different way than originally intended. When trimming a beef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tenderloin for filet mignon steaks, there is a small amount of meat that may be made into ground meat, or stir-fry. This would be an example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of usable trim.</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Nonusable trim is the trim that is removed from a product and has no use in the restaurant. The gills or scales from fish are examples of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nonusable trim.</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49</a:t>
            </a:fld>
            <a:endParaRPr lang="en-US"/>
          </a:p>
        </p:txBody>
      </p:sp>
    </p:spTree>
    <p:extLst>
      <p:ext uri="{BB962C8B-B14F-4D97-AF65-F5344CB8AC3E}">
        <p14:creationId xmlns:p14="http://schemas.microsoft.com/office/powerpoint/2010/main" val="1149814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tests are particularly important if the product is a high-cost item and if it is sold in high volume at the operation. If these two things are true, then the</a:t>
            </a:r>
          </a:p>
          <a:p>
            <a:r>
              <a:rPr lang="en-US" sz="1200" b="0" i="0" u="none" strike="noStrike" kern="1200" baseline="0" dirty="0">
                <a:solidFill>
                  <a:schemeClr val="tx1"/>
                </a:solidFill>
                <a:latin typeface="+mn-lt"/>
                <a:ea typeface="+mn-ea"/>
                <a:cs typeface="+mn-cs"/>
              </a:rPr>
              <a:t>item can have a major effect on the operation’s food cost percentage, which is the actual cost of food. (A food cost percentage is the cost of inventory and</a:t>
            </a:r>
          </a:p>
          <a:p>
            <a:r>
              <a:rPr lang="en-US" sz="1200" b="0" i="0" u="none" strike="noStrike" kern="1200" baseline="0" dirty="0">
                <a:solidFill>
                  <a:schemeClr val="tx1"/>
                </a:solidFill>
                <a:latin typeface="+mn-lt"/>
                <a:ea typeface="+mn-ea"/>
                <a:cs typeface="+mn-cs"/>
              </a:rPr>
              <a:t>purchasing divided by food sales.) So nothing should be left to chance. For example, if prime rib is a house specialty, a conversion chart might not be</a:t>
            </a:r>
          </a:p>
          <a:p>
            <a:r>
              <a:rPr lang="en-US" sz="1200" b="0" i="0" u="none" strike="noStrike" kern="1200" baseline="0" dirty="0">
                <a:solidFill>
                  <a:schemeClr val="tx1"/>
                </a:solidFill>
                <a:latin typeface="+mn-lt"/>
                <a:ea typeface="+mn-ea"/>
                <a:cs typeface="+mn-cs"/>
              </a:rPr>
              <a:t>accurate. There are many variables that determine the amount of shrinkage, such as the length of time the product is cooked and at what temperature.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Products today can frequently be purchased as an edible portion, usually known as a convenience food. This is something that is purchased already</a:t>
            </a:r>
          </a:p>
          <a:p>
            <a:r>
              <a:rPr lang="en-US" sz="1200" b="0" i="0" u="none" strike="noStrike" kern="1200" baseline="0" dirty="0">
                <a:solidFill>
                  <a:schemeClr val="tx1"/>
                </a:solidFill>
                <a:latin typeface="+mn-lt"/>
                <a:ea typeface="+mn-ea"/>
                <a:cs typeface="+mn-cs"/>
              </a:rPr>
              <a:t>trimmed and cut, such as precut fries. The price of the item is higher, but prep time and labor cost may ultimately be lower. For example, a manager</a:t>
            </a:r>
          </a:p>
          <a:p>
            <a:r>
              <a:rPr lang="en-US" sz="1200" b="0" i="0" u="none" strike="noStrike" kern="1200" baseline="0" dirty="0">
                <a:solidFill>
                  <a:schemeClr val="tx1"/>
                </a:solidFill>
                <a:latin typeface="+mn-lt"/>
                <a:ea typeface="+mn-ea"/>
                <a:cs typeface="+mn-cs"/>
              </a:rPr>
              <a:t>should weigh the amount of time saved peeling and cutting potatoes for fries against the cost of buying a product that comes already in that form.</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50</a:t>
            </a:fld>
            <a:endParaRPr lang="en-US"/>
          </a:p>
        </p:txBody>
      </p:sp>
    </p:spTree>
    <p:extLst>
      <p:ext uri="{BB962C8B-B14F-4D97-AF65-F5344CB8AC3E}">
        <p14:creationId xmlns:p14="http://schemas.microsoft.com/office/powerpoint/2010/main" val="407494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multiply large numbers, the digit in the ones column of the second number is first multiplied by the digits above it, going from right to left.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Step 1: Multiply 4 by 2    </a:t>
            </a:r>
          </a:p>
          <a:p>
            <a:r>
              <a:rPr lang="en-US" sz="1200" b="0" i="0" u="none" strike="noStrike" kern="1200" baseline="0" dirty="0">
                <a:solidFill>
                  <a:schemeClr val="tx1"/>
                </a:solidFill>
                <a:latin typeface="+mn-lt"/>
                <a:ea typeface="+mn-ea"/>
                <a:cs typeface="+mn-cs"/>
              </a:rPr>
              <a:t>Result is 8</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Step 2: Multiply 4 by 3</a:t>
            </a:r>
          </a:p>
          <a:p>
            <a:r>
              <a:rPr lang="en-US" sz="1200" b="0" i="0" u="none" strike="noStrike" kern="1200" baseline="0" dirty="0">
                <a:solidFill>
                  <a:schemeClr val="tx1"/>
                </a:solidFill>
                <a:latin typeface="+mn-lt"/>
                <a:ea typeface="+mn-ea"/>
                <a:cs typeface="+mn-cs"/>
              </a:rPr>
              <a:t>Result is 12</a:t>
            </a:r>
          </a:p>
          <a:p>
            <a:r>
              <a:rPr lang="en-US" sz="1200" b="0" i="0" u="none" strike="noStrike" kern="1200" baseline="0" dirty="0">
                <a:solidFill>
                  <a:schemeClr val="tx1"/>
                </a:solidFill>
                <a:latin typeface="+mn-lt"/>
                <a:ea typeface="+mn-ea"/>
                <a:cs typeface="+mn-cs"/>
              </a:rPr>
              <a:t>The final result is 128.</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6</a:t>
            </a:fld>
            <a:endParaRPr lang="en-US"/>
          </a:p>
        </p:txBody>
      </p:sp>
    </p:spTree>
    <p:extLst>
      <p:ext uri="{BB962C8B-B14F-4D97-AF65-F5344CB8AC3E}">
        <p14:creationId xmlns:p14="http://schemas.microsoft.com/office/powerpoint/2010/main" val="3226284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factors that are essential in quantity food production are standard recipe cost and cost per serving, or standard portion cost. To find the total</a:t>
            </a:r>
          </a:p>
          <a:p>
            <a:r>
              <a:rPr lang="en-US" sz="1200" b="0" i="0" u="none" strike="noStrike" kern="1200" baseline="0" dirty="0">
                <a:solidFill>
                  <a:schemeClr val="tx1"/>
                </a:solidFill>
                <a:latin typeface="+mn-lt"/>
                <a:ea typeface="+mn-ea"/>
                <a:cs typeface="+mn-cs"/>
              </a:rPr>
              <a:t>cost of a standard recipe, you must know both the ingredient amounts needed and the market price of each one. Then multiply or divide the</a:t>
            </a:r>
          </a:p>
          <a:p>
            <a:r>
              <a:rPr lang="en-US" sz="1200" b="0" i="0" u="none" strike="noStrike" kern="1200" baseline="0" dirty="0">
                <a:solidFill>
                  <a:schemeClr val="tx1"/>
                </a:solidFill>
                <a:latin typeface="+mn-lt"/>
                <a:ea typeface="+mn-ea"/>
                <a:cs typeface="+mn-cs"/>
              </a:rPr>
              <a:t>ingredient amounts by the prices and add it all up to get the recipe cost. Divide the total cost by the yield to get the standard portion cost.</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51</a:t>
            </a:fld>
            <a:endParaRPr lang="en-US"/>
          </a:p>
        </p:txBody>
      </p:sp>
    </p:spTree>
    <p:extLst>
      <p:ext uri="{BB962C8B-B14F-4D97-AF65-F5344CB8AC3E}">
        <p14:creationId xmlns:p14="http://schemas.microsoft.com/office/powerpoint/2010/main" val="2976552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Shows how to calculate a standard recipe cost using the ingredients for the recipe in Table 14.1.</a:t>
            </a:r>
          </a:p>
        </p:txBody>
      </p:sp>
      <p:sp>
        <p:nvSpPr>
          <p:cNvPr id="4" name="Slide Number Placeholder 3"/>
          <p:cNvSpPr>
            <a:spLocks noGrp="1"/>
          </p:cNvSpPr>
          <p:nvPr>
            <p:ph type="sldNum" sz="quarter" idx="10"/>
          </p:nvPr>
        </p:nvSpPr>
        <p:spPr/>
        <p:txBody>
          <a:bodyPr/>
          <a:lstStyle/>
          <a:p>
            <a:fld id="{1C58408A-8D4E-47EE-9B47-775830D1BCC9}" type="slidenum">
              <a:rPr lang="en-US" smtClean="0"/>
              <a:t>52</a:t>
            </a:fld>
            <a:endParaRPr lang="en-US"/>
          </a:p>
        </p:txBody>
      </p:sp>
    </p:spTree>
    <p:extLst>
      <p:ext uri="{BB962C8B-B14F-4D97-AF65-F5344CB8AC3E}">
        <p14:creationId xmlns:p14="http://schemas.microsoft.com/office/powerpoint/2010/main" val="2171459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Calculators make it easy to perform the calculations needed in the restaurant and foodservice industry. However, not all measurements are divided into</a:t>
            </a:r>
          </a:p>
          <a:p>
            <a:r>
              <a:rPr lang="en-US" sz="1200" b="0" i="0" u="none" strike="noStrike" kern="1200" baseline="0" dirty="0">
                <a:solidFill>
                  <a:schemeClr val="tx1"/>
                </a:solidFill>
                <a:latin typeface="+mn-lt"/>
                <a:ea typeface="+mn-ea"/>
                <a:cs typeface="+mn-cs"/>
              </a:rPr>
              <a:t>groups of 10 for a convenient decimal. For instance, one ounce could be expressed as 0.0626 pound, but it is more useful in the kitchen to know there</a:t>
            </a:r>
          </a:p>
          <a:p>
            <a:r>
              <a:rPr lang="en-US" sz="1200" b="0" i="0" u="none" strike="noStrike" kern="1200" baseline="0" dirty="0">
                <a:solidFill>
                  <a:schemeClr val="tx1"/>
                </a:solidFill>
                <a:latin typeface="+mn-lt"/>
                <a:ea typeface="+mn-ea"/>
                <a:cs typeface="+mn-cs"/>
              </a:rPr>
              <a:t>are 16 ounces in a pound, and 1⁄16 of a pound is simply one ounce. Using the brownie recipe from Table 14.1, the ingredient weights can be converted to</a:t>
            </a:r>
          </a:p>
          <a:p>
            <a:r>
              <a:rPr lang="en-US" sz="1200" b="0" i="0" u="none" strike="noStrike" kern="1200" baseline="0" dirty="0">
                <a:solidFill>
                  <a:schemeClr val="tx1"/>
                </a:solidFill>
                <a:latin typeface="+mn-lt"/>
                <a:ea typeface="+mn-ea"/>
                <a:cs typeface="+mn-cs"/>
              </a:rPr>
              <a:t>ounces, and then the cost per ounce can be used to figure the total cost. Table 14.8 shows the costing out of the brownie recipe using price per ounce.</a:t>
            </a:r>
          </a:p>
        </p:txBody>
      </p:sp>
      <p:sp>
        <p:nvSpPr>
          <p:cNvPr id="4" name="Slide Number Placeholder 3"/>
          <p:cNvSpPr>
            <a:spLocks noGrp="1"/>
          </p:cNvSpPr>
          <p:nvPr>
            <p:ph type="sldNum" sz="quarter" idx="10"/>
          </p:nvPr>
        </p:nvSpPr>
        <p:spPr/>
        <p:txBody>
          <a:bodyPr/>
          <a:lstStyle/>
          <a:p>
            <a:fld id="{1C58408A-8D4E-47EE-9B47-775830D1BCC9}" type="slidenum">
              <a:rPr lang="en-US" smtClean="0"/>
              <a:t>53</a:t>
            </a:fld>
            <a:endParaRPr lang="en-US"/>
          </a:p>
        </p:txBody>
      </p:sp>
    </p:spTree>
    <p:extLst>
      <p:ext uri="{BB962C8B-B14F-4D97-AF65-F5344CB8AC3E}">
        <p14:creationId xmlns:p14="http://schemas.microsoft.com/office/powerpoint/2010/main" val="3019585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best when performing calculations to not round the cost-per-ounce prices until after performing the calculations. By not rounding, you get a truer and</a:t>
            </a:r>
          </a:p>
          <a:p>
            <a:r>
              <a:rPr lang="en-US" sz="1200" b="0" i="0" u="none" strike="noStrike" kern="1200" baseline="0" dirty="0">
                <a:solidFill>
                  <a:schemeClr val="tx1"/>
                </a:solidFill>
                <a:latin typeface="+mn-lt"/>
                <a:ea typeface="+mn-ea"/>
                <a:cs typeface="+mn-cs"/>
              </a:rPr>
              <a:t>more accurate total recipe cost. After performing the calculations, ingredient costs are usually rounded to the nearest cent. Portion costs are ordinarily carried</a:t>
            </a:r>
          </a:p>
          <a:p>
            <a:r>
              <a:rPr lang="en-US" sz="1200" b="0" i="0" u="none" strike="noStrike" kern="1200" baseline="0" dirty="0">
                <a:solidFill>
                  <a:schemeClr val="tx1"/>
                </a:solidFill>
                <a:latin typeface="+mn-lt"/>
                <a:ea typeface="+mn-ea"/>
                <a:cs typeface="+mn-cs"/>
              </a:rPr>
              <a:t>out to one-tenth of a cent (the thousandths place to the right of the decimal).</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54</a:t>
            </a:fld>
            <a:endParaRPr lang="en-US"/>
          </a:p>
        </p:txBody>
      </p:sp>
    </p:spTree>
    <p:extLst>
      <p:ext uri="{BB962C8B-B14F-4D97-AF65-F5344CB8AC3E}">
        <p14:creationId xmlns:p14="http://schemas.microsoft.com/office/powerpoint/2010/main" val="412553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Now that you have determined how much it costs to prepare a recipe, what can you do with that number? The next step is to figure out how much it costs to</a:t>
            </a:r>
          </a:p>
          <a:p>
            <a:r>
              <a:rPr lang="en-US" sz="1200" b="0" i="0" u="none" strike="noStrike" kern="1200" baseline="0" dirty="0">
                <a:solidFill>
                  <a:schemeClr val="tx1"/>
                </a:solidFill>
                <a:latin typeface="+mn-lt"/>
                <a:ea typeface="+mn-ea"/>
                <a:cs typeface="+mn-cs"/>
              </a:rPr>
              <a:t>prepare a serving or a portion. Most standardized recipes will state the yield for the recipe. This information is necessary for figuring out the cost per serving (or</a:t>
            </a:r>
          </a:p>
          <a:p>
            <a:r>
              <a:rPr lang="en-US" sz="1200" b="0" i="0" u="none" strike="noStrike" kern="1200" baseline="0" dirty="0">
                <a:solidFill>
                  <a:schemeClr val="tx1"/>
                </a:solidFill>
                <a:latin typeface="+mn-lt"/>
                <a:ea typeface="+mn-ea"/>
                <a:cs typeface="+mn-cs"/>
              </a:rPr>
              <a:t>cost per portion). To determine a cost per portion, simply divide the total recipe cost by the portion yield listed in the recipe. This can be demonstrated by again</a:t>
            </a:r>
          </a:p>
          <a:p>
            <a:r>
              <a:rPr lang="en-US" sz="1200" b="0" i="0" u="none" strike="noStrike" kern="1200" baseline="0" dirty="0">
                <a:solidFill>
                  <a:schemeClr val="tx1"/>
                </a:solidFill>
                <a:latin typeface="+mn-lt"/>
                <a:ea typeface="+mn-ea"/>
                <a:cs typeface="+mn-cs"/>
              </a:rPr>
              <a:t>using the brownie example from Table 14.1.</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Figuring Cost per Portion</a:t>
            </a:r>
          </a:p>
          <a:p>
            <a:pPr marL="228600" indent="-228600">
              <a:buFont typeface="+mj-lt"/>
              <a:buAutoNum type="arabicPeriod"/>
            </a:pPr>
            <a:r>
              <a:rPr lang="en-US" sz="1200" b="0" i="0" u="none" strike="noStrike" kern="1200" baseline="0" dirty="0">
                <a:solidFill>
                  <a:schemeClr val="tx1"/>
                </a:solidFill>
                <a:latin typeface="+mn-lt"/>
                <a:ea typeface="+mn-ea"/>
                <a:cs typeface="+mn-cs"/>
              </a:rPr>
              <a:t>Total recipe cost = $30.44</a:t>
            </a:r>
          </a:p>
          <a:p>
            <a:pPr marL="228600" indent="-228600">
              <a:buFont typeface="+mj-lt"/>
              <a:buAutoNum type="arabicPeriod"/>
            </a:pPr>
            <a:r>
              <a:rPr lang="en-US" sz="1200" b="0" i="0" u="none" strike="noStrike" kern="1200" baseline="0" dirty="0">
                <a:solidFill>
                  <a:schemeClr val="tx1"/>
                </a:solidFill>
                <a:latin typeface="+mn-lt"/>
                <a:ea typeface="+mn-ea"/>
                <a:cs typeface="+mn-cs"/>
              </a:rPr>
              <a:t>Yield for recipe = 96 brownies</a:t>
            </a:r>
          </a:p>
          <a:p>
            <a:pPr marL="228600" indent="-228600">
              <a:buFont typeface="+mj-lt"/>
              <a:buAutoNum type="arabicPeriod"/>
            </a:pPr>
            <a:r>
              <a:rPr lang="en-US" sz="1200" b="0" i="0" u="none" strike="noStrike" kern="1200" baseline="0" dirty="0">
                <a:solidFill>
                  <a:schemeClr val="tx1"/>
                </a:solidFill>
                <a:latin typeface="+mn-lt"/>
                <a:ea typeface="+mn-ea"/>
                <a:cs typeface="+mn-cs"/>
              </a:rPr>
              <a:t>Cost per portion = Total recipe cost ÷ Yield for recipe</a:t>
            </a:r>
          </a:p>
          <a:p>
            <a:pPr marL="228600" indent="-228600">
              <a:buFont typeface="+mj-lt"/>
              <a:buAutoNum type="arabicPeriod"/>
            </a:pPr>
            <a:r>
              <a:rPr lang="en-US" sz="1200" b="0" i="0" u="none" strike="noStrike" kern="1200" baseline="0" dirty="0">
                <a:solidFill>
                  <a:schemeClr val="tx1"/>
                </a:solidFill>
                <a:latin typeface="+mn-lt"/>
                <a:ea typeface="+mn-ea"/>
                <a:cs typeface="+mn-cs"/>
              </a:rPr>
              <a:t>$30.44 ÷ 96 = $0.31708333</a:t>
            </a:r>
          </a:p>
          <a:p>
            <a:pPr marL="228600" indent="-228600">
              <a:buFont typeface="+mj-lt"/>
              <a:buAutoNum type="arabicPeriod"/>
            </a:pPr>
            <a:r>
              <a:rPr lang="en-US" sz="1200" b="0" i="0" u="none" strike="noStrike" kern="1200" baseline="0" dirty="0">
                <a:solidFill>
                  <a:schemeClr val="tx1"/>
                </a:solidFill>
                <a:latin typeface="+mn-lt"/>
                <a:ea typeface="+mn-ea"/>
                <a:cs typeface="+mn-cs"/>
              </a:rPr>
              <a:t>Cost per portion = $0.32</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55</a:t>
            </a:fld>
            <a:endParaRPr lang="en-US"/>
          </a:p>
        </p:txBody>
      </p:sp>
    </p:spTree>
    <p:extLst>
      <p:ext uri="{BB962C8B-B14F-4D97-AF65-F5344CB8AC3E}">
        <p14:creationId xmlns:p14="http://schemas.microsoft.com/office/powerpoint/2010/main" val="659214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Many operations price out all recipes and then check them every six months to see if they are still accurate. Some compare standard recipe costs to the national</a:t>
            </a:r>
          </a:p>
          <a:p>
            <a:r>
              <a:rPr lang="en-US" sz="1200" b="0" i="0" u="none" strike="noStrike" kern="1200" baseline="0" dirty="0">
                <a:solidFill>
                  <a:schemeClr val="tx1"/>
                </a:solidFill>
                <a:latin typeface="+mn-lt"/>
                <a:ea typeface="+mn-ea"/>
                <a:cs typeface="+mn-cs"/>
              </a:rPr>
              <a:t>price index twice a year. If the index rises or drops a specific percentage, the total recipe cost is raised or lowered by this percentage, and the portion or yield cost</a:t>
            </a:r>
          </a:p>
          <a:p>
            <a:r>
              <a:rPr lang="en-US" sz="1200" b="0" i="0" u="none" strike="noStrike" kern="1200" baseline="0" dirty="0">
                <a:solidFill>
                  <a:schemeClr val="tx1"/>
                </a:solidFill>
                <a:latin typeface="+mn-lt"/>
                <a:ea typeface="+mn-ea"/>
                <a:cs typeface="+mn-cs"/>
              </a:rPr>
              <a:t>is recalculated. While this method simplifies the recalculation process, restaurant and foodservice operations should really do a complete revision every year.</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56</a:t>
            </a:fld>
            <a:endParaRPr lang="en-US"/>
          </a:p>
        </p:txBody>
      </p:sp>
    </p:spTree>
    <p:extLst>
      <p:ext uri="{BB962C8B-B14F-4D97-AF65-F5344CB8AC3E}">
        <p14:creationId xmlns:p14="http://schemas.microsoft.com/office/powerpoint/2010/main" val="1416059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Sometimes it is necessary to combine portion costs. A steak, for example, may cost $6.50 served by itself, but the cost increases to $10.99 when the steak is</a:t>
            </a:r>
          </a:p>
          <a:p>
            <a:r>
              <a:rPr lang="en-US" sz="1200" b="0" i="0" u="none" strike="noStrike" kern="1200" baseline="0" dirty="0">
                <a:solidFill>
                  <a:schemeClr val="tx1"/>
                </a:solidFill>
                <a:latin typeface="+mn-lt"/>
                <a:ea typeface="+mn-ea"/>
                <a:cs typeface="+mn-cs"/>
              </a:rPr>
              <a:t>served with a salad, French fries, a roll, and butter. Some operations calculate the exact cost of each food item and then add the figures together to determine</a:t>
            </a:r>
          </a:p>
          <a:p>
            <a:r>
              <a:rPr lang="en-US" sz="1200" b="0" i="0" u="none" strike="noStrike" kern="1200" baseline="0" dirty="0">
                <a:solidFill>
                  <a:schemeClr val="tx1"/>
                </a:solidFill>
                <a:latin typeface="+mn-lt"/>
                <a:ea typeface="+mn-ea"/>
                <a:cs typeface="+mn-cs"/>
              </a:rPr>
              <a:t>the total cost of a meal. Others simply calculate the average cost of all such extras and add this figure to appropriate items.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patrons help themselves at a salad bar, there may be an extra calculation necessary to cost out a meal. The usual procedure is to keep an</a:t>
            </a:r>
          </a:p>
          <a:p>
            <a:r>
              <a:rPr lang="en-US" sz="1200" b="0" i="0" u="none" strike="noStrike" kern="1200" baseline="0" dirty="0">
                <a:solidFill>
                  <a:schemeClr val="tx1"/>
                </a:solidFill>
                <a:latin typeface="+mn-lt"/>
                <a:ea typeface="+mn-ea"/>
                <a:cs typeface="+mn-cs"/>
              </a:rPr>
              <a:t>account of the cost of food in the salad bar and track the number of salad bar patrons served. Dividing the number of patrons into the total cost of the salad</a:t>
            </a:r>
          </a:p>
          <a:p>
            <a:r>
              <a:rPr lang="en-US" sz="1200" b="0" i="0" u="none" strike="noStrike" kern="1200" baseline="0" dirty="0">
                <a:solidFill>
                  <a:schemeClr val="tx1"/>
                </a:solidFill>
                <a:latin typeface="+mn-lt"/>
                <a:ea typeface="+mn-ea"/>
                <a:cs typeface="+mn-cs"/>
              </a:rPr>
              <a:t>bar will result in the average cost per serving. This figure can be added to the basic entrée cost. For example, if an operation spends $95.68 per day to keep</a:t>
            </a:r>
          </a:p>
          <a:p>
            <a:r>
              <a:rPr lang="en-US" sz="1200" b="0" i="0" u="none" strike="noStrike" kern="1200" baseline="0" dirty="0">
                <a:solidFill>
                  <a:schemeClr val="tx1"/>
                </a:solidFill>
                <a:latin typeface="+mn-lt"/>
                <a:ea typeface="+mn-ea"/>
                <a:cs typeface="+mn-cs"/>
              </a:rPr>
              <a:t>its salad bar stocked and an average of 84 guests eat from the salad bar each day, the average cost per serving is: $95.68 ÷ 84 = $1.14 per serving.</a:t>
            </a:r>
          </a:p>
          <a:p>
            <a:r>
              <a:rPr lang="en-US" sz="1200" b="0" i="0" u="none" strike="noStrike" kern="1200" baseline="0" dirty="0">
                <a:solidFill>
                  <a:schemeClr val="tx1"/>
                </a:solidFill>
                <a:latin typeface="+mn-lt"/>
                <a:ea typeface="+mn-ea"/>
                <a:cs typeface="+mn-cs"/>
              </a:rPr>
              <a:t>Costing can be somewhat complicated. However, the success and profitability of a restaurant or foodservice operation depends on balancing costs and prices.</a:t>
            </a:r>
          </a:p>
          <a:p>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57</a:t>
            </a:fld>
            <a:endParaRPr lang="en-US"/>
          </a:p>
        </p:txBody>
      </p:sp>
    </p:spTree>
    <p:extLst>
      <p:ext uri="{BB962C8B-B14F-4D97-AF65-F5344CB8AC3E}">
        <p14:creationId xmlns:p14="http://schemas.microsoft.com/office/powerpoint/2010/main" val="334534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Division: Larger numbers are divided using a combination of division and subtraction. The dividend is placed inside the long-division sign, and the divisor</a:t>
            </a:r>
          </a:p>
          <a:p>
            <a:r>
              <a:rPr lang="en-US" sz="1200" b="0" i="0" u="none" strike="noStrike" kern="1200" baseline="0" dirty="0">
                <a:solidFill>
                  <a:schemeClr val="tx1"/>
                </a:solidFill>
                <a:latin typeface="+mn-lt"/>
                <a:ea typeface="+mn-ea"/>
                <a:cs typeface="+mn-cs"/>
              </a:rPr>
              <a:t>is placed outside. For example, in the problem 728 ÷ 14, 728 is the dividend, and 14 is the divisor.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Step 1: Divide 14 into 72</a:t>
            </a:r>
          </a:p>
          <a:p>
            <a:r>
              <a:rPr lang="en-US" sz="1200" b="0" i="0" u="none" strike="noStrike" kern="1200" baseline="0" dirty="0">
                <a:solidFill>
                  <a:schemeClr val="tx1"/>
                </a:solidFill>
                <a:latin typeface="+mn-lt"/>
                <a:ea typeface="+mn-ea"/>
                <a:cs typeface="+mn-cs"/>
              </a:rPr>
              <a:t>Result is 5</a:t>
            </a:r>
          </a:p>
          <a:p>
            <a:r>
              <a:rPr lang="en-US" sz="1200" b="0" i="0" u="none" strike="noStrike" kern="1200" baseline="0" dirty="0">
                <a:solidFill>
                  <a:schemeClr val="tx1"/>
                </a:solidFill>
                <a:latin typeface="+mn-lt"/>
                <a:ea typeface="+mn-ea"/>
                <a:cs typeface="+mn-cs"/>
              </a:rPr>
              <a:t>14 × 5 = 70</a:t>
            </a:r>
          </a:p>
          <a:p>
            <a:r>
              <a:rPr lang="en-US" sz="1200" b="0" i="0" u="none" strike="noStrike" kern="1200" baseline="0" dirty="0">
                <a:solidFill>
                  <a:schemeClr val="tx1"/>
                </a:solidFill>
                <a:latin typeface="+mn-lt"/>
                <a:ea typeface="+mn-ea"/>
                <a:cs typeface="+mn-cs"/>
              </a:rPr>
              <a:t>Subtract from 72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Step 2: Bring down 8</a:t>
            </a:r>
          </a:p>
          <a:p>
            <a:r>
              <a:rPr lang="en-US" sz="1200" b="0" i="0" u="none" strike="noStrike" kern="1200" baseline="0" dirty="0">
                <a:solidFill>
                  <a:schemeClr val="tx1"/>
                </a:solidFill>
                <a:latin typeface="+mn-lt"/>
                <a:ea typeface="+mn-ea"/>
                <a:cs typeface="+mn-cs"/>
              </a:rPr>
              <a:t>Divide 14 into 28</a:t>
            </a:r>
          </a:p>
          <a:p>
            <a:r>
              <a:rPr lang="en-US" sz="1200" b="0" i="0" u="none" strike="noStrike" kern="1200" baseline="0" dirty="0">
                <a:solidFill>
                  <a:schemeClr val="tx1"/>
                </a:solidFill>
                <a:latin typeface="+mn-lt"/>
                <a:ea typeface="+mn-ea"/>
                <a:cs typeface="+mn-cs"/>
              </a:rPr>
              <a:t>Result is 2</a:t>
            </a:r>
          </a:p>
          <a:p>
            <a:r>
              <a:rPr lang="en-US" sz="1200" b="0" i="0" u="none" strike="noStrike" kern="1200" baseline="0" dirty="0">
                <a:solidFill>
                  <a:schemeClr val="tx1"/>
                </a:solidFill>
                <a:latin typeface="+mn-lt"/>
                <a:ea typeface="+mn-ea"/>
                <a:cs typeface="+mn-cs"/>
              </a:rPr>
              <a:t>14 × 2 = 28</a:t>
            </a:r>
          </a:p>
          <a:p>
            <a:r>
              <a:rPr lang="en-US" sz="1200" b="0" i="0" u="none" strike="noStrike" kern="1200" baseline="0" dirty="0">
                <a:solidFill>
                  <a:schemeClr val="tx1"/>
                </a:solidFill>
                <a:latin typeface="+mn-lt"/>
                <a:ea typeface="+mn-ea"/>
                <a:cs typeface="+mn-cs"/>
              </a:rPr>
              <a:t>Subtract from 28</a:t>
            </a:r>
          </a:p>
          <a:p>
            <a:r>
              <a:rPr lang="en-US" sz="1200" b="0" i="0" u="none" strike="noStrike" kern="1200" baseline="0" dirty="0">
                <a:solidFill>
                  <a:schemeClr val="tx1"/>
                </a:solidFill>
                <a:latin typeface="+mn-lt"/>
                <a:ea typeface="+mn-ea"/>
                <a:cs typeface="+mn-cs"/>
              </a:rPr>
              <a:t>The final result is 52.</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7</a:t>
            </a:fld>
            <a:endParaRPr lang="en-US"/>
          </a:p>
        </p:txBody>
      </p:sp>
    </p:spTree>
    <p:extLst>
      <p:ext uri="{BB962C8B-B14F-4D97-AF65-F5344CB8AC3E}">
        <p14:creationId xmlns:p14="http://schemas.microsoft.com/office/powerpoint/2010/main" val="162007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Culinary professionals need to understand the concepts of fractions, decimals, and percentages. Math influences every decision that a manager makes in a</a:t>
            </a:r>
          </a:p>
          <a:p>
            <a:r>
              <a:rPr lang="en-US" sz="1200" b="0" i="0" u="none" strike="noStrike" kern="1200" baseline="0" dirty="0">
                <a:solidFill>
                  <a:schemeClr val="tx1"/>
                </a:solidFill>
                <a:latin typeface="+mn-lt"/>
                <a:ea typeface="+mn-ea"/>
                <a:cs typeface="+mn-cs"/>
              </a:rPr>
              <a:t>foodservice operation. It is the foundation of the kitchen and the back office.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Fractions: </a:t>
            </a:r>
            <a:r>
              <a:rPr lang="en-US" sz="1200" b="0" i="0" u="none" strike="noStrike" kern="1200" baseline="0" dirty="0">
                <a:solidFill>
                  <a:schemeClr val="tx1"/>
                </a:solidFill>
                <a:latin typeface="+mn-lt"/>
                <a:ea typeface="+mn-ea"/>
                <a:cs typeface="+mn-cs"/>
              </a:rPr>
              <a:t>In adding and subtracting fractions, numerators, the upper portion of a fraction, are added and subtracted the same way as whole numbers (for</a:t>
            </a:r>
          </a:p>
          <a:p>
            <a:r>
              <a:rPr lang="en-US" sz="1200" b="0" i="0" u="none" strike="noStrike" kern="1200" baseline="0" dirty="0">
                <a:solidFill>
                  <a:schemeClr val="tx1"/>
                </a:solidFill>
                <a:latin typeface="+mn-lt"/>
                <a:ea typeface="+mn-ea"/>
                <a:cs typeface="+mn-cs"/>
              </a:rPr>
              <a:t>example ⅓ + ⅓ = ⅔). Denominators, the lower portion of a fraction, are not added and subtracted the same way.</a:t>
            </a:r>
            <a:endParaRPr lang="en-US" dirty="0"/>
          </a:p>
        </p:txBody>
      </p:sp>
      <p:sp>
        <p:nvSpPr>
          <p:cNvPr id="4" name="Slide Number Placeholder 3"/>
          <p:cNvSpPr>
            <a:spLocks noGrp="1"/>
          </p:cNvSpPr>
          <p:nvPr>
            <p:ph type="sldNum" sz="quarter" idx="10"/>
          </p:nvPr>
        </p:nvSpPr>
        <p:spPr/>
        <p:txBody>
          <a:bodyPr/>
          <a:lstStyle/>
          <a:p>
            <a:fld id="{1C58408A-8D4E-47EE-9B47-775830D1BCC9}" type="slidenum">
              <a:rPr lang="en-US" smtClean="0"/>
              <a:t>8</a:t>
            </a:fld>
            <a:endParaRPr lang="en-US"/>
          </a:p>
        </p:txBody>
      </p:sp>
    </p:spTree>
    <p:extLst>
      <p:ext uri="{BB962C8B-B14F-4D97-AF65-F5344CB8AC3E}">
        <p14:creationId xmlns:p14="http://schemas.microsoft.com/office/powerpoint/2010/main" val="234159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the denominators to be added or subtracted are the same (called like fractions), the denominators remain unchanged.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If the denominators to be added or subtracted are different from each other, then the first step is to determine the lowest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common denominator, which is the smallest number that both denominators can be divided into evenly. For example, 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add ⅔ and ¼, the lowest common denominator would be 12, which is the smallest number that both 3 and 4 can be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divided into evenly. The next step is to multiply each numerator by the number that the corresponding denominator was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multiplied by when calculating the lowest common denominator.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⅔, or 2 x 4 = 8 and 3 x 4 = 12, for 8/12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¼, or 1 x 3 = 3 and 4 x 3 = 12, for 3/12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results are like fractions that can be added: 8/12 + 3/12 = 11/12</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58408A-8D4E-47EE-9B47-775830D1BCC9}" type="slidenum">
              <a:rPr lang="en-US" smtClean="0"/>
              <a:t>9</a:t>
            </a:fld>
            <a:endParaRPr lang="en-US"/>
          </a:p>
        </p:txBody>
      </p:sp>
    </p:spTree>
    <p:extLst>
      <p:ext uri="{BB962C8B-B14F-4D97-AF65-F5344CB8AC3E}">
        <p14:creationId xmlns:p14="http://schemas.microsoft.com/office/powerpoint/2010/main" val="41367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Fractions are often expressed as decimals. All decimals are based on one-tenth, one-hundredth, one-thousandth, etc. For example, 1.4 is 1 and 4-tenths, </a:t>
            </a:r>
          </a:p>
          <a:p>
            <a:r>
              <a:rPr lang="en-US" sz="1200" b="0" i="0" u="none" strike="noStrike" kern="1200" baseline="0" dirty="0">
                <a:solidFill>
                  <a:schemeClr val="tx1"/>
                </a:solidFill>
                <a:latin typeface="+mn-lt"/>
                <a:ea typeface="+mn-ea"/>
                <a:cs typeface="+mn-cs"/>
              </a:rPr>
              <a:t>and 6.21 is 6 and 21-hundredths. Industry calculations are typically converted to decimals, not fractions.</a:t>
            </a:r>
          </a:p>
        </p:txBody>
      </p:sp>
      <p:sp>
        <p:nvSpPr>
          <p:cNvPr id="4" name="Slide Number Placeholder 3"/>
          <p:cNvSpPr>
            <a:spLocks noGrp="1"/>
          </p:cNvSpPr>
          <p:nvPr>
            <p:ph type="sldNum" sz="quarter" idx="10"/>
          </p:nvPr>
        </p:nvSpPr>
        <p:spPr/>
        <p:txBody>
          <a:bodyPr/>
          <a:lstStyle/>
          <a:p>
            <a:fld id="{1C58408A-8D4E-47EE-9B47-775830D1BCC9}" type="slidenum">
              <a:rPr lang="en-US" smtClean="0"/>
              <a:t>10</a:t>
            </a:fld>
            <a:endParaRPr lang="en-US"/>
          </a:p>
        </p:txBody>
      </p:sp>
    </p:spTree>
    <p:extLst>
      <p:ext uri="{BB962C8B-B14F-4D97-AF65-F5344CB8AC3E}">
        <p14:creationId xmlns:p14="http://schemas.microsoft.com/office/powerpoint/2010/main" val="2619510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8712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77340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39032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7085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0507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5525" y="2108200"/>
            <a:ext cx="58420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5824" y="304800"/>
            <a:ext cx="3505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11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4239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84214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93783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02647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69229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893800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97574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6799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65884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532C4A77-B23E-4343-BE47-51BFAAA12D5D}" type="slidenum">
              <a:rPr lang="en-US" altLang="en-US"/>
              <a:pPr/>
              <a:t>‹#›</a:t>
            </a:fld>
            <a:endParaRPr lang="en-US" altLang="en-US"/>
          </a:p>
        </p:txBody>
      </p:sp>
    </p:spTree>
    <p:extLst>
      <p:ext uri="{BB962C8B-B14F-4D97-AF65-F5344CB8AC3E}">
        <p14:creationId xmlns:p14="http://schemas.microsoft.com/office/powerpoint/2010/main" val="1532961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47FF60B5-7741-4697-BDEC-6AC36B2CB139}" type="slidenum">
              <a:rPr lang="en-US" altLang="en-US"/>
              <a:pPr/>
              <a:t>‹#›</a:t>
            </a:fld>
            <a:endParaRPr lang="en-US" altLang="en-US"/>
          </a:p>
        </p:txBody>
      </p:sp>
    </p:spTree>
    <p:extLst>
      <p:ext uri="{BB962C8B-B14F-4D97-AF65-F5344CB8AC3E}">
        <p14:creationId xmlns:p14="http://schemas.microsoft.com/office/powerpoint/2010/main" val="3089457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197BF8EF-2FE5-4BE9-ADDC-54D4EBA0E932}" type="slidenum">
              <a:rPr lang="en-US" altLang="en-US"/>
              <a:pPr/>
              <a:t>‹#›</a:t>
            </a:fld>
            <a:endParaRPr lang="en-US" altLang="en-US"/>
          </a:p>
        </p:txBody>
      </p:sp>
    </p:spTree>
    <p:extLst>
      <p:ext uri="{BB962C8B-B14F-4D97-AF65-F5344CB8AC3E}">
        <p14:creationId xmlns:p14="http://schemas.microsoft.com/office/powerpoint/2010/main" val="127680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5A024FE2-B46B-4807-B5E8-B2D49B33637D}" type="slidenum">
              <a:rPr lang="en-US" altLang="en-US"/>
              <a:pPr/>
              <a:t>‹#›</a:t>
            </a:fld>
            <a:endParaRPr lang="en-US" altLang="en-US"/>
          </a:p>
        </p:txBody>
      </p:sp>
    </p:spTree>
    <p:extLst>
      <p:ext uri="{BB962C8B-B14F-4D97-AF65-F5344CB8AC3E}">
        <p14:creationId xmlns:p14="http://schemas.microsoft.com/office/powerpoint/2010/main" val="1819348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200"/>
            </a:lvl1pPr>
            <a:lvl2pPr>
              <a:defRPr sz="1050"/>
            </a:lvl2pPr>
            <a:lvl3pPr>
              <a:defRPr sz="900">
                <a:solidFill>
                  <a:srgbClr val="EA5E2F"/>
                </a:solidFill>
              </a:defRPr>
            </a:lvl3pPr>
            <a:lvl4pPr>
              <a:defRPr sz="7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200"/>
            </a:lvl1pPr>
            <a:lvl2pPr>
              <a:defRPr sz="1050"/>
            </a:lvl2pPr>
            <a:lvl3pPr>
              <a:defRPr sz="900">
                <a:solidFill>
                  <a:srgbClr val="EA5E2F"/>
                </a:solidFill>
              </a:defRPr>
            </a:lvl3pPr>
            <a:lvl4pPr>
              <a:defRPr sz="7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F7BADC7A-D4AF-4B93-946B-F2A4D0877C97}" type="slidenum">
              <a:rPr lang="en-US" altLang="en-US"/>
              <a:pPr/>
              <a:t>‹#›</a:t>
            </a:fld>
            <a:endParaRPr lang="en-US" altLang="en-US"/>
          </a:p>
        </p:txBody>
      </p:sp>
    </p:spTree>
    <p:extLst>
      <p:ext uri="{BB962C8B-B14F-4D97-AF65-F5344CB8AC3E}">
        <p14:creationId xmlns:p14="http://schemas.microsoft.com/office/powerpoint/2010/main" val="932871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200"/>
            </a:lvl1pPr>
            <a:lvl2pPr>
              <a:defRPr sz="1050"/>
            </a:lvl2pPr>
            <a:lvl3pPr>
              <a:defRPr sz="900">
                <a:solidFill>
                  <a:srgbClr val="EA5E2F"/>
                </a:solidFill>
              </a:defRPr>
            </a:lvl3pPr>
            <a:lvl4pPr>
              <a:defRPr sz="7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200"/>
            </a:lvl1pPr>
            <a:lvl2pPr>
              <a:defRPr sz="1050"/>
            </a:lvl2pPr>
            <a:lvl3pPr>
              <a:defRPr sz="900">
                <a:solidFill>
                  <a:srgbClr val="EA5E2F"/>
                </a:solidFill>
              </a:defRPr>
            </a:lvl3pPr>
            <a:lvl4pPr>
              <a:defRPr sz="7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200"/>
            </a:lvl1pPr>
            <a:lvl2pPr>
              <a:defRPr sz="1050"/>
            </a:lvl2pPr>
            <a:lvl3pPr>
              <a:defRPr sz="900">
                <a:solidFill>
                  <a:srgbClr val="EA5E2F"/>
                </a:solidFill>
              </a:defRPr>
            </a:lvl3pPr>
            <a:lvl4pPr>
              <a:defRPr sz="7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951F5D63-E7A4-4B1C-9FAF-4A9889F1DC88}" type="slidenum">
              <a:rPr lang="en-US" altLang="en-US"/>
              <a:pPr/>
              <a:t>‹#›</a:t>
            </a:fld>
            <a:endParaRPr lang="en-US" altLang="en-US"/>
          </a:p>
        </p:txBody>
      </p:sp>
    </p:spTree>
    <p:extLst>
      <p:ext uri="{BB962C8B-B14F-4D97-AF65-F5344CB8AC3E}">
        <p14:creationId xmlns:p14="http://schemas.microsoft.com/office/powerpoint/2010/main" val="3404667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a:p>
        </p:txBody>
      </p:sp>
      <p:sp>
        <p:nvSpPr>
          <p:cNvPr id="9" name="Slide Number Placeholder 5"/>
          <p:cNvSpPr>
            <a:spLocks noGrp="1"/>
          </p:cNvSpPr>
          <p:nvPr>
            <p:ph type="sldNum" sz="quarter" idx="12"/>
          </p:nvPr>
        </p:nvSpPr>
        <p:spPr/>
        <p:txBody>
          <a:bodyPr/>
          <a:lstStyle>
            <a:lvl1pPr>
              <a:defRPr/>
            </a:lvl1pPr>
          </a:lstStyle>
          <a:p>
            <a:fld id="{570FD7FF-F1C3-4382-A70A-7CA49A747AC1}" type="slidenum">
              <a:rPr lang="en-US" altLang="en-US"/>
              <a:pPr/>
              <a:t>‹#›</a:t>
            </a:fld>
            <a:endParaRPr lang="en-US" altLang="en-US"/>
          </a:p>
        </p:txBody>
      </p:sp>
    </p:spTree>
    <p:extLst>
      <p:ext uri="{BB962C8B-B14F-4D97-AF65-F5344CB8AC3E}">
        <p14:creationId xmlns:p14="http://schemas.microsoft.com/office/powerpoint/2010/main" val="221536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5652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191" indent="-1191">
              <a:buNone/>
              <a:defRPr sz="15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BFB133C7-EACA-4757-9F94-CFD12CC88E48}" type="slidenum">
              <a:rPr lang="en-US" altLang="en-US"/>
              <a:pPr/>
              <a:t>‹#›</a:t>
            </a:fld>
            <a:endParaRPr lang="en-US" altLang="en-US"/>
          </a:p>
        </p:txBody>
      </p:sp>
    </p:spTree>
    <p:extLst>
      <p:ext uri="{BB962C8B-B14F-4D97-AF65-F5344CB8AC3E}">
        <p14:creationId xmlns:p14="http://schemas.microsoft.com/office/powerpoint/2010/main" val="416843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2714F15-03A8-4E09-A004-012749605B6F}" type="slidenum">
              <a:rPr lang="en-US" altLang="en-US"/>
              <a:pPr/>
              <a:t>‹#›</a:t>
            </a:fld>
            <a:endParaRPr lang="en-US" altLang="en-US"/>
          </a:p>
        </p:txBody>
      </p:sp>
    </p:spTree>
    <p:extLst>
      <p:ext uri="{BB962C8B-B14F-4D97-AF65-F5344CB8AC3E}">
        <p14:creationId xmlns:p14="http://schemas.microsoft.com/office/powerpoint/2010/main" val="457716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4546D97-842E-46A6-8A10-C41C98837159}" type="slidenum">
              <a:rPr lang="en-US" altLang="en-US"/>
              <a:pPr/>
              <a:t>‹#›</a:t>
            </a:fld>
            <a:endParaRPr lang="en-US" altLang="en-US"/>
          </a:p>
        </p:txBody>
      </p:sp>
    </p:spTree>
    <p:extLst>
      <p:ext uri="{BB962C8B-B14F-4D97-AF65-F5344CB8AC3E}">
        <p14:creationId xmlns:p14="http://schemas.microsoft.com/office/powerpoint/2010/main" val="2374287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7F3DC20-69F4-40BA-B523-E1D4DE76D411}" type="slidenum">
              <a:rPr lang="en-US" altLang="en-US"/>
              <a:pPr/>
              <a:t>‹#›</a:t>
            </a:fld>
            <a:endParaRPr lang="en-US" altLang="en-US"/>
          </a:p>
        </p:txBody>
      </p:sp>
    </p:spTree>
    <p:extLst>
      <p:ext uri="{BB962C8B-B14F-4D97-AF65-F5344CB8AC3E}">
        <p14:creationId xmlns:p14="http://schemas.microsoft.com/office/powerpoint/2010/main" val="1736297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5191DC7-AB39-4596-8984-5032CE5EC578}" type="slidenum">
              <a:rPr lang="en-US" altLang="en-US"/>
              <a:pPr/>
              <a:t>‹#›</a:t>
            </a:fld>
            <a:endParaRPr lang="en-US" altLang="en-US"/>
          </a:p>
        </p:txBody>
      </p:sp>
    </p:spTree>
    <p:extLst>
      <p:ext uri="{BB962C8B-B14F-4D97-AF65-F5344CB8AC3E}">
        <p14:creationId xmlns:p14="http://schemas.microsoft.com/office/powerpoint/2010/main" val="2761800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56D13E1-5F44-4572-9896-E4FC1A4A55AF}" type="slidenum">
              <a:rPr lang="en-US" altLang="en-US"/>
              <a:pPr/>
              <a:t>‹#›</a:t>
            </a:fld>
            <a:endParaRPr lang="en-US" altLang="en-US"/>
          </a:p>
        </p:txBody>
      </p:sp>
    </p:spTree>
    <p:extLst>
      <p:ext uri="{BB962C8B-B14F-4D97-AF65-F5344CB8AC3E}">
        <p14:creationId xmlns:p14="http://schemas.microsoft.com/office/powerpoint/2010/main" val="232069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7964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3314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97008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00163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624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2"/>
            <a:ext cx="12192000" cy="161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45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0728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4EC1B4"/>
                </a:solidFill>
                <a:latin typeface="Helvetica Neue Medium" charset="0"/>
              </a:defRPr>
            </a:lvl1pPr>
          </a:lstStyle>
          <a:p>
            <a:fld id="{894705E2-C8BA-4D0B-A01D-049D5E983F04}" type="slidenum">
              <a:rPr lang="en-US" altLang="en-US"/>
              <a:pPr/>
              <a:t>‹#›</a:t>
            </a:fld>
            <a:endParaRPr lang="en-US" altLang="en-US"/>
          </a:p>
        </p:txBody>
      </p:sp>
    </p:spTree>
    <p:extLst>
      <p:ext uri="{BB962C8B-B14F-4D97-AF65-F5344CB8AC3E}">
        <p14:creationId xmlns:p14="http://schemas.microsoft.com/office/powerpoint/2010/main" val="1951683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2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2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2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2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200">
          <a:solidFill>
            <a:srgbClr val="EA5E2F"/>
          </a:solidFill>
          <a:latin typeface="Helvetica Neue Medium" charset="0"/>
          <a:ea typeface="ヒラギノ角ゴ Pro W3" charset="0"/>
          <a:cs typeface="Arial" charset="0"/>
        </a:defRPr>
      </a:lvl5pPr>
      <a:lvl6pPr marL="342900" algn="ctr" rtl="0" fontAlgn="base">
        <a:spcBef>
          <a:spcPct val="0"/>
        </a:spcBef>
        <a:spcAft>
          <a:spcPct val="0"/>
        </a:spcAft>
        <a:defRPr sz="3000" b="1">
          <a:solidFill>
            <a:srgbClr val="FF6600"/>
          </a:solidFill>
          <a:latin typeface="Arial" charset="0"/>
          <a:cs typeface="Arial" charset="0"/>
        </a:defRPr>
      </a:lvl6pPr>
      <a:lvl7pPr marL="685800" algn="ctr" rtl="0" fontAlgn="base">
        <a:spcBef>
          <a:spcPct val="0"/>
        </a:spcBef>
        <a:spcAft>
          <a:spcPct val="0"/>
        </a:spcAft>
        <a:defRPr sz="3000" b="1">
          <a:solidFill>
            <a:srgbClr val="FF6600"/>
          </a:solidFill>
          <a:latin typeface="Arial" charset="0"/>
          <a:cs typeface="Arial" charset="0"/>
        </a:defRPr>
      </a:lvl7pPr>
      <a:lvl8pPr marL="1028700" algn="ctr" rtl="0" fontAlgn="base">
        <a:spcBef>
          <a:spcPct val="0"/>
        </a:spcBef>
        <a:spcAft>
          <a:spcPct val="0"/>
        </a:spcAft>
        <a:defRPr sz="3000" b="1">
          <a:solidFill>
            <a:srgbClr val="FF6600"/>
          </a:solidFill>
          <a:latin typeface="Arial" charset="0"/>
          <a:cs typeface="Arial" charset="0"/>
        </a:defRPr>
      </a:lvl8pPr>
      <a:lvl9pPr marL="1371600" algn="ctr" rtl="0" fontAlgn="base">
        <a:spcBef>
          <a:spcPct val="0"/>
        </a:spcBef>
        <a:spcAft>
          <a:spcPct val="0"/>
        </a:spcAft>
        <a:defRPr sz="3000" b="1">
          <a:solidFill>
            <a:srgbClr val="FF6600"/>
          </a:solidFill>
          <a:latin typeface="Arial" charset="0"/>
          <a:cs typeface="Arial" charset="0"/>
        </a:defRPr>
      </a:lvl9pPr>
    </p:titleStyle>
    <p:bodyStyle>
      <a:lvl1pPr marL="257175" indent="-257175"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557213" indent="-214313" algn="l" rtl="0" eaLnBrk="0" fontAlgn="base" hangingPunct="0">
        <a:spcBef>
          <a:spcPct val="20000"/>
        </a:spcBef>
        <a:spcAft>
          <a:spcPct val="0"/>
        </a:spcAft>
        <a:buClr>
          <a:srgbClr val="EA5E2F"/>
        </a:buClr>
        <a:buFont typeface="Courier New" panose="02070309020205020404" pitchFamily="49" charset="0"/>
        <a:buChar char="o"/>
        <a:defRPr sz="1200" kern="1200">
          <a:solidFill>
            <a:schemeClr val="tx1"/>
          </a:solidFill>
          <a:latin typeface="Arial" pitchFamily="34" charset="0"/>
          <a:ea typeface="Arial" charset="0"/>
          <a:cs typeface="Arial" pitchFamily="34" charset="0"/>
        </a:defRPr>
      </a:lvl2pPr>
      <a:lvl3pPr marL="857250" indent="-171450" algn="l" rtl="0" eaLnBrk="0" fontAlgn="base" hangingPunct="0">
        <a:spcBef>
          <a:spcPct val="20000"/>
        </a:spcBef>
        <a:spcAft>
          <a:spcPct val="0"/>
        </a:spcAft>
        <a:buClr>
          <a:srgbClr val="EA5E2F"/>
        </a:buClr>
        <a:buFont typeface="Wingdings" panose="05000000000000000000" pitchFamily="2" charset="2"/>
        <a:buChar char="§"/>
        <a:defRPr sz="1050" kern="1200">
          <a:solidFill>
            <a:schemeClr val="tx1"/>
          </a:solidFill>
          <a:latin typeface="Arial" pitchFamily="34" charset="0"/>
          <a:ea typeface="Arial" charset="0"/>
          <a:cs typeface="Arial" pitchFamily="34" charset="0"/>
        </a:defRPr>
      </a:lvl3pPr>
      <a:lvl4pPr marL="1200150" indent="-171450" algn="l" rtl="0" eaLnBrk="0" fontAlgn="base" hangingPunct="0">
        <a:spcBef>
          <a:spcPct val="20000"/>
        </a:spcBef>
        <a:spcAft>
          <a:spcPct val="0"/>
        </a:spcAft>
        <a:buClr>
          <a:srgbClr val="EA5E2F"/>
        </a:buClr>
        <a:buFont typeface="Arial" panose="020B0604020202020204" pitchFamily="34" charset="0"/>
        <a:buChar char="–"/>
        <a:defRPr sz="900" kern="1200">
          <a:solidFill>
            <a:srgbClr val="EA5E2F"/>
          </a:solidFill>
          <a:latin typeface="Arial" pitchFamily="34" charset="0"/>
          <a:ea typeface="Arial" charset="0"/>
          <a:cs typeface="Arial" pitchFamily="34" charset="0"/>
        </a:defRPr>
      </a:lvl4pPr>
      <a:lvl5pPr marL="1543050" indent="-171450" algn="l" rtl="0" eaLnBrk="0" fontAlgn="base" hangingPunct="0">
        <a:spcBef>
          <a:spcPct val="20000"/>
        </a:spcBef>
        <a:spcAft>
          <a:spcPct val="0"/>
        </a:spcAft>
        <a:buClr>
          <a:srgbClr val="EA5E2F"/>
        </a:buClr>
        <a:buFont typeface="Arial" panose="020B0604020202020204" pitchFamily="34" charset="0"/>
        <a:buChar char="»"/>
        <a:defRPr sz="750" kern="1200">
          <a:solidFill>
            <a:srgbClr val="EA5E2F"/>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7.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7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Fractions:</a:t>
            </a:r>
          </a:p>
          <a:p>
            <a:pPr marL="214313" indent="-214313"/>
            <a:r>
              <a:rPr lang="en-US" dirty="0"/>
              <a:t>Expressed as decimals</a:t>
            </a:r>
          </a:p>
          <a:p>
            <a:pPr marL="214313" indent="-214313"/>
            <a:r>
              <a:rPr lang="en-US" dirty="0"/>
              <a:t>Based on one-tenth, one-hundredth, etc.</a:t>
            </a:r>
          </a:p>
          <a:p>
            <a:pPr marL="214313" indent="-214313"/>
            <a:r>
              <a:rPr lang="en-US" dirty="0"/>
              <a:t>Industry uses decimals more often</a:t>
            </a:r>
          </a:p>
          <a:p>
            <a:endParaRPr lang="en-US" dirty="0"/>
          </a:p>
        </p:txBody>
      </p:sp>
      <p:pic>
        <p:nvPicPr>
          <p:cNvPr id="7" name="Picture 6"/>
          <p:cNvPicPr>
            <a:picLocks noChangeAspect="1"/>
          </p:cNvPicPr>
          <p:nvPr/>
        </p:nvPicPr>
        <p:blipFill>
          <a:blip r:embed="rId3"/>
          <a:stretch>
            <a:fillRect/>
          </a:stretch>
        </p:blipFill>
        <p:spPr>
          <a:xfrm>
            <a:off x="6277536" y="632748"/>
            <a:ext cx="4238066" cy="4790858"/>
          </a:xfrm>
          <a:prstGeom prst="rect">
            <a:avLst/>
          </a:prstGeom>
        </p:spPr>
      </p:pic>
    </p:spTree>
    <p:extLst>
      <p:ext uri="{BB962C8B-B14F-4D97-AF65-F5344CB8AC3E}">
        <p14:creationId xmlns:p14="http://schemas.microsoft.com/office/powerpoint/2010/main" val="342651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Decimals:</a:t>
            </a:r>
          </a:p>
          <a:p>
            <a:pPr marL="214313" indent="-214313"/>
            <a:r>
              <a:rPr lang="en-US" dirty="0"/>
              <a:t>Adding or subtracting—line up decimal points</a:t>
            </a:r>
          </a:p>
          <a:p>
            <a:pPr marL="214313" indent="-214313"/>
            <a:r>
              <a:rPr lang="en-US" dirty="0"/>
              <a:t>Multiplying—determine decimal placement with final answer</a:t>
            </a:r>
          </a:p>
          <a:p>
            <a:pPr marL="214313" indent="-214313"/>
            <a:r>
              <a:rPr lang="en-US" dirty="0"/>
              <a:t>Count total digits right of decimal of multiplied numbers</a:t>
            </a:r>
          </a:p>
          <a:p>
            <a:pPr marL="214313" indent="-214313"/>
            <a:r>
              <a:rPr lang="en-US" dirty="0"/>
              <a:t>Decimal to percentage</a:t>
            </a:r>
          </a:p>
          <a:p>
            <a:pPr lvl="1"/>
            <a:r>
              <a:rPr lang="en-US" sz="1600" dirty="0"/>
              <a:t>Move decimal two places to right</a:t>
            </a:r>
          </a:p>
          <a:p>
            <a:pPr lvl="1"/>
            <a:r>
              <a:rPr lang="en-US" sz="1600" dirty="0"/>
              <a:t>Add percent sign</a:t>
            </a:r>
          </a:p>
          <a:p>
            <a:endParaRPr lang="en-US" dirty="0"/>
          </a:p>
        </p:txBody>
      </p:sp>
      <p:pic>
        <p:nvPicPr>
          <p:cNvPr id="8" name="Picture 7"/>
          <p:cNvPicPr>
            <a:picLocks noChangeAspect="1"/>
          </p:cNvPicPr>
          <p:nvPr/>
        </p:nvPicPr>
        <p:blipFill>
          <a:blip r:embed="rId3"/>
          <a:stretch>
            <a:fillRect/>
          </a:stretch>
        </p:blipFill>
        <p:spPr>
          <a:xfrm>
            <a:off x="7427644" y="945778"/>
            <a:ext cx="4154756" cy="4243155"/>
          </a:xfrm>
          <a:prstGeom prst="rect">
            <a:avLst/>
          </a:prstGeom>
        </p:spPr>
      </p:pic>
    </p:spTree>
    <p:extLst>
      <p:ext uri="{BB962C8B-B14F-4D97-AF65-F5344CB8AC3E}">
        <p14:creationId xmlns:p14="http://schemas.microsoft.com/office/powerpoint/2010/main" val="211445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Dividing decimals:</a:t>
            </a:r>
          </a:p>
          <a:p>
            <a:pPr marL="214313" indent="-214313"/>
            <a:r>
              <a:rPr lang="en-US" dirty="0"/>
              <a:t>Bring decimal up above division sign</a:t>
            </a:r>
          </a:p>
          <a:p>
            <a:pPr marL="0" indent="0">
              <a:buNone/>
            </a:pPr>
            <a:endParaRPr lang="en-US" dirty="0"/>
          </a:p>
          <a:p>
            <a:pPr marL="0" indent="0">
              <a:buNone/>
            </a:pPr>
            <a:r>
              <a:rPr lang="en-US" dirty="0"/>
              <a:t>Round: </a:t>
            </a:r>
          </a:p>
          <a:p>
            <a:pPr marL="214313" indent="-214313"/>
            <a:r>
              <a:rPr lang="en-US" dirty="0"/>
              <a:t>Nearest whole number</a:t>
            </a:r>
          </a:p>
          <a:p>
            <a:pPr marL="214313" indent="-214313"/>
            <a:r>
              <a:rPr lang="en-US" dirty="0"/>
              <a:t>Less than 5—round down</a:t>
            </a:r>
          </a:p>
          <a:p>
            <a:pPr marL="214313" indent="-214313"/>
            <a:r>
              <a:rPr lang="en-US" dirty="0"/>
              <a:t>Greater than 5—round up</a:t>
            </a:r>
          </a:p>
          <a:p>
            <a:endParaRPr lang="en-US" dirty="0"/>
          </a:p>
        </p:txBody>
      </p:sp>
      <p:pic>
        <p:nvPicPr>
          <p:cNvPr id="7" name="Picture 6"/>
          <p:cNvPicPr>
            <a:picLocks noChangeAspect="1"/>
          </p:cNvPicPr>
          <p:nvPr/>
        </p:nvPicPr>
        <p:blipFill>
          <a:blip r:embed="rId3"/>
          <a:stretch>
            <a:fillRect/>
          </a:stretch>
        </p:blipFill>
        <p:spPr>
          <a:xfrm>
            <a:off x="7210236" y="861797"/>
            <a:ext cx="1422775" cy="4355433"/>
          </a:xfrm>
          <a:prstGeom prst="rect">
            <a:avLst/>
          </a:prstGeom>
        </p:spPr>
      </p:pic>
    </p:spTree>
    <p:extLst>
      <p:ext uri="{BB962C8B-B14F-4D97-AF65-F5344CB8AC3E}">
        <p14:creationId xmlns:p14="http://schemas.microsoft.com/office/powerpoint/2010/main" val="2465877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Percentages:</a:t>
            </a:r>
          </a:p>
          <a:p>
            <a:pPr marL="214313" indent="-214313"/>
            <a:r>
              <a:rPr lang="en-US" dirty="0"/>
              <a:t>Part of 100</a:t>
            </a:r>
          </a:p>
          <a:p>
            <a:pPr marL="214313" indent="-214313"/>
            <a:r>
              <a:rPr lang="en-US" dirty="0"/>
              <a:t>Fractions</a:t>
            </a:r>
          </a:p>
          <a:p>
            <a:pPr lvl="1"/>
            <a:r>
              <a:rPr lang="en-US" sz="1600" dirty="0"/>
              <a:t>Convert to decimal</a:t>
            </a:r>
          </a:p>
          <a:p>
            <a:pPr lvl="1"/>
            <a:r>
              <a:rPr lang="en-US" sz="1600" dirty="0"/>
              <a:t>Add zero</a:t>
            </a:r>
          </a:p>
          <a:p>
            <a:pPr marL="214313" indent="-214313"/>
            <a:r>
              <a:rPr lang="en-US" dirty="0"/>
              <a:t>Percent of number</a:t>
            </a:r>
          </a:p>
          <a:p>
            <a:pPr lvl="1"/>
            <a:r>
              <a:rPr lang="en-US" sz="1600" dirty="0"/>
              <a:t>Percent as decimal and multiply</a:t>
            </a:r>
          </a:p>
          <a:p>
            <a:pPr marL="214313" indent="-214313"/>
            <a:r>
              <a:rPr lang="en-US" dirty="0"/>
              <a:t>Percent of another number</a:t>
            </a:r>
          </a:p>
          <a:p>
            <a:pPr lvl="1"/>
            <a:r>
              <a:rPr lang="en-US" sz="1600" dirty="0"/>
              <a:t>Division</a:t>
            </a:r>
          </a:p>
          <a:p>
            <a:pPr lvl="1">
              <a:buFont typeface="Arial" panose="020B0604020202020204" pitchFamily="34" charset="0"/>
              <a:buChar char="•"/>
            </a:pPr>
            <a:endParaRPr lang="en-US" dirty="0"/>
          </a:p>
          <a:p>
            <a:pPr marL="214313" indent="-214313"/>
            <a:endParaRPr lang="en-US" dirty="0"/>
          </a:p>
          <a:p>
            <a:endParaRPr lang="en-US" dirty="0"/>
          </a:p>
        </p:txBody>
      </p:sp>
      <p:pic>
        <p:nvPicPr>
          <p:cNvPr id="16" name="Picture 15"/>
          <p:cNvPicPr>
            <a:picLocks noChangeAspect="1"/>
          </p:cNvPicPr>
          <p:nvPr/>
        </p:nvPicPr>
        <p:blipFill>
          <a:blip r:embed="rId3"/>
          <a:stretch>
            <a:fillRect/>
          </a:stretch>
        </p:blipFill>
        <p:spPr>
          <a:xfrm>
            <a:off x="7264327" y="2021542"/>
            <a:ext cx="4064557" cy="3136430"/>
          </a:xfrm>
          <a:prstGeom prst="rect">
            <a:avLst/>
          </a:prstGeom>
        </p:spPr>
      </p:pic>
      <p:pic>
        <p:nvPicPr>
          <p:cNvPr id="6" name="Picture 5"/>
          <p:cNvPicPr>
            <a:picLocks noChangeAspect="1"/>
          </p:cNvPicPr>
          <p:nvPr/>
        </p:nvPicPr>
        <p:blipFill rotWithShape="1">
          <a:blip r:embed="rId4"/>
          <a:srcRect l="-21429" t="-9757" r="-16282" b="-5251"/>
          <a:stretch/>
        </p:blipFill>
        <p:spPr>
          <a:xfrm>
            <a:off x="4239898" y="896470"/>
            <a:ext cx="2663337" cy="4485620"/>
          </a:xfrm>
          <a:prstGeom prst="rect">
            <a:avLst/>
          </a:prstGeom>
          <a:noFill/>
          <a:ln>
            <a:solidFill>
              <a:schemeClr val="bg1"/>
            </a:solidFill>
          </a:ln>
        </p:spPr>
      </p:pic>
    </p:spTree>
    <p:extLst>
      <p:ext uri="{BB962C8B-B14F-4D97-AF65-F5344CB8AC3E}">
        <p14:creationId xmlns:p14="http://schemas.microsoft.com/office/powerpoint/2010/main" val="284901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Recipe:</a:t>
            </a:r>
          </a:p>
          <a:p>
            <a:pPr marL="214313" indent="-214313"/>
            <a:r>
              <a:rPr lang="en-US" dirty="0"/>
              <a:t>Written record of ingredients and preparation steps</a:t>
            </a:r>
          </a:p>
          <a:p>
            <a:pPr marL="0" indent="0">
              <a:buNone/>
            </a:pPr>
            <a:endParaRPr lang="en-US" dirty="0"/>
          </a:p>
          <a:p>
            <a:pPr marL="0" indent="0">
              <a:buNone/>
            </a:pPr>
            <a:r>
              <a:rPr lang="en-US" dirty="0"/>
              <a:t>Standardized recipes: </a:t>
            </a:r>
          </a:p>
          <a:p>
            <a:pPr marL="214313" indent="-214313"/>
            <a:r>
              <a:rPr lang="en-US" dirty="0"/>
              <a:t>Format for anyone to use</a:t>
            </a:r>
          </a:p>
          <a:p>
            <a:pPr marL="214313" indent="-214313"/>
            <a:r>
              <a:rPr lang="en-US" dirty="0"/>
              <a:t>Ingredients listed first, in order used</a:t>
            </a:r>
          </a:p>
          <a:p>
            <a:pPr marL="214313" indent="-214313"/>
            <a:r>
              <a:rPr lang="en-US" dirty="0"/>
              <a:t>Assembly instructions</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90659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214313" indent="-214313"/>
            <a:r>
              <a:rPr lang="en-US" dirty="0"/>
              <a:t>Consistent quality</a:t>
            </a:r>
          </a:p>
          <a:p>
            <a:pPr marL="214313" indent="-214313"/>
            <a:r>
              <a:rPr lang="en-US" dirty="0"/>
              <a:t>Consistent portion size</a:t>
            </a:r>
          </a:p>
          <a:p>
            <a:pPr marL="214313" indent="-214313"/>
            <a:r>
              <a:rPr lang="en-US" dirty="0"/>
              <a:t>What to purchase</a:t>
            </a:r>
          </a:p>
          <a:p>
            <a:pPr marL="214313" indent="-214313"/>
            <a:r>
              <a:rPr lang="en-US" dirty="0"/>
              <a:t>What to prepare and how much</a:t>
            </a:r>
          </a:p>
          <a:p>
            <a:pPr marL="214313" indent="-214313"/>
            <a:r>
              <a:rPr lang="en-US" dirty="0"/>
              <a:t>Reduce waste</a:t>
            </a:r>
          </a:p>
          <a:p>
            <a:pPr marL="214313" indent="-214313"/>
            <a:r>
              <a:rPr lang="en-US" dirty="0"/>
              <a:t>Accurate information to guests</a:t>
            </a:r>
          </a:p>
          <a:p>
            <a:pPr marL="214313" indent="-214313"/>
            <a:r>
              <a:rPr lang="en-US" dirty="0"/>
              <a:t>Meet guest expectations</a:t>
            </a:r>
          </a:p>
          <a:p>
            <a:pPr marL="214313" indent="-214313"/>
            <a:r>
              <a:rPr lang="en-US" dirty="0"/>
              <a:t>Control costs</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4107206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Name:</a:t>
            </a:r>
          </a:p>
          <a:p>
            <a:pPr marL="214313" indent="-214313"/>
            <a:r>
              <a:rPr lang="en-US" dirty="0"/>
              <a:t>Title of recipe</a:t>
            </a:r>
          </a:p>
          <a:p>
            <a:pPr marL="0" indent="0">
              <a:buNone/>
            </a:pPr>
            <a:endParaRPr lang="en-US" dirty="0"/>
          </a:p>
          <a:p>
            <a:pPr marL="0" indent="0">
              <a:buNone/>
            </a:pPr>
            <a:r>
              <a:rPr lang="en-US" dirty="0"/>
              <a:t>Yield:</a:t>
            </a:r>
          </a:p>
          <a:p>
            <a:pPr marL="214313" indent="-214313"/>
            <a:r>
              <a:rPr lang="en-US" dirty="0"/>
              <a:t>Number of servings or amount</a:t>
            </a:r>
          </a:p>
          <a:p>
            <a:pPr marL="214313" indent="-214313"/>
            <a:r>
              <a:rPr lang="en-US" dirty="0"/>
              <a:t>Determines quantity needed</a:t>
            </a:r>
          </a:p>
          <a:p>
            <a:pPr marL="214313" indent="-214313"/>
            <a:r>
              <a:rPr lang="en-US" dirty="0"/>
              <a:t>Cost to produce recipe</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2983338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Ingredients:</a:t>
            </a:r>
          </a:p>
          <a:p>
            <a:pPr marL="214313" indent="-214313"/>
            <a:r>
              <a:rPr lang="en-US" dirty="0"/>
              <a:t>Food items needed</a:t>
            </a:r>
          </a:p>
          <a:p>
            <a:pPr marL="214313" indent="-214313"/>
            <a:r>
              <a:rPr lang="en-US" dirty="0"/>
              <a:t>Clearly defined</a:t>
            </a:r>
          </a:p>
          <a:p>
            <a:pPr marL="214313" indent="-214313"/>
            <a:r>
              <a:rPr lang="en-US" dirty="0"/>
              <a:t>Amounts</a:t>
            </a:r>
          </a:p>
          <a:p>
            <a:pPr marL="214313" indent="-214313"/>
            <a:r>
              <a:rPr lang="en-US" dirty="0"/>
              <a:t>Weight—preferred measurement</a:t>
            </a:r>
          </a:p>
          <a:p>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354546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Portion size:</a:t>
            </a:r>
          </a:p>
          <a:p>
            <a:pPr marL="214313" indent="-214313"/>
            <a:r>
              <a:rPr lang="en-US" dirty="0"/>
              <a:t>Individual amount </a:t>
            </a:r>
          </a:p>
          <a:p>
            <a:pPr marL="0" indent="0">
              <a:buNone/>
            </a:pPr>
            <a:endParaRPr lang="en-US" dirty="0"/>
          </a:p>
          <a:p>
            <a:pPr marL="0" indent="0">
              <a:buNone/>
            </a:pPr>
            <a:r>
              <a:rPr lang="en-US" dirty="0"/>
              <a:t>Temperature, time, and equipment:</a:t>
            </a:r>
          </a:p>
          <a:p>
            <a:pPr marL="214313" indent="-214313"/>
            <a:r>
              <a:rPr lang="en-US" dirty="0"/>
              <a:t>Size and type of pans</a:t>
            </a:r>
          </a:p>
          <a:p>
            <a:pPr marL="214313" indent="-214313"/>
            <a:r>
              <a:rPr lang="en-US" dirty="0"/>
              <a:t>Other equipment</a:t>
            </a:r>
          </a:p>
          <a:p>
            <a:pPr marL="214313" indent="-214313"/>
            <a:r>
              <a:rPr lang="en-US" dirty="0"/>
              <a:t>Oven temperature</a:t>
            </a:r>
          </a:p>
          <a:p>
            <a:pPr marL="214313" indent="-214313"/>
            <a:r>
              <a:rPr lang="en-US" dirty="0"/>
              <a:t>Cooking time</a:t>
            </a:r>
          </a:p>
          <a:p>
            <a:pPr marL="214313" indent="-214313"/>
            <a:r>
              <a:rPr lang="en-US" dirty="0"/>
              <a:t>Preheating instructions</a:t>
            </a:r>
          </a:p>
          <a:p>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252603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Step-by-step directions</a:t>
            </a:r>
          </a:p>
          <a:p>
            <a:pPr marL="214313" indent="-214313"/>
            <a:r>
              <a:rPr lang="en-US" dirty="0"/>
              <a:t>How and when to combine ingredients</a:t>
            </a:r>
          </a:p>
          <a:p>
            <a:pPr marL="0" indent="0">
              <a:buNone/>
            </a:pPr>
            <a:endParaRPr lang="en-US" dirty="0"/>
          </a:p>
          <a:p>
            <a:pPr marL="0" indent="0">
              <a:buNone/>
            </a:pPr>
            <a:r>
              <a:rPr lang="en-US" dirty="0"/>
              <a:t>Nutrition information</a:t>
            </a:r>
          </a:p>
          <a:p>
            <a:pPr marL="214313" indent="-214313"/>
            <a:r>
              <a:rPr lang="en-US" dirty="0"/>
              <a:t>Not essential</a:t>
            </a:r>
          </a:p>
          <a:p>
            <a:pPr marL="214313" indent="-214313"/>
            <a:r>
              <a:rPr lang="en-US" dirty="0"/>
              <a:t>Fat (saturated and unsaturated)</a:t>
            </a:r>
          </a:p>
          <a:p>
            <a:pPr marL="214313" indent="-214313"/>
            <a:r>
              <a:rPr lang="en-US" dirty="0"/>
              <a:t>Carbohydrates</a:t>
            </a:r>
          </a:p>
          <a:p>
            <a:pPr marL="214313" indent="-214313"/>
            <a:r>
              <a:rPr lang="en-US" dirty="0"/>
              <a:t>Protein</a:t>
            </a:r>
          </a:p>
          <a:p>
            <a:pPr marL="214313" indent="-214313"/>
            <a:r>
              <a:rPr lang="en-US" dirty="0"/>
              <a:t>Fiber</a:t>
            </a:r>
          </a:p>
          <a:p>
            <a:pPr marL="214313" indent="-214313"/>
            <a:r>
              <a:rPr lang="en-US" dirty="0"/>
              <a:t>Sodium</a:t>
            </a:r>
          </a:p>
          <a:p>
            <a:pPr marL="214313" indent="-214313"/>
            <a:r>
              <a:rPr lang="en-US" dirty="0"/>
              <a:t>Vitamins</a:t>
            </a:r>
          </a:p>
          <a:p>
            <a:pPr marL="214313" indent="-214313"/>
            <a:r>
              <a:rPr lang="en-US" dirty="0"/>
              <a:t>Minerals</a:t>
            </a:r>
          </a:p>
          <a:p>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1882078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Basic Math Calculations</a:t>
            </a:r>
          </a:p>
        </p:txBody>
      </p:sp>
      <p:sp>
        <p:nvSpPr>
          <p:cNvPr id="3" name="Content Placeholder 2"/>
          <p:cNvSpPr>
            <a:spLocks noGrp="1"/>
          </p:cNvSpPr>
          <p:nvPr>
            <p:ph idx="1"/>
          </p:nvPr>
        </p:nvSpPr>
        <p:spPr/>
        <p:txBody>
          <a:bodyPr/>
          <a:lstStyle/>
          <a:p>
            <a:r>
              <a:rPr lang="en-US" dirty="0"/>
              <a:t>Managers</a:t>
            </a:r>
          </a:p>
          <a:p>
            <a:pPr lvl="1"/>
            <a:r>
              <a:rPr lang="en-US" sz="1600" dirty="0"/>
              <a:t>Basic understanding of math</a:t>
            </a:r>
          </a:p>
          <a:p>
            <a:pPr lvl="1"/>
            <a:r>
              <a:rPr lang="en-US" sz="1600" dirty="0"/>
              <a:t>Apply mathematical principles</a:t>
            </a:r>
          </a:p>
          <a:p>
            <a:r>
              <a:rPr lang="en-US" dirty="0"/>
              <a:t>Cooks and managers</a:t>
            </a:r>
          </a:p>
          <a:p>
            <a:pPr lvl="1"/>
            <a:r>
              <a:rPr lang="en-US" sz="1600" dirty="0"/>
              <a:t>Recipe portions</a:t>
            </a:r>
          </a:p>
          <a:p>
            <a:pPr lvl="1"/>
            <a:r>
              <a:rPr lang="en-US" sz="1600" dirty="0"/>
              <a:t>Recipe changes</a:t>
            </a:r>
          </a:p>
          <a:p>
            <a:pPr lvl="1"/>
            <a:r>
              <a:rPr lang="en-US" sz="1600" dirty="0"/>
              <a:t>Convert U.S. to metric</a:t>
            </a:r>
          </a:p>
          <a:p>
            <a:endParaRPr lang="en-US" dirty="0"/>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a:xfrm>
            <a:off x="7518400" y="1447800"/>
            <a:ext cx="4064000" cy="2362200"/>
          </a:xfrm>
        </p:spPr>
      </p:pic>
      <p:sp>
        <p:nvSpPr>
          <p:cNvPr id="5" name="Slide Number Placeholder 4"/>
          <p:cNvSpPr>
            <a:spLocks noGrp="1"/>
          </p:cNvSpPr>
          <p:nvPr>
            <p:ph type="sldNum" sz="quarter" idx="12"/>
          </p:nvPr>
        </p:nvSpPr>
        <p:spPr/>
        <p:txBody>
          <a:bodyPr/>
          <a:lstStyle/>
          <a:p>
            <a:fld id="{47FF60B5-7741-4697-BDEC-6AC36B2CB139}" type="slidenum">
              <a:rPr lang="en-US" altLang="en-US" smtClean="0"/>
              <a:pPr/>
              <a:t>2</a:t>
            </a:fld>
            <a:endParaRPr lang="en-US" altLang="en-US"/>
          </a:p>
        </p:txBody>
      </p:sp>
    </p:spTree>
    <p:extLst>
      <p:ext uri="{BB962C8B-B14F-4D97-AF65-F5344CB8AC3E}">
        <p14:creationId xmlns:p14="http://schemas.microsoft.com/office/powerpoint/2010/main" val="2297110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sp>
        <p:nvSpPr>
          <p:cNvPr id="4" name="Text Placeholder 3"/>
          <p:cNvSpPr>
            <a:spLocks noGrp="1"/>
          </p:cNvSpPr>
          <p:nvPr>
            <p:ph idx="1"/>
          </p:nvPr>
        </p:nvSpPr>
        <p:spPr/>
        <p:txBody>
          <a:bodyPr/>
          <a:lstStyle/>
          <a:p>
            <a:pPr marL="0" indent="0">
              <a:buNone/>
            </a:pPr>
            <a:r>
              <a:rPr lang="en-US" dirty="0"/>
              <a:t>Recipe—road map:</a:t>
            </a:r>
          </a:p>
          <a:p>
            <a:pPr marL="214313" indent="-214313"/>
            <a:r>
              <a:rPr lang="en-US" dirty="0"/>
              <a:t>Read recipe completely</a:t>
            </a:r>
          </a:p>
          <a:p>
            <a:pPr marL="214313" indent="-214313"/>
            <a:r>
              <a:rPr lang="en-US" dirty="0"/>
              <a:t>Gather and </a:t>
            </a:r>
            <a:r>
              <a:rPr lang="en-US" i="1" dirty="0"/>
              <a:t>mise en place </a:t>
            </a:r>
            <a:r>
              <a:rPr lang="en-US" dirty="0"/>
              <a:t>ingredients</a:t>
            </a:r>
          </a:p>
          <a:p>
            <a:pPr marL="214313" indent="-214313"/>
            <a:r>
              <a:rPr lang="en-US" dirty="0"/>
              <a:t>Measure carefully</a:t>
            </a:r>
          </a:p>
          <a:p>
            <a:pPr marL="214313" indent="-214313"/>
            <a:r>
              <a:rPr lang="en-US" dirty="0"/>
              <a:t>Follow instructions for preparation</a:t>
            </a:r>
          </a:p>
          <a:p>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317335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Standardized Recipes</a:t>
            </a:r>
          </a:p>
        </p:txBody>
      </p:sp>
      <p:pic>
        <p:nvPicPr>
          <p:cNvPr id="3" name="Picture 2"/>
          <p:cNvPicPr>
            <a:picLocks noChangeAspect="1"/>
          </p:cNvPicPr>
          <p:nvPr/>
        </p:nvPicPr>
        <p:blipFill>
          <a:blip r:embed="rId3"/>
          <a:stretch>
            <a:fillRect/>
          </a:stretch>
        </p:blipFill>
        <p:spPr>
          <a:xfrm>
            <a:off x="2166964" y="1259144"/>
            <a:ext cx="8186628" cy="3828727"/>
          </a:xfrm>
          <a:prstGeom prst="rect">
            <a:avLst/>
          </a:prstGeom>
        </p:spPr>
      </p:pic>
    </p:spTree>
    <p:extLst>
      <p:ext uri="{BB962C8B-B14F-4D97-AF65-F5344CB8AC3E}">
        <p14:creationId xmlns:p14="http://schemas.microsoft.com/office/powerpoint/2010/main" val="309490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Converting Recipes</a:t>
            </a:r>
          </a:p>
        </p:txBody>
      </p:sp>
      <p:sp>
        <p:nvSpPr>
          <p:cNvPr id="4" name="Text Placeholder 3"/>
          <p:cNvSpPr>
            <a:spLocks noGrp="1"/>
          </p:cNvSpPr>
          <p:nvPr>
            <p:ph idx="1"/>
          </p:nvPr>
        </p:nvSpPr>
        <p:spPr/>
        <p:txBody>
          <a:bodyPr/>
          <a:lstStyle/>
          <a:p>
            <a:pPr marL="214313" indent="-214313"/>
            <a:r>
              <a:rPr lang="en-US" dirty="0"/>
              <a:t>Desired yield—increase or decrease</a:t>
            </a:r>
          </a:p>
          <a:p>
            <a:pPr marL="214313" indent="-214313"/>
            <a:r>
              <a:rPr lang="en-US" dirty="0"/>
              <a:t>Impacts total cost</a:t>
            </a:r>
          </a:p>
          <a:p>
            <a:pPr marL="214313" indent="-214313"/>
            <a:r>
              <a:rPr lang="en-US" dirty="0"/>
              <a:t>Quality should not vary</a:t>
            </a:r>
          </a:p>
          <a:p>
            <a:pPr marL="214313" indent="-214313"/>
            <a:r>
              <a:rPr lang="en-US" dirty="0"/>
              <a:t>Equipment changes</a:t>
            </a:r>
          </a:p>
          <a:p>
            <a:pPr marL="214313" indent="-214313"/>
            <a:r>
              <a:rPr lang="en-US" dirty="0"/>
              <a:t>Cooking time adjustments</a:t>
            </a:r>
          </a:p>
          <a:p>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56219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Converting Recipes</a:t>
            </a:r>
          </a:p>
        </p:txBody>
      </p:sp>
      <p:pic>
        <p:nvPicPr>
          <p:cNvPr id="9" name="Picture 8"/>
          <p:cNvPicPr>
            <a:picLocks noChangeAspect="1"/>
          </p:cNvPicPr>
          <p:nvPr/>
        </p:nvPicPr>
        <p:blipFill>
          <a:blip r:embed="rId3"/>
          <a:stretch>
            <a:fillRect/>
          </a:stretch>
        </p:blipFill>
        <p:spPr>
          <a:xfrm>
            <a:off x="2815041" y="762000"/>
            <a:ext cx="6561918" cy="5545116"/>
          </a:xfrm>
          <a:prstGeom prst="rect">
            <a:avLst/>
          </a:prstGeom>
        </p:spPr>
      </p:pic>
    </p:spTree>
    <p:extLst>
      <p:ext uri="{BB962C8B-B14F-4D97-AF65-F5344CB8AC3E}">
        <p14:creationId xmlns:p14="http://schemas.microsoft.com/office/powerpoint/2010/main" val="110438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Formula for Increasing or Decreasing Recipe Yields</a:t>
            </a:r>
          </a:p>
        </p:txBody>
      </p:sp>
      <p:sp>
        <p:nvSpPr>
          <p:cNvPr id="4" name="Text Placeholder 3"/>
          <p:cNvSpPr>
            <a:spLocks noGrp="1"/>
          </p:cNvSpPr>
          <p:nvPr>
            <p:ph idx="1"/>
          </p:nvPr>
        </p:nvSpPr>
        <p:spPr/>
        <p:txBody>
          <a:bodyPr/>
          <a:lstStyle/>
          <a:p>
            <a:pPr>
              <a:buAutoNum type="arabicPeriod"/>
            </a:pPr>
            <a:r>
              <a:rPr lang="en-US" dirty="0"/>
              <a:t>Decide servings needed</a:t>
            </a:r>
          </a:p>
          <a:p>
            <a:pPr>
              <a:buAutoNum type="arabicPeriod"/>
            </a:pPr>
            <a:r>
              <a:rPr lang="en-US" dirty="0"/>
              <a:t>Desired yield ÷ Original yield = Conversion factor</a:t>
            </a:r>
          </a:p>
          <a:p>
            <a:pPr>
              <a:buAutoNum type="arabicPeriod"/>
            </a:pPr>
            <a:r>
              <a:rPr lang="en-US" dirty="0"/>
              <a:t>Multiply each ingredient by conversion factor</a:t>
            </a:r>
          </a:p>
          <a:p>
            <a:pPr>
              <a:buAutoNum type="arabicPeriod"/>
            </a:pPr>
            <a:r>
              <a:rPr lang="en-US" dirty="0"/>
              <a:t>Convert answers to logical, measurable amounts</a:t>
            </a:r>
          </a:p>
          <a:p>
            <a:pPr>
              <a:buAutoNum type="arabicPeriod"/>
            </a:pPr>
            <a:r>
              <a:rPr lang="en-US" dirty="0"/>
              <a:t>Make adjustments to equipment, temperature, and time</a:t>
            </a:r>
          </a:p>
          <a:p>
            <a:pPr>
              <a:buAutoNum type="arabicPeriod"/>
            </a:pPr>
            <a:endParaRPr lang="en-US" dirty="0"/>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3255078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U.S. and Metric Measurement Systems</a:t>
            </a:r>
          </a:p>
        </p:txBody>
      </p:sp>
      <p:sp>
        <p:nvSpPr>
          <p:cNvPr id="4" name="Text Placeholder 3"/>
          <p:cNvSpPr>
            <a:spLocks noGrp="1"/>
          </p:cNvSpPr>
          <p:nvPr>
            <p:ph idx="1"/>
          </p:nvPr>
        </p:nvSpPr>
        <p:spPr/>
        <p:txBody>
          <a:bodyPr/>
          <a:lstStyle/>
          <a:p>
            <a:pPr marL="214313" indent="-214313"/>
            <a:r>
              <a:rPr lang="en-US" dirty="0"/>
              <a:t>Customary units</a:t>
            </a:r>
          </a:p>
          <a:p>
            <a:pPr marL="214313" indent="-214313"/>
            <a:r>
              <a:rPr lang="en-US" dirty="0"/>
              <a:t>Most American recipes—customary system</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pic>
        <p:nvPicPr>
          <p:cNvPr id="9" name="Picture 8"/>
          <p:cNvPicPr>
            <a:picLocks noChangeAspect="1"/>
          </p:cNvPicPr>
          <p:nvPr/>
        </p:nvPicPr>
        <p:blipFill>
          <a:blip r:embed="rId3"/>
          <a:stretch>
            <a:fillRect/>
          </a:stretch>
        </p:blipFill>
        <p:spPr>
          <a:xfrm>
            <a:off x="2213675" y="2448737"/>
            <a:ext cx="8121110" cy="2893729"/>
          </a:xfrm>
          <a:prstGeom prst="rect">
            <a:avLst/>
          </a:prstGeom>
        </p:spPr>
      </p:pic>
    </p:spTree>
    <p:extLst>
      <p:ext uri="{BB962C8B-B14F-4D97-AF65-F5344CB8AC3E}">
        <p14:creationId xmlns:p14="http://schemas.microsoft.com/office/powerpoint/2010/main" val="228049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U.S. and Metric Measurement Systems</a:t>
            </a:r>
          </a:p>
        </p:txBody>
      </p:sp>
      <p:sp>
        <p:nvSpPr>
          <p:cNvPr id="4" name="Text Placeholder 3"/>
          <p:cNvSpPr>
            <a:spLocks noGrp="1"/>
          </p:cNvSpPr>
          <p:nvPr>
            <p:ph idx="1"/>
          </p:nvPr>
        </p:nvSpPr>
        <p:spPr/>
        <p:txBody>
          <a:bodyPr/>
          <a:lstStyle/>
          <a:p>
            <a:pPr marL="214313" indent="-214313"/>
            <a:r>
              <a:rPr lang="en-US" dirty="0"/>
              <a:t>Cooking and baking</a:t>
            </a:r>
          </a:p>
          <a:p>
            <a:pPr lvl="1"/>
            <a:r>
              <a:rPr lang="en-US" sz="1600" dirty="0"/>
              <a:t>Exact weighing and measuring</a:t>
            </a:r>
          </a:p>
          <a:p>
            <a:pPr lvl="1"/>
            <a:r>
              <a:rPr lang="en-US" sz="1600" dirty="0"/>
              <a:t>Ensure quality and minimal waste</a:t>
            </a:r>
          </a:p>
          <a:p>
            <a:pPr marL="214313" indent="-214313"/>
            <a:r>
              <a:rPr lang="en-US" dirty="0"/>
              <a:t>Equivalent—same amount expressed differently</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spTree>
    <p:extLst>
      <p:ext uri="{BB962C8B-B14F-4D97-AF65-F5344CB8AC3E}">
        <p14:creationId xmlns:p14="http://schemas.microsoft.com/office/powerpoint/2010/main" val="613140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t>Units of Measure U.S.: Equivalents</a:t>
            </a:r>
          </a:p>
        </p:txBody>
      </p:sp>
      <p:pic>
        <p:nvPicPr>
          <p:cNvPr id="10" name="Picture 9"/>
          <p:cNvPicPr>
            <a:picLocks noChangeAspect="1"/>
          </p:cNvPicPr>
          <p:nvPr/>
        </p:nvPicPr>
        <p:blipFill>
          <a:blip r:embed="rId3"/>
          <a:stretch>
            <a:fillRect/>
          </a:stretch>
        </p:blipFill>
        <p:spPr>
          <a:xfrm>
            <a:off x="2169459" y="1818998"/>
            <a:ext cx="8229600" cy="2541722"/>
          </a:xfrm>
          <a:prstGeom prst="rect">
            <a:avLst/>
          </a:prstGeom>
        </p:spPr>
      </p:pic>
    </p:spTree>
    <p:extLst>
      <p:ext uri="{BB962C8B-B14F-4D97-AF65-F5344CB8AC3E}">
        <p14:creationId xmlns:p14="http://schemas.microsoft.com/office/powerpoint/2010/main" val="306145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U.S. and Metric Measurement Systems</a:t>
            </a:r>
          </a:p>
        </p:txBody>
      </p:sp>
      <p:sp>
        <p:nvSpPr>
          <p:cNvPr id="4" name="Text Placeholder 3"/>
          <p:cNvSpPr>
            <a:spLocks noGrp="1"/>
          </p:cNvSpPr>
          <p:nvPr>
            <p:ph idx="1"/>
          </p:nvPr>
        </p:nvSpPr>
        <p:spPr/>
        <p:txBody>
          <a:bodyPr/>
          <a:lstStyle/>
          <a:p>
            <a:pPr marL="0" indent="0">
              <a:buNone/>
            </a:pPr>
            <a:r>
              <a:rPr lang="en-US" dirty="0"/>
              <a:t>Metric system</a:t>
            </a:r>
          </a:p>
          <a:p>
            <a:pPr marL="210312" indent="-210312"/>
            <a:r>
              <a:rPr lang="en-US" dirty="0"/>
              <a:t>Other parts of world</a:t>
            </a:r>
          </a:p>
          <a:p>
            <a:pPr marL="214313" indent="-214313"/>
            <a:r>
              <a:rPr lang="en-US" dirty="0"/>
              <a:t>Scientists and health professionals</a:t>
            </a:r>
          </a:p>
          <a:p>
            <a:pPr marL="214313" indent="-214313"/>
            <a:r>
              <a:rPr lang="en-US" dirty="0"/>
              <a:t>Metric units—multiples of 10 </a:t>
            </a:r>
          </a:p>
          <a:p>
            <a:endParaRPr lang="en-US" dirty="0"/>
          </a:p>
          <a:p>
            <a:pPr lvl="1">
              <a:buFont typeface="Arial" panose="020B0604020202020204" pitchFamily="34" charset="0"/>
              <a:buChar char="•"/>
            </a:pPr>
            <a:endParaRPr lang="en-US" dirty="0"/>
          </a:p>
          <a:p>
            <a:pPr marL="214313" indent="-214313"/>
            <a:endParaRPr lang="en-US" dirty="0"/>
          </a:p>
          <a:p>
            <a:endParaRPr lang="en-US" dirty="0"/>
          </a:p>
        </p:txBody>
      </p:sp>
      <p:pic>
        <p:nvPicPr>
          <p:cNvPr id="7" name="Picture 6"/>
          <p:cNvPicPr>
            <a:picLocks noChangeAspect="1"/>
          </p:cNvPicPr>
          <p:nvPr/>
        </p:nvPicPr>
        <p:blipFill>
          <a:blip r:embed="rId3"/>
          <a:stretch>
            <a:fillRect/>
          </a:stretch>
        </p:blipFill>
        <p:spPr>
          <a:xfrm>
            <a:off x="2260934" y="2883654"/>
            <a:ext cx="8043996" cy="1682555"/>
          </a:xfrm>
          <a:prstGeom prst="rect">
            <a:avLst/>
          </a:prstGeom>
        </p:spPr>
      </p:pic>
    </p:spTree>
    <p:extLst>
      <p:ext uri="{BB962C8B-B14F-4D97-AF65-F5344CB8AC3E}">
        <p14:creationId xmlns:p14="http://schemas.microsoft.com/office/powerpoint/2010/main" val="1141733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Equivalent Measure</a:t>
            </a:r>
          </a:p>
        </p:txBody>
      </p:sp>
      <p:pic>
        <p:nvPicPr>
          <p:cNvPr id="8" name="Picture 7"/>
          <p:cNvPicPr>
            <a:picLocks noChangeAspect="1"/>
          </p:cNvPicPr>
          <p:nvPr/>
        </p:nvPicPr>
        <p:blipFill>
          <a:blip r:embed="rId3"/>
          <a:stretch>
            <a:fillRect/>
          </a:stretch>
        </p:blipFill>
        <p:spPr>
          <a:xfrm>
            <a:off x="2858621" y="839321"/>
            <a:ext cx="6743700" cy="4991100"/>
          </a:xfrm>
          <a:prstGeom prst="rect">
            <a:avLst/>
          </a:prstGeom>
        </p:spPr>
      </p:pic>
    </p:spTree>
    <p:extLst>
      <p:ext uri="{BB962C8B-B14F-4D97-AF65-F5344CB8AC3E}">
        <p14:creationId xmlns:p14="http://schemas.microsoft.com/office/powerpoint/2010/main" val="80823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Mathematical Operators</a:t>
            </a:r>
          </a:p>
        </p:txBody>
      </p:sp>
      <p:sp>
        <p:nvSpPr>
          <p:cNvPr id="4" name="Text Placeholder 3"/>
          <p:cNvSpPr>
            <a:spLocks noGrp="1"/>
          </p:cNvSpPr>
          <p:nvPr>
            <p:ph idx="1"/>
          </p:nvPr>
        </p:nvSpPr>
        <p:spPr/>
        <p:txBody>
          <a:bodyPr/>
          <a:lstStyle/>
          <a:p>
            <a:pPr marL="214313" indent="-214313"/>
            <a:r>
              <a:rPr lang="en-US" dirty="0"/>
              <a:t>Addition (10 + 2 = 12)</a:t>
            </a:r>
          </a:p>
          <a:p>
            <a:pPr marL="214313" indent="-214313"/>
            <a:r>
              <a:rPr lang="en-US" dirty="0"/>
              <a:t>Subtraction (10 – 2 = 8)</a:t>
            </a:r>
          </a:p>
          <a:p>
            <a:pPr marL="214313" indent="-214313"/>
            <a:r>
              <a:rPr lang="en-US" dirty="0"/>
              <a:t>Multiplication (10 × 2 = 20)</a:t>
            </a:r>
          </a:p>
          <a:p>
            <a:pPr marL="214313" indent="-214313"/>
            <a:r>
              <a:rPr lang="en-US" dirty="0"/>
              <a:t>Division (10 ÷ 2 = 5)</a:t>
            </a:r>
          </a:p>
          <a:p>
            <a:endParaRPr lang="en-US" dirty="0"/>
          </a:p>
        </p:txBody>
      </p:sp>
    </p:spTree>
    <p:extLst>
      <p:ext uri="{BB962C8B-B14F-4D97-AF65-F5344CB8AC3E}">
        <p14:creationId xmlns:p14="http://schemas.microsoft.com/office/powerpoint/2010/main" val="36208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Temperature</a:t>
            </a:r>
          </a:p>
        </p:txBody>
      </p:sp>
      <p:sp>
        <p:nvSpPr>
          <p:cNvPr id="3" name="Content Placeholder 2"/>
          <p:cNvSpPr>
            <a:spLocks noGrp="1"/>
          </p:cNvSpPr>
          <p:nvPr>
            <p:ph idx="1"/>
          </p:nvPr>
        </p:nvSpPr>
        <p:spPr/>
        <p:txBody>
          <a:bodyPr/>
          <a:lstStyle/>
          <a:p>
            <a:pPr marL="214313" indent="-214313"/>
            <a:r>
              <a:rPr lang="en-US" dirty="0"/>
              <a:t>Fahrenheit (°F)—customary measure</a:t>
            </a:r>
          </a:p>
          <a:p>
            <a:pPr marL="214313" indent="-214313"/>
            <a:r>
              <a:rPr lang="en-US" dirty="0"/>
              <a:t>Celsius (°C)—metric measure</a:t>
            </a:r>
          </a:p>
          <a:p>
            <a:pPr marL="0" indent="0">
              <a:buNone/>
            </a:pPr>
            <a:endParaRPr lang="en-US" dirty="0"/>
          </a:p>
        </p:txBody>
      </p:sp>
      <p:sp>
        <p:nvSpPr>
          <p:cNvPr id="5" name="Slide Number Placeholder 4"/>
          <p:cNvSpPr>
            <a:spLocks noGrp="1"/>
          </p:cNvSpPr>
          <p:nvPr>
            <p:ph type="sldNum" sz="quarter" idx="10"/>
          </p:nvPr>
        </p:nvSpPr>
        <p:spPr/>
        <p:txBody>
          <a:bodyPr/>
          <a:lstStyle/>
          <a:p>
            <a:fld id="{47FF60B5-7741-4697-BDEC-6AC36B2CB139}" type="slidenum">
              <a:rPr lang="en-US" altLang="en-US" smtClean="0"/>
              <a:pPr/>
              <a:t>30</a:t>
            </a:fld>
            <a:endParaRPr lang="en-US" altLang="en-US"/>
          </a:p>
        </p:txBody>
      </p:sp>
      <p:pic>
        <p:nvPicPr>
          <p:cNvPr id="6" name="Picture 5"/>
          <p:cNvPicPr>
            <a:picLocks noChangeAspect="1"/>
          </p:cNvPicPr>
          <p:nvPr/>
        </p:nvPicPr>
        <p:blipFill>
          <a:blip r:embed="rId3"/>
          <a:stretch>
            <a:fillRect/>
          </a:stretch>
        </p:blipFill>
        <p:spPr>
          <a:xfrm>
            <a:off x="5916705" y="1022353"/>
            <a:ext cx="4086872" cy="4619941"/>
          </a:xfrm>
          <a:prstGeom prst="rect">
            <a:avLst/>
          </a:prstGeom>
        </p:spPr>
      </p:pic>
    </p:spTree>
    <p:extLst>
      <p:ext uri="{BB962C8B-B14F-4D97-AF65-F5344CB8AC3E}">
        <p14:creationId xmlns:p14="http://schemas.microsoft.com/office/powerpoint/2010/main" val="4274033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and Portioning</a:t>
            </a:r>
          </a:p>
        </p:txBody>
      </p:sp>
      <p:sp>
        <p:nvSpPr>
          <p:cNvPr id="3" name="Content Placeholder 2"/>
          <p:cNvSpPr>
            <a:spLocks noGrp="1"/>
          </p:cNvSpPr>
          <p:nvPr>
            <p:ph idx="1"/>
          </p:nvPr>
        </p:nvSpPr>
        <p:spPr/>
        <p:txBody>
          <a:bodyPr/>
          <a:lstStyle/>
          <a:p>
            <a:pPr marL="214313" indent="-214313"/>
            <a:r>
              <a:rPr lang="en-US" dirty="0"/>
              <a:t>Measurement—how much is being used</a:t>
            </a:r>
          </a:p>
          <a:p>
            <a:pPr marL="214313" indent="-214313"/>
            <a:r>
              <a:rPr lang="en-US" dirty="0"/>
              <a:t>Volume—amount of space ingredient takes up</a:t>
            </a:r>
          </a:p>
          <a:p>
            <a:pPr marL="214313" indent="-214313"/>
            <a:r>
              <a:rPr lang="en-US" dirty="0"/>
              <a:t>Weight—heaviness of ingredient</a:t>
            </a:r>
          </a:p>
          <a:p>
            <a:pPr marL="214313" indent="-214313"/>
            <a:r>
              <a:rPr lang="en-US" dirty="0"/>
              <a:t>Count—number of items</a:t>
            </a:r>
          </a:p>
          <a:p>
            <a:pPr marL="214313" indent="-214313"/>
            <a:r>
              <a:rPr lang="en-US" dirty="0"/>
              <a:t>Accurate measurement</a:t>
            </a:r>
          </a:p>
          <a:p>
            <a:pPr lvl="1"/>
            <a:r>
              <a:rPr lang="en-US" sz="1600" dirty="0"/>
              <a:t>Quality and quantity control</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31</a:t>
            </a:fld>
            <a:endParaRPr lang="en-US" altLang="en-US"/>
          </a:p>
        </p:txBody>
      </p:sp>
    </p:spTree>
    <p:extLst>
      <p:ext uri="{BB962C8B-B14F-4D97-AF65-F5344CB8AC3E}">
        <p14:creationId xmlns:p14="http://schemas.microsoft.com/office/powerpoint/2010/main" val="2081640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Volume</a:t>
            </a:r>
          </a:p>
        </p:txBody>
      </p:sp>
      <p:sp>
        <p:nvSpPr>
          <p:cNvPr id="3" name="Content Placeholder 2"/>
          <p:cNvSpPr>
            <a:spLocks noGrp="1"/>
          </p:cNvSpPr>
          <p:nvPr>
            <p:ph idx="1"/>
          </p:nvPr>
        </p:nvSpPr>
        <p:spPr/>
        <p:txBody>
          <a:bodyPr/>
          <a:lstStyle/>
          <a:p>
            <a:pPr marL="214313" indent="-214313"/>
            <a:r>
              <a:rPr lang="en-US" dirty="0"/>
              <a:t>Not as accurate as weight</a:t>
            </a:r>
          </a:p>
          <a:p>
            <a:pPr marL="214313" indent="-214313"/>
            <a:r>
              <a:rPr lang="en-US" dirty="0"/>
              <a:t>Dry ingredients—herbs and spices</a:t>
            </a:r>
          </a:p>
          <a:p>
            <a:pPr marL="214313" indent="-214313"/>
            <a:r>
              <a:rPr lang="en-US" dirty="0"/>
              <a:t>Best for liquids</a:t>
            </a:r>
          </a:p>
          <a:p>
            <a:pPr marL="214313" indent="-214313"/>
            <a:r>
              <a:rPr lang="en-US" dirty="0"/>
              <a:t>Fluid ounce—volume measurement</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32</a:t>
            </a:fld>
            <a:endParaRPr lang="en-US" altLang="en-US"/>
          </a:p>
        </p:txBody>
      </p:sp>
    </p:spTree>
    <p:extLst>
      <p:ext uri="{BB962C8B-B14F-4D97-AF65-F5344CB8AC3E}">
        <p14:creationId xmlns:p14="http://schemas.microsoft.com/office/powerpoint/2010/main" val="1733474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Volume</a:t>
            </a:r>
          </a:p>
        </p:txBody>
      </p:sp>
      <p:sp>
        <p:nvSpPr>
          <p:cNvPr id="3" name="Content Placeholder 2"/>
          <p:cNvSpPr>
            <a:spLocks noGrp="1"/>
          </p:cNvSpPr>
          <p:nvPr>
            <p:ph idx="1"/>
          </p:nvPr>
        </p:nvSpPr>
        <p:spPr/>
        <p:txBody>
          <a:bodyPr/>
          <a:lstStyle/>
          <a:p>
            <a:pPr marL="0" indent="0">
              <a:buNone/>
            </a:pPr>
            <a:r>
              <a:rPr lang="en-US" dirty="0"/>
              <a:t>Liquid measuring cups:</a:t>
            </a:r>
          </a:p>
          <a:p>
            <a:pPr marL="214313" indent="-214313"/>
            <a:r>
              <a:rPr lang="en-US" dirty="0"/>
              <a:t>See-through</a:t>
            </a:r>
          </a:p>
          <a:p>
            <a:pPr marL="214313" indent="-214313"/>
            <a:r>
              <a:rPr lang="en-US" dirty="0"/>
              <a:t>Measurement markings</a:t>
            </a:r>
          </a:p>
          <a:p>
            <a:pPr marL="214313" indent="-214313"/>
            <a:r>
              <a:rPr lang="en-US" dirty="0"/>
              <a:t>Fractions of a cup, fluid ounces, and milliliters</a:t>
            </a:r>
          </a:p>
          <a:p>
            <a:pPr marL="214313" indent="-214313"/>
            <a:r>
              <a:rPr lang="en-US" dirty="0"/>
              <a:t>1 cup, 1 pint, 1 quart, I gallon</a:t>
            </a:r>
          </a:p>
          <a:p>
            <a:pPr marL="0" indent="0">
              <a:buNone/>
            </a:pPr>
            <a:endParaRPr lang="en-US" dirty="0"/>
          </a:p>
          <a:p>
            <a:pPr marL="0" indent="0">
              <a:buNone/>
            </a:pPr>
            <a:r>
              <a:rPr lang="en-US" dirty="0"/>
              <a:t>Measuring spoons:</a:t>
            </a:r>
          </a:p>
          <a:p>
            <a:pPr marL="214313" indent="-214313"/>
            <a:r>
              <a:rPr lang="en-US" dirty="0"/>
              <a:t>Set of four or five</a:t>
            </a:r>
          </a:p>
          <a:p>
            <a:pPr marL="214313" indent="-214313"/>
            <a:r>
              <a:rPr lang="en-US" dirty="0"/>
              <a:t>¼ teaspoon, ½ teaspoon, 1 teaspoon, and 1 tablespoon</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33</a:t>
            </a:fld>
            <a:endParaRPr lang="en-US" altLang="en-US"/>
          </a:p>
        </p:txBody>
      </p:sp>
    </p:spTree>
    <p:extLst>
      <p:ext uri="{BB962C8B-B14F-4D97-AF65-F5344CB8AC3E}">
        <p14:creationId xmlns:p14="http://schemas.microsoft.com/office/powerpoint/2010/main" val="11530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214313" indent="-214313"/>
            <a:r>
              <a:rPr lang="en-US" dirty="0"/>
              <a:t>Item’s resistance to gravity</a:t>
            </a:r>
          </a:p>
          <a:p>
            <a:pPr marL="214313" indent="-214313"/>
            <a:r>
              <a:rPr lang="en-US" dirty="0"/>
              <a:t>Pounds and ounces</a:t>
            </a:r>
          </a:p>
          <a:p>
            <a:pPr marL="214313" indent="-214313"/>
            <a:r>
              <a:rPr lang="en-US" dirty="0"/>
              <a:t>Food scale</a:t>
            </a:r>
          </a:p>
          <a:p>
            <a:pPr lvl="1"/>
            <a:r>
              <a:rPr lang="en-US" sz="1600" dirty="0"/>
              <a:t>Weigh for preparation</a:t>
            </a:r>
          </a:p>
          <a:p>
            <a:pPr lvl="1"/>
            <a:r>
              <a:rPr lang="en-US" sz="1600" dirty="0"/>
              <a:t>Portion control</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34</a:t>
            </a:fld>
            <a:endParaRPr lang="en-US" altLang="en-US"/>
          </a:p>
        </p:txBody>
      </p:sp>
    </p:spTree>
    <p:extLst>
      <p:ext uri="{BB962C8B-B14F-4D97-AF65-F5344CB8AC3E}">
        <p14:creationId xmlns:p14="http://schemas.microsoft.com/office/powerpoint/2010/main" val="2961753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Using a food scale:</a:t>
            </a:r>
          </a:p>
          <a:p>
            <a:pPr marL="214313" indent="-214313"/>
            <a:r>
              <a:rPr lang="en-US" dirty="0"/>
              <a:t>Decide container to weigh food</a:t>
            </a:r>
          </a:p>
          <a:p>
            <a:pPr marL="214313" indent="-214313"/>
            <a:r>
              <a:rPr lang="en-US" dirty="0"/>
              <a:t>Place empty container on scale</a:t>
            </a:r>
          </a:p>
          <a:p>
            <a:pPr marL="214313" indent="-214313"/>
            <a:r>
              <a:rPr lang="en-US" dirty="0"/>
              <a:t>Adjust scale to read zero (tare)</a:t>
            </a:r>
          </a:p>
          <a:p>
            <a:pPr marL="214313" indent="-214313"/>
            <a:r>
              <a:rPr lang="en-US" dirty="0"/>
              <a:t>Add food to container</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35</a:t>
            </a:fld>
            <a:endParaRPr lang="en-US" altLang="en-US"/>
          </a:p>
        </p:txBody>
      </p:sp>
    </p:spTree>
    <p:extLst>
      <p:ext uri="{BB962C8B-B14F-4D97-AF65-F5344CB8AC3E}">
        <p14:creationId xmlns:p14="http://schemas.microsoft.com/office/powerpoint/2010/main" val="2745210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214313" indent="-214313"/>
            <a:r>
              <a:rPr lang="en-US" dirty="0"/>
              <a:t>Taring—account for weight of container</a:t>
            </a:r>
          </a:p>
          <a:p>
            <a:pPr marL="214313" indent="-214313"/>
            <a:r>
              <a:rPr lang="en-US" dirty="0"/>
              <a:t>Moveable-face scale</a:t>
            </a:r>
          </a:p>
          <a:p>
            <a:pPr lvl="1"/>
            <a:r>
              <a:rPr lang="en-US" sz="1600" dirty="0"/>
              <a:t>Place container on scale</a:t>
            </a:r>
          </a:p>
          <a:p>
            <a:pPr lvl="1"/>
            <a:r>
              <a:rPr lang="en-US" sz="1600" dirty="0"/>
              <a:t>Adjust face to zero</a:t>
            </a:r>
          </a:p>
          <a:p>
            <a:pPr marL="214313" indent="-214313"/>
            <a:r>
              <a:rPr lang="en-US" dirty="0"/>
              <a:t>Balance-beam scale</a:t>
            </a:r>
          </a:p>
          <a:p>
            <a:pPr lvl="1"/>
            <a:r>
              <a:rPr lang="en-US" sz="1600" dirty="0"/>
              <a:t>Place container on one end of scale</a:t>
            </a:r>
          </a:p>
          <a:p>
            <a:pPr lvl="1"/>
            <a:r>
              <a:rPr lang="en-US" sz="1600" dirty="0"/>
              <a:t>Place tare weight on other end</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36</a:t>
            </a:fld>
            <a:endParaRPr lang="en-US" altLang="en-US"/>
          </a:p>
        </p:txBody>
      </p:sp>
    </p:spTree>
    <p:extLst>
      <p:ext uri="{BB962C8B-B14F-4D97-AF65-F5344CB8AC3E}">
        <p14:creationId xmlns:p14="http://schemas.microsoft.com/office/powerpoint/2010/main" val="1391340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Spring scale:</a:t>
            </a:r>
          </a:p>
          <a:p>
            <a:pPr marL="214313" indent="-214313"/>
            <a:r>
              <a:rPr lang="en-US" dirty="0"/>
              <a:t>Measures pressure placed on spring</a:t>
            </a:r>
          </a:p>
          <a:p>
            <a:pPr marL="214313" indent="-214313"/>
            <a:r>
              <a:rPr lang="en-US" dirty="0"/>
              <a:t>Weight added to “hanging scoop”</a:t>
            </a:r>
          </a:p>
          <a:p>
            <a:pPr marL="214313" indent="-214313"/>
            <a:r>
              <a:rPr lang="en-US" dirty="0"/>
              <a:t>Produce department scales</a:t>
            </a:r>
          </a:p>
          <a:p>
            <a:endParaRPr lang="en-US" dirty="0"/>
          </a:p>
        </p:txBody>
      </p:sp>
      <p:sp>
        <p:nvSpPr>
          <p:cNvPr id="5" name="Slide Number Placeholder 4"/>
          <p:cNvSpPr>
            <a:spLocks noGrp="1"/>
          </p:cNvSpPr>
          <p:nvPr>
            <p:ph type="sldNum" sz="quarter" idx="10"/>
          </p:nvPr>
        </p:nvSpPr>
        <p:spPr/>
        <p:txBody>
          <a:bodyPr/>
          <a:lstStyle/>
          <a:p>
            <a:fld id="{47FF60B5-7741-4697-BDEC-6AC36B2CB139}" type="slidenum">
              <a:rPr lang="en-US" altLang="en-US" smtClean="0"/>
              <a:pPr/>
              <a:t>37</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068" y="585554"/>
            <a:ext cx="4254500" cy="5067300"/>
          </a:xfrm>
          <a:prstGeom prst="rect">
            <a:avLst/>
          </a:prstGeom>
        </p:spPr>
      </p:pic>
    </p:spTree>
    <p:extLst>
      <p:ext uri="{BB962C8B-B14F-4D97-AF65-F5344CB8AC3E}">
        <p14:creationId xmlns:p14="http://schemas.microsoft.com/office/powerpoint/2010/main" val="4197277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Balance beam:</a:t>
            </a:r>
          </a:p>
          <a:p>
            <a:pPr marL="214313" indent="-214313"/>
            <a:r>
              <a:rPr lang="en-US" dirty="0"/>
              <a:t>Baker’s scale</a:t>
            </a:r>
          </a:p>
          <a:p>
            <a:pPr marL="214313" indent="-214313"/>
            <a:r>
              <a:rPr lang="en-US" dirty="0"/>
              <a:t>Weight placed on one end</a:t>
            </a:r>
          </a:p>
          <a:p>
            <a:pPr marL="214313" indent="-214313"/>
            <a:r>
              <a:rPr lang="en-US" dirty="0"/>
              <a:t>Product placed on the other</a:t>
            </a:r>
          </a:p>
          <a:p>
            <a:pPr marL="214313" indent="-214313"/>
            <a:r>
              <a:rPr lang="en-US" dirty="0"/>
              <a:t>Scoops, counterweights, and pound measures </a:t>
            </a:r>
            <a:br>
              <a:rPr lang="en-US" dirty="0"/>
            </a:br>
            <a:r>
              <a:rPr lang="en-US" dirty="0"/>
              <a:t>added to scale</a:t>
            </a:r>
          </a:p>
          <a:p>
            <a:pPr marL="214313" indent="-214313"/>
            <a:r>
              <a:rPr lang="en-US" dirty="0"/>
              <a:t>Ingredients added to balance</a:t>
            </a:r>
          </a:p>
          <a:p>
            <a:endParaRPr lang="en-US" dirty="0"/>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47FF60B5-7741-4697-BDEC-6AC36B2CB139}" type="slidenum">
              <a:rPr lang="en-US" altLang="en-US" smtClean="0"/>
              <a:pPr/>
              <a:t>38</a:t>
            </a:fld>
            <a:endParaRPr lang="en-US" altLang="en-US"/>
          </a:p>
        </p:txBody>
      </p:sp>
    </p:spTree>
    <p:extLst>
      <p:ext uri="{BB962C8B-B14F-4D97-AF65-F5344CB8AC3E}">
        <p14:creationId xmlns:p14="http://schemas.microsoft.com/office/powerpoint/2010/main" val="1926714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Electric scale:</a:t>
            </a:r>
          </a:p>
          <a:p>
            <a:pPr marL="214313" indent="-214313"/>
            <a:r>
              <a:rPr lang="en-US" dirty="0"/>
              <a:t>Measures electronically</a:t>
            </a:r>
          </a:p>
          <a:p>
            <a:pPr marL="214313" indent="-214313"/>
            <a:r>
              <a:rPr lang="en-US" dirty="0"/>
              <a:t>Digital scales</a:t>
            </a:r>
          </a:p>
          <a:p>
            <a:pPr lvl="1"/>
            <a:r>
              <a:rPr lang="en-US" sz="1600" dirty="0"/>
              <a:t>Portable</a:t>
            </a:r>
          </a:p>
          <a:p>
            <a:pPr lvl="1"/>
            <a:r>
              <a:rPr lang="en-US" sz="1600" dirty="0"/>
              <a:t>Cost</a:t>
            </a:r>
          </a:p>
          <a:p>
            <a:endParaRPr lang="en-US" dirty="0"/>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47FF60B5-7741-4697-BDEC-6AC36B2CB139}" type="slidenum">
              <a:rPr lang="en-US" altLang="en-US" smtClean="0"/>
              <a:pPr/>
              <a:t>39</a:t>
            </a:fld>
            <a:endParaRPr lang="en-US" altLang="en-US"/>
          </a:p>
        </p:txBody>
      </p:sp>
    </p:spTree>
    <p:extLst>
      <p:ext uri="{BB962C8B-B14F-4D97-AF65-F5344CB8AC3E}">
        <p14:creationId xmlns:p14="http://schemas.microsoft.com/office/powerpoint/2010/main" val="336670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Mathematical Operators</a:t>
            </a:r>
          </a:p>
        </p:txBody>
      </p:sp>
      <p:sp>
        <p:nvSpPr>
          <p:cNvPr id="4" name="Text Placeholder 3"/>
          <p:cNvSpPr>
            <a:spLocks noGrp="1"/>
          </p:cNvSpPr>
          <p:nvPr>
            <p:ph idx="1"/>
          </p:nvPr>
        </p:nvSpPr>
        <p:spPr/>
        <p:txBody>
          <a:bodyPr/>
          <a:lstStyle/>
          <a:p>
            <a:pPr marL="0" indent="0">
              <a:buNone/>
            </a:pPr>
            <a:r>
              <a:rPr lang="en-US" dirty="0"/>
              <a:t>Addition:</a:t>
            </a:r>
          </a:p>
          <a:p>
            <a:pPr marL="214313" indent="-214313"/>
            <a:r>
              <a:rPr lang="en-US" dirty="0"/>
              <a:t>Line up columns</a:t>
            </a:r>
          </a:p>
          <a:p>
            <a:pPr marL="214313" indent="-214313"/>
            <a:r>
              <a:rPr lang="en-US" dirty="0"/>
              <a:t>Assign digits value</a:t>
            </a:r>
          </a:p>
          <a:p>
            <a:pPr marL="214313" indent="-214313"/>
            <a:r>
              <a:rPr lang="en-US" dirty="0"/>
              <a:t>Carrying</a:t>
            </a:r>
          </a:p>
          <a:p>
            <a:pPr lvl="1"/>
            <a:r>
              <a:rPr lang="en-US" sz="1600" dirty="0"/>
              <a:t>Subtracted from one column</a:t>
            </a:r>
          </a:p>
          <a:p>
            <a:pPr lvl="1"/>
            <a:r>
              <a:rPr lang="en-US" sz="1600" dirty="0"/>
              <a:t>Added to another column</a:t>
            </a:r>
          </a:p>
        </p:txBody>
      </p:sp>
      <p:pic>
        <p:nvPicPr>
          <p:cNvPr id="9" name="Picture 8"/>
          <p:cNvPicPr>
            <a:picLocks noChangeAspect="1"/>
          </p:cNvPicPr>
          <p:nvPr/>
        </p:nvPicPr>
        <p:blipFill>
          <a:blip r:embed="rId3"/>
          <a:stretch>
            <a:fillRect/>
          </a:stretch>
        </p:blipFill>
        <p:spPr>
          <a:xfrm>
            <a:off x="5942853" y="762000"/>
            <a:ext cx="4711700" cy="2717800"/>
          </a:xfrm>
          <a:prstGeom prst="rect">
            <a:avLst/>
          </a:prstGeom>
          <a:solidFill>
            <a:schemeClr val="bg1"/>
          </a:solidFill>
        </p:spPr>
      </p:pic>
      <p:pic>
        <p:nvPicPr>
          <p:cNvPr id="10" name="Picture 9"/>
          <p:cNvPicPr>
            <a:picLocks noChangeAspect="1"/>
          </p:cNvPicPr>
          <p:nvPr/>
        </p:nvPicPr>
        <p:blipFill>
          <a:blip r:embed="rId4"/>
          <a:stretch>
            <a:fillRect/>
          </a:stretch>
        </p:blipFill>
        <p:spPr>
          <a:xfrm>
            <a:off x="7225553" y="4013200"/>
            <a:ext cx="2146300" cy="1181100"/>
          </a:xfrm>
          <a:prstGeom prst="rect">
            <a:avLst/>
          </a:prstGeom>
        </p:spPr>
      </p:pic>
    </p:spTree>
    <p:extLst>
      <p:ext uri="{BB962C8B-B14F-4D97-AF65-F5344CB8AC3E}">
        <p14:creationId xmlns:p14="http://schemas.microsoft.com/office/powerpoint/2010/main" val="42542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Measuring fat:</a:t>
            </a:r>
          </a:p>
          <a:p>
            <a:pPr marL="214313" indent="-214313"/>
            <a:r>
              <a:rPr lang="en-US" dirty="0"/>
              <a:t>Best method—measure by weight</a:t>
            </a:r>
          </a:p>
          <a:p>
            <a:pPr marL="214313" indent="-214313"/>
            <a:r>
              <a:rPr lang="en-US" dirty="0"/>
              <a:t>Butter, margarine, shortening</a:t>
            </a:r>
          </a:p>
          <a:p>
            <a:pPr marL="214313" indent="-214313"/>
            <a:r>
              <a:rPr lang="en-US" dirty="0"/>
              <a:t>Volume or sticks</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40</a:t>
            </a:fld>
            <a:endParaRPr lang="en-US" altLang="en-US"/>
          </a:p>
        </p:txBody>
      </p:sp>
    </p:spTree>
    <p:extLst>
      <p:ext uri="{BB962C8B-B14F-4D97-AF65-F5344CB8AC3E}">
        <p14:creationId xmlns:p14="http://schemas.microsoft.com/office/powerpoint/2010/main" val="3446270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Weight</a:t>
            </a:r>
          </a:p>
        </p:txBody>
      </p:sp>
      <p:sp>
        <p:nvSpPr>
          <p:cNvPr id="3" name="Content Placeholder 2"/>
          <p:cNvSpPr>
            <a:spLocks noGrp="1"/>
          </p:cNvSpPr>
          <p:nvPr>
            <p:ph idx="1"/>
          </p:nvPr>
        </p:nvSpPr>
        <p:spPr/>
        <p:txBody>
          <a:bodyPr/>
          <a:lstStyle/>
          <a:p>
            <a:pPr marL="0" indent="0">
              <a:buNone/>
            </a:pPr>
            <a:r>
              <a:rPr lang="en-US" dirty="0"/>
              <a:t>Measuring tips:</a:t>
            </a:r>
          </a:p>
          <a:p>
            <a:pPr marL="214313" indent="-214313"/>
            <a:r>
              <a:rPr lang="en-US" dirty="0"/>
              <a:t>Sifting</a:t>
            </a:r>
          </a:p>
          <a:p>
            <a:pPr lvl="1"/>
            <a:r>
              <a:rPr lang="en-US" sz="1600" dirty="0"/>
              <a:t>Removes lumps</a:t>
            </a:r>
          </a:p>
          <a:p>
            <a:pPr lvl="1"/>
            <a:r>
              <a:rPr lang="en-US" sz="1600" dirty="0"/>
              <a:t>Smoother consistency</a:t>
            </a:r>
          </a:p>
          <a:p>
            <a:pPr marL="214313" indent="-214313"/>
            <a:r>
              <a:rPr lang="en-US" dirty="0"/>
              <a:t>Sift dry, powdery ingredients before measuring</a:t>
            </a:r>
          </a:p>
          <a:p>
            <a:pPr marL="214313" indent="-214313"/>
            <a:r>
              <a:rPr lang="en-US" dirty="0"/>
              <a:t>Never measure over mixing bowl</a:t>
            </a:r>
          </a:p>
          <a:p>
            <a:endParaRPr lang="en-US" dirty="0"/>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47FF60B5-7741-4697-BDEC-6AC36B2CB139}" type="slidenum">
              <a:rPr lang="en-US" altLang="en-US" smtClean="0"/>
              <a:pPr/>
              <a:t>41</a:t>
            </a:fld>
            <a:endParaRPr lang="en-US" altLang="en-US"/>
          </a:p>
        </p:txBody>
      </p:sp>
    </p:spTree>
    <p:extLst>
      <p:ext uri="{BB962C8B-B14F-4D97-AF65-F5344CB8AC3E}">
        <p14:creationId xmlns:p14="http://schemas.microsoft.com/office/powerpoint/2010/main" val="1650610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Dry Ingredients</a:t>
            </a:r>
          </a:p>
        </p:txBody>
      </p:sp>
      <p:sp>
        <p:nvSpPr>
          <p:cNvPr id="3" name="Content Placeholder 2"/>
          <p:cNvSpPr>
            <a:spLocks noGrp="1"/>
          </p:cNvSpPr>
          <p:nvPr>
            <p:ph idx="1"/>
          </p:nvPr>
        </p:nvSpPr>
        <p:spPr/>
        <p:txBody>
          <a:bodyPr/>
          <a:lstStyle/>
          <a:p>
            <a:pPr>
              <a:buAutoNum type="arabicPeriod"/>
            </a:pPr>
            <a:r>
              <a:rPr lang="en-US" dirty="0"/>
              <a:t>Fill cup with ingredient</a:t>
            </a:r>
          </a:p>
          <a:p>
            <a:pPr>
              <a:buAutoNum type="arabicPeriod"/>
            </a:pPr>
            <a:r>
              <a:rPr lang="en-US" dirty="0"/>
              <a:t>Level off top using straight-edged spatula</a:t>
            </a:r>
          </a:p>
          <a:p>
            <a:pPr>
              <a:buAutoNum type="arabicPeriod"/>
            </a:pPr>
            <a:r>
              <a:rPr lang="en-US" dirty="0"/>
              <a:t>Pour ingredient into mixture</a:t>
            </a:r>
          </a:p>
          <a:p>
            <a:pPr marL="0" indent="0">
              <a:buNone/>
            </a:pPr>
            <a:endParaRPr lang="en-US" dirty="0"/>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1" name="Picture Placeholder 10"/>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
        <p:nvSpPr>
          <p:cNvPr id="6" name="Slide Number Placeholder 5"/>
          <p:cNvSpPr>
            <a:spLocks noGrp="1"/>
          </p:cNvSpPr>
          <p:nvPr>
            <p:ph type="sldNum" sz="quarter" idx="14"/>
          </p:nvPr>
        </p:nvSpPr>
        <p:spPr/>
        <p:txBody>
          <a:bodyPr/>
          <a:lstStyle/>
          <a:p>
            <a:fld id="{197BF8EF-2FE5-4BE9-ADDC-54D4EBA0E932}" type="slidenum">
              <a:rPr lang="en-US" altLang="en-US" smtClean="0"/>
              <a:pPr/>
              <a:t>42</a:t>
            </a:fld>
            <a:endParaRPr lang="en-US" altLang="en-US"/>
          </a:p>
        </p:txBody>
      </p:sp>
    </p:spTree>
    <p:extLst>
      <p:ext uri="{BB962C8B-B14F-4D97-AF65-F5344CB8AC3E}">
        <p14:creationId xmlns:p14="http://schemas.microsoft.com/office/powerpoint/2010/main" val="76177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Measuring Liquids</a:t>
            </a:r>
          </a:p>
        </p:txBody>
      </p:sp>
      <p:sp>
        <p:nvSpPr>
          <p:cNvPr id="3" name="Content Placeholder 2"/>
          <p:cNvSpPr>
            <a:spLocks noGrp="1"/>
          </p:cNvSpPr>
          <p:nvPr>
            <p:ph idx="1"/>
          </p:nvPr>
        </p:nvSpPr>
        <p:spPr/>
        <p:txBody>
          <a:bodyPr/>
          <a:lstStyle/>
          <a:p>
            <a:pPr>
              <a:buAutoNum type="arabicPeriod"/>
            </a:pPr>
            <a:r>
              <a:rPr lang="en-US" dirty="0"/>
              <a:t>Set measuring cup on level surface</a:t>
            </a:r>
          </a:p>
          <a:p>
            <a:pPr>
              <a:buAutoNum type="arabicPeriod"/>
            </a:pPr>
            <a:r>
              <a:rPr lang="en-US" dirty="0"/>
              <a:t>Pour liquid</a:t>
            </a:r>
          </a:p>
          <a:p>
            <a:pPr>
              <a:buAutoNum type="arabicPeriod"/>
            </a:pPr>
            <a:r>
              <a:rPr lang="en-US" dirty="0"/>
              <a:t>Check measurement at eye level</a:t>
            </a:r>
          </a:p>
          <a:p>
            <a:pPr>
              <a:buAutoNum type="arabicPeriod"/>
            </a:pPr>
            <a:r>
              <a:rPr lang="en-US" dirty="0"/>
              <a:t>Adjust liquid as needed</a:t>
            </a:r>
          </a:p>
          <a:p>
            <a:pPr>
              <a:buAutoNum type="arabicPeriod"/>
            </a:pPr>
            <a:r>
              <a:rPr lang="en-US" dirty="0"/>
              <a:t>Pour ingredient into mixture</a:t>
            </a:r>
          </a:p>
          <a:p>
            <a:pPr>
              <a:buAutoNum type="arabicPeriod"/>
            </a:pPr>
            <a:r>
              <a:rPr lang="en-US" dirty="0"/>
              <a:t>Small amounts—use measuring spoon</a:t>
            </a:r>
          </a:p>
          <a:p>
            <a:pPr marL="0" indent="0">
              <a:buNone/>
            </a:pPr>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43</a:t>
            </a:fld>
            <a:endParaRPr lang="en-US" altLang="en-US"/>
          </a:p>
        </p:txBody>
      </p:sp>
    </p:spTree>
    <p:extLst>
      <p:ext uri="{BB962C8B-B14F-4D97-AF65-F5344CB8AC3E}">
        <p14:creationId xmlns:p14="http://schemas.microsoft.com/office/powerpoint/2010/main" val="3937892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Edible Portion/As Purchased Amounts</a:t>
            </a:r>
          </a:p>
        </p:txBody>
      </p:sp>
      <p:sp>
        <p:nvSpPr>
          <p:cNvPr id="3" name="Content Placeholder 2"/>
          <p:cNvSpPr>
            <a:spLocks noGrp="1"/>
          </p:cNvSpPr>
          <p:nvPr>
            <p:ph idx="1"/>
          </p:nvPr>
        </p:nvSpPr>
        <p:spPr/>
        <p:txBody>
          <a:bodyPr/>
          <a:lstStyle/>
          <a:p>
            <a:pPr marL="214313" indent="-214313"/>
            <a:r>
              <a:rPr lang="en-US" dirty="0"/>
              <a:t>Vegetables—trimmed and cut before use</a:t>
            </a:r>
          </a:p>
          <a:p>
            <a:pPr marL="214313" indent="-214313"/>
            <a:r>
              <a:rPr lang="en-US" dirty="0"/>
              <a:t>Edible portion (EP)</a:t>
            </a:r>
          </a:p>
          <a:p>
            <a:pPr lvl="1"/>
            <a:r>
              <a:rPr lang="en-US" sz="1600" dirty="0"/>
              <a:t>Amount of food left to be cooked and eaten after preparation</a:t>
            </a:r>
          </a:p>
          <a:p>
            <a:pPr marL="214313" indent="-214313"/>
            <a:r>
              <a:rPr lang="en-US" dirty="0"/>
              <a:t>As purchased (AP)</a:t>
            </a:r>
          </a:p>
          <a:p>
            <a:pPr lvl="1"/>
            <a:r>
              <a:rPr lang="en-US" sz="1600" dirty="0"/>
              <a:t>Amount before any preparation</a:t>
            </a:r>
          </a:p>
          <a:p>
            <a:pPr marL="0" indent="0">
              <a:buNone/>
            </a:pPr>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44</a:t>
            </a:fld>
            <a:endParaRPr lang="en-US" altLang="en-US"/>
          </a:p>
        </p:txBody>
      </p:sp>
    </p:spTree>
    <p:extLst>
      <p:ext uri="{BB962C8B-B14F-4D97-AF65-F5344CB8AC3E}">
        <p14:creationId xmlns:p14="http://schemas.microsoft.com/office/powerpoint/2010/main" val="15597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Percentage Yields of Various Produce Items</a:t>
            </a:r>
          </a:p>
        </p:txBody>
      </p:sp>
      <p:pic>
        <p:nvPicPr>
          <p:cNvPr id="7" name="Picture 6"/>
          <p:cNvPicPr>
            <a:picLocks noChangeAspect="1"/>
          </p:cNvPicPr>
          <p:nvPr/>
        </p:nvPicPr>
        <p:blipFill>
          <a:blip r:embed="rId3"/>
          <a:stretch>
            <a:fillRect/>
          </a:stretch>
        </p:blipFill>
        <p:spPr>
          <a:xfrm>
            <a:off x="2858620" y="673100"/>
            <a:ext cx="6743700" cy="5511800"/>
          </a:xfrm>
          <a:prstGeom prst="rect">
            <a:avLst/>
          </a:prstGeom>
        </p:spPr>
      </p:pic>
    </p:spTree>
    <p:extLst>
      <p:ext uri="{BB962C8B-B14F-4D97-AF65-F5344CB8AC3E}">
        <p14:creationId xmlns:p14="http://schemas.microsoft.com/office/powerpoint/2010/main" val="2685171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Percentage Yields of Various Produce Items</a:t>
            </a:r>
          </a:p>
        </p:txBody>
      </p:sp>
      <p:pic>
        <p:nvPicPr>
          <p:cNvPr id="3" name="Picture 2"/>
          <p:cNvPicPr>
            <a:picLocks noChangeAspect="1"/>
          </p:cNvPicPr>
          <p:nvPr/>
        </p:nvPicPr>
        <p:blipFill>
          <a:blip r:embed="rId3"/>
          <a:stretch>
            <a:fillRect/>
          </a:stretch>
        </p:blipFill>
        <p:spPr>
          <a:xfrm>
            <a:off x="2858620" y="748180"/>
            <a:ext cx="6743700" cy="5092700"/>
          </a:xfrm>
          <a:prstGeom prst="rect">
            <a:avLst/>
          </a:prstGeom>
        </p:spPr>
      </p:pic>
    </p:spTree>
    <p:extLst>
      <p:ext uri="{BB962C8B-B14F-4D97-AF65-F5344CB8AC3E}">
        <p14:creationId xmlns:p14="http://schemas.microsoft.com/office/powerpoint/2010/main" val="1648783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Edible Portion/As Purchased Amounts</a:t>
            </a:r>
          </a:p>
        </p:txBody>
      </p:sp>
      <p:sp>
        <p:nvSpPr>
          <p:cNvPr id="3" name="Content Placeholder 2"/>
          <p:cNvSpPr>
            <a:spLocks noGrp="1"/>
          </p:cNvSpPr>
          <p:nvPr>
            <p:ph idx="1"/>
          </p:nvPr>
        </p:nvSpPr>
        <p:spPr/>
        <p:txBody>
          <a:bodyPr/>
          <a:lstStyle/>
          <a:p>
            <a:pPr marL="0" indent="0">
              <a:buNone/>
            </a:pPr>
            <a:r>
              <a:rPr lang="en-US" dirty="0"/>
              <a:t>To determine AP amount:</a:t>
            </a:r>
          </a:p>
          <a:p>
            <a:pPr marL="214313" indent="-214313"/>
            <a:r>
              <a:rPr lang="en-US" dirty="0"/>
              <a:t>Divide EP needed by yield percentage</a:t>
            </a:r>
          </a:p>
          <a:p>
            <a:pPr marL="214313" indent="-214313"/>
            <a:r>
              <a:rPr lang="en-US" dirty="0"/>
              <a:t>EP ÷ Yield percentage = AP</a:t>
            </a:r>
          </a:p>
          <a:p>
            <a:pPr marL="0" indent="0">
              <a:buNone/>
            </a:pPr>
            <a:endParaRPr lang="en-US" dirty="0"/>
          </a:p>
          <a:p>
            <a:pPr marL="0" indent="0">
              <a:buNone/>
            </a:pPr>
            <a:r>
              <a:rPr lang="en-US" dirty="0"/>
              <a:t>To determine EP amount:</a:t>
            </a:r>
          </a:p>
          <a:p>
            <a:pPr marL="214313" indent="-214313"/>
            <a:r>
              <a:rPr lang="en-US" dirty="0"/>
              <a:t>Multiply AP by yield percentage</a:t>
            </a:r>
          </a:p>
          <a:p>
            <a:pPr marL="214313" indent="-214313"/>
            <a:r>
              <a:rPr lang="en-US" dirty="0"/>
              <a:t>AP × Yield percentage = EP</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47</a:t>
            </a:fld>
            <a:endParaRPr lang="en-US" altLang="en-US"/>
          </a:p>
        </p:txBody>
      </p:sp>
    </p:spTree>
    <p:extLst>
      <p:ext uri="{BB962C8B-B14F-4D97-AF65-F5344CB8AC3E}">
        <p14:creationId xmlns:p14="http://schemas.microsoft.com/office/powerpoint/2010/main" val="3663465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Edible Portion/As Purchased Amounts</a:t>
            </a:r>
          </a:p>
        </p:txBody>
      </p:sp>
      <p:sp>
        <p:nvSpPr>
          <p:cNvPr id="3" name="Content Placeholder 2"/>
          <p:cNvSpPr>
            <a:spLocks noGrp="1"/>
          </p:cNvSpPr>
          <p:nvPr>
            <p:ph idx="1"/>
          </p:nvPr>
        </p:nvSpPr>
        <p:spPr/>
        <p:txBody>
          <a:bodyPr/>
          <a:lstStyle/>
          <a:p>
            <a:pPr marL="214313" indent="-214313"/>
            <a:r>
              <a:rPr lang="en-US" dirty="0"/>
              <a:t>Cooking loss—cookbooks, purchasing textbooks, yield books</a:t>
            </a:r>
          </a:p>
          <a:p>
            <a:pPr marL="214313" indent="-214313"/>
            <a:r>
              <a:rPr lang="en-US" dirty="0"/>
              <a:t>Conversion chart—expected or average shrinkage from AP amount to EP amount</a:t>
            </a:r>
          </a:p>
          <a:p>
            <a:pPr marL="214313" indent="-214313"/>
            <a:r>
              <a:rPr lang="en-US" dirty="0"/>
              <a:t>Yield test—amount of product after processing</a:t>
            </a:r>
          </a:p>
          <a:p>
            <a:pPr marL="214313" indent="-214313"/>
            <a:r>
              <a:rPr lang="en-US" dirty="0"/>
              <a:t>Butcher test</a:t>
            </a:r>
          </a:p>
          <a:p>
            <a:pPr lvl="1"/>
            <a:r>
              <a:rPr lang="en-US" sz="1600" dirty="0"/>
              <a:t>Butcher yield test</a:t>
            </a:r>
          </a:p>
          <a:p>
            <a:pPr lvl="1"/>
            <a:r>
              <a:rPr lang="en-US" sz="1600" dirty="0"/>
              <a:t>Trim loss or “shrinkage” of meat</a:t>
            </a:r>
          </a:p>
          <a:p>
            <a:pPr lvl="1"/>
            <a:r>
              <a:rPr lang="en-US" sz="1600" dirty="0"/>
              <a:t>Deboning and removing fat and gristle</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48</a:t>
            </a:fld>
            <a:endParaRPr lang="en-US" altLang="en-US"/>
          </a:p>
        </p:txBody>
      </p:sp>
    </p:spTree>
    <p:extLst>
      <p:ext uri="{BB962C8B-B14F-4D97-AF65-F5344CB8AC3E}">
        <p14:creationId xmlns:p14="http://schemas.microsoft.com/office/powerpoint/2010/main" val="3488996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Edible Portion/As Purchased Amounts</a:t>
            </a:r>
          </a:p>
        </p:txBody>
      </p:sp>
      <p:sp>
        <p:nvSpPr>
          <p:cNvPr id="3" name="Content Placeholder 2"/>
          <p:cNvSpPr>
            <a:spLocks noGrp="1"/>
          </p:cNvSpPr>
          <p:nvPr>
            <p:ph idx="1"/>
          </p:nvPr>
        </p:nvSpPr>
        <p:spPr/>
        <p:txBody>
          <a:bodyPr/>
          <a:lstStyle/>
          <a:p>
            <a:pPr marL="0" indent="0">
              <a:buNone/>
            </a:pPr>
            <a:r>
              <a:rPr lang="en-US" dirty="0"/>
              <a:t>Usable trim:</a:t>
            </a:r>
          </a:p>
          <a:p>
            <a:pPr marL="214313" indent="-214313"/>
            <a:r>
              <a:rPr lang="en-US" dirty="0"/>
              <a:t>Used in other ways</a:t>
            </a:r>
          </a:p>
          <a:p>
            <a:pPr marL="214313" indent="-214313"/>
            <a:r>
              <a:rPr lang="en-US" dirty="0"/>
              <a:t>Ground beef</a:t>
            </a:r>
          </a:p>
          <a:p>
            <a:pPr marL="214313" indent="-214313"/>
            <a:endParaRPr lang="en-US" dirty="0"/>
          </a:p>
          <a:p>
            <a:pPr marL="0" indent="0">
              <a:buNone/>
            </a:pPr>
            <a:r>
              <a:rPr lang="en-US" dirty="0"/>
              <a:t>Nonusable trim:</a:t>
            </a:r>
          </a:p>
          <a:p>
            <a:pPr marL="214313" indent="-214313"/>
            <a:r>
              <a:rPr lang="en-US" dirty="0"/>
              <a:t>Not used in restaurant</a:t>
            </a:r>
          </a:p>
          <a:p>
            <a:pPr marL="214313" indent="-214313"/>
            <a:r>
              <a:rPr lang="en-US" dirty="0"/>
              <a:t>Gills or scales of fish</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49</a:t>
            </a:fld>
            <a:endParaRPr lang="en-US" altLang="en-US"/>
          </a:p>
        </p:txBody>
      </p:sp>
    </p:spTree>
    <p:extLst>
      <p:ext uri="{BB962C8B-B14F-4D97-AF65-F5344CB8AC3E}">
        <p14:creationId xmlns:p14="http://schemas.microsoft.com/office/powerpoint/2010/main" val="147781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Mathematical Operators</a:t>
            </a:r>
          </a:p>
        </p:txBody>
      </p:sp>
      <p:sp>
        <p:nvSpPr>
          <p:cNvPr id="4" name="Text Placeholder 3"/>
          <p:cNvSpPr>
            <a:spLocks noGrp="1"/>
          </p:cNvSpPr>
          <p:nvPr>
            <p:ph idx="1"/>
          </p:nvPr>
        </p:nvSpPr>
        <p:spPr/>
        <p:txBody>
          <a:bodyPr/>
          <a:lstStyle/>
          <a:p>
            <a:pPr marL="0" indent="0">
              <a:buNone/>
            </a:pPr>
            <a:r>
              <a:rPr lang="en-US" dirty="0"/>
              <a:t>Subtraction:</a:t>
            </a:r>
          </a:p>
          <a:p>
            <a:pPr marL="214313" indent="-214313"/>
            <a:r>
              <a:rPr lang="en-US" dirty="0"/>
              <a:t>Borrowing</a:t>
            </a:r>
          </a:p>
          <a:p>
            <a:pPr lvl="1"/>
            <a:r>
              <a:rPr lang="en-US" sz="1600" dirty="0"/>
              <a:t>Digit in one column is too large</a:t>
            </a:r>
          </a:p>
          <a:p>
            <a:pPr lvl="1"/>
            <a:r>
              <a:rPr lang="en-US" sz="1600" dirty="0"/>
              <a:t>10 borrowed from column to left</a:t>
            </a:r>
          </a:p>
          <a:p>
            <a:endParaRPr lang="en-US" dirty="0"/>
          </a:p>
        </p:txBody>
      </p:sp>
      <p:pic>
        <p:nvPicPr>
          <p:cNvPr id="5" name="Picture 4"/>
          <p:cNvPicPr>
            <a:picLocks noChangeAspect="1"/>
          </p:cNvPicPr>
          <p:nvPr/>
        </p:nvPicPr>
        <p:blipFill>
          <a:blip r:embed="rId3"/>
          <a:stretch>
            <a:fillRect/>
          </a:stretch>
        </p:blipFill>
        <p:spPr>
          <a:xfrm>
            <a:off x="5382931" y="1295400"/>
            <a:ext cx="4715809" cy="3093571"/>
          </a:xfrm>
          <a:prstGeom prst="rect">
            <a:avLst/>
          </a:prstGeom>
        </p:spPr>
      </p:pic>
    </p:spTree>
    <p:extLst>
      <p:ext uri="{BB962C8B-B14F-4D97-AF65-F5344CB8AC3E}">
        <p14:creationId xmlns:p14="http://schemas.microsoft.com/office/powerpoint/2010/main" val="628931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Edible Portion/As Purchased Amounts</a:t>
            </a:r>
          </a:p>
        </p:txBody>
      </p:sp>
      <p:sp>
        <p:nvSpPr>
          <p:cNvPr id="3" name="Content Placeholder 2"/>
          <p:cNvSpPr>
            <a:spLocks noGrp="1"/>
          </p:cNvSpPr>
          <p:nvPr>
            <p:ph idx="1"/>
          </p:nvPr>
        </p:nvSpPr>
        <p:spPr/>
        <p:txBody>
          <a:bodyPr/>
          <a:lstStyle/>
          <a:p>
            <a:pPr marL="214313" indent="-214313"/>
            <a:r>
              <a:rPr lang="en-US" dirty="0"/>
              <a:t>Tests important</a:t>
            </a:r>
          </a:p>
          <a:p>
            <a:pPr lvl="1"/>
            <a:r>
              <a:rPr lang="en-US" sz="1600" dirty="0"/>
              <a:t>High-cost item</a:t>
            </a:r>
          </a:p>
          <a:p>
            <a:pPr lvl="1"/>
            <a:r>
              <a:rPr lang="en-US" sz="1600" dirty="0"/>
              <a:t>Sold in high volume</a:t>
            </a:r>
          </a:p>
          <a:p>
            <a:pPr marL="214313" indent="-214313"/>
            <a:r>
              <a:rPr lang="en-US" dirty="0"/>
              <a:t>Impact operation’s food cost percentage</a:t>
            </a:r>
          </a:p>
          <a:p>
            <a:pPr marL="214313" indent="-214313"/>
            <a:r>
              <a:rPr lang="en-US" dirty="0"/>
              <a:t>Convenience food </a:t>
            </a:r>
          </a:p>
          <a:p>
            <a:pPr lvl="1"/>
            <a:r>
              <a:rPr lang="en-US" sz="1600" dirty="0"/>
              <a:t>Purchased as edible portion</a:t>
            </a:r>
          </a:p>
          <a:p>
            <a:pPr lvl="1"/>
            <a:r>
              <a:rPr lang="en-US" sz="1600" dirty="0"/>
              <a:t>Price is higher</a:t>
            </a:r>
          </a:p>
          <a:p>
            <a:pPr lvl="1"/>
            <a:r>
              <a:rPr lang="en-US" sz="1600" dirty="0"/>
              <a:t>Prep time and labor may be lower</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0" name="Picture Placeholder 9"/>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
        <p:nvSpPr>
          <p:cNvPr id="6" name="Slide Number Placeholder 5"/>
          <p:cNvSpPr>
            <a:spLocks noGrp="1"/>
          </p:cNvSpPr>
          <p:nvPr>
            <p:ph type="sldNum" sz="quarter" idx="14"/>
          </p:nvPr>
        </p:nvSpPr>
        <p:spPr/>
        <p:txBody>
          <a:bodyPr/>
          <a:lstStyle/>
          <a:p>
            <a:fld id="{197BF8EF-2FE5-4BE9-ADDC-54D4EBA0E932}" type="slidenum">
              <a:rPr lang="en-US" altLang="en-US" smtClean="0"/>
              <a:pPr/>
              <a:t>50</a:t>
            </a:fld>
            <a:endParaRPr lang="en-US" altLang="en-US"/>
          </a:p>
        </p:txBody>
      </p:sp>
    </p:spTree>
    <p:extLst>
      <p:ext uri="{BB962C8B-B14F-4D97-AF65-F5344CB8AC3E}">
        <p14:creationId xmlns:p14="http://schemas.microsoft.com/office/powerpoint/2010/main" val="3625131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Costing Recipes</a:t>
            </a:r>
          </a:p>
        </p:txBody>
      </p:sp>
      <p:sp>
        <p:nvSpPr>
          <p:cNvPr id="3" name="Content Placeholder 2"/>
          <p:cNvSpPr>
            <a:spLocks noGrp="1"/>
          </p:cNvSpPr>
          <p:nvPr>
            <p:ph idx="1"/>
          </p:nvPr>
        </p:nvSpPr>
        <p:spPr/>
        <p:txBody>
          <a:bodyPr/>
          <a:lstStyle/>
          <a:p>
            <a:pPr marL="0" indent="0">
              <a:buNone/>
            </a:pPr>
            <a:r>
              <a:rPr lang="en-US" dirty="0"/>
              <a:t>Standard portion cost:</a:t>
            </a:r>
          </a:p>
          <a:p>
            <a:pPr marL="214313" indent="-214313"/>
            <a:r>
              <a:rPr lang="en-US" dirty="0"/>
              <a:t>Standard recipe cost/cost per serving</a:t>
            </a:r>
          </a:p>
          <a:p>
            <a:pPr marL="214313" indent="-214313"/>
            <a:r>
              <a:rPr lang="en-US" dirty="0"/>
              <a:t>Ingredient amounts needed</a:t>
            </a:r>
          </a:p>
          <a:p>
            <a:pPr marL="214313" indent="-214313"/>
            <a:r>
              <a:rPr lang="en-US" dirty="0"/>
              <a:t>Market price of ingredients</a:t>
            </a:r>
          </a:p>
          <a:p>
            <a:pPr marL="214313" indent="-214313"/>
            <a:r>
              <a:rPr lang="en-US" dirty="0"/>
              <a:t>Multiply or divide ingredient amounts by prices</a:t>
            </a:r>
          </a:p>
          <a:p>
            <a:pPr marL="214313" indent="-214313"/>
            <a:r>
              <a:rPr lang="en-US" dirty="0"/>
              <a:t>Add all together = recipe cost</a:t>
            </a:r>
          </a:p>
          <a:p>
            <a:pPr marL="214313" indent="-214313"/>
            <a:r>
              <a:rPr lang="en-US" dirty="0"/>
              <a:t>Divide total cost by yield = standard portion cost</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51</a:t>
            </a:fld>
            <a:endParaRPr lang="en-US" altLang="en-US"/>
          </a:p>
        </p:txBody>
      </p:sp>
    </p:spTree>
    <p:extLst>
      <p:ext uri="{BB962C8B-B14F-4D97-AF65-F5344CB8AC3E}">
        <p14:creationId xmlns:p14="http://schemas.microsoft.com/office/powerpoint/2010/main" val="3096219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Standard Recipe Cost Calculation for Brownie Recipe</a:t>
            </a:r>
          </a:p>
        </p:txBody>
      </p:sp>
      <p:pic>
        <p:nvPicPr>
          <p:cNvPr id="7" name="Picture 6"/>
          <p:cNvPicPr>
            <a:picLocks noChangeAspect="1"/>
          </p:cNvPicPr>
          <p:nvPr/>
        </p:nvPicPr>
        <p:blipFill>
          <a:blip r:embed="rId3"/>
          <a:stretch>
            <a:fillRect/>
          </a:stretch>
        </p:blipFill>
        <p:spPr>
          <a:xfrm>
            <a:off x="3110753" y="570713"/>
            <a:ext cx="6482603" cy="5968667"/>
          </a:xfrm>
          <a:prstGeom prst="rect">
            <a:avLst/>
          </a:prstGeom>
        </p:spPr>
      </p:pic>
    </p:spTree>
    <p:extLst>
      <p:ext uri="{BB962C8B-B14F-4D97-AF65-F5344CB8AC3E}">
        <p14:creationId xmlns:p14="http://schemas.microsoft.com/office/powerpoint/2010/main" val="95768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Recipe Cost Calculation per Ounce for Brownie Recipe</a:t>
            </a:r>
          </a:p>
        </p:txBody>
      </p:sp>
      <p:pic>
        <p:nvPicPr>
          <p:cNvPr id="8" name="Picture 7"/>
          <p:cNvPicPr>
            <a:picLocks noChangeAspect="1"/>
          </p:cNvPicPr>
          <p:nvPr/>
        </p:nvPicPr>
        <p:blipFill>
          <a:blip r:embed="rId3"/>
          <a:stretch>
            <a:fillRect/>
          </a:stretch>
        </p:blipFill>
        <p:spPr>
          <a:xfrm>
            <a:off x="3450250" y="531767"/>
            <a:ext cx="5684785" cy="5971585"/>
          </a:xfrm>
          <a:prstGeom prst="rect">
            <a:avLst/>
          </a:prstGeom>
        </p:spPr>
      </p:pic>
    </p:spTree>
    <p:extLst>
      <p:ext uri="{BB962C8B-B14F-4D97-AF65-F5344CB8AC3E}">
        <p14:creationId xmlns:p14="http://schemas.microsoft.com/office/powerpoint/2010/main" val="3427652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Costing Recipes</a:t>
            </a:r>
          </a:p>
        </p:txBody>
      </p:sp>
      <p:sp>
        <p:nvSpPr>
          <p:cNvPr id="3" name="Content Placeholder 2"/>
          <p:cNvSpPr>
            <a:spLocks noGrp="1"/>
          </p:cNvSpPr>
          <p:nvPr>
            <p:ph idx="1"/>
          </p:nvPr>
        </p:nvSpPr>
        <p:spPr/>
        <p:txBody>
          <a:bodyPr/>
          <a:lstStyle/>
          <a:p>
            <a:pPr marL="214313" indent="-214313"/>
            <a:r>
              <a:rPr lang="en-US" dirty="0"/>
              <a:t>Round cost-per-ounce prices after calculations</a:t>
            </a:r>
          </a:p>
          <a:p>
            <a:pPr lvl="1"/>
            <a:r>
              <a:rPr lang="en-US" sz="1600" dirty="0"/>
              <a:t>Truer and more accurate total recipe cost</a:t>
            </a:r>
          </a:p>
          <a:p>
            <a:pPr marL="214313" indent="-214313"/>
            <a:r>
              <a:rPr lang="en-US" dirty="0"/>
              <a:t>Ingredient costs—rounded to nearest cent</a:t>
            </a:r>
          </a:p>
          <a:p>
            <a:pPr marL="214313" indent="-214313"/>
            <a:r>
              <a:rPr lang="en-US" dirty="0"/>
              <a:t>Portion costs—one-tenth of a cent</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54</a:t>
            </a:fld>
            <a:endParaRPr lang="en-US" altLang="en-US"/>
          </a:p>
        </p:txBody>
      </p:sp>
    </p:spTree>
    <p:extLst>
      <p:ext uri="{BB962C8B-B14F-4D97-AF65-F5344CB8AC3E}">
        <p14:creationId xmlns:p14="http://schemas.microsoft.com/office/powerpoint/2010/main" val="1615431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Costing Recipes</a:t>
            </a:r>
          </a:p>
        </p:txBody>
      </p:sp>
      <p:sp>
        <p:nvSpPr>
          <p:cNvPr id="3" name="Content Placeholder 2"/>
          <p:cNvSpPr>
            <a:spLocks noGrp="1"/>
          </p:cNvSpPr>
          <p:nvPr>
            <p:ph idx="1"/>
          </p:nvPr>
        </p:nvSpPr>
        <p:spPr/>
        <p:txBody>
          <a:bodyPr/>
          <a:lstStyle/>
          <a:p>
            <a:pPr marL="0" indent="0">
              <a:buNone/>
            </a:pPr>
            <a:r>
              <a:rPr lang="en-US" dirty="0"/>
              <a:t>Cost per portion:</a:t>
            </a:r>
          </a:p>
          <a:p>
            <a:pPr marL="214313" indent="-214313"/>
            <a:r>
              <a:rPr lang="en-US" dirty="0"/>
              <a:t>Divide total recipe cost by portion yield</a:t>
            </a:r>
          </a:p>
          <a:p>
            <a:pPr lvl="1"/>
            <a:endParaRPr lang="en-US" dirty="0"/>
          </a:p>
          <a:p>
            <a:pPr marL="0" indent="0">
              <a:buNone/>
            </a:pPr>
            <a:r>
              <a:rPr lang="en-US" dirty="0"/>
              <a:t>Brownie recipe example:</a:t>
            </a:r>
          </a:p>
          <a:p>
            <a:pPr>
              <a:buFont typeface="+mj-lt"/>
              <a:buAutoNum type="arabicPeriod"/>
            </a:pPr>
            <a:r>
              <a:rPr lang="en-US" dirty="0"/>
              <a:t>Total recipe cost = $30.44</a:t>
            </a:r>
          </a:p>
          <a:p>
            <a:pPr>
              <a:buFont typeface="+mj-lt"/>
              <a:buAutoNum type="arabicPeriod"/>
            </a:pPr>
            <a:r>
              <a:rPr lang="en-US" dirty="0"/>
              <a:t>Yield for recipe = 96 brownies</a:t>
            </a:r>
          </a:p>
          <a:p>
            <a:pPr>
              <a:buFont typeface="+mj-lt"/>
              <a:buAutoNum type="arabicPeriod"/>
            </a:pPr>
            <a:r>
              <a:rPr lang="en-US" dirty="0"/>
              <a:t>Cost per portion = Total recipe cost ÷ Yield for recipe</a:t>
            </a:r>
          </a:p>
          <a:p>
            <a:pPr>
              <a:buFont typeface="+mj-lt"/>
              <a:buAutoNum type="arabicPeriod"/>
            </a:pPr>
            <a:r>
              <a:rPr lang="en-US" dirty="0"/>
              <a:t>$30.44 ÷ 96 = $0.31708333</a:t>
            </a:r>
          </a:p>
          <a:p>
            <a:pPr>
              <a:buFont typeface="+mj-lt"/>
              <a:buAutoNum type="arabicPeriod"/>
            </a:pPr>
            <a:r>
              <a:rPr lang="en-US" dirty="0"/>
              <a:t>Cost per portion = $0.32</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55</a:t>
            </a:fld>
            <a:endParaRPr lang="en-US" altLang="en-US"/>
          </a:p>
        </p:txBody>
      </p:sp>
    </p:spTree>
    <p:extLst>
      <p:ext uri="{BB962C8B-B14F-4D97-AF65-F5344CB8AC3E}">
        <p14:creationId xmlns:p14="http://schemas.microsoft.com/office/powerpoint/2010/main" val="3159841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Costing Recipes</a:t>
            </a:r>
          </a:p>
        </p:txBody>
      </p:sp>
      <p:sp>
        <p:nvSpPr>
          <p:cNvPr id="3" name="Content Placeholder 2"/>
          <p:cNvSpPr>
            <a:spLocks noGrp="1"/>
          </p:cNvSpPr>
          <p:nvPr>
            <p:ph idx="1"/>
          </p:nvPr>
        </p:nvSpPr>
        <p:spPr/>
        <p:txBody>
          <a:bodyPr/>
          <a:lstStyle/>
          <a:p>
            <a:pPr marL="214313" indent="-214313"/>
            <a:r>
              <a:rPr lang="en-US" dirty="0"/>
              <a:t>Price recipes every six months</a:t>
            </a:r>
          </a:p>
          <a:p>
            <a:pPr marL="214313" indent="-214313"/>
            <a:r>
              <a:rPr lang="en-US" dirty="0"/>
              <a:t>Compare to national price index twice a year</a:t>
            </a:r>
          </a:p>
          <a:p>
            <a:pPr marL="214313" indent="-214313"/>
            <a:r>
              <a:rPr lang="en-US" dirty="0"/>
              <a:t>Index increases or decreases specific percentage</a:t>
            </a:r>
          </a:p>
          <a:p>
            <a:pPr marL="214313" indent="-214313"/>
            <a:r>
              <a:rPr lang="en-US" dirty="0"/>
              <a:t>Total recipe cost raised or lowered by percentage</a:t>
            </a:r>
          </a:p>
          <a:p>
            <a:pPr marL="214313" indent="-214313"/>
            <a:r>
              <a:rPr lang="en-US" dirty="0"/>
              <a:t>Portion or yield cost recalculated</a:t>
            </a:r>
          </a:p>
          <a:p>
            <a:pPr marL="214313" indent="-214313"/>
            <a:r>
              <a:rPr lang="en-US" dirty="0"/>
              <a:t>Complete revision yearly</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56</a:t>
            </a:fld>
            <a:endParaRPr lang="en-US" altLang="en-US"/>
          </a:p>
        </p:txBody>
      </p:sp>
    </p:spTree>
    <p:extLst>
      <p:ext uri="{BB962C8B-B14F-4D97-AF65-F5344CB8AC3E}">
        <p14:creationId xmlns:p14="http://schemas.microsoft.com/office/powerpoint/2010/main" val="1738157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Costing Recipes</a:t>
            </a:r>
          </a:p>
        </p:txBody>
      </p:sp>
      <p:sp>
        <p:nvSpPr>
          <p:cNvPr id="3" name="Content Placeholder 2"/>
          <p:cNvSpPr>
            <a:spLocks noGrp="1"/>
          </p:cNvSpPr>
          <p:nvPr>
            <p:ph idx="1"/>
          </p:nvPr>
        </p:nvSpPr>
        <p:spPr/>
        <p:txBody>
          <a:bodyPr/>
          <a:lstStyle/>
          <a:p>
            <a:pPr marL="214313" indent="-214313"/>
            <a:r>
              <a:rPr lang="en-US" dirty="0"/>
              <a:t>Combine portion costs</a:t>
            </a:r>
          </a:p>
          <a:p>
            <a:pPr marL="214313" indent="-214313"/>
            <a:r>
              <a:rPr lang="en-US" dirty="0"/>
              <a:t>Total cost of meal</a:t>
            </a:r>
          </a:p>
          <a:p>
            <a:pPr lvl="1"/>
            <a:r>
              <a:rPr lang="en-US" sz="1600" dirty="0"/>
              <a:t>Calculate each food item and add all together</a:t>
            </a:r>
          </a:p>
          <a:p>
            <a:pPr lvl="1"/>
            <a:r>
              <a:rPr lang="en-US" sz="1600" dirty="0"/>
              <a:t>Average cost of extras and add to items</a:t>
            </a:r>
          </a:p>
          <a:p>
            <a:pPr marL="214313" indent="-214313"/>
            <a:r>
              <a:rPr lang="en-US" dirty="0"/>
              <a:t>Salad bars</a:t>
            </a:r>
          </a:p>
          <a:p>
            <a:pPr lvl="1"/>
            <a:r>
              <a:rPr lang="en-US" sz="1600" dirty="0"/>
              <a:t>Food cost at salad bar</a:t>
            </a:r>
          </a:p>
          <a:p>
            <a:pPr lvl="1"/>
            <a:r>
              <a:rPr lang="en-US" sz="1600" dirty="0"/>
              <a:t>Number of salad bar patrons</a:t>
            </a:r>
          </a:p>
          <a:p>
            <a:pPr lvl="1"/>
            <a:r>
              <a:rPr lang="en-US" sz="1600" dirty="0"/>
              <a:t>Cost per serving = divide number of patrons into total cost</a:t>
            </a:r>
          </a:p>
          <a:p>
            <a:endParaRPr lang="en-US" dirty="0"/>
          </a:p>
        </p:txBody>
      </p:sp>
      <p:sp>
        <p:nvSpPr>
          <p:cNvPr id="4" name="Slide Number Placeholder 3"/>
          <p:cNvSpPr>
            <a:spLocks noGrp="1"/>
          </p:cNvSpPr>
          <p:nvPr>
            <p:ph type="sldNum" sz="quarter" idx="10"/>
          </p:nvPr>
        </p:nvSpPr>
        <p:spPr/>
        <p:txBody>
          <a:bodyPr/>
          <a:lstStyle/>
          <a:p>
            <a:fld id="{532C4A77-B23E-4343-BE47-51BFAAA12D5D}" type="slidenum">
              <a:rPr lang="en-US" altLang="en-US" smtClean="0"/>
              <a:pPr/>
              <a:t>57</a:t>
            </a:fld>
            <a:endParaRPr lang="en-US" altLang="en-US"/>
          </a:p>
        </p:txBody>
      </p:sp>
    </p:spTree>
    <p:extLst>
      <p:ext uri="{BB962C8B-B14F-4D97-AF65-F5344CB8AC3E}">
        <p14:creationId xmlns:p14="http://schemas.microsoft.com/office/powerpoint/2010/main" val="429333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Mathematical Operators</a:t>
            </a:r>
          </a:p>
        </p:txBody>
      </p:sp>
      <p:sp>
        <p:nvSpPr>
          <p:cNvPr id="4" name="Text Placeholder 3"/>
          <p:cNvSpPr>
            <a:spLocks noGrp="1"/>
          </p:cNvSpPr>
          <p:nvPr>
            <p:ph idx="1"/>
          </p:nvPr>
        </p:nvSpPr>
        <p:spPr/>
        <p:txBody>
          <a:bodyPr/>
          <a:lstStyle/>
          <a:p>
            <a:pPr marL="0" indent="0">
              <a:buNone/>
            </a:pPr>
            <a:r>
              <a:rPr lang="en-US" dirty="0"/>
              <a:t>Multiplication</a:t>
            </a:r>
          </a:p>
          <a:p>
            <a:pPr marL="214313" indent="-214313"/>
            <a:r>
              <a:rPr lang="en-US" dirty="0"/>
              <a:t>Large numbers</a:t>
            </a:r>
          </a:p>
          <a:p>
            <a:pPr marL="214313" indent="-214313"/>
            <a:r>
              <a:rPr lang="en-US" dirty="0"/>
              <a:t>Digit in ones column of second number</a:t>
            </a:r>
          </a:p>
          <a:p>
            <a:pPr marL="214313" indent="-214313"/>
            <a:r>
              <a:rPr lang="en-US" dirty="0"/>
              <a:t>First multiplied by digits above it</a:t>
            </a:r>
          </a:p>
          <a:p>
            <a:endParaRPr lang="en-US" dirty="0"/>
          </a:p>
        </p:txBody>
      </p:sp>
      <p:pic>
        <p:nvPicPr>
          <p:cNvPr id="8" name="Picture 7"/>
          <p:cNvPicPr>
            <a:picLocks noChangeAspect="1"/>
          </p:cNvPicPr>
          <p:nvPr/>
        </p:nvPicPr>
        <p:blipFill>
          <a:blip r:embed="rId3"/>
          <a:stretch>
            <a:fillRect/>
          </a:stretch>
        </p:blipFill>
        <p:spPr>
          <a:xfrm>
            <a:off x="7286324" y="1295400"/>
            <a:ext cx="1588734" cy="2647890"/>
          </a:xfrm>
          <a:prstGeom prst="rect">
            <a:avLst/>
          </a:prstGeom>
        </p:spPr>
      </p:pic>
    </p:spTree>
    <p:extLst>
      <p:ext uri="{BB962C8B-B14F-4D97-AF65-F5344CB8AC3E}">
        <p14:creationId xmlns:p14="http://schemas.microsoft.com/office/powerpoint/2010/main" val="179058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Mathematical Operators</a:t>
            </a:r>
          </a:p>
        </p:txBody>
      </p:sp>
      <p:sp>
        <p:nvSpPr>
          <p:cNvPr id="4" name="Text Placeholder 3"/>
          <p:cNvSpPr>
            <a:spLocks noGrp="1"/>
          </p:cNvSpPr>
          <p:nvPr>
            <p:ph idx="1"/>
          </p:nvPr>
        </p:nvSpPr>
        <p:spPr/>
        <p:txBody>
          <a:bodyPr/>
          <a:lstStyle/>
          <a:p>
            <a:pPr marL="0" indent="0">
              <a:buNone/>
            </a:pPr>
            <a:r>
              <a:rPr lang="en-US" dirty="0"/>
              <a:t>Division</a:t>
            </a:r>
          </a:p>
          <a:p>
            <a:pPr marL="214313" indent="-214313"/>
            <a:r>
              <a:rPr lang="en-US" dirty="0"/>
              <a:t>Combination of division and subtraction</a:t>
            </a:r>
          </a:p>
          <a:p>
            <a:pPr marL="214313" indent="-214313"/>
            <a:r>
              <a:rPr lang="en-US" dirty="0"/>
              <a:t>Dividend—inside long-division sign</a:t>
            </a:r>
          </a:p>
          <a:p>
            <a:pPr marL="214313" indent="-214313"/>
            <a:r>
              <a:rPr lang="en-US" dirty="0"/>
              <a:t>Divisor—placed outside long-division sign</a:t>
            </a:r>
          </a:p>
          <a:p>
            <a:endParaRPr lang="en-US" dirty="0"/>
          </a:p>
        </p:txBody>
      </p:sp>
      <p:pic>
        <p:nvPicPr>
          <p:cNvPr id="8" name="Picture 7"/>
          <p:cNvPicPr>
            <a:picLocks noChangeAspect="1"/>
          </p:cNvPicPr>
          <p:nvPr/>
        </p:nvPicPr>
        <p:blipFill>
          <a:blip r:embed="rId3"/>
          <a:stretch>
            <a:fillRect/>
          </a:stretch>
        </p:blipFill>
        <p:spPr>
          <a:xfrm>
            <a:off x="6987615" y="573742"/>
            <a:ext cx="2166694" cy="5000064"/>
          </a:xfrm>
          <a:prstGeom prst="rect">
            <a:avLst/>
          </a:prstGeom>
        </p:spPr>
      </p:pic>
    </p:spTree>
    <p:extLst>
      <p:ext uri="{BB962C8B-B14F-4D97-AF65-F5344CB8AC3E}">
        <p14:creationId xmlns:p14="http://schemas.microsoft.com/office/powerpoint/2010/main" val="271742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Fractions:</a:t>
            </a:r>
          </a:p>
          <a:p>
            <a:pPr marL="214313" indent="-214313"/>
            <a:r>
              <a:rPr lang="en-US" dirty="0"/>
              <a:t>Numerators</a:t>
            </a:r>
          </a:p>
          <a:p>
            <a:pPr lvl="1"/>
            <a:r>
              <a:rPr lang="en-US" sz="1600" dirty="0"/>
              <a:t>Upper portion</a:t>
            </a:r>
          </a:p>
          <a:p>
            <a:pPr lvl="1"/>
            <a:r>
              <a:rPr lang="en-US" sz="1600" dirty="0"/>
              <a:t>Added and subtracted as whole numbers</a:t>
            </a:r>
          </a:p>
          <a:p>
            <a:pPr marL="214313" indent="-214313"/>
            <a:r>
              <a:rPr lang="en-US" dirty="0"/>
              <a:t>Denominators</a:t>
            </a:r>
          </a:p>
          <a:p>
            <a:pPr lvl="1"/>
            <a:r>
              <a:rPr lang="en-US" sz="1600" dirty="0"/>
              <a:t>Lower portion</a:t>
            </a:r>
          </a:p>
          <a:p>
            <a:pPr lvl="1"/>
            <a:r>
              <a:rPr lang="en-US" sz="1600" dirty="0"/>
              <a:t>Not added and subtracted the same</a:t>
            </a:r>
          </a:p>
          <a:p>
            <a:endParaRPr lang="en-US" dirty="0"/>
          </a:p>
        </p:txBody>
      </p:sp>
      <p:pic>
        <p:nvPicPr>
          <p:cNvPr id="7" name="Picture 6"/>
          <p:cNvPicPr>
            <a:picLocks noChangeAspect="1"/>
          </p:cNvPicPr>
          <p:nvPr/>
        </p:nvPicPr>
        <p:blipFill>
          <a:blip r:embed="rId3"/>
          <a:stretch>
            <a:fillRect/>
          </a:stretch>
        </p:blipFill>
        <p:spPr>
          <a:xfrm>
            <a:off x="5239643" y="1828801"/>
            <a:ext cx="5591589" cy="1638300"/>
          </a:xfrm>
          <a:prstGeom prst="rect">
            <a:avLst/>
          </a:prstGeom>
        </p:spPr>
      </p:pic>
    </p:spTree>
    <p:extLst>
      <p:ext uri="{BB962C8B-B14F-4D97-AF65-F5344CB8AC3E}">
        <p14:creationId xmlns:p14="http://schemas.microsoft.com/office/powerpoint/2010/main" val="23898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Fractions, Decimals, and Percentages</a:t>
            </a:r>
          </a:p>
        </p:txBody>
      </p:sp>
      <p:sp>
        <p:nvSpPr>
          <p:cNvPr id="4" name="Text Placeholder 3"/>
          <p:cNvSpPr>
            <a:spLocks noGrp="1"/>
          </p:cNvSpPr>
          <p:nvPr>
            <p:ph idx="1"/>
          </p:nvPr>
        </p:nvSpPr>
        <p:spPr/>
        <p:txBody>
          <a:bodyPr/>
          <a:lstStyle/>
          <a:p>
            <a:pPr marL="0" indent="0">
              <a:buNone/>
            </a:pPr>
            <a:r>
              <a:rPr lang="en-US" dirty="0"/>
              <a:t>Fractions:</a:t>
            </a:r>
          </a:p>
          <a:p>
            <a:pPr marL="214313" indent="-214313"/>
            <a:r>
              <a:rPr lang="en-US" dirty="0"/>
              <a:t>Like fractions—denominators are same</a:t>
            </a:r>
          </a:p>
          <a:p>
            <a:pPr marL="214313" indent="-214313"/>
            <a:r>
              <a:rPr lang="en-US" dirty="0"/>
              <a:t>Lowest common denominator</a:t>
            </a:r>
          </a:p>
          <a:p>
            <a:pPr lvl="1"/>
            <a:r>
              <a:rPr lang="en-US" sz="1600" dirty="0"/>
              <a:t>Different denominators</a:t>
            </a:r>
          </a:p>
          <a:p>
            <a:pPr lvl="1"/>
            <a:r>
              <a:rPr lang="en-US" sz="1600" dirty="0"/>
              <a:t>Determine smallest number both denominators </a:t>
            </a:r>
            <a:br>
              <a:rPr lang="en-US" sz="1600" dirty="0"/>
            </a:br>
            <a:r>
              <a:rPr lang="en-US" sz="1600" dirty="0"/>
              <a:t>divide into evenly</a:t>
            </a:r>
          </a:p>
          <a:p>
            <a:endParaRPr lang="en-US" dirty="0"/>
          </a:p>
        </p:txBody>
      </p:sp>
      <p:pic>
        <p:nvPicPr>
          <p:cNvPr id="7" name="Picture 6"/>
          <p:cNvPicPr>
            <a:picLocks noChangeAspect="1"/>
          </p:cNvPicPr>
          <p:nvPr/>
        </p:nvPicPr>
        <p:blipFill>
          <a:blip r:embed="rId3"/>
          <a:stretch>
            <a:fillRect/>
          </a:stretch>
        </p:blipFill>
        <p:spPr>
          <a:xfrm>
            <a:off x="7008534" y="813590"/>
            <a:ext cx="3027586" cy="3668722"/>
          </a:xfrm>
          <a:prstGeom prst="rect">
            <a:avLst/>
          </a:prstGeom>
        </p:spPr>
      </p:pic>
    </p:spTree>
    <p:extLst>
      <p:ext uri="{BB962C8B-B14F-4D97-AF65-F5344CB8AC3E}">
        <p14:creationId xmlns:p14="http://schemas.microsoft.com/office/powerpoint/2010/main" val="15485127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8D7131-A86A-4046-AE69-28E22901490D}">
  <ds:schemaRefs>
    <ds:schemaRef ds:uri="http://schemas.microsoft.com/sharepoint/v3/contenttype/forms"/>
  </ds:schemaRefs>
</ds:datastoreItem>
</file>

<file path=customXml/itemProps2.xml><?xml version="1.0" encoding="utf-8"?>
<ds:datastoreItem xmlns:ds="http://schemas.openxmlformats.org/officeDocument/2006/customXml" ds:itemID="{82A99894-FE8B-4C22-B75C-20C7379A6DA5}">
  <ds:schemaRefs>
    <ds:schemaRef ds:uri="http://schemas.microsoft.com/office/2006/metadata/properties"/>
    <ds:schemaRef ds:uri="http://schemas.microsoft.com/office/infopath/2007/PartnerControls"/>
    <ds:schemaRef ds:uri="83360442-5dec-4955-8a74-e48fe25ec838"/>
    <ds:schemaRef ds:uri="162f643a-7b80-4d38-9450-1e488627f741"/>
  </ds:schemaRefs>
</ds:datastoreItem>
</file>

<file path=customXml/itemProps3.xml><?xml version="1.0" encoding="utf-8"?>
<ds:datastoreItem xmlns:ds="http://schemas.openxmlformats.org/officeDocument/2006/customXml" ds:itemID="{13F4D882-3850-45A8-9190-46818122C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60442-5dec-4955-8a74-e48fe25ec838"/>
    <ds:schemaRef ds:uri="162f643a-7b80-4d38-9450-1e488627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792</TotalTime>
  <Words>7610</Words>
  <Application>Microsoft Office PowerPoint</Application>
  <PresentationFormat>Widescreen</PresentationFormat>
  <Paragraphs>780</Paragraphs>
  <Slides>57</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Courier New</vt:lpstr>
      <vt:lpstr>Helvetica Neue Medium</vt:lpstr>
      <vt:lpstr>Wingdings</vt:lpstr>
      <vt:lpstr>1_Office Theme</vt:lpstr>
      <vt:lpstr>PowerPoint Presentation</vt:lpstr>
      <vt:lpstr>Basic Math Calculations</vt:lpstr>
      <vt:lpstr>Mathematical Operators</vt:lpstr>
      <vt:lpstr>Mathematical Operators</vt:lpstr>
      <vt:lpstr>Mathematical Operators</vt:lpstr>
      <vt:lpstr>Mathematical Operators</vt:lpstr>
      <vt:lpstr>Mathematical Operators</vt:lpstr>
      <vt:lpstr>Fractions, Decimals, and Percentages</vt:lpstr>
      <vt:lpstr>Fractions, Decimals, and Percentages</vt:lpstr>
      <vt:lpstr>Fractions, Decimals, and Percentages</vt:lpstr>
      <vt:lpstr>Fractions, Decimals, and Percentages</vt:lpstr>
      <vt:lpstr>Fractions, Decimals, and Percentages</vt:lpstr>
      <vt:lpstr>Fractions, Decimals, and Percentages</vt:lpstr>
      <vt:lpstr>Standardized Recipes</vt:lpstr>
      <vt:lpstr>Standardized Recipes</vt:lpstr>
      <vt:lpstr>Standardized Recipes</vt:lpstr>
      <vt:lpstr>Standardized Recipes</vt:lpstr>
      <vt:lpstr>Standardized Recipes</vt:lpstr>
      <vt:lpstr>Standardized Recipes</vt:lpstr>
      <vt:lpstr>Standardized Recipes</vt:lpstr>
      <vt:lpstr>Standardized Recipes</vt:lpstr>
      <vt:lpstr>Converting Recipes</vt:lpstr>
      <vt:lpstr>Converting Recipes</vt:lpstr>
      <vt:lpstr>Formula for Increasing or Decreasing Recipe Yields</vt:lpstr>
      <vt:lpstr>U.S. and Metric Measurement Systems</vt:lpstr>
      <vt:lpstr>U.S. and Metric Measurement Systems</vt:lpstr>
      <vt:lpstr>Units of Measure U.S.: Equivalents</vt:lpstr>
      <vt:lpstr>U.S. and Metric Measurement Systems</vt:lpstr>
      <vt:lpstr>Equivalent Measure</vt:lpstr>
      <vt:lpstr>Measuring Temperature</vt:lpstr>
      <vt:lpstr>Measuring and Portioning</vt:lpstr>
      <vt:lpstr>Measuring Volume</vt:lpstr>
      <vt:lpstr>Measuring Volume</vt:lpstr>
      <vt:lpstr>Measuring Weight</vt:lpstr>
      <vt:lpstr>Measuring Weight</vt:lpstr>
      <vt:lpstr>Measuring Weight</vt:lpstr>
      <vt:lpstr>Measuring Weight</vt:lpstr>
      <vt:lpstr>Measuring Weight</vt:lpstr>
      <vt:lpstr>Measuring Weight</vt:lpstr>
      <vt:lpstr>Measuring Weight</vt:lpstr>
      <vt:lpstr>Measuring Weight</vt:lpstr>
      <vt:lpstr>Measuring Dry Ingredients</vt:lpstr>
      <vt:lpstr>Measuring Liquids</vt:lpstr>
      <vt:lpstr>Edible Portion/As Purchased Amounts</vt:lpstr>
      <vt:lpstr>Percentage Yields of Various Produce Items</vt:lpstr>
      <vt:lpstr>Percentage Yields of Various Produce Items</vt:lpstr>
      <vt:lpstr>Edible Portion/As Purchased Amounts</vt:lpstr>
      <vt:lpstr>Edible Portion/As Purchased Amounts</vt:lpstr>
      <vt:lpstr>Edible Portion/As Purchased Amounts</vt:lpstr>
      <vt:lpstr>Edible Portion/As Purchased Amounts</vt:lpstr>
      <vt:lpstr>Costing Recipes</vt:lpstr>
      <vt:lpstr>Standard Recipe Cost Calculation for Brownie Recipe</vt:lpstr>
      <vt:lpstr>Recipe Cost Calculation per Ounce for Brownie Recipe</vt:lpstr>
      <vt:lpstr>Costing Recipes</vt:lpstr>
      <vt:lpstr>Costing Recipes</vt:lpstr>
      <vt:lpstr>Costing Recipes</vt:lpstr>
      <vt:lpstr>Costing Recipes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Leszka</dc:creator>
  <cp:lastModifiedBy>Courtney Hamm</cp:lastModifiedBy>
  <cp:revision>178</cp:revision>
  <dcterms:created xsi:type="dcterms:W3CDTF">2017-04-03T16:30:34Z</dcterms:created>
  <dcterms:modified xsi:type="dcterms:W3CDTF">2025-07-30T17:23:29Z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0x010100A7FDCF3104A07244BF459662B7AA6C88</vt:lpwstr>
  </property>
  <property fmtid="{D5CDD505-2E9C-101B-9397-08002B2CF9AE}" pid="3" name="Order">
    <vt:lpwstr>200.000000000000</vt:lpwstr>
  </property>
</Properties>
</file>