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69"/>
  </p:notesMasterIdLst>
  <p:sldIdLst>
    <p:sldId id="32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69" r:id="rId13"/>
    <p:sldId id="264" r:id="rId14"/>
    <p:sldId id="265" r:id="rId15"/>
    <p:sldId id="266" r:id="rId16"/>
    <p:sldId id="267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22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8574E-6BE8-4F07-AF85-5338C6674D98}" v="1" dt="2025-07-30T17:20:39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33" autoAdjust="0"/>
    <p:restoredTop sz="66628" autoAdjust="0"/>
  </p:normalViewPr>
  <p:slideViewPr>
    <p:cSldViewPr snapToGrid="0">
      <p:cViewPr varScale="1">
        <p:scale>
          <a:sx n="43" d="100"/>
          <a:sy n="43" d="100"/>
        </p:scale>
        <p:origin x="12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microsoft.com/office/2015/10/relationships/revisionInfo" Target="revisionInfo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75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E154C-05AC-4BB8-ACE4-6378856EB7AA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F5FC6-9C2D-4F26-8D0A-2864C23401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4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Equipment and tools are divided into categories according to their function—to receive, store, prepare, hold, or serve food.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receiving area is the first stop in the flow of food. It is here that all food deliveries enter the restaurant or foodservice operation. Before accepting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product, an employee checks the quality and quantity of the items ordered against those being delivered.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14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horizontal cutter mixer (HCM) cuts, mixes, and blends food quickly with a high-speed,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horizontal, rotating blade that is housed in a large bowl with a tight cover. To vary from coarse to fine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actual purée, control the length of time the blade runs through the product. Always count to 10 before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opening the lid after stopping the blade. The force created in the bowl moves the food rapidly. Allow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for food to stop moving, or it may fly out when the lid is opened. Unplug the unit before cleaning it.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Handle the blades with the same care as a knife. The mixer will not operate if the hinged lid is not locked.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92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immersion blender is also known as a hand blender, stick blender, or burr mixer. It is a long, sticklike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 that houses a motor on one end of the machine with a blade on the other end. This operates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same manner as a countertop blender to purée and blend food, except that a cook holds it manually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container of food, whereas a countertop blender contains the food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481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manually operated slicer made of stainless steel with adjustable slicing blades to slice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julienne. Its narrow, rectangular body sits on the work counter at a 45-degree angle. It is useful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slicing small quantities of fruit or vegetables in situations where a large electric slicer is not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necessary. There are also extremely popular plastic models, which may have fixed or adjustable blades.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Typically, these do not stand on counters but are held over a bowl or work surface. Always use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 guard or steel gloves to avoid injury.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21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freestanding machine or an attachment for a standing mixer. Drop food in through a feed tube,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it is pulled along by a metal worm, and then cut by blades as the food is forced out through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grinder plate. To avoid cross-contamination, clean all areas of a meat grinder thoroughly after 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99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 meat slicers have a slanted, circular blade. Food either passes through the machine automatically, or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 pushes a hopper that holds the product along a carriage into the blade. The thickness of the slicer is set by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 and decreasing the distance between the guide plate and the blade. The guard on the hopper must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 be used to move the hopper. This protects the hands. During cleaning, the machine must be unplugged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blade set at 0 (no distance between the guide plate and blade). Remember that the blade is a knife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can cut even when it is not turning. Because slicer blades are very sharp, it is important to pay close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attention when using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28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Mixers come in 5-quart, 20-quart, 60-quart, and 80-quart sizes. Cooks use them to mix and process large amounts of food with any number of specialized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attachments, including paddles, wire whips, dough hooks, meat grinders, shredders, slicers, and juicers.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70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flat beater paddle is used to mix, mash, and cream soft foods.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wire whip is used to beat and add air to light foods, such as egg whites and cake frosting.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wing whip is a heavier version of the wire whip and is used to whip, cream, and mash heavier foods.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dough arm (hook) is used to mix heavy, thick dough.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41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Steamers are used to cook vegetables and grains. A steamer allows the food to come into direct contact with the steam, heating the food very quickly. Cooking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steam is a very efficient method of cooking. There are different types of steamers in use at restaurant and foodservice operations.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22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a steamer to steam food such as vegetables and grains. A steamer uses low or high steam pressure and often consists of a set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stacked pots. The lower pot holds boiling water. The upper pot has a perforated bottom that allows the steam to enter through and cook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in the pot above. All types of steamers cook food quickly in very hot (212°F/100°C) water vapor.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42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convection steamer, the steam is generated in a boiler and then piped to the cooking chamber, where it is vented over the food.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Pressure does not build up in the unit. Rather, it is continually exhausted, which means the door may be opened at any time without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danger of scalding or burning that comes with a pressure steamer. Cooks use convection steamers to cook large quantities of food.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2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can be accomplished using several pieces of equipment found in the receiving area: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Receiving table/area: Employees weigh, inspect, and check delivered items on a receiving table or in a receiving area.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Scales: Employees weigh items using a scale to confirm that what was ordered matches what is delivered.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Utility carts: Carts molded of durable injection molding (plastic), molded shelving, or heavy steel are used to carry food cases to storage areas.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Chutes, conveyors, dollies, dumbwaiters, and elevators are all used to move food and supplies from one area of the operation to another.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08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pressure steamer cooks food with high-pressure steam. Water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heated under pressure in a sealed compartment, allowing it to reach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temperatures greater than 212°F (100°C). It is very important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release the pressure before opening the door on a pressure steamer.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cooking time is controlled by automatic timers, which open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exhaust valves at the end of the cooking time to vent the steamer.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26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kettles come in freestanding and tabletop versions and in a very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 range of sizes. The kettle’s bottom and sides have two layers,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steam circulates between the layers, heating liquid food like soups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stews quickly and evenly. Because the circulating steam evenly heats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sides of the kettle instead of just the bottom, food cooks faster and more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evenly and is less likely to burn.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96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this piece of equipment is often called a fry pan or skillet, cooks use it to grill, steam, braise, sauté, and stew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 different kinds of food. Most tilting fry pans have lids that allow the unit to function as a steamer. They are very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easy to clean.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26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several types of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broilers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are commonly used in restaurant and foodservice operations. Using very intense direct heat, broilers cook food quickly.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broilers, the heat source is above or both above and below to heat the food.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03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Charbroilers use gas or electricity to mimic the effects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charcoal in a grill, and as a result are sometimes referred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as grills. Food juices drip onto the heat source to create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flames and smoke, which adds flavor to food.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80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small broiler that sits on top of a worktable.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Primarily quick-service restaurants use these. The heat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 is located above the food and produces an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intense radiant heat.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7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this large radiant broiler to broil large amounts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quickly.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63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rotisserie, cooks place food on a stick, or spit,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roast it over or under a heat source. The unit may be open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enclosed like an oven. Cooks use it most often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cooking chicken, turkey, and other types of poultry.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48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rotisserie, cooks place food on a stick, or spit,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roast it over or under a heat source. The unit may be open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enclosed like an oven. Cooks use it most often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cooking chicken, turkey, and other types of poultry.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88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restaurant and foodservice kitchens, the range is usually the most frequently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utilized piece of equipment. Ranges are cooking units with open heat sources.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 much of the restaurant and foodservice equipment mentioned earlier,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ranges come in multiple sizes and variations suitable to the specific needs of an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 operation.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2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food is delivered and received into the receiving area, it must be stored properly. Dry goods such as flour, sugar, and grains must be stored at least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 inches off the floor on stainless-steel shelving (see Figure 11.3). Perishable goods such as dairy products, meat, and fresh fruits and vegetables are stored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refrigerators and freezers.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54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 and electric fryers cook food in oil at temperatures between 300°F and 400°F (149°C and 204°C).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computerized fryers lower and raise the food baskets automatically.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99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flat-top burner cooks food on a thick slate of cast iron or a steel plate that covers the heat source.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flat-top burner provides even and consistent heat.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04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to a flat-top range, a griddle has a heat source located beneath a thick plate of metal.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 food directly on this surface, which is usually designed with edges to contain the food and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drain to collect waste.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67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induction burner generates heat by means of magnetic attraction between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cooktop and a steel or cast-iron pot or pan. The cooktop itself remains cool.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 time is significantly faster with the induction cooktop than with traditional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burners. Do not use copper or aluminum pans on this burner. They will not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96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gas burner (or propane for home use) with multiple jets, designed to cradle a rounded wok pan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extremely intense heat. The high heat of a wok burner produces the “wok hei,” which is a particularly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savory, charred flavor associated with the best wok-cooked dishes.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28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52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many types of ovens available to suit a variety of restaurant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foodservice operations. They vary in size and method of operation.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unit combines a convection oven with a steamer. Using a combi-oven, cooks can work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convective steam, with convective dry hot air, or with a combination of both. These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efficient, flexible units, but they are relatively expensive.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18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Convection ovens have a fan that circulates heated air around the food as it cooks. This shortens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cooking times and uses energy efficiently. Reduce recipe temperatures designed for conventional ovens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25 to 50 degrees Fahrenheit (4 to 10 degrees Celsius), because the circulating air is so much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efficient.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827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conventional oven, the heat source is located on the floor of the oven. Heat rises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the cavity, or open space in the oven, which contains racks for the food to sit on as it cooks.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ovens are usually located below a range-top burner. Conventional ovens are inexpensive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easy to integrate with other pieces of cooking equipment.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879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type of oven, a conveyor belt moves the food along a belt in one direction. It cooks with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heat sources on both the top and bottom.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66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Following are some details regarding the shelving and the refrigerators and freezers found in a foodservice operation: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Shelving: Operations use stainless steel instead of wood because wood is difficult to keep clean and is not acceptable to many local health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departments. Stainless-steel shelves are very strong and easy to clean.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323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deck oven is a type of conventional oven in which two to four shelves are stacked on top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other. Cook food directly on these shelves, or decks.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126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Microwave ovens heat food not with heat, but with microwaves of energy that cause a food’s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molecules to move rapidly and create heat inside the food. In restaurant and foodservice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kitchens, cooks use microwaves mainly to thaw and reheat foods.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792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rotary oven has three to five circular shelves on which food cooks as the shelves move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a central rod. Products are put on a speed rack, the rack is pushed into the oven,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it either moves on a spinning track or is lifted and spun around.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62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this oven to roast meat at low temperatures. This helps preserve the meat’s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moisture, reduce shrinkage, and brown the meat’s surfaces.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099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a smoker for smoking and slow-cooking food. A true smoker treats food with smoke and operates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either cool or hot temperatures. Smokers generally have racks or hooks, allowing food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smoke evenly.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307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traditionally a cylindrical or barrel-shaped oven, often made of clay, with a wood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charcoal fire inside at the base and an open top. There are also stainless-steel versions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tandoor ovens, as shown here. Food can be thrust inside the oven on long metal spikes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(famously, chicken), or portions of thin dough can be slapped against the inside of the oven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develop characteristic bubbling and charring. These ovens easily reach 800°F to 900°F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(427°C to 482°C).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285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03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working with large equipment, observe safety precautions. It is important to perform proper and consistent maintenance and cleaning. Follow these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guidelines when working with large equipment: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 to use the machines safely by getting proper instruction and reading the manufacturer’s instructions. Ensure that all employees are thoroughly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trained on handling all equipment for safety concerns. Make sure that they can demonstrate both the proper use and disassembly of all equipment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allowing them to use it. </a:t>
            </a:r>
          </a:p>
          <a:p>
            <a:pPr marL="228600" indent="-228600">
              <a:buFont typeface="+mj-lt"/>
              <a:buAutoNum type="arabicPeriod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all safety features—make sure that lids are secure, use hand guards, and make sure machines are stable.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365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3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Turn off and unplug electrical equipment completely after each use.</a:t>
            </a:r>
          </a:p>
          <a:p>
            <a:pPr marL="228600" indent="-228600">
              <a:buFont typeface="+mj-lt"/>
              <a:buAutoNum type="arabicPeriod" startAt="3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 to ensure that the equipment is unplugged before disassembly. Clean and sanitize the equipment thoroughly after each use.</a:t>
            </a:r>
          </a:p>
          <a:p>
            <a:pPr marL="228600" indent="-228600">
              <a:buFont typeface="+mj-lt"/>
              <a:buAutoNum type="arabicPeriod" startAt="3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Reassemble all pieces of equipment properly, and leave machines unplugged after each use.</a:t>
            </a:r>
          </a:p>
          <a:p>
            <a:pPr marL="228600" indent="-228600">
              <a:buFont typeface="+mj-lt"/>
              <a:buAutoNum type="arabicPeriod" startAt="3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 any problems or malfunctions promptly, and alert coworkers to the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90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course, there are specific instructions for many of the tools used in a professional kitchen.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using a deep-fat fryer, please observe all of the safety features.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Please remember that the oil can reach temperatures of 400°F (204°C)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not checked and can cause serious injuries.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caution when working around hot oil.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 trained in the proper use and maintenance of your deep fryer.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 all safety procedures and wear all protective equipment provided for your use while preparing hot items.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gloves, scrapers, and other cleaning tools with handles provided by your employer.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the correct grease level and cooking temperatures for your deep fryer.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 reaching over or climbing on top of fryers and other hot surfaces. Clean vents when oil is cool.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Dispose of used frying oil by following the manufacturer’s recommendations.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Keep floor surfaces clean and dry to prevent slipping or falling onto hot surfaces. Wear slip-resistant shoes. Floors should be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cleaned often with grease-cutting solutions.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44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Refrigerators and freezers: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two basic types of refrigerators and freezers. A walk-in refrigerator or walk-in freezer (often just called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“walk-in”) is built right into the foodservice facility itself. A reach-in refrigerator or reach-in freezer (often just called a “reach-in”) can have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one, two, or three internal compartments. A reach-in might have full-sized doors or half doors, windows in the doors, or doors on both sides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freezer or refrigerator. Some have wheels so that they can be used in different areas of the kitchen (see Figure 11.4). There are also roll-in,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display, on-site, and portable refrigerators and freezers. All refrigerators must maintain temperatures between 32°F and 41°F (0°C and 5°C).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Freezers should maintain a temperature of 0°F (–18°C) or lower.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272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work close to hot fryers when the floor is wet.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spill water or ice into oil. Do not store employee drinks by deep fryers—they could be easily bumped into the hot oil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cause a flare-up.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overfill or pour excessive amounts of product into a deep fryer at one time. Overfilling causes excessive splashing and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bubbling over of hot oil.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pour excess ice from packages into the fryer.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overheat the oil; use only the manufacturer’s recommended cooking temperatures.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move or strain hot oil containers; wait until the oil is cool.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store oil on the floor by the grill area. Someone could slip and fall into the oil.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Extinguish hot oil/grease fires by using a class B or class K fire extinguisher.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778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meat slicer is a rotating or spinning blade with which you slice food. These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machines are dangerous and should never be used without proper instruction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guidance.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Dedicate your full attention to the slicing task and avoid distractions.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Wear cut-resistant gloves when operating or cleaning the machine.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Secure the food correctly so it does not slip.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Turn off and unplug the machine, and set the blade adjustment to zero before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cleaning. This makes sure that the knife edge is not exposed.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57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Keep the work area clean and free of clutter.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Always use tampers, or pushers, to push food into place.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Never use hands to feed food into the slicer.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Never reach across the blade for any reason.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Use locking features to keep the blade in place when not in operation.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000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stated earlier, there are different types of steamers available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use. Always follow the manufacturer’s instructions on how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properly clean and use these machines.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Guard against possible steam burns when opening the door.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steam leaks around the door after tightening, have the steamer checked by a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reliable service person.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certain that the safety valve is in good working order.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steam pressure rises above the safety level, shut off the steam and call a reliable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 person.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Clean up spilled food immediately.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491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Once the food arrives in the holding and service area, it is usually ready to be presented to the guest. The kitchen staff have taken great care and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precautions to ensure that the meals served to guests have been prepared accurately and safely.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Though most of the hard work in preparing a meal has already been done, the final touches made in the holding and service areas are important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delivering a quality meal.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bain-marie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 cylindrical stainless-steel pot meant to sit in a steam table. These may or may not be held in a hot-water bath,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depending upon the type of steam table. Inserts come in many sizes, ranging from one quart to 36 quarts. A bain-marie, when set properly,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holds food at 135°F (57°C). Never use it to cook or reheat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942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carbonated beverage machine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attached to tanks that hold premixed blends for selected soft drinks and a tank that contains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</a:t>
            </a:r>
            <a:r>
              <a:rPr lang="en-US" sz="1200" b="0" i="0" u="none" strike="noStrike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When the switch is pressed on the unit, it automatically mixes the blend and gas to make the beverage. The machine contains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refrigeration unit to chill the lines to reduce foaming in the dispensed beverage.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391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chafing dishes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(or chafers) to keep food items hot on a buffet table. Typically, the heat source for chafers is canned fuel, which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placed underneath the chafers filled with hot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538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coffeemaker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 machine that automatically makes coffee. The operator adds coffee and, because the unit is usually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connected to a water supply, simply pushes a button to make the coffee. The units come in a variety of sizes, from those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make a single 12-cup pot to the large banquet-size urns that make 100 or more cups.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433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espresso machine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produces the traditional Italian coffee beverage called espresso. Espresso is a concentrated coffee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beverage brewed by forcing hot water under pressure through finely ground coffee.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322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unit is designed to hold hotel pans (or steam table pans), either one full-size pan or multiple smaller pans per slot. Different types of units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 to work with water in the holding unit, without water, or either way. 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warmer/steam table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when set properly, holds food 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135°F (57°C). Never use it to cook or reheat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95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 to knives, hand tools, and pots and pans, other items are necessary to prepare food for cooking: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Cutters and mixers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Steamers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Broilers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Ranges, griddles, and fryers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Ovens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Proofing cabinets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professional restaurant or foodservice kitchen, cutters and mixers are used to cut meats and vegetables and to mix sauces and batters.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 start the mixer on slow speed and then move to higher speeds as required to prevent splash over. Always scrape the bowl to ensure that even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mixing takes place. Never place a scraper or any other object in the mixing bowl while the machine is running.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Additionally, it is important to always use safety guards when using cutting machines. Everyone should be properly trained and informed of all precautionary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measures to take when operating the equipment. Remember, it is illegal in most jurisdictions for minors to use, clean, or maintain cutters or mixers.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640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hot-holding cabine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is a heavily insulated cabinet designed to hold either hotel pans or sheet pans on racks in the interior. A thermostat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controls the temperature, so that the cabinet holds food at the desired temperature. Often these units also have controls for humidity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 stored food from drying out. Some units have wheels to make it easy to move them to the service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836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hot box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an insulated piece of equipment designed to hold sheet pans and hotel pans of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175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Ice machines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make ice cubes, ice flakes, ice chips, and crushed ice. Always scoop ice with a proper ice scoop.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753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racks are generally made of metal and have slots that food handlers can slide sheet pans into. This can create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shelves of various heights depending on need.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Speed racks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equipped with wheels, are suitable for kitchens,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bakeshops, dry storage, refrigerators, and freezers. A wider variant is made to hold large serving trays for banquets,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that cooks can make plates up in advance and store them (for instance, composed salads can be assembled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stored without dressing).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868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 maker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 the same as a coffeemaker, but it makes tea for iced tea.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3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Blenders purée, liquefy, and blend food. The blender consists of a base that houses the motor and a removable, lidded jar with a propeller-like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blade in the bottom. Speed settings for the motor are in the base. Jars for the blender are made of stainless steel, plastic, or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548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food chopper chops vegetables, meat, and other food using a vertical rotating blade and a bowl that rotates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food under the blade. This unit is often called a buffalo chopper. Never push food under the cover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bowl, because your fingers could be caught by the moving blades. To clean the food chopper, first unplug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unit. Remove the blades carefully, and handle with the same care given a knife.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04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processing machine that houses the motor separately from the bowl, blades, and lid.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processors grind, purée, blend, crush, and knead foods.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9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 descr="WelcomeIndustry_GettyImages-470224758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04800"/>
            <a:ext cx="6553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5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7823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2617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43" y="2108200"/>
            <a:ext cx="58674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43" y="304800"/>
            <a:ext cx="4495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618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61129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7739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7823200" cy="3886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6736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424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5" y="2108200"/>
            <a:ext cx="7789333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6736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68310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35" y="304800"/>
            <a:ext cx="712893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5986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04800"/>
            <a:ext cx="58758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59975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304800"/>
            <a:ext cx="6891867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458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04800"/>
            <a:ext cx="47582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91289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304800"/>
            <a:ext cx="63330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5442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04800"/>
            <a:ext cx="5486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26461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04800"/>
            <a:ext cx="685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00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1" y="304800"/>
            <a:ext cx="67902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16138"/>
            <a:ext cx="7823200" cy="38957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3285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33" y="304800"/>
            <a:ext cx="79586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4349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5E4181-D40E-4C0C-B8AD-82132968975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5623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15200" y="1295400"/>
            <a:ext cx="4470400" cy="2667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6502400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18400" y="1447800"/>
            <a:ext cx="4064000" cy="23622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DA46F-AD43-4F74-83F3-B11A6121A5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4853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15200" y="1295400"/>
            <a:ext cx="4470400" cy="21336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15200" y="3581400"/>
            <a:ext cx="4470400" cy="21336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6502400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18400" y="1447800"/>
            <a:ext cx="4064000" cy="18288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518400" y="3733800"/>
            <a:ext cx="4064000" cy="18288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6A1E4708-6B27-4469-A735-E5715B94353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3975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15200" y="9906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315200" y="27432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5200" y="44958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6502400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18400" y="1143000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518400" y="2895600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518400" y="4648200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F0089A7-8C28-499A-BC03-966720DD0E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1935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9600" y="995363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978400" y="995363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24482"/>
            <a:ext cx="3962400" cy="327151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2800" y="1148081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3" name="Content Placeholder 2"/>
          <p:cNvSpPr>
            <a:spLocks noGrp="1"/>
          </p:cNvSpPr>
          <p:nvPr>
            <p:ph idx="13"/>
          </p:nvPr>
        </p:nvSpPr>
        <p:spPr>
          <a:xfrm>
            <a:off x="4978400" y="2824482"/>
            <a:ext cx="3962400" cy="327151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181600" y="1148081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B9EF7ED-9276-4118-84CB-DCC48DA17E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6521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995363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70400" y="990600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8331200" y="995363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24482"/>
            <a:ext cx="3556000" cy="327151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2800" y="1148081"/>
            <a:ext cx="31496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73600" y="1143000"/>
            <a:ext cx="31496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8534400" y="1148080"/>
            <a:ext cx="31496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7"/>
          </p:nvPr>
        </p:nvSpPr>
        <p:spPr>
          <a:xfrm>
            <a:off x="4470400" y="2824483"/>
            <a:ext cx="3556000" cy="327151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8"/>
          </p:nvPr>
        </p:nvSpPr>
        <p:spPr>
          <a:xfrm>
            <a:off x="8331200" y="2819403"/>
            <a:ext cx="3556000" cy="327659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3FC68268-25E3-4873-BD51-70A0551A75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0138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600" y="1295400"/>
            <a:ext cx="10972800" cy="4800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766B7-84D2-4C88-A761-5F95C3964C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819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04800"/>
            <a:ext cx="6908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7823200" cy="3886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65228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3"/>
            <a:ext cx="10972800" cy="3763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09600" y="1524003"/>
            <a:ext cx="10972800" cy="761999"/>
          </a:xfrm>
        </p:spPr>
        <p:txBody>
          <a:bodyPr>
            <a:normAutofit/>
          </a:bodyPr>
          <a:lstStyle>
            <a:lvl1pPr marL="1588" indent="-1588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207772E-E6FE-47CE-93E0-9C32042AD73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6612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16ED3D-91C4-44BA-925B-501CBA97BDD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985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7236E9-CED6-4086-83AD-9BF8F189B94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1612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8F26E8-7DF5-4777-AAF4-189E0FC4D1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3592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6675BC-E453-4947-B875-CA14D1A759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7201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9A62B2-A185-4587-8E74-6E95C6629B1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264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68" y="304800"/>
            <a:ext cx="57742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1678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304800"/>
            <a:ext cx="60790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3842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04800"/>
            <a:ext cx="76877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5207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35" y="304800"/>
            <a:ext cx="64177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9170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5892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258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16138"/>
            <a:ext cx="7823200" cy="38973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304800"/>
            <a:ext cx="45889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7135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4EC1B4"/>
                </a:solidFill>
                <a:latin typeface="Helvetica Neue Medium" charset="0"/>
              </a:defRPr>
            </a:lvl1pPr>
          </a:lstStyle>
          <a:p>
            <a:fld id="{E1D4D2FA-3598-466E-AE4E-E482B90311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499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hdr="0"/>
  <p:txStyles>
    <p:titleStyle>
      <a:lvl1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 kern="1200" cap="all">
          <a:solidFill>
            <a:srgbClr val="EA5E2F"/>
          </a:solidFill>
          <a:latin typeface="Helvetica Neue Medium"/>
          <a:ea typeface="ヒラギノ角ゴ Pro W3" charset="0"/>
          <a:cs typeface="Arial" pitchFamily="34" charset="0"/>
        </a:defRPr>
      </a:lvl1pPr>
      <a:lvl2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2pPr>
      <a:lvl3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3pPr>
      <a:lvl4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4pPr>
      <a:lvl5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Arial" panose="020B0604020202020204" pitchFamily="34" charset="0"/>
        <a:buChar char="–"/>
        <a:defRPr sz="1200" kern="1200">
          <a:solidFill>
            <a:srgbClr val="EA5E2F"/>
          </a:solidFill>
          <a:latin typeface="Arial" pitchFamily="34" charset="0"/>
          <a:ea typeface="Arial" charset="0"/>
          <a:cs typeface="Arial" pitchFamily="34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Arial" panose="020B0604020202020204" pitchFamily="34" charset="0"/>
        <a:buChar char="»"/>
        <a:defRPr sz="1000" kern="1200">
          <a:solidFill>
            <a:srgbClr val="EA5E2F"/>
          </a:solidFill>
          <a:latin typeface="Arial" pitchFamily="34" charset="0"/>
          <a:ea typeface="Arial" charset="0"/>
          <a:cs typeface="Arial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405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Food chopper:</a:t>
            </a:r>
          </a:p>
          <a:p>
            <a:pPr marL="285744" indent="-285744"/>
            <a:r>
              <a:rPr lang="en-US" dirty="0"/>
              <a:t>Grind, purée, blend, crush, and knead foods</a:t>
            </a:r>
          </a:p>
          <a:p>
            <a:pPr marL="285744" indent="-285744"/>
            <a:r>
              <a:rPr lang="en-US" dirty="0"/>
              <a:t>Motor separate from bowl, blades, and lid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847" t="-2833" r="-86916" b="-162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7628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Horizontal cutter mixer (HCM):</a:t>
            </a:r>
          </a:p>
          <a:p>
            <a:pPr marL="285744" indent="-285744"/>
            <a:r>
              <a:rPr lang="en-US" dirty="0"/>
              <a:t>Cuts, mixes, and blends food quickly </a:t>
            </a:r>
          </a:p>
          <a:p>
            <a:pPr marL="285744" indent="-285744"/>
            <a:r>
              <a:rPr lang="en-US" dirty="0"/>
              <a:t>High-speed, horizontal, rotating blade</a:t>
            </a:r>
          </a:p>
          <a:p>
            <a:pPr marL="285744" indent="-285744"/>
            <a:r>
              <a:rPr lang="en-US" dirty="0"/>
              <a:t>Control length of time blade runs through product</a:t>
            </a:r>
          </a:p>
          <a:p>
            <a:pPr marL="285744" indent="-285744"/>
            <a:r>
              <a:rPr lang="en-US" dirty="0"/>
              <a:t>Count to 10 before opening lid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88" t="-1395" r="-73595" b="-108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2187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Immersion blender:</a:t>
            </a:r>
          </a:p>
          <a:p>
            <a:pPr marL="285744" indent="-285744"/>
            <a:r>
              <a:rPr lang="en-US" dirty="0"/>
              <a:t>Hand blender, stick blender, burr mixer</a:t>
            </a:r>
          </a:p>
          <a:p>
            <a:pPr marL="285744" indent="-285744"/>
            <a:r>
              <a:rPr lang="en-US" dirty="0"/>
              <a:t>Long, stick-like machine</a:t>
            </a:r>
          </a:p>
          <a:p>
            <a:pPr marL="285744" indent="-285744"/>
            <a:r>
              <a:rPr lang="en-US" dirty="0"/>
              <a:t>Motor on one end; blade on the other end</a:t>
            </a:r>
          </a:p>
          <a:p>
            <a:pPr marL="285744" indent="-285744"/>
            <a:r>
              <a:rPr lang="en-US" dirty="0"/>
              <a:t>Purée and blend food</a:t>
            </a:r>
          </a:p>
          <a:p>
            <a:pPr marL="285744" indent="-285744"/>
            <a:r>
              <a:rPr lang="en-US" dirty="0"/>
              <a:t>Place in container of food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971" r="-280500" b="-510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1507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Mandoline:</a:t>
            </a:r>
          </a:p>
          <a:p>
            <a:pPr marL="285744" indent="-285744"/>
            <a:r>
              <a:rPr lang="en-US" dirty="0"/>
              <a:t>Manually operated slicer</a:t>
            </a:r>
          </a:p>
          <a:p>
            <a:pPr marL="285744" indent="-285744"/>
            <a:r>
              <a:rPr lang="en-US" dirty="0"/>
              <a:t>Slice and julienne</a:t>
            </a:r>
          </a:p>
          <a:p>
            <a:pPr marL="285744" indent="-285744"/>
            <a:r>
              <a:rPr lang="en-US" dirty="0"/>
              <a:t>Small quantities of fruits and vegetables</a:t>
            </a:r>
          </a:p>
          <a:p>
            <a:pPr marL="285744" indent="-285744"/>
            <a:r>
              <a:rPr lang="en-US" dirty="0"/>
              <a:t>Stainless steel or plastic</a:t>
            </a:r>
          </a:p>
          <a:p>
            <a:pPr marL="285744" indent="-285744"/>
            <a:r>
              <a:rPr lang="en-US" dirty="0"/>
              <a:t>Use a hand guard or steel gloves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5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14185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Meat grinder:</a:t>
            </a:r>
          </a:p>
          <a:p>
            <a:pPr marL="285744" indent="-285744"/>
            <a:r>
              <a:rPr lang="en-US" dirty="0"/>
              <a:t>Freestanding machine</a:t>
            </a:r>
          </a:p>
          <a:p>
            <a:pPr marL="285744" indent="-285744"/>
            <a:r>
              <a:rPr lang="en-US" dirty="0"/>
              <a:t>Attachment for stand mixer</a:t>
            </a:r>
          </a:p>
          <a:p>
            <a:pPr marL="285744" indent="-285744"/>
            <a:r>
              <a:rPr lang="en-US" dirty="0"/>
              <a:t>Drop food through a feed tube</a:t>
            </a:r>
          </a:p>
          <a:p>
            <a:pPr marL="285744" indent="-285744"/>
            <a:r>
              <a:rPr lang="en-US" dirty="0"/>
              <a:t>Pulled along by metal worm</a:t>
            </a:r>
          </a:p>
          <a:p>
            <a:pPr marL="285744" indent="-285744"/>
            <a:r>
              <a:rPr lang="en-US" dirty="0"/>
              <a:t>Blades cut food</a:t>
            </a:r>
          </a:p>
          <a:p>
            <a:pPr marL="285744" indent="-285744"/>
            <a:r>
              <a:rPr lang="en-US" dirty="0"/>
              <a:t>Avoid cross-contamination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3" r="-31767" b="-98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26365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Slicer:</a:t>
            </a:r>
          </a:p>
          <a:p>
            <a:pPr marL="285744" indent="-285744"/>
            <a:r>
              <a:rPr lang="en-US" dirty="0"/>
              <a:t>Slanted, circular blade</a:t>
            </a:r>
          </a:p>
          <a:p>
            <a:pPr marL="285744" indent="-285744"/>
            <a:r>
              <a:rPr lang="en-US" dirty="0"/>
              <a:t>Food passes through automatically</a:t>
            </a:r>
          </a:p>
          <a:p>
            <a:pPr marL="285744" indent="-285744"/>
            <a:r>
              <a:rPr lang="en-US" dirty="0"/>
              <a:t>Cook pushes a hopper that holds food</a:t>
            </a:r>
          </a:p>
          <a:p>
            <a:pPr marL="285744" indent="-285744"/>
            <a:r>
              <a:rPr lang="en-US" dirty="0"/>
              <a:t>Thickness can vary</a:t>
            </a:r>
          </a:p>
          <a:p>
            <a:pPr marL="285744" indent="-285744"/>
            <a:r>
              <a:rPr lang="en-US" dirty="0"/>
              <a:t>Guard must be used to move hopper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39" t="-345" r="-29800" b="-8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020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Mixer:</a:t>
            </a:r>
          </a:p>
          <a:p>
            <a:pPr marL="285744" indent="-285744"/>
            <a:r>
              <a:rPr lang="en-US" dirty="0"/>
              <a:t>5-quart, 20-quart, 60-quart, and 80-quart sizes</a:t>
            </a:r>
          </a:p>
          <a:p>
            <a:pPr marL="285744" indent="-285744"/>
            <a:r>
              <a:rPr lang="en-US" dirty="0"/>
              <a:t>Mix and process large amounts of food</a:t>
            </a:r>
          </a:p>
          <a:p>
            <a:pPr marL="285744" indent="-285744"/>
            <a:r>
              <a:rPr lang="en-US" dirty="0"/>
              <a:t>Specialized attachments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90" r="-37390"/>
          <a:stretch/>
        </p:blipFill>
        <p:spPr>
          <a:solidFill>
            <a:schemeClr val="bg1"/>
          </a:solidFill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862" t="-471" r="-159129" b="-207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38787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Mixer attachments:</a:t>
            </a:r>
          </a:p>
          <a:p>
            <a:pPr marL="285744" indent="-285744"/>
            <a:r>
              <a:rPr lang="en-US" dirty="0"/>
              <a:t>Flat beater paddle</a:t>
            </a:r>
          </a:p>
          <a:p>
            <a:pPr lvl="1"/>
            <a:r>
              <a:rPr lang="en-US" dirty="0"/>
              <a:t>Mix, mash, and cream foods</a:t>
            </a:r>
          </a:p>
          <a:p>
            <a:pPr marL="285744" indent="-285744"/>
            <a:r>
              <a:rPr lang="en-US" dirty="0"/>
              <a:t>Wire whip </a:t>
            </a:r>
          </a:p>
          <a:p>
            <a:pPr lvl="1"/>
            <a:r>
              <a:rPr lang="en-US" dirty="0"/>
              <a:t>Beat and add air to light foods</a:t>
            </a:r>
          </a:p>
          <a:p>
            <a:pPr marL="285744" indent="-285744"/>
            <a:r>
              <a:rPr lang="en-US" dirty="0"/>
              <a:t>Wing whip</a:t>
            </a:r>
          </a:p>
          <a:p>
            <a:pPr lvl="1"/>
            <a:r>
              <a:rPr lang="en-US" dirty="0"/>
              <a:t>Heavier version of the wire whip</a:t>
            </a:r>
          </a:p>
          <a:p>
            <a:pPr lvl="1"/>
            <a:r>
              <a:rPr lang="en-US" dirty="0"/>
              <a:t>Whip, cream, and mash heavier foods</a:t>
            </a:r>
          </a:p>
          <a:p>
            <a:pPr marL="285744" indent="-285744"/>
            <a:r>
              <a:rPr lang="en-US" dirty="0"/>
              <a:t>Dough arm (hook)</a:t>
            </a:r>
          </a:p>
          <a:p>
            <a:pPr lvl="1"/>
            <a:r>
              <a:rPr lang="en-US" dirty="0"/>
              <a:t>Mix heavy, thick dough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084" t="-2167" r="-245722" b="-1522"/>
          <a:stretch/>
        </p:blipFill>
        <p:spPr>
          <a:solidFill>
            <a:schemeClr val="bg1"/>
          </a:solidFill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357" t="-62" r="-157805"/>
          <a:stretch/>
        </p:blipFill>
        <p:spPr>
          <a:solidFill>
            <a:schemeClr val="bg1"/>
          </a:solidFill>
        </p:spPr>
      </p:pic>
      <p:pic>
        <p:nvPicPr>
          <p:cNvPr id="19" name="Picture Placeholder 1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52" r="-138184" b="-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27151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Used to cook vegetables and grains</a:t>
            </a:r>
          </a:p>
          <a:p>
            <a:pPr marL="285744" indent="-285744"/>
            <a:r>
              <a:rPr lang="en-US" dirty="0"/>
              <a:t>Food comes in direct contact with steam</a:t>
            </a:r>
          </a:p>
          <a:p>
            <a:pPr marL="285744" indent="-285744"/>
            <a:r>
              <a:rPr lang="en-US" dirty="0"/>
              <a:t>Heats food very quickly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67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Steamer:</a:t>
            </a:r>
          </a:p>
          <a:p>
            <a:pPr marL="285744" indent="-285744"/>
            <a:r>
              <a:rPr lang="en-US" dirty="0"/>
              <a:t>Vegetables and grains</a:t>
            </a:r>
          </a:p>
          <a:p>
            <a:pPr marL="285744" indent="-285744"/>
            <a:r>
              <a:rPr lang="en-US" dirty="0"/>
              <a:t>Low or high steam pressure</a:t>
            </a:r>
          </a:p>
          <a:p>
            <a:pPr marL="285744" indent="-285744"/>
            <a:r>
              <a:rPr lang="en-US" dirty="0"/>
              <a:t>Consists of stacked pots</a:t>
            </a:r>
          </a:p>
          <a:p>
            <a:pPr lvl="1"/>
            <a:r>
              <a:rPr lang="en-US" dirty="0"/>
              <a:t>Lower pot—boiling water</a:t>
            </a:r>
          </a:p>
          <a:p>
            <a:pPr lvl="1"/>
            <a:r>
              <a:rPr lang="en-US" dirty="0"/>
              <a:t>Upper pot—perforated bottom</a:t>
            </a:r>
          </a:p>
          <a:p>
            <a:pPr marL="285744" indent="-285744"/>
            <a:r>
              <a:rPr lang="en-US" dirty="0"/>
              <a:t>Cooks food quickly</a:t>
            </a:r>
          </a:p>
          <a:p>
            <a:pPr marL="285744" indent="-285744"/>
            <a:r>
              <a:rPr lang="en-US" dirty="0"/>
              <a:t>Hot water vapor—212°F (100°C)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37" r="-99095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668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Receiving area:</a:t>
            </a:r>
          </a:p>
          <a:p>
            <a:pPr marL="285744" indent="-285744"/>
            <a:r>
              <a:rPr lang="en-US" dirty="0"/>
              <a:t>First stop in the flow of food</a:t>
            </a:r>
          </a:p>
          <a:p>
            <a:pPr marL="285744" indent="-285744"/>
            <a:r>
              <a:rPr lang="en-US" dirty="0"/>
              <a:t>Food deliveries</a:t>
            </a:r>
          </a:p>
          <a:p>
            <a:pPr marL="285744" indent="-285744"/>
            <a:r>
              <a:rPr lang="en-US" dirty="0"/>
              <a:t>Employees check quality and quantity</a:t>
            </a:r>
          </a:p>
        </p:txBody>
      </p:sp>
    </p:spTree>
    <p:extLst>
      <p:ext uri="{BB962C8B-B14F-4D97-AF65-F5344CB8AC3E}">
        <p14:creationId xmlns:p14="http://schemas.microsoft.com/office/powerpoint/2010/main" val="2227451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Convection steamer:</a:t>
            </a:r>
          </a:p>
          <a:p>
            <a:pPr marL="285744" indent="-285744"/>
            <a:r>
              <a:rPr lang="en-US" dirty="0"/>
              <a:t>Steam generated in boiler</a:t>
            </a:r>
          </a:p>
          <a:p>
            <a:pPr marL="285744" indent="-285744"/>
            <a:r>
              <a:rPr lang="en-US" dirty="0"/>
              <a:t>Piped to cooking chamber</a:t>
            </a:r>
          </a:p>
          <a:p>
            <a:pPr marL="285744" indent="-285744"/>
            <a:r>
              <a:rPr lang="en-US" dirty="0"/>
              <a:t>Vented over food</a:t>
            </a:r>
          </a:p>
          <a:p>
            <a:pPr marL="285744" indent="-285744"/>
            <a:r>
              <a:rPr lang="en-US" dirty="0"/>
              <a:t>Pressure does not build</a:t>
            </a:r>
          </a:p>
          <a:p>
            <a:pPr marL="285744" indent="-285744"/>
            <a:r>
              <a:rPr lang="en-US" dirty="0"/>
              <a:t>Pressure continually exhausted</a:t>
            </a:r>
          </a:p>
          <a:p>
            <a:pPr marL="285744" indent="-285744"/>
            <a:r>
              <a:rPr lang="en-US" dirty="0"/>
              <a:t>Can open door without danger</a:t>
            </a:r>
          </a:p>
          <a:p>
            <a:pPr marL="285744" indent="-285744"/>
            <a:r>
              <a:rPr lang="en-US" dirty="0"/>
              <a:t>Cook large quantities of food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17" r="-92300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13617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Pressure steamer:</a:t>
            </a:r>
          </a:p>
          <a:p>
            <a:pPr marL="285744" indent="-285744"/>
            <a:r>
              <a:rPr lang="en-US" dirty="0"/>
              <a:t>Cooks food with high-pressure steam</a:t>
            </a:r>
          </a:p>
          <a:p>
            <a:pPr marL="285744" indent="-285744"/>
            <a:r>
              <a:rPr lang="en-US" dirty="0"/>
              <a:t>Water heated under pressure</a:t>
            </a:r>
          </a:p>
          <a:p>
            <a:pPr marL="285744" indent="-285744"/>
            <a:r>
              <a:rPr lang="en-US" dirty="0"/>
              <a:t>Temperatures greater than 212°F (100°C)</a:t>
            </a:r>
          </a:p>
          <a:p>
            <a:pPr marL="285744" indent="-285744"/>
            <a:r>
              <a:rPr lang="en-US" dirty="0"/>
              <a:t>Release pressure before opening door</a:t>
            </a:r>
          </a:p>
          <a:p>
            <a:pPr marL="285744" indent="-285744"/>
            <a:r>
              <a:rPr lang="en-US" dirty="0"/>
              <a:t>Cooking time controlled by automatic timers</a:t>
            </a:r>
          </a:p>
          <a:p>
            <a:pPr lvl="1"/>
            <a:r>
              <a:rPr lang="en-US" dirty="0"/>
              <a:t>Vent steam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32" t="-1358" r="-96306" b="-108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100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Steam-jacketed kettle:</a:t>
            </a:r>
          </a:p>
          <a:p>
            <a:pPr marL="285744" indent="-285744"/>
            <a:r>
              <a:rPr lang="en-US" dirty="0"/>
              <a:t>Freestanding and tabletop</a:t>
            </a:r>
          </a:p>
          <a:p>
            <a:pPr marL="285744" indent="-285744"/>
            <a:r>
              <a:rPr lang="en-US" dirty="0"/>
              <a:t>Bottom and sides have two layers</a:t>
            </a:r>
          </a:p>
          <a:p>
            <a:pPr marL="285744" indent="-285744"/>
            <a:r>
              <a:rPr lang="en-US" dirty="0"/>
              <a:t>Steam circulates between layers</a:t>
            </a:r>
          </a:p>
          <a:p>
            <a:pPr marL="285744" indent="-285744"/>
            <a:r>
              <a:rPr lang="en-US" dirty="0"/>
              <a:t>Heat liquid food quickly and evenly</a:t>
            </a:r>
          </a:p>
          <a:p>
            <a:pPr marL="285744" indent="-285744"/>
            <a:r>
              <a:rPr lang="en-US" dirty="0"/>
              <a:t>Food less likely to burn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450" t="-1009" r="-9021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18315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Tilting fry pan:</a:t>
            </a:r>
          </a:p>
          <a:p>
            <a:pPr marL="285744" indent="-285744"/>
            <a:r>
              <a:rPr lang="en-US" dirty="0"/>
              <a:t>Fry pan or skillet</a:t>
            </a:r>
          </a:p>
          <a:p>
            <a:pPr marL="285744" indent="-285744"/>
            <a:r>
              <a:rPr lang="en-US" dirty="0"/>
              <a:t>Grill, steam, braise, sauté, and stew</a:t>
            </a:r>
          </a:p>
          <a:p>
            <a:pPr marL="285744" indent="-285744"/>
            <a:r>
              <a:rPr lang="en-US" dirty="0"/>
              <a:t>Many kinds of food</a:t>
            </a:r>
          </a:p>
          <a:p>
            <a:pPr marL="285744" indent="-285744"/>
            <a:r>
              <a:rPr lang="en-US" dirty="0"/>
              <a:t>Can function as a steamer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36" r="-14161" b="-855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12428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broilers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Intense, direct heat</a:t>
            </a:r>
          </a:p>
          <a:p>
            <a:pPr marL="285744" indent="-285744"/>
            <a:r>
              <a:rPr lang="en-US" dirty="0"/>
              <a:t>Cook food quickly</a:t>
            </a:r>
          </a:p>
          <a:p>
            <a:pPr marL="285744" indent="-285744"/>
            <a:r>
              <a:rPr lang="en-US" dirty="0"/>
              <a:t>Heat source is above or above and below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E4181-D40E-4C0C-B8AD-821329689758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6288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Charbroiler:</a:t>
            </a:r>
          </a:p>
          <a:p>
            <a:pPr marL="285744" indent="-285744"/>
            <a:r>
              <a:rPr lang="en-US" dirty="0"/>
              <a:t>“Grills”</a:t>
            </a:r>
          </a:p>
          <a:p>
            <a:pPr marL="285744" indent="-285744"/>
            <a:r>
              <a:rPr lang="en-US" dirty="0"/>
              <a:t>Gas or electricity</a:t>
            </a:r>
          </a:p>
          <a:p>
            <a:pPr marL="285744" indent="-285744"/>
            <a:r>
              <a:rPr lang="en-US" dirty="0"/>
              <a:t>Mimic effects of charcoal grill</a:t>
            </a:r>
          </a:p>
          <a:p>
            <a:pPr marL="285744" indent="-285744"/>
            <a:r>
              <a:rPr lang="en-US" dirty="0"/>
              <a:t>Food drips onto heat source</a:t>
            </a:r>
          </a:p>
          <a:p>
            <a:pPr lvl="1"/>
            <a:r>
              <a:rPr lang="en-US" dirty="0"/>
              <a:t>Flames and smoke</a:t>
            </a:r>
          </a:p>
          <a:p>
            <a:pPr lvl="1"/>
            <a:r>
              <a:rPr lang="en-US" dirty="0"/>
              <a:t>Adds flavor to food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15" r="-37203"/>
          <a:stretch/>
        </p:blipFill>
        <p:spPr/>
      </p:pic>
    </p:spTree>
    <p:extLst>
      <p:ext uri="{BB962C8B-B14F-4D97-AF65-F5344CB8AC3E}">
        <p14:creationId xmlns:p14="http://schemas.microsoft.com/office/powerpoint/2010/main" val="3892569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Countertop broiler:</a:t>
            </a:r>
          </a:p>
          <a:p>
            <a:pPr marL="285744" indent="-285744"/>
            <a:r>
              <a:rPr lang="en-US" dirty="0"/>
              <a:t>Small broiler</a:t>
            </a:r>
          </a:p>
          <a:p>
            <a:pPr marL="285744" indent="-285744"/>
            <a:r>
              <a:rPr lang="en-US" dirty="0"/>
              <a:t>Sits on top of worktable</a:t>
            </a:r>
          </a:p>
          <a:p>
            <a:pPr marL="285744" indent="-285744"/>
            <a:r>
              <a:rPr lang="en-US" dirty="0"/>
              <a:t>Quick-service restaurants</a:t>
            </a:r>
          </a:p>
          <a:p>
            <a:pPr marL="285744" indent="-285744"/>
            <a:r>
              <a:rPr lang="en-US" dirty="0"/>
              <a:t>Intense radiant heat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68" r="-56226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53378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Hotel broiler:</a:t>
            </a:r>
          </a:p>
          <a:p>
            <a:pPr marL="285744" indent="-285744"/>
            <a:r>
              <a:rPr lang="en-US" dirty="0"/>
              <a:t>Large radiant broiler</a:t>
            </a:r>
          </a:p>
          <a:p>
            <a:pPr marL="285744" indent="-285744"/>
            <a:r>
              <a:rPr lang="en-US" dirty="0"/>
              <a:t>Cooks large amounts of food quickly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62" r="-73334" b="-57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24083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Rotisserie:</a:t>
            </a:r>
          </a:p>
          <a:p>
            <a:pPr marL="285744" indent="-285744"/>
            <a:r>
              <a:rPr lang="en-US" dirty="0"/>
              <a:t>Place food on a stick or spit</a:t>
            </a:r>
          </a:p>
          <a:p>
            <a:pPr marL="285744" indent="-285744"/>
            <a:r>
              <a:rPr lang="en-US" dirty="0"/>
              <a:t>Roast it over or under heat source</a:t>
            </a:r>
          </a:p>
          <a:p>
            <a:pPr marL="285744" indent="-285744"/>
            <a:r>
              <a:rPr lang="en-US" dirty="0"/>
              <a:t>Open or enclosed</a:t>
            </a:r>
          </a:p>
          <a:p>
            <a:pPr marL="285744" indent="-285744"/>
            <a:r>
              <a:rPr lang="en-US" dirty="0"/>
              <a:t>Cook chicken, turkey, or other poultry types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478" r="-51284" b="-94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1701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Salamander:</a:t>
            </a:r>
          </a:p>
          <a:p>
            <a:pPr marL="285744" indent="-285744"/>
            <a:r>
              <a:rPr lang="en-US" dirty="0"/>
              <a:t>Small radiant broiler</a:t>
            </a:r>
          </a:p>
          <a:p>
            <a:pPr marL="285744" indent="-285744"/>
            <a:r>
              <a:rPr lang="en-US" dirty="0"/>
              <a:t>Attached to back of range</a:t>
            </a:r>
          </a:p>
          <a:p>
            <a:pPr marL="285744" indent="-285744"/>
            <a:r>
              <a:rPr lang="en-US" dirty="0"/>
              <a:t>Brown, finish, and melt food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13512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Receiving table/area</a:t>
            </a:r>
          </a:p>
          <a:p>
            <a:pPr lvl="1"/>
            <a:r>
              <a:rPr lang="en-US" dirty="0"/>
              <a:t>Weigh, inspect, and check delivered items</a:t>
            </a:r>
          </a:p>
          <a:p>
            <a:pPr marL="285744" indent="-285744"/>
            <a:r>
              <a:rPr lang="en-US" dirty="0"/>
              <a:t>Scales</a:t>
            </a:r>
          </a:p>
          <a:p>
            <a:pPr lvl="1"/>
            <a:r>
              <a:rPr lang="en-US" dirty="0"/>
              <a:t>Confirm ordered matches delivered</a:t>
            </a:r>
          </a:p>
          <a:p>
            <a:pPr marL="285744" indent="-285744"/>
            <a:r>
              <a:rPr lang="en-US" dirty="0"/>
              <a:t>Utility carts</a:t>
            </a:r>
          </a:p>
          <a:p>
            <a:pPr lvl="1"/>
            <a:r>
              <a:rPr lang="en-US" dirty="0"/>
              <a:t>Carry food cases to storage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599659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Cooking units with open heat sources</a:t>
            </a:r>
          </a:p>
          <a:p>
            <a:pPr marL="285744" indent="-285744"/>
            <a:r>
              <a:rPr lang="en-US" dirty="0"/>
              <a:t>Multiple sizes </a:t>
            </a:r>
          </a:p>
          <a:p>
            <a:pPr marL="285744" indent="-285744"/>
            <a:r>
              <a:rPr lang="en-US" dirty="0"/>
              <a:t>Variations to specific needs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73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Deep-fat fryer:</a:t>
            </a:r>
          </a:p>
          <a:p>
            <a:pPr marL="285744" indent="-285744"/>
            <a:r>
              <a:rPr lang="en-US" dirty="0"/>
              <a:t>Gas or electric</a:t>
            </a:r>
          </a:p>
          <a:p>
            <a:pPr marL="285744" indent="-285744"/>
            <a:r>
              <a:rPr lang="en-US" dirty="0"/>
              <a:t>Cook food in oil</a:t>
            </a:r>
          </a:p>
          <a:p>
            <a:pPr marL="285744" indent="-285744"/>
            <a:r>
              <a:rPr lang="en-US" dirty="0"/>
              <a:t>Temperature between 300°F and 400°F (149°C and 204°C)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46" r="-34660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23101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Flat-top burner: </a:t>
            </a:r>
          </a:p>
          <a:p>
            <a:pPr marL="285744" indent="-285744"/>
            <a:r>
              <a:rPr lang="en-US" dirty="0"/>
              <a:t>French top</a:t>
            </a:r>
          </a:p>
          <a:p>
            <a:pPr marL="285744" indent="-285744"/>
            <a:r>
              <a:rPr lang="en-US" dirty="0"/>
              <a:t>Flat-top burner</a:t>
            </a:r>
          </a:p>
          <a:p>
            <a:pPr marL="285744" indent="-285744"/>
            <a:r>
              <a:rPr lang="en-US" dirty="0"/>
              <a:t>Cooks food on cast iron or steel plate</a:t>
            </a:r>
          </a:p>
          <a:p>
            <a:pPr marL="285744" indent="-285744"/>
            <a:r>
              <a:rPr lang="en-US" dirty="0"/>
              <a:t>Even and consistent heat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81" t="-1098" r="-28677" b="-1200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2839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Griddle:</a:t>
            </a:r>
          </a:p>
          <a:p>
            <a:pPr marL="285744" indent="-285744"/>
            <a:r>
              <a:rPr lang="en-US" dirty="0"/>
              <a:t>Similar to flat-top range</a:t>
            </a:r>
          </a:p>
          <a:p>
            <a:pPr marL="285744" indent="-285744"/>
            <a:r>
              <a:rPr lang="en-US" dirty="0"/>
              <a:t>Heat source beneath thick plate of metal</a:t>
            </a:r>
          </a:p>
          <a:p>
            <a:pPr marL="285744" indent="-285744"/>
            <a:r>
              <a:rPr lang="en-US" dirty="0"/>
              <a:t>Edges to contain food</a:t>
            </a:r>
          </a:p>
          <a:p>
            <a:pPr marL="285744" indent="-285744"/>
            <a:r>
              <a:rPr lang="en-US" dirty="0"/>
              <a:t>Drain to collect waste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4" t="-6896" r="-2488" b="-5436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75498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Induction burner:</a:t>
            </a:r>
          </a:p>
          <a:p>
            <a:pPr marL="285744" indent="-285744"/>
            <a:r>
              <a:rPr lang="en-US" dirty="0"/>
              <a:t>Magnetic attraction between cooktop and steel or </a:t>
            </a:r>
            <a:br>
              <a:rPr lang="en-US" dirty="0"/>
            </a:br>
            <a:r>
              <a:rPr lang="en-US" dirty="0"/>
              <a:t>cast-iron pot</a:t>
            </a:r>
          </a:p>
          <a:p>
            <a:pPr marL="285744" indent="-285744"/>
            <a:r>
              <a:rPr lang="en-US" dirty="0"/>
              <a:t>Cooktop remains cool</a:t>
            </a:r>
          </a:p>
          <a:p>
            <a:pPr marL="285744" indent="-285744"/>
            <a:r>
              <a:rPr lang="en-US" dirty="0"/>
              <a:t>Reaction time is faster</a:t>
            </a:r>
          </a:p>
          <a:p>
            <a:pPr marL="285744" indent="-285744"/>
            <a:r>
              <a:rPr lang="en-US" dirty="0"/>
              <a:t>Do not use copper or aluminum pans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075147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Wok burner:</a:t>
            </a:r>
          </a:p>
          <a:p>
            <a:pPr marL="285744" indent="-285744"/>
            <a:r>
              <a:rPr lang="en-US" dirty="0"/>
              <a:t>Gas burner</a:t>
            </a:r>
          </a:p>
          <a:p>
            <a:pPr marL="285744" indent="-285744"/>
            <a:r>
              <a:rPr lang="en-US" dirty="0"/>
              <a:t>Cradle a rounded wok pan</a:t>
            </a:r>
          </a:p>
          <a:p>
            <a:pPr marL="285744" indent="-285744"/>
            <a:r>
              <a:rPr lang="en-US" dirty="0"/>
              <a:t>Extremely intense heat</a:t>
            </a:r>
          </a:p>
          <a:p>
            <a:pPr marL="285744" indent="-285744"/>
            <a:r>
              <a:rPr lang="en-US" dirty="0"/>
              <a:t>Wok hei—savory, charred flavor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76" r="-75867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4734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Open burner:</a:t>
            </a:r>
          </a:p>
          <a:p>
            <a:pPr marL="285744" indent="-285744"/>
            <a:r>
              <a:rPr lang="en-US" dirty="0"/>
              <a:t>Grate style</a:t>
            </a:r>
          </a:p>
          <a:p>
            <a:pPr marL="285744" indent="-285744"/>
            <a:r>
              <a:rPr lang="en-US" dirty="0"/>
              <a:t>Gas burner</a:t>
            </a:r>
          </a:p>
          <a:p>
            <a:pPr marL="285744" indent="-285744"/>
            <a:r>
              <a:rPr lang="en-US" dirty="0"/>
              <a:t>Direct heat by open flame</a:t>
            </a:r>
          </a:p>
          <a:p>
            <a:pPr marL="285744" indent="-285744"/>
            <a:r>
              <a:rPr lang="en-US" dirty="0"/>
              <a:t>Heat easily controlled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23" r="-31994"/>
          <a:stretch/>
        </p:blipFill>
        <p:spPr>
          <a:xfrm>
            <a:off x="7518400" y="1447800"/>
            <a:ext cx="4058756" cy="2359152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45967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Combi-oven:</a:t>
            </a:r>
          </a:p>
          <a:p>
            <a:pPr marL="285744" indent="-285744"/>
            <a:r>
              <a:rPr lang="en-US" dirty="0"/>
              <a:t>Convection oven and steamer</a:t>
            </a:r>
          </a:p>
          <a:p>
            <a:pPr marL="285744" indent="-285744"/>
            <a:r>
              <a:rPr lang="en-US" dirty="0"/>
              <a:t>Convective steam, convective dry hot air, or both</a:t>
            </a:r>
          </a:p>
          <a:p>
            <a:pPr marL="285744" indent="-285744"/>
            <a:r>
              <a:rPr lang="en-US" dirty="0"/>
              <a:t>Efficient, flexible units</a:t>
            </a:r>
          </a:p>
          <a:p>
            <a:pPr marL="285744" indent="-285744"/>
            <a:r>
              <a:rPr lang="en-US" dirty="0"/>
              <a:t>Expensive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30" r="-57815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5687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Convection oven:</a:t>
            </a:r>
          </a:p>
          <a:p>
            <a:pPr marL="285744" indent="-285744"/>
            <a:r>
              <a:rPr lang="en-US" dirty="0"/>
              <a:t>Fan circulates heated air</a:t>
            </a:r>
          </a:p>
          <a:p>
            <a:pPr marL="285744" indent="-285744"/>
            <a:r>
              <a:rPr lang="en-US" dirty="0"/>
              <a:t>Shortens cooking time</a:t>
            </a:r>
          </a:p>
          <a:p>
            <a:pPr marL="285744" indent="-285744"/>
            <a:r>
              <a:rPr lang="en-US" dirty="0"/>
              <a:t>Energy used efficiently</a:t>
            </a:r>
          </a:p>
          <a:p>
            <a:pPr marL="285744" indent="-285744"/>
            <a:r>
              <a:rPr lang="en-US" dirty="0"/>
              <a:t>Reduce recipe temperatures by 25 to 50 degrees compared to conventional ovens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16" t="-260" r="-67073" b="-599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37332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Conventional (standard) oven:</a:t>
            </a:r>
          </a:p>
          <a:p>
            <a:pPr marL="285744" indent="-285744"/>
            <a:r>
              <a:rPr lang="en-US" dirty="0"/>
              <a:t>Heat source located on floor of oven</a:t>
            </a:r>
          </a:p>
          <a:p>
            <a:pPr marL="285744" indent="-285744"/>
            <a:r>
              <a:rPr lang="en-US" dirty="0"/>
              <a:t>Heat rises into open space</a:t>
            </a:r>
          </a:p>
          <a:p>
            <a:pPr marL="285744" indent="-285744"/>
            <a:r>
              <a:rPr lang="en-US" dirty="0"/>
              <a:t>Contains racks for food</a:t>
            </a:r>
          </a:p>
          <a:p>
            <a:pPr marL="285744" indent="-285744"/>
            <a:r>
              <a:rPr lang="en-US" dirty="0"/>
              <a:t>Usually located below a range-top burner</a:t>
            </a:r>
          </a:p>
          <a:p>
            <a:pPr marL="285744" indent="-285744"/>
            <a:r>
              <a:rPr lang="en-US" dirty="0"/>
              <a:t>Inexpensive</a:t>
            </a:r>
          </a:p>
          <a:p>
            <a:pPr marL="285744" indent="-285744"/>
            <a:r>
              <a:rPr lang="en-US" dirty="0"/>
              <a:t>Easy to integrate with other cooking equipment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15" t="-125" r="-57807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73788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Dry goods</a:t>
            </a:r>
          </a:p>
          <a:p>
            <a:pPr lvl="1"/>
            <a:r>
              <a:rPr lang="en-US" dirty="0"/>
              <a:t>Store 6 inches off of floor</a:t>
            </a:r>
          </a:p>
          <a:p>
            <a:pPr marL="285744" indent="-285744"/>
            <a:r>
              <a:rPr lang="en-US" dirty="0"/>
              <a:t>Perishable goods</a:t>
            </a:r>
          </a:p>
          <a:p>
            <a:pPr lvl="1"/>
            <a:r>
              <a:rPr lang="en-US" dirty="0"/>
              <a:t>Store in refrigerators and freezers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0288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Conveyor oven:</a:t>
            </a:r>
          </a:p>
          <a:p>
            <a:pPr marL="285744" indent="-285744"/>
            <a:r>
              <a:rPr lang="en-US" dirty="0"/>
              <a:t>Conveyor belt moves food along </a:t>
            </a:r>
          </a:p>
          <a:p>
            <a:pPr marL="285744" indent="-285744"/>
            <a:r>
              <a:rPr lang="en-US" dirty="0"/>
              <a:t>Heat sources on top and bottom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0" r="-578" b="-11296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2325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Deck oven:</a:t>
            </a:r>
          </a:p>
          <a:p>
            <a:pPr marL="285744" indent="-285744"/>
            <a:r>
              <a:rPr lang="en-US" dirty="0"/>
              <a:t>Two to four shelves</a:t>
            </a:r>
          </a:p>
          <a:p>
            <a:pPr marL="285744" indent="-285744"/>
            <a:r>
              <a:rPr lang="en-US" dirty="0"/>
              <a:t>Stacked on top of each other</a:t>
            </a:r>
          </a:p>
          <a:p>
            <a:pPr marL="285744" indent="-285744"/>
            <a:r>
              <a:rPr lang="en-US" dirty="0"/>
              <a:t>Food cooks on shelves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01" r="-2870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63294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Microwave oven:</a:t>
            </a:r>
          </a:p>
          <a:p>
            <a:pPr marL="285744" indent="-285744"/>
            <a:r>
              <a:rPr lang="en-US" dirty="0"/>
              <a:t>Microwaves of energy</a:t>
            </a:r>
          </a:p>
          <a:p>
            <a:pPr marL="285744" indent="-285744"/>
            <a:r>
              <a:rPr lang="en-US" dirty="0"/>
              <a:t>Food molecules move rapidly</a:t>
            </a:r>
          </a:p>
          <a:p>
            <a:pPr marL="285744" indent="-285744"/>
            <a:r>
              <a:rPr lang="en-US" dirty="0"/>
              <a:t>Create heat inside food</a:t>
            </a:r>
          </a:p>
          <a:p>
            <a:pPr marL="285744" indent="-285744"/>
            <a:r>
              <a:rPr lang="en-US" dirty="0"/>
              <a:t>Thaw and reheat foods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9" r="-2847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79901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Rotary oven:</a:t>
            </a:r>
          </a:p>
          <a:p>
            <a:pPr marL="285744" indent="-285744"/>
            <a:r>
              <a:rPr lang="en-US" dirty="0"/>
              <a:t>Three to five circular shelves</a:t>
            </a:r>
          </a:p>
          <a:p>
            <a:pPr marL="285744" indent="-285744"/>
            <a:r>
              <a:rPr lang="en-US" dirty="0"/>
              <a:t>Food cooks as shelves move</a:t>
            </a:r>
          </a:p>
          <a:p>
            <a:pPr marL="285744" indent="-285744"/>
            <a:r>
              <a:rPr lang="en-US" dirty="0"/>
              <a:t>Products put on a speed rack</a:t>
            </a:r>
          </a:p>
          <a:p>
            <a:pPr marL="285744" indent="-285744"/>
            <a:r>
              <a:rPr lang="en-US" dirty="0"/>
              <a:t>Rack goes into the oven</a:t>
            </a:r>
          </a:p>
          <a:p>
            <a:pPr lvl="1"/>
            <a:r>
              <a:rPr lang="en-US" dirty="0"/>
              <a:t>Moves on a spinning track</a:t>
            </a:r>
          </a:p>
          <a:p>
            <a:pPr lvl="1"/>
            <a:r>
              <a:rPr lang="en-US" dirty="0"/>
              <a:t>Lifted and spun around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04" t="-838" r="-50508" b="-73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01750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Slow-roasting oven:</a:t>
            </a:r>
          </a:p>
          <a:p>
            <a:pPr marL="285744" indent="-285744"/>
            <a:r>
              <a:rPr lang="en-US" dirty="0"/>
              <a:t>Roast meat at low temperatures</a:t>
            </a:r>
          </a:p>
          <a:p>
            <a:pPr marL="285744" indent="-285744"/>
            <a:r>
              <a:rPr lang="en-US" dirty="0"/>
              <a:t>Preserve meat’s moisture</a:t>
            </a:r>
          </a:p>
          <a:p>
            <a:pPr marL="285744" indent="-285744"/>
            <a:r>
              <a:rPr lang="en-US" dirty="0"/>
              <a:t>Reduce shrinkage</a:t>
            </a:r>
          </a:p>
          <a:p>
            <a:pPr marL="285744" indent="-285744"/>
            <a:r>
              <a:rPr lang="en-US" dirty="0"/>
              <a:t>Brown meat’s surfaces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89" t="-378" r="-84815" b="-15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04599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Smoker:</a:t>
            </a:r>
          </a:p>
          <a:p>
            <a:pPr marL="285744" indent="-285744"/>
            <a:r>
              <a:rPr lang="en-US" dirty="0"/>
              <a:t>Smoking or slow-cooking food</a:t>
            </a:r>
          </a:p>
          <a:p>
            <a:pPr marL="285744" indent="-285744"/>
            <a:r>
              <a:rPr lang="en-US" dirty="0"/>
              <a:t>Treats food with smoke</a:t>
            </a:r>
          </a:p>
          <a:p>
            <a:pPr marL="285744" indent="-285744"/>
            <a:r>
              <a:rPr lang="en-US" dirty="0"/>
              <a:t>Cool or hot temperatures</a:t>
            </a:r>
          </a:p>
          <a:p>
            <a:pPr marL="285744" indent="-285744"/>
            <a:r>
              <a:rPr lang="en-US" dirty="0"/>
              <a:t>Racks or hooks—smoke evenly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16" t="-454" r="-101053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26630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Tandoor oven:</a:t>
            </a:r>
          </a:p>
          <a:p>
            <a:pPr marL="285744" indent="-285744"/>
            <a:r>
              <a:rPr lang="en-US" dirty="0"/>
              <a:t>Cylindrical or barrel-shaped oven</a:t>
            </a:r>
          </a:p>
          <a:p>
            <a:pPr marL="285744" indent="-285744"/>
            <a:r>
              <a:rPr lang="en-US" dirty="0"/>
              <a:t>Made of clay</a:t>
            </a:r>
          </a:p>
          <a:p>
            <a:pPr marL="285744" indent="-285744"/>
            <a:r>
              <a:rPr lang="en-US" dirty="0"/>
              <a:t>Wood or charcoal fire inside</a:t>
            </a:r>
          </a:p>
          <a:p>
            <a:pPr marL="285744" indent="-285744"/>
            <a:r>
              <a:rPr lang="en-US" dirty="0"/>
              <a:t>Open top</a:t>
            </a:r>
          </a:p>
          <a:p>
            <a:pPr marL="285744" indent="-285744"/>
            <a:r>
              <a:rPr lang="en-US" dirty="0"/>
              <a:t>Cooked on metal spike</a:t>
            </a:r>
          </a:p>
          <a:p>
            <a:pPr marL="285744" indent="-285744"/>
            <a:r>
              <a:rPr lang="en-US" dirty="0"/>
              <a:t>Dough cooked against inside of oven</a:t>
            </a:r>
          </a:p>
          <a:p>
            <a:pPr marL="285744" indent="-285744"/>
            <a:r>
              <a:rPr lang="en-US" dirty="0"/>
              <a:t>800°F to 900°F (427°C to 482°C)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93" t="-26" r="-27570" b="-64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6065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Proofing/Holding Cabinets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Proofing cabinet:</a:t>
            </a:r>
          </a:p>
          <a:p>
            <a:pPr marL="285744" indent="-285744"/>
            <a:r>
              <a:rPr lang="en-US" dirty="0"/>
              <a:t>Proof dough</a:t>
            </a:r>
          </a:p>
          <a:p>
            <a:pPr marL="285744" indent="-285744"/>
            <a:r>
              <a:rPr lang="en-US" dirty="0"/>
              <a:t>Keep hot after baked</a:t>
            </a:r>
          </a:p>
          <a:p>
            <a:pPr marL="285744" indent="-285744"/>
            <a:r>
              <a:rPr lang="en-US" dirty="0"/>
              <a:t>Control temperature and humidity of dough</a:t>
            </a:r>
          </a:p>
          <a:p>
            <a:pPr marL="285744" indent="-285744"/>
            <a:r>
              <a:rPr lang="en-US" dirty="0"/>
              <a:t>Consistent product</a:t>
            </a:r>
          </a:p>
          <a:p>
            <a:pPr marL="285744" indent="-285744"/>
            <a:r>
              <a:rPr lang="en-US" dirty="0"/>
              <a:t>Save space and time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92" r="-141923" b="-260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5662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Precautions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Read manufacturer's instructions</a:t>
            </a:r>
          </a:p>
          <a:p>
            <a:pPr lvl="1"/>
            <a:r>
              <a:rPr lang="en-US" dirty="0"/>
              <a:t>Train employees</a:t>
            </a:r>
          </a:p>
          <a:p>
            <a:pPr lvl="1"/>
            <a:r>
              <a:rPr lang="en-US" dirty="0"/>
              <a:t>Demonstrate proper use</a:t>
            </a:r>
          </a:p>
          <a:p>
            <a:pPr lvl="1"/>
            <a:r>
              <a:rPr lang="en-US" dirty="0"/>
              <a:t>Disassemble all equipment</a:t>
            </a:r>
          </a:p>
          <a:p>
            <a:endParaRPr lang="en-US" dirty="0"/>
          </a:p>
          <a:p>
            <a:pPr>
              <a:buFont typeface="+mj-lt"/>
              <a:buAutoNum type="arabicPeriod" startAt="2"/>
            </a:pPr>
            <a:r>
              <a:rPr lang="en-US" dirty="0"/>
              <a:t>Use all safety features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4626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Precautions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 startAt="3"/>
            </a:pPr>
            <a:r>
              <a:rPr lang="en-US" dirty="0"/>
              <a:t>Turn off and unplug after use</a:t>
            </a:r>
          </a:p>
          <a:p>
            <a:pPr>
              <a:buFont typeface="+mj-lt"/>
              <a:buAutoNum type="arabicPeriod" startAt="3"/>
            </a:pPr>
            <a:r>
              <a:rPr lang="en-US" dirty="0"/>
              <a:t>Unplug before disassembly</a:t>
            </a:r>
          </a:p>
          <a:p>
            <a:pPr lvl="1"/>
            <a:r>
              <a:rPr lang="en-US" dirty="0"/>
              <a:t>Clean and sanitize</a:t>
            </a:r>
          </a:p>
          <a:p>
            <a:pPr>
              <a:buFont typeface="+mj-lt"/>
              <a:buAutoNum type="arabicPeriod" startAt="5"/>
            </a:pPr>
            <a:r>
              <a:rPr lang="en-US" dirty="0"/>
              <a:t>Reassemble properly</a:t>
            </a:r>
          </a:p>
          <a:p>
            <a:pPr lvl="1"/>
            <a:r>
              <a:rPr lang="en-US" dirty="0"/>
              <a:t>Leave unplugged</a:t>
            </a:r>
          </a:p>
          <a:p>
            <a:pPr>
              <a:buFont typeface="+mj-lt"/>
              <a:buAutoNum type="arabicPeriod" startAt="6"/>
            </a:pPr>
            <a:r>
              <a:rPr lang="en-US" dirty="0"/>
              <a:t>Report problems or malfunctions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54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Shelving:</a:t>
            </a:r>
          </a:p>
          <a:p>
            <a:pPr indent="-285744"/>
            <a:r>
              <a:rPr lang="en-US" dirty="0"/>
              <a:t>Stainless steel</a:t>
            </a:r>
          </a:p>
          <a:p>
            <a:pPr indent="-285744"/>
            <a:r>
              <a:rPr lang="en-US" dirty="0"/>
              <a:t>Strong, easy to clean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7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Deep-fat fryer:</a:t>
            </a:r>
          </a:p>
          <a:p>
            <a:pPr marL="285744" indent="-285744"/>
            <a:r>
              <a:rPr lang="en-US" dirty="0"/>
              <a:t>Use caution</a:t>
            </a:r>
          </a:p>
          <a:p>
            <a:pPr marL="285744" indent="-285744"/>
            <a:r>
              <a:rPr lang="en-US" dirty="0"/>
              <a:t>Proper training</a:t>
            </a:r>
          </a:p>
          <a:p>
            <a:pPr marL="285744" indent="-285744"/>
            <a:r>
              <a:rPr lang="en-US" dirty="0"/>
              <a:t>Observe all safety procedures</a:t>
            </a:r>
          </a:p>
          <a:p>
            <a:pPr marL="285744" indent="-285744"/>
            <a:r>
              <a:rPr lang="en-US" dirty="0"/>
              <a:t>Wear PPE</a:t>
            </a:r>
          </a:p>
          <a:p>
            <a:pPr marL="285744" indent="-285744"/>
            <a:r>
              <a:rPr lang="en-US" dirty="0"/>
              <a:t>Use tools with handles</a:t>
            </a:r>
          </a:p>
          <a:p>
            <a:pPr marL="285744" indent="-285744"/>
            <a:r>
              <a:rPr lang="en-US" dirty="0"/>
              <a:t>Use correct grease level and cooking temperatures</a:t>
            </a:r>
          </a:p>
          <a:p>
            <a:pPr marL="285744" indent="-285744"/>
            <a:r>
              <a:rPr lang="en-US" dirty="0"/>
              <a:t>Avoid reaching over or climbing over fryers</a:t>
            </a:r>
          </a:p>
          <a:p>
            <a:pPr marL="285744" indent="-285744"/>
            <a:r>
              <a:rPr lang="en-US" dirty="0"/>
              <a:t>Dispose of used oil properly</a:t>
            </a:r>
          </a:p>
          <a:p>
            <a:pPr marL="285744" indent="-285744"/>
            <a:r>
              <a:rPr lang="en-US" dirty="0"/>
              <a:t>Keep floors clean and dry</a:t>
            </a:r>
          </a:p>
          <a:p>
            <a:pPr marL="285744" indent="-285744"/>
            <a:r>
              <a:rPr lang="en-US" dirty="0"/>
              <a:t>Wear slip-resistant shoes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59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Deep-fat fryer:</a:t>
            </a:r>
          </a:p>
          <a:p>
            <a:pPr marL="285744" indent="-285744"/>
            <a:r>
              <a:rPr lang="en-US" dirty="0"/>
              <a:t>Do not work close to hot fryers with a wet floor</a:t>
            </a:r>
          </a:p>
          <a:p>
            <a:pPr marL="285744" indent="-285744"/>
            <a:r>
              <a:rPr lang="en-US" dirty="0"/>
              <a:t>Do not spill water or ice into oil</a:t>
            </a:r>
          </a:p>
          <a:p>
            <a:pPr marL="285744" indent="-285744"/>
            <a:r>
              <a:rPr lang="en-US" dirty="0"/>
              <a:t>Do not store drinks near fryers</a:t>
            </a:r>
          </a:p>
          <a:p>
            <a:pPr marL="285744" indent="-285744"/>
            <a:r>
              <a:rPr lang="en-US" dirty="0"/>
              <a:t>Do not overfill</a:t>
            </a:r>
          </a:p>
          <a:p>
            <a:pPr marL="285744" indent="-285744"/>
            <a:r>
              <a:rPr lang="en-US" dirty="0"/>
              <a:t>Do not pour excess ice from packages</a:t>
            </a:r>
          </a:p>
          <a:p>
            <a:pPr marL="285744" indent="-285744"/>
            <a:r>
              <a:rPr lang="en-US" dirty="0"/>
              <a:t>Do not overheat oil</a:t>
            </a:r>
          </a:p>
          <a:p>
            <a:pPr marL="285744" indent="-285744"/>
            <a:r>
              <a:rPr lang="en-US" dirty="0"/>
              <a:t>Do move hot oil containers</a:t>
            </a:r>
          </a:p>
          <a:p>
            <a:pPr marL="285744" indent="-285744"/>
            <a:r>
              <a:rPr lang="en-US" dirty="0"/>
              <a:t>Do not store oil on the floor by grill area</a:t>
            </a:r>
          </a:p>
          <a:p>
            <a:pPr marL="285744" indent="-285744"/>
            <a:r>
              <a:rPr lang="en-US" dirty="0"/>
              <a:t>Extinguish oil/grease fires—class B or K fire extinguisher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99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Slicer:</a:t>
            </a:r>
          </a:p>
          <a:p>
            <a:pPr marL="285744" indent="-285744"/>
            <a:r>
              <a:rPr lang="en-US" dirty="0"/>
              <a:t>Avoid distractions</a:t>
            </a:r>
          </a:p>
          <a:p>
            <a:pPr marL="285744" indent="-285744"/>
            <a:r>
              <a:rPr lang="en-US" dirty="0"/>
              <a:t>Wear cut-resistant gloves</a:t>
            </a:r>
          </a:p>
          <a:p>
            <a:pPr marL="285744" indent="-285744"/>
            <a:r>
              <a:rPr lang="en-US" dirty="0"/>
              <a:t>Secure food correctly</a:t>
            </a:r>
          </a:p>
          <a:p>
            <a:pPr marL="285744" indent="-285744"/>
            <a:r>
              <a:rPr lang="en-US" dirty="0"/>
              <a:t>Turn off and unplug machine</a:t>
            </a:r>
          </a:p>
          <a:p>
            <a:pPr marL="285744" indent="-285744"/>
            <a:r>
              <a:rPr lang="en-US" dirty="0"/>
              <a:t>Set blade to zero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Slicer:</a:t>
            </a:r>
          </a:p>
          <a:p>
            <a:pPr marL="285744" indent="-285744"/>
            <a:r>
              <a:rPr lang="en-US" dirty="0"/>
              <a:t>Keep work area clean</a:t>
            </a:r>
          </a:p>
          <a:p>
            <a:pPr marL="285744" indent="-285744"/>
            <a:r>
              <a:rPr lang="en-US" dirty="0"/>
              <a:t>Use tampers or pushers</a:t>
            </a:r>
          </a:p>
          <a:p>
            <a:pPr marL="285744" indent="-285744"/>
            <a:r>
              <a:rPr lang="en-US" dirty="0"/>
              <a:t>Do not use hands to feed food into slicer</a:t>
            </a:r>
          </a:p>
          <a:p>
            <a:pPr marL="285744" indent="-285744"/>
            <a:r>
              <a:rPr lang="en-US" dirty="0"/>
              <a:t>Do not reach across the blade</a:t>
            </a:r>
          </a:p>
          <a:p>
            <a:pPr marL="285744" indent="-285744"/>
            <a:r>
              <a:rPr lang="en-US" dirty="0"/>
              <a:t>Use locking features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52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Steamer:</a:t>
            </a:r>
          </a:p>
          <a:p>
            <a:pPr marL="285744" indent="-285744"/>
            <a:r>
              <a:rPr lang="en-US" dirty="0"/>
              <a:t>Use caution when opening the door</a:t>
            </a:r>
          </a:p>
          <a:p>
            <a:pPr marL="285744" indent="-285744"/>
            <a:r>
              <a:rPr lang="en-US" dirty="0"/>
              <a:t>Check steamer for leaks</a:t>
            </a:r>
          </a:p>
          <a:p>
            <a:pPr marL="285744" indent="-285744"/>
            <a:r>
              <a:rPr lang="en-US" dirty="0"/>
              <a:t>Check safety valve</a:t>
            </a:r>
          </a:p>
          <a:p>
            <a:pPr marL="285744" indent="-285744"/>
            <a:r>
              <a:rPr lang="en-US" dirty="0"/>
              <a:t>Check steam pressure</a:t>
            </a:r>
          </a:p>
          <a:p>
            <a:pPr marL="285744" indent="-285744"/>
            <a:r>
              <a:rPr lang="en-US" dirty="0"/>
              <a:t>Clean up spilled food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08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Bain-marie:</a:t>
            </a:r>
          </a:p>
          <a:p>
            <a:pPr marL="285744" indent="-285744"/>
            <a:r>
              <a:rPr lang="en-US" dirty="0"/>
              <a:t>Cylindrical stainless-steel pot</a:t>
            </a:r>
          </a:p>
          <a:p>
            <a:pPr marL="285744" indent="-285744"/>
            <a:r>
              <a:rPr lang="en-US" dirty="0"/>
              <a:t>Sits in steam table</a:t>
            </a:r>
          </a:p>
          <a:p>
            <a:pPr marL="285744" indent="-285744"/>
            <a:r>
              <a:rPr lang="en-US" dirty="0"/>
              <a:t>Hot-water bath</a:t>
            </a:r>
          </a:p>
          <a:p>
            <a:pPr marL="285744" indent="-285744"/>
            <a:r>
              <a:rPr lang="en-US" dirty="0"/>
              <a:t>Many sizes</a:t>
            </a:r>
          </a:p>
          <a:p>
            <a:pPr marL="285744" indent="-285744"/>
            <a:r>
              <a:rPr lang="en-US" dirty="0"/>
              <a:t>Do not use to reheat food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29" r="-29327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5977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Carbonated beverage machine:</a:t>
            </a:r>
          </a:p>
          <a:p>
            <a:pPr marL="285744" indent="-285744"/>
            <a:r>
              <a:rPr lang="en-US" dirty="0"/>
              <a:t>Attached to premixed blends of soft drinks and CO</a:t>
            </a:r>
            <a:r>
              <a:rPr lang="en-US" baseline="-25000" dirty="0"/>
              <a:t>2</a:t>
            </a:r>
            <a:r>
              <a:rPr lang="en-US" dirty="0"/>
              <a:t> tanks</a:t>
            </a:r>
          </a:p>
          <a:p>
            <a:pPr marL="285744" indent="-285744"/>
            <a:r>
              <a:rPr lang="en-US" dirty="0"/>
              <a:t>Automatically mixes</a:t>
            </a:r>
          </a:p>
          <a:p>
            <a:pPr marL="285744" indent="-285744"/>
            <a:r>
              <a:rPr lang="en-US" dirty="0"/>
              <a:t>Refrigeration unit chills lines</a:t>
            </a:r>
          </a:p>
          <a:p>
            <a:pPr lvl="1"/>
            <a:r>
              <a:rPr lang="en-US" dirty="0"/>
              <a:t>Reduces foam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93" r="-53659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82350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Chafing dish:</a:t>
            </a:r>
          </a:p>
          <a:p>
            <a:pPr marL="285744" indent="-285744"/>
            <a:r>
              <a:rPr lang="en-US" dirty="0"/>
              <a:t>Keeps food hot on buffet</a:t>
            </a:r>
          </a:p>
          <a:p>
            <a:pPr marL="285744" indent="-285744"/>
            <a:r>
              <a:rPr lang="en-US" dirty="0"/>
              <a:t>Fuel source—canned fuel</a:t>
            </a:r>
          </a:p>
          <a:p>
            <a:pPr lvl="1"/>
            <a:r>
              <a:rPr lang="en-US" dirty="0"/>
              <a:t>Placed underneath</a:t>
            </a:r>
          </a:p>
          <a:p>
            <a:pPr marL="285744" indent="-285744"/>
            <a:r>
              <a:rPr lang="en-US" dirty="0"/>
              <a:t>Chafers filled with hot water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237630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Coffeemaker:</a:t>
            </a:r>
          </a:p>
          <a:p>
            <a:pPr marL="285744" indent="-285744"/>
            <a:r>
              <a:rPr lang="en-US" dirty="0"/>
              <a:t>Automatically makes coffee</a:t>
            </a:r>
          </a:p>
          <a:p>
            <a:pPr marL="285744" indent="-285744"/>
            <a:r>
              <a:rPr lang="en-US" dirty="0"/>
              <a:t>Connected to a water supply</a:t>
            </a:r>
          </a:p>
          <a:p>
            <a:pPr marL="285744" indent="-285744"/>
            <a:r>
              <a:rPr lang="en-US" dirty="0"/>
              <a:t>Variety of sizes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15" r="-34197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1447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Espresso machine:</a:t>
            </a:r>
          </a:p>
          <a:p>
            <a:pPr marL="285744" indent="-285744"/>
            <a:r>
              <a:rPr lang="en-US" dirty="0"/>
              <a:t>Traditional Italian coffee beverage</a:t>
            </a:r>
          </a:p>
          <a:p>
            <a:pPr marL="285744" indent="-285744"/>
            <a:r>
              <a:rPr lang="en-US" dirty="0"/>
              <a:t>Espresso—concentrated coffee</a:t>
            </a:r>
          </a:p>
          <a:p>
            <a:pPr marL="285744" indent="-285744"/>
            <a:r>
              <a:rPr lang="en-US" dirty="0"/>
              <a:t>Hot water forced under pressure through finely </a:t>
            </a:r>
            <a:br>
              <a:rPr lang="en-US" dirty="0"/>
            </a:br>
            <a:r>
              <a:rPr lang="en-US" dirty="0"/>
              <a:t>ground coffee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0" r="-21280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75343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Refrigerators and freezers:</a:t>
            </a:r>
          </a:p>
          <a:p>
            <a:pPr marL="285744" indent="-285744"/>
            <a:r>
              <a:rPr lang="en-US" dirty="0"/>
              <a:t>Walk-in refrigerator/freezer or “walk-in”</a:t>
            </a:r>
          </a:p>
          <a:p>
            <a:pPr marL="285744" indent="-285744"/>
            <a:r>
              <a:rPr lang="en-US" dirty="0"/>
              <a:t>Reach-in refrigerator/freezer or “reach-in”</a:t>
            </a:r>
          </a:p>
          <a:p>
            <a:pPr lvl="1"/>
            <a:r>
              <a:rPr lang="en-US" dirty="0"/>
              <a:t>Full size or half doors</a:t>
            </a:r>
          </a:p>
          <a:p>
            <a:pPr lvl="1"/>
            <a:r>
              <a:rPr lang="en-US" dirty="0"/>
              <a:t>Windows</a:t>
            </a:r>
          </a:p>
          <a:p>
            <a:pPr lvl="1"/>
            <a:r>
              <a:rPr lang="en-US" dirty="0"/>
              <a:t>Doors on both sides</a:t>
            </a:r>
          </a:p>
          <a:p>
            <a:pPr lvl="1"/>
            <a:r>
              <a:rPr lang="en-US" dirty="0"/>
              <a:t>Wheels</a:t>
            </a:r>
          </a:p>
          <a:p>
            <a:pPr marL="285744" indent="-285744"/>
            <a:r>
              <a:rPr lang="en-US" dirty="0"/>
              <a:t>Portable refrigerators and freezers</a:t>
            </a:r>
          </a:p>
          <a:p>
            <a:pPr marL="285744" indent="-285744"/>
            <a:r>
              <a:rPr lang="en-US" dirty="0"/>
              <a:t>Temperature</a:t>
            </a:r>
          </a:p>
          <a:p>
            <a:pPr lvl="1"/>
            <a:r>
              <a:rPr lang="en-US" dirty="0"/>
              <a:t>Refrigerators: between 32°F and 41°F (0°C and 5°C)</a:t>
            </a:r>
          </a:p>
          <a:p>
            <a:pPr lvl="1"/>
            <a:r>
              <a:rPr lang="en-US" dirty="0"/>
              <a:t>Freezers: 0°F (–18°C) or lower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251553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Food warmer or steam table:</a:t>
            </a:r>
          </a:p>
          <a:p>
            <a:pPr marL="285744" indent="-285744"/>
            <a:r>
              <a:rPr lang="en-US" dirty="0"/>
              <a:t>Holds hotel pans</a:t>
            </a:r>
          </a:p>
          <a:p>
            <a:pPr marL="285744" indent="-285744"/>
            <a:r>
              <a:rPr lang="en-US" dirty="0"/>
              <a:t>Full-size pans or multiple smaller pans per slot</a:t>
            </a:r>
          </a:p>
          <a:p>
            <a:pPr marL="285744" indent="-285744"/>
            <a:r>
              <a:rPr lang="en-US" dirty="0"/>
              <a:t>Can use with or without water</a:t>
            </a:r>
          </a:p>
          <a:p>
            <a:pPr marL="285744" indent="-285744"/>
            <a:r>
              <a:rPr lang="en-US" dirty="0"/>
              <a:t>Holds food at 135°F (57°C)</a:t>
            </a:r>
          </a:p>
          <a:p>
            <a:pPr marL="285744" indent="-285744"/>
            <a:r>
              <a:rPr lang="en-US" dirty="0"/>
              <a:t>Do not cook or reheat food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25" r="-25225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9169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Hot-holding cabinet:</a:t>
            </a:r>
          </a:p>
          <a:p>
            <a:pPr marL="285744" indent="-285744"/>
            <a:r>
              <a:rPr lang="en-US" dirty="0"/>
              <a:t>Heavily insulated cabinet</a:t>
            </a:r>
          </a:p>
          <a:p>
            <a:pPr marL="285744" indent="-285744"/>
            <a:r>
              <a:rPr lang="en-US" dirty="0"/>
              <a:t>Hold hotel pans or sheet pans</a:t>
            </a:r>
          </a:p>
          <a:p>
            <a:pPr marL="285744" indent="-285744"/>
            <a:r>
              <a:rPr lang="en-US" dirty="0"/>
              <a:t>Thermostat controls temperature</a:t>
            </a:r>
          </a:p>
          <a:p>
            <a:pPr marL="285744" indent="-285744"/>
            <a:r>
              <a:rPr lang="en-US" dirty="0"/>
              <a:t>Controls for humidity</a:t>
            </a:r>
          </a:p>
          <a:p>
            <a:pPr marL="285744" indent="-285744"/>
            <a:r>
              <a:rPr lang="en-US" dirty="0"/>
              <a:t>Easily movable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624" t="-1238" r="-135649" b="-26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15921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Hot box:</a:t>
            </a:r>
          </a:p>
          <a:p>
            <a:pPr marL="285744" indent="-285744"/>
            <a:r>
              <a:rPr lang="en-US" dirty="0"/>
              <a:t>Insulated</a:t>
            </a:r>
          </a:p>
          <a:p>
            <a:pPr marL="285744" indent="-285744"/>
            <a:r>
              <a:rPr lang="en-US" dirty="0"/>
              <a:t>Holds sheet pans and hotel pans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182" r="-55826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24919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Ice machine:</a:t>
            </a:r>
          </a:p>
          <a:p>
            <a:pPr marL="285744" indent="-285744"/>
            <a:r>
              <a:rPr lang="en-US" dirty="0"/>
              <a:t>Makes ice cubes, flakes, chips, or crushed ice</a:t>
            </a:r>
          </a:p>
          <a:p>
            <a:pPr marL="285744" indent="-285744"/>
            <a:r>
              <a:rPr lang="en-US" dirty="0"/>
              <a:t>Use proper ice scoop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02" r="-85414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4899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Speed racks:</a:t>
            </a:r>
          </a:p>
          <a:p>
            <a:pPr marL="285744" indent="-285744"/>
            <a:r>
              <a:rPr lang="en-US" dirty="0"/>
              <a:t>Metal</a:t>
            </a:r>
          </a:p>
          <a:p>
            <a:pPr marL="285744" indent="-285744"/>
            <a:r>
              <a:rPr lang="en-US" dirty="0"/>
              <a:t>Holds sheet pans</a:t>
            </a:r>
          </a:p>
          <a:p>
            <a:pPr marL="285744" indent="-285744"/>
            <a:r>
              <a:rPr lang="en-US" dirty="0"/>
              <a:t>Easily movable</a:t>
            </a:r>
          </a:p>
          <a:p>
            <a:pPr marL="285744" indent="-285744"/>
            <a:r>
              <a:rPr lang="en-US" dirty="0"/>
              <a:t>Kitchens, bakeshops, dry storage, refrigerators, </a:t>
            </a:r>
            <a:br>
              <a:rPr lang="en-US" dirty="0"/>
            </a:br>
            <a:r>
              <a:rPr lang="en-US" dirty="0"/>
              <a:t>and freezers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977" t="-2259" r="-184507" b="-1789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971760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 maker:</a:t>
            </a:r>
          </a:p>
          <a:p>
            <a:pPr marL="285744" indent="-285744"/>
            <a:r>
              <a:rPr lang="en-US" dirty="0"/>
              <a:t>Same functionality as a coffeemaker</a:t>
            </a:r>
          </a:p>
          <a:p>
            <a:pPr lvl="1"/>
            <a:r>
              <a:rPr lang="en-US" dirty="0"/>
              <a:t>Automatically makes tea</a:t>
            </a:r>
          </a:p>
          <a:p>
            <a:pPr lvl="1"/>
            <a:r>
              <a:rPr lang="en-US" dirty="0"/>
              <a:t>Connected to a water supply</a:t>
            </a:r>
          </a:p>
          <a:p>
            <a:pPr lvl="1"/>
            <a:r>
              <a:rPr lang="en-US" dirty="0"/>
              <a:t>Variety of sizes</a:t>
            </a:r>
          </a:p>
          <a:p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64" r="-35204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8487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Equipment: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Cut meats and vegetables</a:t>
            </a:r>
          </a:p>
          <a:p>
            <a:pPr marL="285744" indent="-285744"/>
            <a:r>
              <a:rPr lang="en-US" dirty="0"/>
              <a:t>Mix sauces and batters</a:t>
            </a:r>
          </a:p>
          <a:p>
            <a:pPr marL="285744" indent="-285744"/>
            <a:r>
              <a:rPr lang="en-US" dirty="0"/>
              <a:t>Start on slow speed</a:t>
            </a:r>
          </a:p>
          <a:p>
            <a:pPr marL="285744" indent="-285744"/>
            <a:r>
              <a:rPr lang="en-US" dirty="0"/>
              <a:t>Scrape bowl</a:t>
            </a:r>
          </a:p>
          <a:p>
            <a:pPr marL="285744" indent="-285744"/>
            <a:r>
              <a:rPr lang="en-US" dirty="0"/>
              <a:t>Never place objects in mixing bowl while it is running</a:t>
            </a:r>
          </a:p>
          <a:p>
            <a:pPr marL="285744" indent="-285744"/>
            <a:r>
              <a:rPr lang="en-US" dirty="0"/>
              <a:t>Use safety guards</a:t>
            </a:r>
          </a:p>
          <a:p>
            <a:pPr marL="285744" indent="-285744"/>
            <a:r>
              <a:rPr lang="en-US" dirty="0"/>
              <a:t>Properly trained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58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Countertop blender:</a:t>
            </a:r>
          </a:p>
          <a:p>
            <a:pPr marL="285744" indent="-285744"/>
            <a:r>
              <a:rPr lang="en-US" dirty="0"/>
              <a:t>Purée, liquefy, and blend food</a:t>
            </a:r>
          </a:p>
          <a:p>
            <a:pPr marL="285744" indent="-285744"/>
            <a:r>
              <a:rPr lang="en-US" dirty="0"/>
              <a:t>Base houses motor</a:t>
            </a:r>
          </a:p>
          <a:p>
            <a:pPr marL="285744" indent="-285744"/>
            <a:r>
              <a:rPr lang="en-US" dirty="0"/>
              <a:t>Removable lid</a:t>
            </a:r>
          </a:p>
          <a:p>
            <a:pPr marL="285744" indent="-285744"/>
            <a:r>
              <a:rPr lang="en-US" dirty="0"/>
              <a:t>Propeller-like blade</a:t>
            </a:r>
          </a:p>
          <a:p>
            <a:pPr marL="285744" indent="-285744"/>
            <a:r>
              <a:rPr lang="en-US" dirty="0"/>
              <a:t>Speed settings at base</a:t>
            </a:r>
          </a:p>
          <a:p>
            <a:pPr marL="285744" indent="-285744"/>
            <a:r>
              <a:rPr lang="en-US" dirty="0"/>
              <a:t>Jars—stainless steel, plastic, or glass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94" r="-6553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1075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Food chopper:</a:t>
            </a:r>
          </a:p>
          <a:p>
            <a:pPr marL="285744" indent="-285744"/>
            <a:r>
              <a:rPr lang="en-US" dirty="0"/>
              <a:t>Chops vegetables, meat, and other food</a:t>
            </a:r>
          </a:p>
          <a:p>
            <a:pPr marL="285744" indent="-285744"/>
            <a:r>
              <a:rPr lang="en-US" dirty="0"/>
              <a:t>Vertical rotating blade</a:t>
            </a:r>
          </a:p>
          <a:p>
            <a:pPr marL="285744" indent="-285744"/>
            <a:r>
              <a:rPr lang="en-US" dirty="0"/>
              <a:t>Bowl rotates food under blade</a:t>
            </a:r>
          </a:p>
          <a:p>
            <a:pPr marL="285744" indent="-285744"/>
            <a:r>
              <a:rPr lang="en-US" dirty="0"/>
              <a:t>Buffalo chopper</a:t>
            </a:r>
          </a:p>
          <a:p>
            <a:pPr marL="285744" indent="-285744"/>
            <a:r>
              <a:rPr lang="en-US" dirty="0"/>
              <a:t>Never push food under cover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94319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DCF3104A07244BF459662B7AA6C88" ma:contentTypeVersion="16" ma:contentTypeDescription="Create a new document." ma:contentTypeScope="" ma:versionID="cc189776ef262ce16b119e4cb3eab4b5">
  <xsd:schema xmlns:xsd="http://www.w3.org/2001/XMLSchema" xmlns:xs="http://www.w3.org/2001/XMLSchema" xmlns:p="http://schemas.microsoft.com/office/2006/metadata/properties" xmlns:ns2="83360442-5dec-4955-8a74-e48fe25ec838" xmlns:ns3="162f643a-7b80-4d38-9450-1e488627f741" targetNamespace="http://schemas.microsoft.com/office/2006/metadata/properties" ma:root="true" ma:fieldsID="9722f91a27ae4aeaa1bd0f5c842d0019" ns2:_="" ns3:_="">
    <xsd:import namespace="83360442-5dec-4955-8a74-e48fe25ec838"/>
    <xsd:import namespace="162f643a-7b80-4d38-9450-1e488627f7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60442-5dec-4955-8a74-e48fe25ec8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4897631-8002-4167-8b20-1409df4a837c}" ma:internalName="TaxCatchAll" ma:showField="CatchAllData" ma:web="83360442-5dec-4955-8a74-e48fe25ec8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2f643a-7b80-4d38-9450-1e488627f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989fe73-3383-41d1-9f05-ce8a0a359f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360442-5dec-4955-8a74-e48fe25ec838" xsi:nil="true"/>
    <lcf76f155ced4ddcb4097134ff3c332f xmlns="162f643a-7b80-4d38-9450-1e488627f7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D2D714-D0DB-4836-8475-A663A8D4B2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0E06CD-08EB-43E3-B8ED-29F7FCE77487}"/>
</file>

<file path=customXml/itemProps3.xml><?xml version="1.0" encoding="utf-8"?>
<ds:datastoreItem xmlns:ds="http://schemas.openxmlformats.org/officeDocument/2006/customXml" ds:itemID="{B23C6117-AB78-437A-86F3-B7B7183C38C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6308</Words>
  <Application>Microsoft Office PowerPoint</Application>
  <PresentationFormat>Widescreen</PresentationFormat>
  <Paragraphs>1117</Paragraphs>
  <Slides>65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Courier New</vt:lpstr>
      <vt:lpstr>Helvetica Neue Medium</vt:lpstr>
      <vt:lpstr>Wingdings</vt:lpstr>
      <vt:lpstr>1_Office Theme</vt:lpstr>
      <vt:lpstr>PowerPoint Presentation</vt:lpstr>
      <vt:lpstr>Receiving Food</vt:lpstr>
      <vt:lpstr>Receiving Food</vt:lpstr>
      <vt:lpstr>Storing Food</vt:lpstr>
      <vt:lpstr>Storing Food</vt:lpstr>
      <vt:lpstr>Storing Food</vt:lpstr>
      <vt:lpstr>Processing Equipment: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Steamers</vt:lpstr>
      <vt:lpstr>Types of Steamers</vt:lpstr>
      <vt:lpstr>Types of Steamers</vt:lpstr>
      <vt:lpstr>Types of Steamers</vt:lpstr>
      <vt:lpstr>Types of Steamers</vt:lpstr>
      <vt:lpstr>Types of Steamers</vt:lpstr>
      <vt:lpstr>broilers</vt:lpstr>
      <vt:lpstr>Types of Broilers</vt:lpstr>
      <vt:lpstr>Types of Broilers</vt:lpstr>
      <vt:lpstr>Types of Broilers</vt:lpstr>
      <vt:lpstr>Types of Broilers</vt:lpstr>
      <vt:lpstr>Types of Broilers</vt:lpstr>
      <vt:lpstr>Ranges, Griddles, and Fryers</vt:lpstr>
      <vt:lpstr>Types of Ranges, Griddles, and Fryers</vt:lpstr>
      <vt:lpstr>Types of Ranges, Griddles, and Fryers</vt:lpstr>
      <vt:lpstr>Types of Ranges, Griddles, and Fryers</vt:lpstr>
      <vt:lpstr>Types of Ranges, Griddles, and Fryers</vt:lpstr>
      <vt:lpstr>Types of Ranges, Griddles, and Fryers</vt:lpstr>
      <vt:lpstr>Types of Ranges, Griddles, and Fryers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Proofing/Holding Cabinets</vt:lpstr>
      <vt:lpstr>Safety Precautions</vt:lpstr>
      <vt:lpstr>Safety Precautions</vt:lpstr>
      <vt:lpstr>Instructions for Professional Kitchen Tools</vt:lpstr>
      <vt:lpstr>Instructions for Professional Kitchen Tools</vt:lpstr>
      <vt:lpstr>Instructions for Professional Kitchen Tools</vt:lpstr>
      <vt:lpstr>Instructions for Professional Kitchen Tools</vt:lpstr>
      <vt:lpstr>Instructions for Professional Kitchen Tools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 Foodservice Equipment</dc:title>
  <dc:creator>Sarah Leszka</dc:creator>
  <cp:lastModifiedBy>Courtney Hamm</cp:lastModifiedBy>
  <cp:revision>159</cp:revision>
  <dcterms:created xsi:type="dcterms:W3CDTF">2017-03-27T19:34:21Z</dcterms:created>
  <dcterms:modified xsi:type="dcterms:W3CDTF">2025-07-30T17:20:48Z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900.000000000000</vt:lpwstr>
  </property>
  <property fmtid="{D5CDD505-2E9C-101B-9397-08002B2CF9AE}" pid="3" name="ContentTypeId">
    <vt:lpwstr>0x010100A7FDCF3104A07244BF459662B7AA6C88</vt:lpwstr>
  </property>
  <property fmtid="{D5CDD505-2E9C-101B-9397-08002B2CF9AE}" pid="4" name="MediaServiceImageTags">
    <vt:lpwstr/>
  </property>
</Properties>
</file>