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63"/>
  </p:notesMasterIdLst>
  <p:sldIdLst>
    <p:sldId id="315" r:id="rId4"/>
    <p:sldId id="257" r:id="rId5"/>
    <p:sldId id="316" r:id="rId6"/>
    <p:sldId id="317" r:id="rId7"/>
    <p:sldId id="318" r:id="rId8"/>
    <p:sldId id="261" r:id="rId9"/>
    <p:sldId id="262" r:id="rId10"/>
    <p:sldId id="263" r:id="rId11"/>
    <p:sldId id="319" r:id="rId12"/>
    <p:sldId id="265" r:id="rId13"/>
    <p:sldId id="266" r:id="rId14"/>
    <p:sldId id="267" r:id="rId15"/>
    <p:sldId id="268" r:id="rId16"/>
    <p:sldId id="269" r:id="rId17"/>
    <p:sldId id="270" r:id="rId18"/>
    <p:sldId id="271" r:id="rId19"/>
    <p:sldId id="272" r:id="rId20"/>
    <p:sldId id="273" r:id="rId21"/>
    <p:sldId id="274" r:id="rId22"/>
    <p:sldId id="276" r:id="rId23"/>
    <p:sldId id="275"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4977CB-B1F6-4A1B-B903-5A348CD5ABD6}" v="1" dt="2025-07-23T19:01:04.7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563" autoAdjust="0"/>
    <p:restoredTop sz="58909" autoAdjust="0"/>
  </p:normalViewPr>
  <p:slideViewPr>
    <p:cSldViewPr snapToGrid="0">
      <p:cViewPr varScale="1">
        <p:scale>
          <a:sx n="38" d="100"/>
          <a:sy n="38" d="100"/>
        </p:scale>
        <p:origin x="78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notesMaster" Target="notesMasters/notesMaster1.xml"/><Relationship Id="rId68"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53747B-94CD-4916-A041-BFFB43F8F984}" type="datetimeFigureOut">
              <a:rPr lang="en-US" smtClean="0"/>
              <a:t>7/23/2025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3B3A80-A5D0-4590-B642-19F8A07444F0}" type="slidenum">
              <a:rPr lang="en-US" smtClean="0"/>
              <a:t>‹#›</a:t>
            </a:fld>
            <a:endParaRPr lang="en-US" dirty="0"/>
          </a:p>
        </p:txBody>
      </p:sp>
    </p:spTree>
    <p:extLst>
      <p:ext uri="{BB962C8B-B14F-4D97-AF65-F5344CB8AC3E}">
        <p14:creationId xmlns:p14="http://schemas.microsoft.com/office/powerpoint/2010/main" val="3066196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foodborne illness is a disease transmitted to people by food. A foodborne-illness outbreak is when: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Two or more people get the same illness after eating the same food.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An investigation is conducted by state and local regulatory authorities.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The outbreak is confirmed by laboratory analysis.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Overall, the restaurant and foodservice industry does an excellent job of providing safe food to the public. But foodborne illness still costs the United</a:t>
            </a:r>
          </a:p>
          <a:p>
            <a:r>
              <a:rPr lang="en-US" sz="1200" b="0" i="0" u="none" strike="noStrike" kern="1200" baseline="0" dirty="0">
                <a:solidFill>
                  <a:schemeClr val="tx1"/>
                </a:solidFill>
                <a:latin typeface="+mn-lt"/>
                <a:ea typeface="+mn-ea"/>
                <a:cs typeface="+mn-cs"/>
              </a:rPr>
              <a:t>States billions of dollars each year. National Restaurant Association figures show that one outbreak can cost an operation thousands of dollars and might</a:t>
            </a:r>
          </a:p>
          <a:p>
            <a:r>
              <a:rPr lang="en-US" sz="1200" b="0" i="0" u="none" strike="noStrike" kern="1200" baseline="0" dirty="0">
                <a:solidFill>
                  <a:schemeClr val="tx1"/>
                </a:solidFill>
                <a:latin typeface="+mn-lt"/>
                <a:ea typeface="+mn-ea"/>
                <a:cs typeface="+mn-cs"/>
              </a:rPr>
              <a:t>even force it to close.</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a:t>
            </a:fld>
            <a:endParaRPr lang="en-US" dirty="0"/>
          </a:p>
        </p:txBody>
      </p:sp>
    </p:spTree>
    <p:extLst>
      <p:ext uri="{BB962C8B-B14F-4D97-AF65-F5344CB8AC3E}">
        <p14:creationId xmlns:p14="http://schemas.microsoft.com/office/powerpoint/2010/main" val="291388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are four types of pathogens that can contaminate food, causing foodborne illness.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Many viruses, bacteria, and parasites cause illness but cannot be seen, smelled, or tasted. On the other hand, some fungi, like mold, change the appearance,</a:t>
            </a:r>
          </a:p>
          <a:p>
            <a:r>
              <a:rPr lang="en-US" sz="1200" b="0" i="0" u="none" strike="noStrike" kern="1200" baseline="0" dirty="0">
                <a:solidFill>
                  <a:schemeClr val="tx1"/>
                </a:solidFill>
                <a:latin typeface="+mn-lt"/>
                <a:ea typeface="+mn-ea"/>
                <a:cs typeface="+mn-cs"/>
              </a:rPr>
              <a:t>taste, or smell of food but might not cause illness.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12</a:t>
            </a:fld>
            <a:endParaRPr lang="en-US" dirty="0"/>
          </a:p>
        </p:txBody>
      </p:sp>
    </p:spTree>
    <p:extLst>
      <p:ext uri="{BB962C8B-B14F-4D97-AF65-F5344CB8AC3E}">
        <p14:creationId xmlns:p14="http://schemas.microsoft.com/office/powerpoint/2010/main" val="1553488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Viruses can survive refrigerator and freezer temperatures. They cannot grow in food, but once they are eaten, they grow inside a person’s intestines. People can</a:t>
            </a:r>
          </a:p>
          <a:p>
            <a:r>
              <a:rPr lang="en-US" sz="1200" b="0" i="0" u="none" strike="noStrike" kern="1200" baseline="0" dirty="0">
                <a:solidFill>
                  <a:schemeClr val="tx1"/>
                </a:solidFill>
                <a:latin typeface="+mn-lt"/>
                <a:ea typeface="+mn-ea"/>
                <a:cs typeface="+mn-cs"/>
              </a:rPr>
              <a:t>get viruses from many things, including food, water, any contaminated surface, or from other people. Examples of viruses that can cause foodborne illness</a:t>
            </a:r>
          </a:p>
          <a:p>
            <a:r>
              <a:rPr lang="en-US" sz="1200" b="0" i="0" u="none" strike="noStrike" kern="1200" baseline="0" dirty="0">
                <a:solidFill>
                  <a:schemeClr val="tx1"/>
                </a:solidFill>
                <a:latin typeface="+mn-lt"/>
                <a:ea typeface="+mn-ea"/>
                <a:cs typeface="+mn-cs"/>
              </a:rPr>
              <a:t>include Hepatitis A and Norovirus.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13</a:t>
            </a:fld>
            <a:endParaRPr lang="en-US" dirty="0"/>
          </a:p>
        </p:txBody>
      </p:sp>
    </p:spTree>
    <p:extLst>
      <p:ext uri="{BB962C8B-B14F-4D97-AF65-F5344CB8AC3E}">
        <p14:creationId xmlns:p14="http://schemas.microsoft.com/office/powerpoint/2010/main" val="3499087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Foodborne illness caused by viruses can generally be prevented if you take the right precautions. People carry viruses in their feces and can transfer them to</a:t>
            </a:r>
          </a:p>
          <a:p>
            <a:r>
              <a:rPr lang="en-US" sz="1200" b="0" i="0" u="none" strike="noStrike" kern="1200" baseline="0" dirty="0">
                <a:solidFill>
                  <a:schemeClr val="tx1"/>
                </a:solidFill>
                <a:latin typeface="+mn-lt"/>
                <a:ea typeface="+mn-ea"/>
                <a:cs typeface="+mn-cs"/>
              </a:rPr>
              <a:t>their hands after using the restroom. And that is why workers are always told to wash their hands after using the restroom—because otherwise they could</a:t>
            </a:r>
          </a:p>
          <a:p>
            <a:r>
              <a:rPr lang="en-US" sz="1200" b="0" i="0" u="none" strike="noStrike" kern="1200" baseline="0" dirty="0">
                <a:solidFill>
                  <a:schemeClr val="tx1"/>
                </a:solidFill>
                <a:latin typeface="+mn-lt"/>
                <a:ea typeface="+mn-ea"/>
                <a:cs typeface="+mn-cs"/>
              </a:rPr>
              <a:t>contaminate food and make guests sick. The best ways to prevent the spread of viruses are to:</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Stay home if you have been vomiting or have diarrhea or jaundice (yellowing of skin and eyes).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Wash your hands at the right times and in the right way.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Avoid using bare hands to handle ready-to-eat food.</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14</a:t>
            </a:fld>
            <a:endParaRPr lang="en-US" dirty="0"/>
          </a:p>
        </p:txBody>
      </p:sp>
    </p:spTree>
    <p:extLst>
      <p:ext uri="{BB962C8B-B14F-4D97-AF65-F5344CB8AC3E}">
        <p14:creationId xmlns:p14="http://schemas.microsoft.com/office/powerpoint/2010/main" val="854531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Knowing what bacteria are and how they grow can help you control them. If the conditions are right, bacteria will grow rapidly, doubling</a:t>
            </a:r>
          </a:p>
          <a:p>
            <a:r>
              <a:rPr lang="en-US" sz="1200" b="0" i="0" u="none" strike="noStrike" kern="1200" baseline="0" dirty="0">
                <a:solidFill>
                  <a:schemeClr val="tx1"/>
                </a:solidFill>
                <a:latin typeface="+mn-lt"/>
                <a:ea typeface="+mn-ea"/>
                <a:cs typeface="+mn-cs"/>
              </a:rPr>
              <a:t>their number as often as every 20 minutes. Some bacteria, as they grow and die, create toxins (poisons) in food. Cooking may not destroy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these toxins, and people who eat the food can become sick. Examples of foodborne bacteria include </a:t>
            </a:r>
            <a:r>
              <a:rPr lang="en-US" sz="1200" b="0" i="1" u="none" strike="noStrike" kern="1200" baseline="0" dirty="0">
                <a:solidFill>
                  <a:schemeClr val="tx1"/>
                </a:solidFill>
                <a:latin typeface="+mn-lt"/>
                <a:ea typeface="+mn-ea"/>
                <a:cs typeface="+mn-cs"/>
              </a:rPr>
              <a:t>Salmonella</a:t>
            </a:r>
            <a:r>
              <a:rPr lang="en-US" sz="1200" b="0" i="0" u="none" strike="noStrike" kern="1200" baseline="0" dirty="0">
                <a:solidFill>
                  <a:schemeClr val="tx1"/>
                </a:solidFill>
                <a:latin typeface="+mn-lt"/>
                <a:ea typeface="+mn-ea"/>
                <a:cs typeface="+mn-cs"/>
              </a:rPr>
              <a:t> Typhi, nontyphoidal </a:t>
            </a:r>
            <a:r>
              <a:rPr lang="en-US" sz="1200" b="0" i="1" u="none" strike="noStrike" kern="1200" baseline="0" dirty="0">
                <a:solidFill>
                  <a:schemeClr val="tx1"/>
                </a:solidFill>
                <a:latin typeface="+mn-lt"/>
                <a:ea typeface="+mn-ea"/>
                <a:cs typeface="+mn-cs"/>
              </a:rPr>
              <a:t>Salmonella</a:t>
            </a:r>
            <a:r>
              <a:rPr lang="en-US" sz="1200" b="0" i="0" u="none" strike="noStrike" kern="1200" baseline="0" dirty="0">
                <a:solidFill>
                  <a:schemeClr val="tx1"/>
                </a:solidFill>
                <a:latin typeface="+mn-lt"/>
                <a:ea typeface="+mn-ea"/>
                <a:cs typeface="+mn-cs"/>
              </a:rPr>
              <a:t>, </a:t>
            </a:r>
            <a:br>
              <a:rPr lang="en-US" sz="1200" b="0" i="0" u="none" strike="noStrike" kern="1200" baseline="0" dirty="0">
                <a:solidFill>
                  <a:schemeClr val="tx1"/>
                </a:solidFill>
                <a:latin typeface="+mn-lt"/>
                <a:ea typeface="+mn-ea"/>
                <a:cs typeface="+mn-cs"/>
              </a:rPr>
            </a:br>
            <a:r>
              <a:rPr lang="en-US" sz="1200" b="0" i="1" u="none" strike="noStrike" kern="1200" baseline="0" dirty="0">
                <a:solidFill>
                  <a:schemeClr val="tx1"/>
                </a:solidFill>
                <a:latin typeface="+mn-lt"/>
                <a:ea typeface="+mn-ea"/>
                <a:cs typeface="+mn-cs"/>
              </a:rPr>
              <a:t>Shigella</a:t>
            </a:r>
            <a:r>
              <a:rPr lang="en-US" sz="1200" b="0" i="0" u="none" strike="noStrike" kern="1200" baseline="0" dirty="0">
                <a:solidFill>
                  <a:schemeClr val="tx1"/>
                </a:solidFill>
                <a:latin typeface="+mn-lt"/>
                <a:ea typeface="+mn-ea"/>
                <a:cs typeface="+mn-cs"/>
              </a:rPr>
              <a:t> spp., and Shiga </a:t>
            </a:r>
            <a:r>
              <a:rPr lang="it-IT" sz="1200" b="0" i="0" u="none" strike="noStrike" kern="1200" baseline="0" dirty="0">
                <a:solidFill>
                  <a:schemeClr val="tx1"/>
                </a:solidFill>
                <a:latin typeface="+mn-lt"/>
                <a:ea typeface="+mn-ea"/>
                <a:cs typeface="+mn-cs"/>
              </a:rPr>
              <a:t>toxin–producing </a:t>
            </a:r>
            <a:r>
              <a:rPr lang="it-IT" sz="1200" b="0" i="1" u="none" strike="noStrike" kern="1200" baseline="0" dirty="0">
                <a:solidFill>
                  <a:schemeClr val="tx1"/>
                </a:solidFill>
                <a:latin typeface="+mn-lt"/>
                <a:ea typeface="+mn-ea"/>
                <a:cs typeface="+mn-cs"/>
              </a:rPr>
              <a:t>E. coli </a:t>
            </a:r>
            <a:r>
              <a:rPr lang="it-IT" sz="1200" b="0" i="0" u="none" strike="noStrike" kern="1200" baseline="0" dirty="0">
                <a:solidFill>
                  <a:schemeClr val="tx1"/>
                </a:solidFill>
                <a:latin typeface="+mn-lt"/>
                <a:ea typeface="+mn-ea"/>
                <a:cs typeface="+mn-cs"/>
              </a:rPr>
              <a:t>(STEC).</a:t>
            </a:r>
          </a:p>
          <a:p>
            <a:endParaRPr lang="it-IT"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15</a:t>
            </a:fld>
            <a:endParaRPr lang="en-US" dirty="0"/>
          </a:p>
        </p:txBody>
      </p:sp>
    </p:spTree>
    <p:extLst>
      <p:ext uri="{BB962C8B-B14F-4D97-AF65-F5344CB8AC3E}">
        <p14:creationId xmlns:p14="http://schemas.microsoft.com/office/powerpoint/2010/main" val="3811754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b="0" i="0" u="none" strike="noStrike" kern="1200" baseline="0" dirty="0">
                <a:solidFill>
                  <a:schemeClr val="tx1"/>
                </a:solidFill>
                <a:latin typeface="+mn-lt"/>
                <a:ea typeface="+mn-ea"/>
                <a:cs typeface="+mn-cs"/>
              </a:rPr>
              <a:t>Picture shows bacteria growth on a tomato at 20 minute intervals and after 10 hours.</a:t>
            </a:r>
          </a:p>
          <a:p>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16</a:t>
            </a:fld>
            <a:endParaRPr lang="en-US" dirty="0"/>
          </a:p>
        </p:txBody>
      </p:sp>
    </p:spTree>
    <p:extLst>
      <p:ext uri="{BB962C8B-B14F-4D97-AF65-F5344CB8AC3E}">
        <p14:creationId xmlns:p14="http://schemas.microsoft.com/office/powerpoint/2010/main" val="3972171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Bacteria need six conditions to grow. An easy way to remember these conditions is by remembering the phrase FAT TOM: food, acidity, temperature,</a:t>
            </a:r>
          </a:p>
          <a:p>
            <a:r>
              <a:rPr lang="en-US" sz="1200" b="0" i="0" u="none" strike="noStrike" kern="1200" baseline="0" dirty="0">
                <a:solidFill>
                  <a:schemeClr val="tx1"/>
                </a:solidFill>
                <a:latin typeface="+mn-lt"/>
                <a:ea typeface="+mn-ea"/>
                <a:cs typeface="+mn-cs"/>
              </a:rPr>
              <a:t>time, oxygen, and moisture.</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17</a:t>
            </a:fld>
            <a:endParaRPr lang="en-US" dirty="0"/>
          </a:p>
        </p:txBody>
      </p:sp>
    </p:spTree>
    <p:extLst>
      <p:ext uri="{BB962C8B-B14F-4D97-AF65-F5344CB8AC3E}">
        <p14:creationId xmlns:p14="http://schemas.microsoft.com/office/powerpoint/2010/main" val="1084368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grow, bacteria need an energy source. Carbohydrates such as baked potatoes and proteins such as beef are examples.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18</a:t>
            </a:fld>
            <a:endParaRPr lang="en-US" dirty="0"/>
          </a:p>
        </p:txBody>
      </p:sp>
    </p:spTree>
    <p:extLst>
      <p:ext uri="{BB962C8B-B14F-4D97-AF65-F5344CB8AC3E}">
        <p14:creationId xmlns:p14="http://schemas.microsoft.com/office/powerpoint/2010/main" val="298545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Bacteria grow best in food that contains little or no acid. An example of food with a lot of acid is lemons. Food items with little acid</a:t>
            </a:r>
          </a:p>
          <a:p>
            <a:r>
              <a:rPr lang="en-US" sz="1200" b="0" i="0" u="none" strike="noStrike" kern="1200" baseline="0" dirty="0">
                <a:solidFill>
                  <a:schemeClr val="tx1"/>
                </a:solidFill>
                <a:latin typeface="+mn-lt"/>
                <a:ea typeface="+mn-ea"/>
                <a:cs typeface="+mn-cs"/>
              </a:rPr>
              <a:t>include chicken and cooked corn.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Figure 6.3 on page 106 includes the pH level of common foods.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19</a:t>
            </a:fld>
            <a:endParaRPr lang="en-US" dirty="0"/>
          </a:p>
        </p:txBody>
      </p:sp>
    </p:spTree>
    <p:extLst>
      <p:ext uri="{BB962C8B-B14F-4D97-AF65-F5344CB8AC3E}">
        <p14:creationId xmlns:p14="http://schemas.microsoft.com/office/powerpoint/2010/main" val="3614949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Bacteria grow well in food that has a temperature between 41°F and 135°F (5°C and 57°C). This range is known as the temperature</a:t>
            </a:r>
          </a:p>
          <a:p>
            <a:r>
              <a:rPr lang="en-US" sz="1200" b="0" i="0" u="none" strike="noStrike" kern="1200" baseline="0" dirty="0">
                <a:solidFill>
                  <a:schemeClr val="tx1"/>
                </a:solidFill>
                <a:latin typeface="+mn-lt"/>
                <a:ea typeface="+mn-ea"/>
                <a:cs typeface="+mn-cs"/>
              </a:rPr>
              <a:t>danger zone.</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20</a:t>
            </a:fld>
            <a:endParaRPr lang="en-US" dirty="0"/>
          </a:p>
        </p:txBody>
      </p:sp>
    </p:spTree>
    <p:extLst>
      <p:ext uri="{BB962C8B-B14F-4D97-AF65-F5344CB8AC3E}">
        <p14:creationId xmlns:p14="http://schemas.microsoft.com/office/powerpoint/2010/main" val="12180673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Bacteria need time to grow. The more time bacteria spend in the temperature danger zone, the more opportunity they have to grow to</a:t>
            </a:r>
          </a:p>
          <a:p>
            <a:r>
              <a:rPr lang="en-US" sz="1200" b="0" i="0" u="none" strike="noStrike" kern="1200" baseline="0" dirty="0">
                <a:solidFill>
                  <a:schemeClr val="tx1"/>
                </a:solidFill>
                <a:latin typeface="+mn-lt"/>
                <a:ea typeface="+mn-ea"/>
                <a:cs typeface="+mn-cs"/>
              </a:rPr>
              <a:t>unsafe levels.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21</a:t>
            </a:fld>
            <a:endParaRPr lang="en-US" dirty="0"/>
          </a:p>
        </p:txBody>
      </p:sp>
    </p:spTree>
    <p:extLst>
      <p:ext uri="{BB962C8B-B14F-4D97-AF65-F5344CB8AC3E}">
        <p14:creationId xmlns:p14="http://schemas.microsoft.com/office/powerpoint/2010/main" val="94794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Centers for Disease Control and Prevention (CDC) estimates that there are 48 million cases of foodborne illness in the United States each year.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That is about one out of every six Americans. Of these, approximately 128,000 require hospitalization and 3,000 end in death.</a:t>
            </a:r>
            <a:endParaRPr lang="en-US" dirty="0"/>
          </a:p>
          <a:p>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a:t>
            </a:fld>
            <a:endParaRPr lang="en-US" dirty="0"/>
          </a:p>
        </p:txBody>
      </p:sp>
    </p:spTree>
    <p:extLst>
      <p:ext uri="{BB962C8B-B14F-4D97-AF65-F5344CB8AC3E}">
        <p14:creationId xmlns:p14="http://schemas.microsoft.com/office/powerpoint/2010/main" val="14972917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Some bacteria need oxygen to grow. Others grow when oxygen is not there. For example, some bacteria that grow without oxygen would</a:t>
            </a:r>
          </a:p>
          <a:p>
            <a:r>
              <a:rPr lang="en-US" sz="1200" b="0" i="0" u="none" strike="noStrike" kern="1200" baseline="0" dirty="0">
                <a:solidFill>
                  <a:schemeClr val="tx1"/>
                </a:solidFill>
                <a:latin typeface="+mn-lt"/>
                <a:ea typeface="+mn-ea"/>
                <a:cs typeface="+mn-cs"/>
              </a:rPr>
              <a:t>grow quickly in a pot of cooked rice.</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22</a:t>
            </a:fld>
            <a:endParaRPr lang="en-US" dirty="0"/>
          </a:p>
        </p:txBody>
      </p:sp>
    </p:spTree>
    <p:extLst>
      <p:ext uri="{BB962C8B-B14F-4D97-AF65-F5344CB8AC3E}">
        <p14:creationId xmlns:p14="http://schemas.microsoft.com/office/powerpoint/2010/main" val="9886755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Bacteria need moisture in food to grow. For example, tomatoes and melons have a large amount of water in them, which</a:t>
            </a:r>
          </a:p>
          <a:p>
            <a:r>
              <a:rPr lang="en-US" sz="1200" b="0" i="0" u="none" strike="noStrike" kern="1200" baseline="0" dirty="0">
                <a:solidFill>
                  <a:schemeClr val="tx1"/>
                </a:solidFill>
                <a:latin typeface="+mn-lt"/>
                <a:ea typeface="+mn-ea"/>
                <a:cs typeface="+mn-cs"/>
              </a:rPr>
              <a:t>means they can easily support the growth of pathogens.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23</a:t>
            </a:fld>
            <a:endParaRPr lang="en-US" dirty="0"/>
          </a:p>
        </p:txBody>
      </p:sp>
    </p:spTree>
    <p:extLst>
      <p:ext uri="{BB962C8B-B14F-4D97-AF65-F5344CB8AC3E}">
        <p14:creationId xmlns:p14="http://schemas.microsoft.com/office/powerpoint/2010/main" val="906437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Food handlers can help to keep food safe by controlling FAT TOM. Most of the time, however, a restaurant or foodservice operation is only going to be able to</a:t>
            </a:r>
          </a:p>
          <a:p>
            <a:r>
              <a:rPr lang="en-US" sz="1200" b="0" i="0" u="none" strike="noStrike" kern="1200" baseline="0" dirty="0">
                <a:solidFill>
                  <a:schemeClr val="tx1"/>
                </a:solidFill>
                <a:latin typeface="+mn-lt"/>
                <a:ea typeface="+mn-ea"/>
                <a:cs typeface="+mn-cs"/>
              </a:rPr>
              <a:t>control time and temperature.</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24</a:t>
            </a:fld>
            <a:endParaRPr lang="en-US" dirty="0"/>
          </a:p>
        </p:txBody>
      </p:sp>
    </p:spTree>
    <p:extLst>
      <p:ext uri="{BB962C8B-B14F-4D97-AF65-F5344CB8AC3E}">
        <p14:creationId xmlns:p14="http://schemas.microsoft.com/office/powerpoint/2010/main" val="5520977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Food that is most vulnerable to pathogen growth is also referred to as food that needs time and temperature control for safety—</a:t>
            </a:r>
          </a:p>
          <a:p>
            <a:r>
              <a:rPr lang="en-US" sz="1200" b="0" i="0" u="none" strike="noStrike" kern="1200" baseline="0" dirty="0">
                <a:solidFill>
                  <a:schemeClr val="tx1"/>
                </a:solidFill>
                <a:latin typeface="+mn-lt"/>
                <a:ea typeface="+mn-ea"/>
                <a:cs typeface="+mn-cs"/>
              </a:rPr>
              <a:t>TCS food for short. All these types of food have the FAT TOM conditions needed for bacterial growth. Not surprisingly, they are also</a:t>
            </a:r>
          </a:p>
          <a:p>
            <a:r>
              <a:rPr lang="en-US" sz="1200" b="0" i="0" u="none" strike="noStrike" kern="1200" baseline="0" dirty="0">
                <a:solidFill>
                  <a:schemeClr val="tx1"/>
                </a:solidFill>
                <a:latin typeface="+mn-lt"/>
                <a:ea typeface="+mn-ea"/>
                <a:cs typeface="+mn-cs"/>
              </a:rPr>
              <a:t>commonly involved in foodborne-illness outbreaks.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25</a:t>
            </a:fld>
            <a:endParaRPr lang="en-US" dirty="0"/>
          </a:p>
        </p:txBody>
      </p:sp>
    </p:spTree>
    <p:extLst>
      <p:ext uri="{BB962C8B-B14F-4D97-AF65-F5344CB8AC3E}">
        <p14:creationId xmlns:p14="http://schemas.microsoft.com/office/powerpoint/2010/main" val="2114124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Food that is most vulnerable to pathogen growth is also referred to as food that needs time and temperature control for safety—</a:t>
            </a:r>
          </a:p>
          <a:p>
            <a:r>
              <a:rPr lang="en-US" sz="1200" b="0" i="0" u="none" strike="noStrike" kern="1200" baseline="0" dirty="0">
                <a:solidFill>
                  <a:schemeClr val="tx1"/>
                </a:solidFill>
                <a:latin typeface="+mn-lt"/>
                <a:ea typeface="+mn-ea"/>
                <a:cs typeface="+mn-cs"/>
              </a:rPr>
              <a:t>TCS food for short. Table 6.1 lists TCS food. All these types of food have the FAT TOM conditions needed for bacterial growth.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Not surprisingly, they are also commonly involved in foodborne-illness outbreaks.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26</a:t>
            </a:fld>
            <a:endParaRPr lang="en-US" dirty="0"/>
          </a:p>
        </p:txBody>
      </p:sp>
    </p:spTree>
    <p:extLst>
      <p:ext uri="{BB962C8B-B14F-4D97-AF65-F5344CB8AC3E}">
        <p14:creationId xmlns:p14="http://schemas.microsoft.com/office/powerpoint/2010/main" val="2048007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Food that is most vulnerable to pathogen growth is also referred to as food that needs time and temperature control for safety—</a:t>
            </a:r>
          </a:p>
          <a:p>
            <a:r>
              <a:rPr lang="en-US" sz="1200" b="0" i="0" u="none" strike="noStrike" kern="1200" baseline="0" dirty="0">
                <a:solidFill>
                  <a:schemeClr val="tx1"/>
                </a:solidFill>
                <a:latin typeface="+mn-lt"/>
                <a:ea typeface="+mn-ea"/>
                <a:cs typeface="+mn-cs"/>
              </a:rPr>
              <a:t>TCS food for short. Table 6.1 lists TCS food. All these types of food have the FAT TOM conditions needed for bacterial growth.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Not surprisingly, they are also commonly involved in foodborne-illness outbreaks.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27</a:t>
            </a:fld>
            <a:endParaRPr lang="en-US" dirty="0"/>
          </a:p>
        </p:txBody>
      </p:sp>
    </p:spTree>
    <p:extLst>
      <p:ext uri="{BB962C8B-B14F-4D97-AF65-F5344CB8AC3E}">
        <p14:creationId xmlns:p14="http://schemas.microsoft.com/office/powerpoint/2010/main" val="3450913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Food that is most vulnerable to pathogen growth is also referred to as food that needs time and temperature control for safety—</a:t>
            </a:r>
          </a:p>
          <a:p>
            <a:r>
              <a:rPr lang="en-US" sz="1200" b="0" i="0" u="none" strike="noStrike" kern="1200" baseline="0" dirty="0">
                <a:solidFill>
                  <a:schemeClr val="tx1"/>
                </a:solidFill>
                <a:latin typeface="+mn-lt"/>
                <a:ea typeface="+mn-ea"/>
                <a:cs typeface="+mn-cs"/>
              </a:rPr>
              <a:t>TCS food for short. Table 6.1 lists TCS food. All these types of food have the FAT TOM conditions needed for bacterial growth.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Not surprisingly, they are also commonly involved in foodborne-illness outbreaks.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28</a:t>
            </a:fld>
            <a:endParaRPr lang="en-US" dirty="0"/>
          </a:p>
        </p:txBody>
      </p:sp>
    </p:spTree>
    <p:extLst>
      <p:ext uri="{BB962C8B-B14F-4D97-AF65-F5344CB8AC3E}">
        <p14:creationId xmlns:p14="http://schemas.microsoft.com/office/powerpoint/2010/main" val="41927400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Food that is most vulnerable to pathogen growth is also referred to as food that needs time and temperature control for safety—</a:t>
            </a:r>
          </a:p>
          <a:p>
            <a:r>
              <a:rPr lang="en-US" sz="1200" b="0" i="0" u="none" strike="noStrike" kern="1200" baseline="0" dirty="0">
                <a:solidFill>
                  <a:schemeClr val="tx1"/>
                </a:solidFill>
                <a:latin typeface="+mn-lt"/>
                <a:ea typeface="+mn-ea"/>
                <a:cs typeface="+mn-cs"/>
              </a:rPr>
              <a:t>TCS food for short. Table 6.1 lists TCS food. All these types of food have the FAT TOM conditions needed for bacterial growth. </a:t>
            </a:r>
          </a:p>
          <a:p>
            <a:r>
              <a:rPr lang="en-US" sz="1200" b="0" i="0" u="none" strike="noStrike" kern="1200" baseline="0" dirty="0">
                <a:solidFill>
                  <a:schemeClr val="tx1"/>
                </a:solidFill>
                <a:latin typeface="+mn-lt"/>
                <a:ea typeface="+mn-ea"/>
                <a:cs typeface="+mn-cs"/>
              </a:rPr>
              <a:t>Not surprisingly, they are also commonly involved in foodborne-illness outbreaks.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29</a:t>
            </a:fld>
            <a:endParaRPr lang="en-US" dirty="0"/>
          </a:p>
        </p:txBody>
      </p:sp>
    </p:spTree>
    <p:extLst>
      <p:ext uri="{BB962C8B-B14F-4D97-AF65-F5344CB8AC3E}">
        <p14:creationId xmlns:p14="http://schemas.microsoft.com/office/powerpoint/2010/main" val="9722526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 can control the growth of most bacteria by keeping food out of the temperature danger zone—the temperature range between 41°F and 135°F</a:t>
            </a:r>
          </a:p>
          <a:p>
            <a:r>
              <a:rPr lang="en-US" sz="1200" b="0" i="0" u="none" strike="noStrike" kern="1200" baseline="0" dirty="0">
                <a:solidFill>
                  <a:schemeClr val="tx1"/>
                </a:solidFill>
                <a:latin typeface="+mn-lt"/>
                <a:ea typeface="+mn-ea"/>
                <a:cs typeface="+mn-cs"/>
              </a:rPr>
              <a:t>(5°C and 57°C). Bacteria grow well in this temperature range.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 reduce the risk of foodborne illness, food handlers must keep TCS food out of the temperature danger zone as much as possible. But the reality is that TCS</a:t>
            </a:r>
          </a:p>
          <a:p>
            <a:r>
              <a:rPr lang="en-US" sz="1200" b="0" i="0" u="none" strike="noStrike" kern="1200" baseline="0" dirty="0">
                <a:solidFill>
                  <a:schemeClr val="tx1"/>
                </a:solidFill>
                <a:latin typeface="+mn-lt"/>
                <a:ea typeface="+mn-ea"/>
                <a:cs typeface="+mn-cs"/>
              </a:rPr>
              <a:t>food is most likely going to spend some time in this range. Taking deli meat out of a cooler in order to prepare a sandwich would be one example.</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30</a:t>
            </a:fld>
            <a:endParaRPr lang="en-US" dirty="0"/>
          </a:p>
        </p:txBody>
      </p:sp>
    </p:spTree>
    <p:extLst>
      <p:ext uri="{BB962C8B-B14F-4D97-AF65-F5344CB8AC3E}">
        <p14:creationId xmlns:p14="http://schemas.microsoft.com/office/powerpoint/2010/main" val="13611321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 can control the growth of most bacteria by keeping food out of the temperature danger zone—the temperature range between 41°F and 135°F</a:t>
            </a:r>
          </a:p>
          <a:p>
            <a:r>
              <a:rPr lang="en-US" sz="1200" b="0" i="0" u="none" strike="noStrike" kern="1200" baseline="0" dirty="0">
                <a:solidFill>
                  <a:schemeClr val="tx1"/>
                </a:solidFill>
                <a:latin typeface="+mn-lt"/>
                <a:ea typeface="+mn-ea"/>
                <a:cs typeface="+mn-cs"/>
              </a:rPr>
              <a:t>(5°C and 57°C). Bacteria grow well in this temperature range.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 reduce the risk of foodborne illness, food handlers must keep TCS food out of the temperature danger zone as much as possible. But the reality is that TCS</a:t>
            </a:r>
          </a:p>
          <a:p>
            <a:r>
              <a:rPr lang="en-US" sz="1200" b="0" i="0" u="none" strike="noStrike" kern="1200" baseline="0" dirty="0">
                <a:solidFill>
                  <a:schemeClr val="tx1"/>
                </a:solidFill>
                <a:latin typeface="+mn-lt"/>
                <a:ea typeface="+mn-ea"/>
                <a:cs typeface="+mn-cs"/>
              </a:rPr>
              <a:t>food is most likely going to spend some time in this range. Taking deli meat out of a cooler in order to prepare a sandwich would be one example.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Like TCS food, ready-to-eat food also needs careful handling to prevent contamination. Ready-to-eat food is exactly what it sounds like: food that can</a:t>
            </a:r>
          </a:p>
          <a:p>
            <a:r>
              <a:rPr lang="en-US" sz="1200" b="0" i="0" u="none" strike="noStrike" kern="1200" baseline="0" dirty="0">
                <a:solidFill>
                  <a:schemeClr val="tx1"/>
                </a:solidFill>
                <a:latin typeface="+mn-lt"/>
                <a:ea typeface="+mn-ea"/>
                <a:cs typeface="+mn-cs"/>
              </a:rPr>
              <a:t>be eaten without further preparation, washing, or cooking. Some examples of ready-to-eat food items include washed fruit and vegetables (both whole and</a:t>
            </a:r>
          </a:p>
          <a:p>
            <a:r>
              <a:rPr lang="en-US" sz="1200" b="0" i="0" u="none" strike="noStrike" kern="1200" baseline="0" dirty="0">
                <a:solidFill>
                  <a:schemeClr val="tx1"/>
                </a:solidFill>
                <a:latin typeface="+mn-lt"/>
                <a:ea typeface="+mn-ea"/>
                <a:cs typeface="+mn-cs"/>
              </a:rPr>
              <a:t>cut), deli meat, bakery items, sugar, spices, seasonings, and cooked food.</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31</a:t>
            </a:fld>
            <a:endParaRPr lang="en-US" dirty="0"/>
          </a:p>
        </p:txBody>
      </p:sp>
    </p:spTree>
    <p:extLst>
      <p:ext uri="{BB962C8B-B14F-4D97-AF65-F5344CB8AC3E}">
        <p14:creationId xmlns:p14="http://schemas.microsoft.com/office/powerpoint/2010/main" val="3300365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Consider the following cases:</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At an East Coast school, over 400 children got sick after they were served lunch. Later, it was discovered that the source of the illness was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contaminated egg salad sandwiches that the students ate.</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 nationwide </a:t>
            </a:r>
            <a:r>
              <a:rPr lang="en-US" sz="1200" b="0" i="1" u="none" strike="noStrike" kern="1200" baseline="0" dirty="0">
                <a:solidFill>
                  <a:schemeClr val="tx1"/>
                </a:solidFill>
                <a:latin typeface="+mn-lt"/>
                <a:ea typeface="+mn-ea"/>
                <a:cs typeface="+mn-cs"/>
              </a:rPr>
              <a:t>Salmonella</a:t>
            </a:r>
            <a:r>
              <a:rPr lang="en-US" sz="1200" b="0" i="0" u="none" strike="noStrike" kern="1200" baseline="0" dirty="0">
                <a:solidFill>
                  <a:schemeClr val="tx1"/>
                </a:solidFill>
                <a:latin typeface="+mn-lt"/>
                <a:ea typeface="+mn-ea"/>
                <a:cs typeface="+mn-cs"/>
              </a:rPr>
              <a:t> Typhi outbreak traced to peanut butter sickened more than 700 people in 46 states, and three elderly people died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from the outbreak. The peanut butter was distributed to schools, hospitals, and long-term-care facilities.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An elderly woman died and several hundred other people got sick after eating food served at a state fair. Most of the people who got sick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were tourists. Health departments across the country received reports of illness, and many people were hospitalized.</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People in five states got sick in a </a:t>
            </a:r>
            <a:r>
              <a:rPr lang="en-US" sz="1200" b="0" i="1" u="none" strike="noStrike" kern="1200" baseline="0" dirty="0">
                <a:solidFill>
                  <a:schemeClr val="tx1"/>
                </a:solidFill>
                <a:latin typeface="+mn-lt"/>
                <a:ea typeface="+mn-ea"/>
                <a:cs typeface="+mn-cs"/>
              </a:rPr>
              <a:t>Listeria</a:t>
            </a:r>
            <a:r>
              <a:rPr lang="en-US" sz="1200" b="0" i="0" u="none" strike="noStrike" kern="1200" baseline="0" dirty="0">
                <a:solidFill>
                  <a:schemeClr val="tx1"/>
                </a:solidFill>
                <a:latin typeface="+mn-lt"/>
                <a:ea typeface="+mn-ea"/>
                <a:cs typeface="+mn-cs"/>
              </a:rPr>
              <a:t> outbreak that was linked to cheese. The outbreak resulted in the death of one person and one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pregnancy miscarriage.</a:t>
            </a:r>
            <a:endParaRPr lang="en-US" dirty="0"/>
          </a:p>
          <a:p>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a:t>
            </a:fld>
            <a:endParaRPr lang="en-US" dirty="0"/>
          </a:p>
        </p:txBody>
      </p:sp>
    </p:spTree>
    <p:extLst>
      <p:ext uri="{BB962C8B-B14F-4D97-AF65-F5344CB8AC3E}">
        <p14:creationId xmlns:p14="http://schemas.microsoft.com/office/powerpoint/2010/main" val="12153245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the United States, illnesses from parasites are not as common as those from viruses and bacteria. However, it is still important to understand what parasites</a:t>
            </a:r>
          </a:p>
          <a:p>
            <a:r>
              <a:rPr lang="en-US" sz="1200" b="0" i="0" u="none" strike="noStrike" kern="1200" baseline="0" dirty="0">
                <a:solidFill>
                  <a:schemeClr val="tx1"/>
                </a:solidFill>
                <a:latin typeface="+mn-lt"/>
                <a:ea typeface="+mn-ea"/>
                <a:cs typeface="+mn-cs"/>
              </a:rPr>
              <a:t>are and how to prevent contamination.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Parasites do not grow in food. They get nourishment and protection from other living organisms known as hosts. A host may be a person, animal, or plant.</a:t>
            </a:r>
          </a:p>
          <a:p>
            <a:r>
              <a:rPr lang="en-US" sz="1200" b="0" i="0" u="none" strike="noStrike" kern="1200" baseline="0" dirty="0">
                <a:solidFill>
                  <a:schemeClr val="tx1"/>
                </a:solidFill>
                <a:latin typeface="+mn-lt"/>
                <a:ea typeface="+mn-ea"/>
                <a:cs typeface="+mn-cs"/>
              </a:rPr>
              <a:t>Parasites can live in cows, chickens, pigs, and fish—many types of food that humans like to eat. They also can contaminate water.</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32</a:t>
            </a:fld>
            <a:endParaRPr lang="en-US" dirty="0"/>
          </a:p>
        </p:txBody>
      </p:sp>
    </p:spTree>
    <p:extLst>
      <p:ext uri="{BB962C8B-B14F-4D97-AF65-F5344CB8AC3E}">
        <p14:creationId xmlns:p14="http://schemas.microsoft.com/office/powerpoint/2010/main" val="6445994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the United States, the most common foodborne parasites are protozoa, roundworms, and tapeworms. The foodborne parasite that causes the most</a:t>
            </a:r>
          </a:p>
          <a:p>
            <a:r>
              <a:rPr lang="en-US" sz="1200" b="0" i="0" u="none" strike="noStrike" kern="1200" baseline="0" dirty="0">
                <a:solidFill>
                  <a:schemeClr val="tx1"/>
                </a:solidFill>
                <a:latin typeface="+mn-lt"/>
                <a:ea typeface="+mn-ea"/>
                <a:cs typeface="+mn-cs"/>
              </a:rPr>
              <a:t>hospitalizations and deaths in this country is Toxoplasma gondii, which causes toxoplasmosis.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Illness caused by parasites is preventable. The most important measure that restaurant and foodservice managers can take to prevent parasites is to</a:t>
            </a:r>
          </a:p>
          <a:p>
            <a:r>
              <a:rPr lang="en-US" sz="1200" b="0" i="0" u="none" strike="noStrike" kern="1200" baseline="0" dirty="0">
                <a:solidFill>
                  <a:schemeClr val="tx1"/>
                </a:solidFill>
                <a:latin typeface="+mn-lt"/>
                <a:ea typeface="+mn-ea"/>
                <a:cs typeface="+mn-cs"/>
              </a:rPr>
              <a:t>purchase food from approved, reputable suppliers.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33</a:t>
            </a:fld>
            <a:endParaRPr lang="en-US" dirty="0"/>
          </a:p>
        </p:txBody>
      </p:sp>
    </p:spTree>
    <p:extLst>
      <p:ext uri="{BB962C8B-B14F-4D97-AF65-F5344CB8AC3E}">
        <p14:creationId xmlns:p14="http://schemas.microsoft.com/office/powerpoint/2010/main" val="32119113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Fungi can cause illness, but most commonly they are responsible for spoiling food. Fungi are found in air, soil, plants, water, and some food. Mold</a:t>
            </a:r>
          </a:p>
          <a:p>
            <a:r>
              <a:rPr lang="en-US" sz="1200" b="0" i="0" u="none" strike="noStrike" kern="1200" baseline="0" dirty="0">
                <a:solidFill>
                  <a:schemeClr val="tx1"/>
                </a:solidFill>
                <a:latin typeface="+mn-lt"/>
                <a:ea typeface="+mn-ea"/>
                <a:cs typeface="+mn-cs"/>
              </a:rPr>
              <a:t>and yeast are two examples of fungi.</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34</a:t>
            </a:fld>
            <a:endParaRPr lang="en-US" dirty="0"/>
          </a:p>
        </p:txBody>
      </p:sp>
    </p:spTree>
    <p:extLst>
      <p:ext uri="{BB962C8B-B14F-4D97-AF65-F5344CB8AC3E}">
        <p14:creationId xmlns:p14="http://schemas.microsoft.com/office/powerpoint/2010/main" val="26468110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Mold that is visible to the human eye is actually a tangled mass of thousands of tiny mold plants. Molds share some basic characteristics. They grow under</a:t>
            </a:r>
          </a:p>
          <a:p>
            <a:r>
              <a:rPr lang="en-US" sz="1200" b="0" i="0" u="none" strike="noStrike" kern="1200" baseline="0" dirty="0">
                <a:solidFill>
                  <a:schemeClr val="tx1"/>
                </a:solidFill>
                <a:latin typeface="+mn-lt"/>
                <a:ea typeface="+mn-ea"/>
                <a:cs typeface="+mn-cs"/>
              </a:rPr>
              <a:t>almost any condition, but they grow especially well in acidic food with little moisture. Jams, jellies, and cured, salty meat such as bacon are examples of this</a:t>
            </a:r>
          </a:p>
          <a:p>
            <a:r>
              <a:rPr lang="en-US" sz="1200" b="0" i="0" u="none" strike="noStrike" kern="1200" baseline="0" dirty="0">
                <a:solidFill>
                  <a:schemeClr val="tx1"/>
                </a:solidFill>
                <a:latin typeface="+mn-lt"/>
                <a:ea typeface="+mn-ea"/>
                <a:cs typeface="+mn-cs"/>
              </a:rPr>
              <a:t>kind of food.</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35</a:t>
            </a:fld>
            <a:endParaRPr lang="en-US" dirty="0"/>
          </a:p>
        </p:txBody>
      </p:sp>
    </p:spTree>
    <p:extLst>
      <p:ext uri="{BB962C8B-B14F-4D97-AF65-F5344CB8AC3E}">
        <p14:creationId xmlns:p14="http://schemas.microsoft.com/office/powerpoint/2010/main" val="16194943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Molds often spoil food and sometimes produce toxins that can make people sick. Refrigerator and freezer temperatures may slow the growth of molds, but</a:t>
            </a:r>
          </a:p>
          <a:p>
            <a:r>
              <a:rPr lang="en-US" sz="1200" b="0" i="0" u="none" strike="noStrike" kern="1200" baseline="0" dirty="0">
                <a:solidFill>
                  <a:schemeClr val="tx1"/>
                </a:solidFill>
                <a:latin typeface="+mn-lt"/>
                <a:ea typeface="+mn-ea"/>
                <a:cs typeface="+mn-cs"/>
              </a:rPr>
              <a:t>cold does not kill them. Sometimes mold is intentionally used to affect the flavor or characteristics of a product. This is often done with cheese. Brie, camembert,</a:t>
            </a:r>
          </a:p>
          <a:p>
            <a:r>
              <a:rPr lang="en-US" sz="1200" b="0" i="0" u="none" strike="noStrike" kern="1200" baseline="0" dirty="0">
                <a:solidFill>
                  <a:schemeClr val="tx1"/>
                </a:solidFill>
                <a:latin typeface="+mn-lt"/>
                <a:ea typeface="+mn-ea"/>
                <a:cs typeface="+mn-cs"/>
              </a:rPr>
              <a:t>and gorgonzola are good examples. Unless the mold is a natural part of the product, throw out all moldy food.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Image: Mold may be a natural part of cheese, such as the gorgonzola on top. But cheese that has turned moldy, such as the moldy cheddar on the bottom, should be thrown out.</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36</a:t>
            </a:fld>
            <a:endParaRPr lang="en-US" dirty="0"/>
          </a:p>
        </p:txBody>
      </p:sp>
    </p:spTree>
    <p:extLst>
      <p:ext uri="{BB962C8B-B14F-4D97-AF65-F5344CB8AC3E}">
        <p14:creationId xmlns:p14="http://schemas.microsoft.com/office/powerpoint/2010/main" val="13519938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Yeast can spoil food quickly. The signs of spoilage include the smell or taste of alcohol, white or pink discoloration, slime, and bubbles.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37</a:t>
            </a:fld>
            <a:endParaRPr lang="en-US" dirty="0"/>
          </a:p>
        </p:txBody>
      </p:sp>
    </p:spTree>
    <p:extLst>
      <p:ext uri="{BB962C8B-B14F-4D97-AF65-F5344CB8AC3E}">
        <p14:creationId xmlns:p14="http://schemas.microsoft.com/office/powerpoint/2010/main" val="30306701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Like molds, yeasts grow well in acidic food with little moisture. Examples include jellies, jams, syrup, honey, and fruit or fruit juice.</a:t>
            </a:r>
          </a:p>
          <a:p>
            <a:r>
              <a:rPr lang="en-US" sz="1200" b="0" i="0" u="none" strike="noStrike" kern="1200" baseline="0" dirty="0">
                <a:solidFill>
                  <a:schemeClr val="tx1"/>
                </a:solidFill>
                <a:latin typeface="+mn-lt"/>
                <a:ea typeface="+mn-ea"/>
                <a:cs typeface="+mn-cs"/>
              </a:rPr>
              <a:t>Throw out any food that has been spoiled by yeast.</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38</a:t>
            </a:fld>
            <a:endParaRPr lang="en-US" dirty="0"/>
          </a:p>
        </p:txBody>
      </p:sp>
    </p:spTree>
    <p:extLst>
      <p:ext uri="{BB962C8B-B14F-4D97-AF65-F5344CB8AC3E}">
        <p14:creationId xmlns:p14="http://schemas.microsoft.com/office/powerpoint/2010/main" val="31286817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Some pathogens make biological toxins, or poisons. Certain kinds of plants or animals contain toxins naturally. Sometimes plants or animals can become</a:t>
            </a:r>
          </a:p>
          <a:p>
            <a:r>
              <a:rPr lang="en-US" sz="1200" b="0" i="0" u="none" strike="noStrike" kern="1200" baseline="0" dirty="0">
                <a:solidFill>
                  <a:schemeClr val="tx1"/>
                </a:solidFill>
                <a:latin typeface="+mn-lt"/>
                <a:ea typeface="+mn-ea"/>
                <a:cs typeface="+mn-cs"/>
              </a:rPr>
              <a:t>contaminated with biological toxins somewhere in the food chain. Examples of this might be contaminated seafood resulting from fish eating toxic algae,</a:t>
            </a:r>
          </a:p>
          <a:p>
            <a:r>
              <a:rPr lang="en-US" sz="1200" b="0" i="0" u="none" strike="noStrike" kern="1200" baseline="0" dirty="0">
                <a:solidFill>
                  <a:schemeClr val="tx1"/>
                </a:solidFill>
                <a:latin typeface="+mn-lt"/>
                <a:ea typeface="+mn-ea"/>
                <a:cs typeface="+mn-cs"/>
              </a:rPr>
              <a:t>or poisonous wild mushrooms. Toxins can make people sick, so restaurant and foodservice managers must be aware of them.</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39</a:t>
            </a:fld>
            <a:endParaRPr lang="en-US" dirty="0"/>
          </a:p>
        </p:txBody>
      </p:sp>
    </p:spTree>
    <p:extLst>
      <p:ext uri="{BB962C8B-B14F-4D97-AF65-F5344CB8AC3E}">
        <p14:creationId xmlns:p14="http://schemas.microsoft.com/office/powerpoint/2010/main" val="35577249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Chemical contaminants pose a risk to food safety. These contaminants come from everyday items that may be found in many restaurant and foodservice</a:t>
            </a:r>
          </a:p>
          <a:p>
            <a:r>
              <a:rPr lang="en-US" sz="1200" b="0" i="0" u="none" strike="noStrike" kern="1200" baseline="0" dirty="0">
                <a:solidFill>
                  <a:schemeClr val="tx1"/>
                </a:solidFill>
                <a:latin typeface="+mn-lt"/>
                <a:ea typeface="+mn-ea"/>
                <a:cs typeface="+mn-cs"/>
              </a:rPr>
              <a:t>operations.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Restaurant and foodservice chemicals can contaminate food if they are used or stored in the wrong manner. This includes cleaners, sanitizers, polishes, and</a:t>
            </a:r>
          </a:p>
          <a:p>
            <a:r>
              <a:rPr lang="en-US" sz="1200" b="0" i="0" u="none" strike="noStrike" kern="1200" baseline="0" dirty="0">
                <a:solidFill>
                  <a:schemeClr val="tx1"/>
                </a:solidFill>
                <a:latin typeface="+mn-lt"/>
                <a:ea typeface="+mn-ea"/>
                <a:cs typeface="+mn-cs"/>
              </a:rPr>
              <a:t>machine lubricants. Chemicals should be stored in a separate area away from food, utensils, and equipment used for food. You should always follow the</a:t>
            </a:r>
          </a:p>
          <a:p>
            <a:r>
              <a:rPr lang="en-US" sz="1200" b="0" i="0" u="none" strike="noStrike" kern="1200" baseline="0" dirty="0">
                <a:solidFill>
                  <a:schemeClr val="tx1"/>
                </a:solidFill>
                <a:latin typeface="+mn-lt"/>
                <a:ea typeface="+mn-ea"/>
                <a:cs typeface="+mn-cs"/>
              </a:rPr>
              <a:t>manufacturers’ directions when using chemicals, especially while food is being prepared.</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40</a:t>
            </a:fld>
            <a:endParaRPr lang="en-US" dirty="0"/>
          </a:p>
        </p:txBody>
      </p:sp>
    </p:spTree>
    <p:extLst>
      <p:ext uri="{BB962C8B-B14F-4D97-AF65-F5344CB8AC3E}">
        <p14:creationId xmlns:p14="http://schemas.microsoft.com/office/powerpoint/2010/main" val="21125010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Physical contamination happens when objects get into food. These objects can be naturally occurring, such as the bones in fish. Other contaminants result from</a:t>
            </a:r>
          </a:p>
          <a:p>
            <a:r>
              <a:rPr lang="en-US" sz="1200" b="0" i="0" u="none" strike="noStrike" kern="1200" baseline="0" dirty="0">
                <a:solidFill>
                  <a:schemeClr val="tx1"/>
                </a:solidFill>
                <a:latin typeface="+mn-lt"/>
                <a:ea typeface="+mn-ea"/>
                <a:cs typeface="+mn-cs"/>
              </a:rPr>
              <a:t>accidents and mistakes.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41</a:t>
            </a:fld>
            <a:endParaRPr lang="en-US" dirty="0"/>
          </a:p>
        </p:txBody>
      </p:sp>
    </p:spTree>
    <p:extLst>
      <p:ext uri="{BB962C8B-B14F-4D97-AF65-F5344CB8AC3E}">
        <p14:creationId xmlns:p14="http://schemas.microsoft.com/office/powerpoint/2010/main" val="3823631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Most important are the human costs.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 will play an important role in keeping food safe. And preventing foodborne illness does not need to be complicated. In fact, sometimes it can be as easy</a:t>
            </a:r>
          </a:p>
          <a:p>
            <a:r>
              <a:rPr lang="en-US" sz="1200" b="0" i="0" u="none" strike="noStrike" kern="1200" baseline="0" dirty="0">
                <a:solidFill>
                  <a:schemeClr val="tx1"/>
                </a:solidFill>
                <a:latin typeface="+mn-lt"/>
                <a:ea typeface="+mn-ea"/>
                <a:cs typeface="+mn-cs"/>
              </a:rPr>
              <a:t>as remembering to wash your hands. Once you understand the basics of food safety, you can take steps to prevent food-related problems.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6</a:t>
            </a:fld>
            <a:endParaRPr lang="en-US" dirty="0"/>
          </a:p>
        </p:txBody>
      </p:sp>
    </p:spTree>
    <p:extLst>
      <p:ext uri="{BB962C8B-B14F-4D97-AF65-F5344CB8AC3E}">
        <p14:creationId xmlns:p14="http://schemas.microsoft.com/office/powerpoint/2010/main" val="24458860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42</a:t>
            </a:fld>
            <a:endParaRPr lang="en-US" dirty="0"/>
          </a:p>
        </p:txBody>
      </p:sp>
    </p:spTree>
    <p:extLst>
      <p:ext uri="{BB962C8B-B14F-4D97-AF65-F5344CB8AC3E}">
        <p14:creationId xmlns:p14="http://schemas.microsoft.com/office/powerpoint/2010/main" val="16274160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Most physical contamination can be prevented by doing the following: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Inspecting food closely when it is received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Practicing good personal hygiene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Following safe preparation procedures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43</a:t>
            </a:fld>
            <a:endParaRPr lang="en-US" dirty="0"/>
          </a:p>
        </p:txBody>
      </p:sp>
    </p:spTree>
    <p:extLst>
      <p:ext uri="{BB962C8B-B14F-4D97-AF65-F5344CB8AC3E}">
        <p14:creationId xmlns:p14="http://schemas.microsoft.com/office/powerpoint/2010/main" val="11036196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number of people in the United States with food allergies is increasing. A </a:t>
            </a:r>
            <a:r>
              <a:rPr lang="en-US" sz="1200" b="1" i="0" u="none" strike="noStrike" kern="1200" baseline="0" dirty="0">
                <a:solidFill>
                  <a:schemeClr val="tx1"/>
                </a:solidFill>
                <a:latin typeface="+mn-lt"/>
                <a:ea typeface="+mn-ea"/>
                <a:cs typeface="+mn-cs"/>
              </a:rPr>
              <a:t>food allergy </a:t>
            </a:r>
            <a:r>
              <a:rPr lang="en-US" sz="1200" b="0" i="0" u="none" strike="noStrike" kern="1200" baseline="0" dirty="0">
                <a:solidFill>
                  <a:schemeClr val="tx1"/>
                </a:solidFill>
                <a:latin typeface="+mn-lt"/>
                <a:ea typeface="+mn-ea"/>
                <a:cs typeface="+mn-cs"/>
              </a:rPr>
              <a:t>is the body’s negative reaction to a food protein. The proteins</a:t>
            </a:r>
          </a:p>
          <a:p>
            <a:r>
              <a:rPr lang="en-US" sz="1200" b="0" i="0" u="none" strike="noStrike" kern="1200" baseline="0" dirty="0">
                <a:solidFill>
                  <a:schemeClr val="tx1"/>
                </a:solidFill>
                <a:latin typeface="+mn-lt"/>
                <a:ea typeface="+mn-ea"/>
                <a:cs typeface="+mn-cs"/>
              </a:rPr>
              <a:t>that cause allergic reactions are called </a:t>
            </a:r>
            <a:r>
              <a:rPr lang="en-US" sz="1200" b="1" i="0" u="none" strike="noStrike" kern="1200" baseline="0" dirty="0">
                <a:solidFill>
                  <a:schemeClr val="tx1"/>
                </a:solidFill>
                <a:latin typeface="+mn-lt"/>
                <a:ea typeface="+mn-ea"/>
                <a:cs typeface="+mn-cs"/>
              </a:rPr>
              <a:t>food allergens</a:t>
            </a:r>
            <a:r>
              <a:rPr lang="en-US" sz="1200" b="0" i="0" u="none" strike="noStrike" kern="1200" baseline="0" dirty="0">
                <a:solidFill>
                  <a:schemeClr val="tx1"/>
                </a:solidFill>
                <a:latin typeface="+mn-lt"/>
                <a:ea typeface="+mn-ea"/>
                <a:cs typeface="+mn-cs"/>
              </a:rPr>
              <a:t>, and these proteins occur naturally. When enough of the allergen is eaten, the immune system</a:t>
            </a:r>
          </a:p>
          <a:p>
            <a:r>
              <a:rPr lang="en-US" sz="1200" b="0" i="0" u="none" strike="noStrike" kern="1200" baseline="0" dirty="0">
                <a:solidFill>
                  <a:schemeClr val="tx1"/>
                </a:solidFill>
                <a:latin typeface="+mn-lt"/>
                <a:ea typeface="+mn-ea"/>
                <a:cs typeface="+mn-cs"/>
              </a:rPr>
              <a:t>mistakenly considers it harmful and attacks the protein. This can result in an allergic reaction.</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44</a:t>
            </a:fld>
            <a:endParaRPr lang="en-US" dirty="0"/>
          </a:p>
        </p:txBody>
      </p:sp>
    </p:spTree>
    <p:extLst>
      <p:ext uri="{BB962C8B-B14F-4D97-AF65-F5344CB8AC3E}">
        <p14:creationId xmlns:p14="http://schemas.microsoft.com/office/powerpoint/2010/main" val="13706129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People with food allergies can become sick or sometimes die from eating even a tiny amount of a triggering allergen. In fact, if a food allergen even</a:t>
            </a:r>
          </a:p>
          <a:p>
            <a:r>
              <a:rPr lang="en-US" sz="1200" b="0" i="0" u="none" strike="noStrike" kern="1200" baseline="0" dirty="0">
                <a:solidFill>
                  <a:schemeClr val="tx1"/>
                </a:solidFill>
                <a:latin typeface="+mn-lt"/>
                <a:ea typeface="+mn-ea"/>
                <a:cs typeface="+mn-cs"/>
              </a:rPr>
              <a:t>touches a dish that an allergic guest eats, it can be enough to trigger a reaction. When a food item containing an allergen comes in contact with</a:t>
            </a:r>
          </a:p>
          <a:p>
            <a:r>
              <a:rPr lang="en-US" sz="1200" b="0" i="0" u="none" strike="noStrike" kern="1200" baseline="0" dirty="0">
                <a:solidFill>
                  <a:schemeClr val="tx1"/>
                </a:solidFill>
                <a:latin typeface="+mn-lt"/>
                <a:ea typeface="+mn-ea"/>
                <a:cs typeface="+mn-cs"/>
              </a:rPr>
              <a:t>another food item and their proteins mix, it is called cross-contact. It sounds similar to cross-contamination, but cross-contact refers specifically to</a:t>
            </a:r>
          </a:p>
          <a:p>
            <a:r>
              <a:rPr lang="en-US" sz="1200" b="0" i="0" u="none" strike="noStrike" kern="1200" baseline="0" dirty="0">
                <a:solidFill>
                  <a:schemeClr val="tx1"/>
                </a:solidFill>
                <a:latin typeface="+mn-lt"/>
                <a:ea typeface="+mn-ea"/>
                <a:cs typeface="+mn-cs"/>
              </a:rPr>
              <a:t>food allergens.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45</a:t>
            </a:fld>
            <a:endParaRPr lang="en-US" dirty="0"/>
          </a:p>
        </p:txBody>
      </p:sp>
    </p:spTree>
    <p:extLst>
      <p:ext uri="{BB962C8B-B14F-4D97-AF65-F5344CB8AC3E}">
        <p14:creationId xmlns:p14="http://schemas.microsoft.com/office/powerpoint/2010/main" val="2212571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a restaurant or foodservice operation, managers, servers, and kitchen staff must each do their part to keep guests with food allergies safe. That means</a:t>
            </a:r>
          </a:p>
          <a:p>
            <a:r>
              <a:rPr lang="en-US" sz="1200" b="0" i="0" u="none" strike="noStrike" kern="1200" baseline="0" dirty="0">
                <a:solidFill>
                  <a:schemeClr val="tx1"/>
                </a:solidFill>
                <a:latin typeface="+mn-lt"/>
                <a:ea typeface="+mn-ea"/>
                <a:cs typeface="+mn-cs"/>
              </a:rPr>
              <a:t>keeping the food allergens away from the guests who are allergic to them.</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“Big Eight” food allergens account for 90 percent of all food allergy reactions in the United States.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46</a:t>
            </a:fld>
            <a:endParaRPr lang="en-US" dirty="0"/>
          </a:p>
        </p:txBody>
      </p:sp>
    </p:spTree>
    <p:extLst>
      <p:ext uri="{BB962C8B-B14F-4D97-AF65-F5344CB8AC3E}">
        <p14:creationId xmlns:p14="http://schemas.microsoft.com/office/powerpoint/2010/main" val="29024767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People who work with food need to be aware of the “Big Eight.” It is also important to know which menu items contain them. When a guest says that he</a:t>
            </a:r>
          </a:p>
          <a:p>
            <a:r>
              <a:rPr lang="en-US" sz="1200" b="0" i="0" u="none" strike="noStrike" kern="1200" baseline="0" dirty="0">
                <a:solidFill>
                  <a:schemeClr val="tx1"/>
                </a:solidFill>
                <a:latin typeface="+mn-lt"/>
                <a:ea typeface="+mn-ea"/>
                <a:cs typeface="+mn-cs"/>
              </a:rPr>
              <a:t>or she has a food allergy, you need to pay attention.</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47</a:t>
            </a:fld>
            <a:endParaRPr lang="en-US" dirty="0"/>
          </a:p>
        </p:txBody>
      </p:sp>
    </p:spTree>
    <p:extLst>
      <p:ext uri="{BB962C8B-B14F-4D97-AF65-F5344CB8AC3E}">
        <p14:creationId xmlns:p14="http://schemas.microsoft.com/office/powerpoint/2010/main" val="3296215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When serving guests with food allergies, servers must be ready to answer guests’ questions about any menu item. It is also important to know how to</a:t>
            </a:r>
          </a:p>
          <a:p>
            <a:r>
              <a:rPr lang="en-US" sz="1200" b="0" i="0" u="none" strike="noStrike" kern="1200" baseline="0" dirty="0">
                <a:solidFill>
                  <a:schemeClr val="tx1"/>
                </a:solidFill>
                <a:latin typeface="+mn-lt"/>
                <a:ea typeface="+mn-ea"/>
                <a:cs typeface="+mn-cs"/>
              </a:rPr>
              <a:t>prevent cross-contact. Here is how to keep guests safe:</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Tell the guest how each dish is made. It is important to know which dishes contain “Big Eight” allergens.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Tell the guest about any “secret” ingredients that may contain allergens. While you might not want to share these recipes with the public, you still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must be able to tell the guest if the dish contains an allergen.</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Suggest alternative menu items that do not have the food allergen.</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Identify the allergen special order. Clearly indicate the order for the guest with the allergy. This is important for the kitchen staff. Figure 6.8 shows one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example of this. It is also a good idea to verbally tell the kitchen staff about the food allergen.</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Hand-deliver the allergen special order to the guest. Do this separately from other food to prevent cross-contact.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Servers should never take a guess about what a menu item contains. If they do not know, they should ask someone who does, such as the manager or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kitchen staff.</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48</a:t>
            </a:fld>
            <a:endParaRPr lang="en-US" dirty="0"/>
          </a:p>
        </p:txBody>
      </p:sp>
    </p:spTree>
    <p:extLst>
      <p:ext uri="{BB962C8B-B14F-4D97-AF65-F5344CB8AC3E}">
        <p14:creationId xmlns:p14="http://schemas.microsoft.com/office/powerpoint/2010/main" val="23152823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When preparing food for guests with food allergies, kitchen staff must make sure that allergens are not transferred from food containing an allergen</a:t>
            </a:r>
          </a:p>
          <a:p>
            <a:r>
              <a:rPr lang="en-US" sz="1200" b="0" i="0" u="none" strike="noStrike" kern="1200" baseline="0" dirty="0">
                <a:solidFill>
                  <a:schemeClr val="tx1"/>
                </a:solidFill>
                <a:latin typeface="+mn-lt"/>
                <a:ea typeface="+mn-ea"/>
                <a:cs typeface="+mn-cs"/>
              </a:rPr>
              <a:t>to the food served to the guest. For example, think about a guest with a shellfish allergy who orders chicken nuggets. What happens if the chicken</a:t>
            </a:r>
          </a:p>
          <a:p>
            <a:r>
              <a:rPr lang="en-US" sz="1200" b="0" i="0" u="none" strike="noStrike" kern="1200" baseline="0" dirty="0">
                <a:solidFill>
                  <a:schemeClr val="tx1"/>
                </a:solidFill>
                <a:latin typeface="+mn-lt"/>
                <a:ea typeface="+mn-ea"/>
                <a:cs typeface="+mn-cs"/>
              </a:rPr>
              <a:t>nuggets are cooked in a fryer that was used for shrimp? As you may have guessed, that is cross-contact.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Once food has come in contact with an allergen, it cannot be made safe again. For example, someone might be tempted to pick the almonds off of a</a:t>
            </a:r>
          </a:p>
          <a:p>
            <a:r>
              <a:rPr lang="en-US" sz="1200" b="0" i="0" u="none" strike="noStrike" kern="1200" baseline="0" dirty="0">
                <a:solidFill>
                  <a:schemeClr val="tx1"/>
                </a:solidFill>
                <a:latin typeface="+mn-lt"/>
                <a:ea typeface="+mn-ea"/>
                <a:cs typeface="+mn-cs"/>
              </a:rPr>
              <a:t>salad for a guest with a tree nut allergy. But that salad can still cause an allergic reaction, even with the nuts removed. If you see cross-contact happen, set the</a:t>
            </a:r>
          </a:p>
          <a:p>
            <a:r>
              <a:rPr lang="en-US" sz="1200" b="0" i="0" u="none" strike="noStrike" kern="1200" baseline="0" dirty="0">
                <a:solidFill>
                  <a:schemeClr val="tx1"/>
                </a:solidFill>
                <a:latin typeface="+mn-lt"/>
                <a:ea typeface="+mn-ea"/>
                <a:cs typeface="+mn-cs"/>
              </a:rPr>
              <a:t>food aside and do not serve it to a guest with a food allergy.</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49</a:t>
            </a:fld>
            <a:endParaRPr lang="en-US" dirty="0"/>
          </a:p>
        </p:txBody>
      </p:sp>
    </p:spTree>
    <p:extLst>
      <p:ext uri="{BB962C8B-B14F-4D97-AF65-F5344CB8AC3E}">
        <p14:creationId xmlns:p14="http://schemas.microsoft.com/office/powerpoint/2010/main" val="28152870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Steps that kitchen staff must take to avoid cross-contact.</a:t>
            </a: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50</a:t>
            </a:fld>
            <a:endParaRPr lang="en-US" dirty="0"/>
          </a:p>
        </p:txBody>
      </p:sp>
    </p:spTree>
    <p:extLst>
      <p:ext uri="{BB962C8B-B14F-4D97-AF65-F5344CB8AC3E}">
        <p14:creationId xmlns:p14="http://schemas.microsoft.com/office/powerpoint/2010/main" val="34445644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Wash, rinse, and sanitize cookware, utensils, and equipment before preparing the food. This includes food-prep surfaces. Some operations use a separate set of utensils just for allergen</a:t>
            </a:r>
          </a:p>
          <a:p>
            <a:r>
              <a:rPr lang="en-US" sz="1200" b="0" i="0" u="none" strike="noStrike" kern="1200" baseline="0" dirty="0">
                <a:solidFill>
                  <a:schemeClr val="tx1"/>
                </a:solidFill>
                <a:latin typeface="+mn-lt"/>
                <a:ea typeface="+mn-ea"/>
                <a:cs typeface="+mn-cs"/>
              </a:rPr>
              <a:t>special orders.</a:t>
            </a:r>
          </a:p>
          <a:p>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51</a:t>
            </a:fld>
            <a:endParaRPr lang="en-US" dirty="0"/>
          </a:p>
        </p:txBody>
      </p:sp>
    </p:spTree>
    <p:extLst>
      <p:ext uri="{BB962C8B-B14F-4D97-AF65-F5344CB8AC3E}">
        <p14:creationId xmlns:p14="http://schemas.microsoft.com/office/powerpoint/2010/main" val="4064558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Certain groups of people have a higher risk of getting a foodborne illness than others. These groups are known as</a:t>
            </a:r>
            <a:r>
              <a:rPr lang="en-US" sz="1200" b="1" i="0" u="none" strike="noStrike" kern="1200" baseline="0" dirty="0">
                <a:solidFill>
                  <a:schemeClr val="tx1"/>
                </a:solidFill>
                <a:latin typeface="+mn-lt"/>
                <a:ea typeface="+mn-ea"/>
                <a:cs typeface="+mn-cs"/>
              </a:rPr>
              <a:t> high-risk populations</a:t>
            </a:r>
            <a:r>
              <a:rPr lang="en-US" sz="1200" b="0" i="0" u="none" strike="noStrike" kern="1200" baseline="0" dirty="0">
                <a:solidFill>
                  <a:schemeClr val="tx1"/>
                </a:solidFill>
                <a:latin typeface="+mn-lt"/>
                <a:ea typeface="+mn-ea"/>
                <a:cs typeface="+mn-cs"/>
              </a:rPr>
              <a:t>. The main reason</a:t>
            </a:r>
          </a:p>
          <a:p>
            <a:r>
              <a:rPr lang="en-US" sz="1200" b="0" i="0" u="none" strike="noStrike" kern="1200" baseline="0" dirty="0">
                <a:solidFill>
                  <a:schemeClr val="tx1"/>
                </a:solidFill>
                <a:latin typeface="+mn-lt"/>
                <a:ea typeface="+mn-ea"/>
                <a:cs typeface="+mn-cs"/>
              </a:rPr>
              <a:t>these people have a higher risk is that they have weakened immune systems. The </a:t>
            </a:r>
            <a:r>
              <a:rPr lang="en-US" sz="1200" b="1" i="0" u="none" strike="noStrike" kern="1200" baseline="0" dirty="0">
                <a:solidFill>
                  <a:schemeClr val="tx1"/>
                </a:solidFill>
                <a:latin typeface="+mn-lt"/>
                <a:ea typeface="+mn-ea"/>
                <a:cs typeface="+mn-cs"/>
              </a:rPr>
              <a:t>immune system </a:t>
            </a:r>
            <a:r>
              <a:rPr lang="en-US" sz="1200" b="0" i="0" u="none" strike="noStrike" kern="1200" baseline="0" dirty="0">
                <a:solidFill>
                  <a:schemeClr val="tx1"/>
                </a:solidFill>
                <a:latin typeface="+mn-lt"/>
                <a:ea typeface="+mn-ea"/>
                <a:cs typeface="+mn-cs"/>
              </a:rPr>
              <a:t>is the body’s defense against illness. When the system is</a:t>
            </a:r>
          </a:p>
          <a:p>
            <a:r>
              <a:rPr lang="en-US" sz="1200" b="0" i="0" u="none" strike="noStrike" kern="1200" baseline="0" dirty="0">
                <a:solidFill>
                  <a:schemeClr val="tx1"/>
                </a:solidFill>
                <a:latin typeface="+mn-lt"/>
                <a:ea typeface="+mn-ea"/>
                <a:cs typeface="+mn-cs"/>
              </a:rPr>
              <a:t>weak, it cannot fight off illness as easily as a healthy system.</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7</a:t>
            </a:fld>
            <a:endParaRPr lang="en-US" dirty="0"/>
          </a:p>
        </p:txBody>
      </p:sp>
    </p:spTree>
    <p:extLst>
      <p:ext uri="{BB962C8B-B14F-4D97-AF65-F5344CB8AC3E}">
        <p14:creationId xmlns:p14="http://schemas.microsoft.com/office/powerpoint/2010/main" val="37070010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Make sure the allergen does not touch anything that is going to be served to or used by these guests. This includes food, beverages, and utensils, or anything that is used in preparing food for</a:t>
            </a:r>
          </a:p>
          <a:p>
            <a:r>
              <a:rPr lang="en-US" sz="1200" b="0" i="0" u="none" strike="noStrike" kern="1200" baseline="0" dirty="0">
                <a:solidFill>
                  <a:schemeClr val="tx1"/>
                </a:solidFill>
                <a:latin typeface="+mn-lt"/>
                <a:ea typeface="+mn-ea"/>
                <a:cs typeface="+mn-cs"/>
              </a:rPr>
              <a:t>them, such as equipment and gloves.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52</a:t>
            </a:fld>
            <a:endParaRPr lang="en-US" dirty="0"/>
          </a:p>
        </p:txBody>
      </p:sp>
    </p:spTree>
    <p:extLst>
      <p:ext uri="{BB962C8B-B14F-4D97-AF65-F5344CB8AC3E}">
        <p14:creationId xmlns:p14="http://schemas.microsoft.com/office/powerpoint/2010/main" val="35643078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Wash your hands and change gloves before preparing the food.</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53</a:t>
            </a:fld>
            <a:endParaRPr lang="en-US" dirty="0"/>
          </a:p>
        </p:txBody>
      </p:sp>
    </p:spTree>
    <p:extLst>
      <p:ext uri="{BB962C8B-B14F-4D97-AF65-F5344CB8AC3E}">
        <p14:creationId xmlns:p14="http://schemas.microsoft.com/office/powerpoint/2010/main" val="39888124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Use equipment assigned only for preparing allergen special orders. Use separate fryers and cooking oils when frying food for guests with food allergies.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54</a:t>
            </a:fld>
            <a:endParaRPr lang="en-US" dirty="0"/>
          </a:p>
        </p:txBody>
      </p:sp>
    </p:spTree>
    <p:extLst>
      <p:ext uri="{BB962C8B-B14F-4D97-AF65-F5344CB8AC3E}">
        <p14:creationId xmlns:p14="http://schemas.microsoft.com/office/powerpoint/2010/main" val="27269016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prevention measures discussed throughout this section will help prevent accidental contamination of food. But restaurant and foodservice employees</a:t>
            </a:r>
          </a:p>
          <a:p>
            <a:r>
              <a:rPr lang="en-US" sz="1200" b="0" i="0" u="none" strike="noStrike" kern="1200" baseline="0" dirty="0">
                <a:solidFill>
                  <a:schemeClr val="tx1"/>
                </a:solidFill>
                <a:latin typeface="+mn-lt"/>
                <a:ea typeface="+mn-ea"/>
                <a:cs typeface="+mn-cs"/>
              </a:rPr>
              <a:t>also must take steps to prevent people from purposely contaminating food. Competitors, vendors, former staff, guests, or terrorists may try to tamper with</a:t>
            </a:r>
          </a:p>
          <a:p>
            <a:r>
              <a:rPr lang="en-US" sz="1200" b="0" i="0" u="none" strike="noStrike" kern="1200" baseline="0" dirty="0">
                <a:solidFill>
                  <a:schemeClr val="tx1"/>
                </a:solidFill>
                <a:latin typeface="+mn-lt"/>
                <a:ea typeface="+mn-ea"/>
                <a:cs typeface="+mn-cs"/>
              </a:rPr>
              <a:t>the food in your operation. Attacks might occur anywhere from the farm to the restaurant. They are usually focused on a specific food item, a manufacturing</a:t>
            </a:r>
          </a:p>
          <a:p>
            <a:r>
              <a:rPr lang="en-US" sz="1200" b="0" i="0" u="none" strike="noStrike" kern="1200" baseline="0" dirty="0">
                <a:solidFill>
                  <a:schemeClr val="tx1"/>
                </a:solidFill>
                <a:latin typeface="+mn-lt"/>
                <a:ea typeface="+mn-ea"/>
                <a:cs typeface="+mn-cs"/>
              </a:rPr>
              <a:t>process, or a business. The best way to protect food is to make it as difficult as possible for someone to tamper with it.</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55</a:t>
            </a:fld>
            <a:endParaRPr lang="en-US" dirty="0"/>
          </a:p>
        </p:txBody>
      </p:sp>
    </p:spTree>
    <p:extLst>
      <p:ext uri="{BB962C8B-B14F-4D97-AF65-F5344CB8AC3E}">
        <p14:creationId xmlns:p14="http://schemas.microsoft.com/office/powerpoint/2010/main" val="31397564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One important way to prevent tampering is to control access to the operation’s food-storage and preparation areas. Uniforms and name tags help identify staff</a:t>
            </a:r>
          </a:p>
          <a:p>
            <a:r>
              <a:rPr lang="en-US" sz="1200" b="0" i="0" u="none" strike="noStrike" kern="1200" baseline="0" dirty="0">
                <a:solidFill>
                  <a:schemeClr val="tx1"/>
                </a:solidFill>
                <a:latin typeface="+mn-lt"/>
                <a:ea typeface="+mn-ea"/>
                <a:cs typeface="+mn-cs"/>
              </a:rPr>
              <a:t>and vendors. Security badges also help ensure that only the people who belong there are in the specific food area. All staff in an operation, from buser to</a:t>
            </a:r>
          </a:p>
          <a:p>
            <a:r>
              <a:rPr lang="en-US" sz="1200" b="0" i="0" u="none" strike="noStrike" kern="1200" baseline="0" dirty="0">
                <a:solidFill>
                  <a:schemeClr val="tx1"/>
                </a:solidFill>
                <a:latin typeface="+mn-lt"/>
                <a:ea typeface="+mn-ea"/>
                <a:cs typeface="+mn-cs"/>
              </a:rPr>
              <a:t>executive chef, should report anything that seems suspicious. As the saying goes, “If you see something, say something.”</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56</a:t>
            </a:fld>
            <a:endParaRPr lang="en-US" dirty="0"/>
          </a:p>
        </p:txBody>
      </p:sp>
    </p:spTree>
    <p:extLst>
      <p:ext uri="{BB962C8B-B14F-4D97-AF65-F5344CB8AC3E}">
        <p14:creationId xmlns:p14="http://schemas.microsoft.com/office/powerpoint/2010/main" val="18966188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Today, many government departments monitor food safety. In the United States, most regulations that affect restaurant and foodservice operations are written at</a:t>
            </a:r>
          </a:p>
          <a:p>
            <a:r>
              <a:rPr lang="en-US" sz="1200" b="0" i="0" u="none" strike="noStrike" kern="1200" baseline="0" dirty="0">
                <a:solidFill>
                  <a:schemeClr val="tx1"/>
                </a:solidFill>
                <a:latin typeface="+mn-lt"/>
                <a:ea typeface="+mn-ea"/>
                <a:cs typeface="+mn-cs"/>
              </a:rPr>
              <a:t>the state level. However, federal, state, and local governments are all involved.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Food and Drug Administration (FDA) writes the </a:t>
            </a:r>
            <a:r>
              <a:rPr lang="en-US" sz="1200" b="0" i="1" u="none" strike="noStrike" kern="1200" baseline="0" dirty="0">
                <a:solidFill>
                  <a:schemeClr val="tx1"/>
                </a:solidFill>
                <a:latin typeface="+mn-lt"/>
                <a:ea typeface="+mn-ea"/>
                <a:cs typeface="+mn-cs"/>
              </a:rPr>
              <a:t>FDA Food Code</a:t>
            </a:r>
            <a:r>
              <a:rPr lang="en-US" sz="1200" b="0" i="0" u="none" strike="noStrike" kern="1200" baseline="0" dirty="0">
                <a:solidFill>
                  <a:schemeClr val="tx1"/>
                </a:solidFill>
                <a:latin typeface="+mn-lt"/>
                <a:ea typeface="+mn-ea"/>
                <a:cs typeface="+mn-cs"/>
              </a:rPr>
              <a:t>, which recommends specific food safety regulations for the restaurant and foodservice industry. </a:t>
            </a:r>
          </a:p>
          <a:p>
            <a:r>
              <a:rPr lang="en-US" sz="1200" b="0" i="0" u="none" strike="noStrike" kern="1200" baseline="0" dirty="0">
                <a:solidFill>
                  <a:schemeClr val="tx1"/>
                </a:solidFill>
                <a:latin typeface="+mn-lt"/>
                <a:ea typeface="+mn-ea"/>
                <a:cs typeface="+mn-cs"/>
              </a:rPr>
              <a:t>But the code is not actual law. Each state decides whether to adopt the </a:t>
            </a:r>
            <a:r>
              <a:rPr lang="en-US" sz="1200" b="0" i="1" u="none" strike="noStrike" kern="1200" baseline="0" dirty="0">
                <a:solidFill>
                  <a:schemeClr val="tx1"/>
                </a:solidFill>
                <a:latin typeface="+mn-lt"/>
                <a:ea typeface="+mn-ea"/>
                <a:cs typeface="+mn-cs"/>
              </a:rPr>
              <a:t>FDA Food Code </a:t>
            </a:r>
            <a:r>
              <a:rPr lang="en-US" sz="1200" b="0" i="0" u="none" strike="noStrike" kern="1200" baseline="0" dirty="0">
                <a:solidFill>
                  <a:schemeClr val="tx1"/>
                </a:solidFill>
                <a:latin typeface="+mn-lt"/>
                <a:ea typeface="+mn-ea"/>
                <a:cs typeface="+mn-cs"/>
              </a:rPr>
              <a:t>or some form of it as law. The laws passed at the state level are then enforced </a:t>
            </a:r>
          </a:p>
          <a:p>
            <a:r>
              <a:rPr lang="en-US" sz="1200" b="0" i="0" u="none" strike="noStrike" kern="1200" baseline="0" dirty="0">
                <a:solidFill>
                  <a:schemeClr val="tx1"/>
                </a:solidFill>
                <a:latin typeface="+mn-lt"/>
                <a:ea typeface="+mn-ea"/>
                <a:cs typeface="+mn-cs"/>
              </a:rPr>
              <a:t>by state or local (city or county) health departments. </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57</a:t>
            </a:fld>
            <a:endParaRPr lang="en-US" dirty="0"/>
          </a:p>
        </p:txBody>
      </p:sp>
    </p:spTree>
    <p:extLst>
      <p:ext uri="{BB962C8B-B14F-4D97-AF65-F5344CB8AC3E}">
        <p14:creationId xmlns:p14="http://schemas.microsoft.com/office/powerpoint/2010/main" val="42223738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Health inspectors from city, county, or state health departments conduct inspections in most states.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 </a:t>
            </a:r>
            <a:r>
              <a:rPr lang="en-US" sz="1200" b="1" i="0" u="none" strike="noStrike" kern="1200" baseline="0" dirty="0">
                <a:solidFill>
                  <a:schemeClr val="tx1"/>
                </a:solidFill>
                <a:latin typeface="+mn-lt"/>
                <a:ea typeface="+mn-ea"/>
                <a:cs typeface="+mn-cs"/>
              </a:rPr>
              <a:t>inspection</a:t>
            </a:r>
            <a:r>
              <a:rPr lang="en-US" sz="1200" b="0" i="0" u="none" strike="noStrike" kern="1200" baseline="0" dirty="0">
                <a:solidFill>
                  <a:schemeClr val="tx1"/>
                </a:solidFill>
                <a:latin typeface="+mn-lt"/>
                <a:ea typeface="+mn-ea"/>
                <a:cs typeface="+mn-cs"/>
              </a:rPr>
              <a:t> is a formal review or examination conducted to see if an operation is following food safety laws. All operations serving food to the public</a:t>
            </a:r>
          </a:p>
          <a:p>
            <a:r>
              <a:rPr lang="en-US" sz="1200" b="0" i="0" u="none" strike="noStrike" kern="1200" baseline="0" dirty="0">
                <a:solidFill>
                  <a:schemeClr val="tx1"/>
                </a:solidFill>
                <a:latin typeface="+mn-lt"/>
                <a:ea typeface="+mn-ea"/>
                <a:cs typeface="+mn-cs"/>
              </a:rPr>
              <a:t>are inspected. If violations are found, operations such as restaurants, hospitals, nursing homes, and schools may be temporarily closed. The most important</a:t>
            </a:r>
          </a:p>
          <a:p>
            <a:r>
              <a:rPr lang="en-US" sz="1200" b="0" i="0" u="none" strike="noStrike" kern="1200" baseline="0" dirty="0">
                <a:solidFill>
                  <a:schemeClr val="tx1"/>
                </a:solidFill>
                <a:latin typeface="+mn-lt"/>
                <a:ea typeface="+mn-ea"/>
                <a:cs typeface="+mn-cs"/>
              </a:rPr>
              <a:t>reason for inspections is that failing to keep food safe can put the health of guests at risk. Failing an inspection could also result in an operation going</a:t>
            </a:r>
          </a:p>
          <a:p>
            <a:r>
              <a:rPr lang="en-US" sz="1200" b="0" i="0" u="none" strike="noStrike" kern="1200" baseline="0" dirty="0">
                <a:solidFill>
                  <a:schemeClr val="tx1"/>
                </a:solidFill>
                <a:latin typeface="+mn-lt"/>
                <a:ea typeface="+mn-ea"/>
                <a:cs typeface="+mn-cs"/>
              </a:rPr>
              <a:t>out of business.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58</a:t>
            </a:fld>
            <a:endParaRPr lang="en-US" dirty="0"/>
          </a:p>
        </p:txBody>
      </p:sp>
    </p:spTree>
    <p:extLst>
      <p:ext uri="{BB962C8B-B14F-4D97-AF65-F5344CB8AC3E}">
        <p14:creationId xmlns:p14="http://schemas.microsoft.com/office/powerpoint/2010/main" val="27343057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Successful restaurant and foodservice managers understand local food safety requirements and design policies that address them. They also conduct their</a:t>
            </a:r>
          </a:p>
          <a:p>
            <a:r>
              <a:rPr lang="en-US" sz="1200" b="0" i="0" u="none" strike="noStrike" kern="1200" baseline="0" dirty="0">
                <a:solidFill>
                  <a:schemeClr val="tx1"/>
                </a:solidFill>
                <a:latin typeface="+mn-lt"/>
                <a:ea typeface="+mn-ea"/>
                <a:cs typeface="+mn-cs"/>
              </a:rPr>
              <a:t>own self-inspections. A self-inspection should check for the same things that a health inspector would look for, so that an operation is always prepared and</a:t>
            </a:r>
          </a:p>
          <a:p>
            <a:r>
              <a:rPr lang="en-US" sz="1200" b="0" i="0" u="none" strike="noStrike" kern="1200" baseline="0" dirty="0">
                <a:solidFill>
                  <a:schemeClr val="tx1"/>
                </a:solidFill>
                <a:latin typeface="+mn-lt"/>
                <a:ea typeface="+mn-ea"/>
                <a:cs typeface="+mn-cs"/>
              </a:rPr>
              <a:t>functioning appropriately.</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59</a:t>
            </a:fld>
            <a:endParaRPr lang="en-US" dirty="0"/>
          </a:p>
        </p:txBody>
      </p:sp>
    </p:spTree>
    <p:extLst>
      <p:ext uri="{BB962C8B-B14F-4D97-AF65-F5344CB8AC3E}">
        <p14:creationId xmlns:p14="http://schemas.microsoft.com/office/powerpoint/2010/main" val="2628479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These are the three main groups of high-risk populations:</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Elderly people: People’s immune systems weaken with age.</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Preschool-age children: Very young children have not yet built up strong immune systems.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People with compromised immune systems: People with cancer or on chemotherapy, people with HIV/AIDS, and transplant recipients all have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immune systems weakened by illness or treatment. Certain medications can also weaken the immune system.</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These people are all considered high-risk populations for foodborne illness. Operations that serve these groups—such as nursing homes or day care</a:t>
            </a:r>
          </a:p>
          <a:p>
            <a:r>
              <a:rPr lang="en-US" sz="1200" b="0" i="0" u="none" strike="noStrike" kern="1200" baseline="0" dirty="0">
                <a:solidFill>
                  <a:schemeClr val="tx1"/>
                </a:solidFill>
                <a:latin typeface="+mn-lt"/>
                <a:ea typeface="+mn-ea"/>
                <a:cs typeface="+mn-cs"/>
              </a:rPr>
              <a:t>centers—must sometimes follow special rules.</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8</a:t>
            </a:fld>
            <a:endParaRPr lang="en-US" dirty="0"/>
          </a:p>
        </p:txBody>
      </p:sp>
    </p:spTree>
    <p:extLst>
      <p:ext uri="{BB962C8B-B14F-4D97-AF65-F5344CB8AC3E}">
        <p14:creationId xmlns:p14="http://schemas.microsoft.com/office/powerpoint/2010/main" val="3012718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prevent foodborne illness, it is important to recognize the hazards that can make food unsafe. A hazard is something with the potential to cause harm.</a:t>
            </a:r>
          </a:p>
          <a:p>
            <a:r>
              <a:rPr lang="en-US" sz="1200" b="0" i="0" u="none" strike="noStrike" kern="1200" baseline="0" dirty="0">
                <a:solidFill>
                  <a:schemeClr val="tx1"/>
                </a:solidFill>
                <a:latin typeface="+mn-lt"/>
                <a:ea typeface="+mn-ea"/>
                <a:cs typeface="+mn-cs"/>
              </a:rPr>
              <a:t>In the preparation of food, hazards are divided into three categories: biological, chemical, and physical. Figure 6.1 shows examples of these hazards.</a:t>
            </a:r>
            <a:endParaRPr lang="en-US" dirty="0"/>
          </a:p>
          <a:p>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9</a:t>
            </a:fld>
            <a:endParaRPr lang="en-US" dirty="0"/>
          </a:p>
        </p:txBody>
      </p:sp>
    </p:spTree>
    <p:extLst>
      <p:ext uri="{BB962C8B-B14F-4D97-AF65-F5344CB8AC3E}">
        <p14:creationId xmlns:p14="http://schemas.microsoft.com/office/powerpoint/2010/main" val="3611922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Many hazards contaminate food because someone has handled the food incorrectly. Contamination means that harmful things are present in food,</a:t>
            </a:r>
          </a:p>
          <a:p>
            <a:r>
              <a:rPr lang="en-US" sz="1200" b="0" i="0" u="none" strike="noStrike" kern="1200" baseline="0" dirty="0">
                <a:solidFill>
                  <a:schemeClr val="tx1"/>
                </a:solidFill>
                <a:latin typeface="+mn-lt"/>
                <a:ea typeface="+mn-ea"/>
                <a:cs typeface="+mn-cs"/>
              </a:rPr>
              <a:t>making it unsafe to eat.</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10</a:t>
            </a:fld>
            <a:endParaRPr lang="en-US" dirty="0"/>
          </a:p>
        </p:txBody>
      </p:sp>
    </p:spTree>
    <p:extLst>
      <p:ext uri="{BB962C8B-B14F-4D97-AF65-F5344CB8AC3E}">
        <p14:creationId xmlns:p14="http://schemas.microsoft.com/office/powerpoint/2010/main" val="1286501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Microorganisms are small, living organisms that can be seen only through a microscope. Most living things, including humans, carry microorganisms</a:t>
            </a:r>
          </a:p>
          <a:p>
            <a:r>
              <a:rPr lang="en-US" sz="1200" b="0" i="0" u="none" strike="noStrike" kern="1200" baseline="0" dirty="0">
                <a:solidFill>
                  <a:schemeClr val="tx1"/>
                </a:solidFill>
                <a:latin typeface="+mn-lt"/>
                <a:ea typeface="+mn-ea"/>
                <a:cs typeface="+mn-cs"/>
              </a:rPr>
              <a:t>on, or in, their bodies. Microorganisms that cause illness are called pathogens. They can be transferred from surfaces and hands to food and</a:t>
            </a:r>
          </a:p>
          <a:p>
            <a:r>
              <a:rPr lang="en-US" sz="1200" b="0" i="0" u="none" strike="noStrike" kern="1200" baseline="0" dirty="0">
                <a:solidFill>
                  <a:schemeClr val="tx1"/>
                </a:solidFill>
                <a:latin typeface="+mn-lt"/>
                <a:ea typeface="+mn-ea"/>
                <a:cs typeface="+mn-cs"/>
              </a:rPr>
              <a:t>other surfaces. Pathogens are the greatest threat to food safety in a restaurant or foodservice operation.</a:t>
            </a:r>
            <a:endParaRPr lang="en-US" dirty="0"/>
          </a:p>
        </p:txBody>
      </p:sp>
      <p:sp>
        <p:nvSpPr>
          <p:cNvPr id="4" name="Slide Number Placeholder 3"/>
          <p:cNvSpPr>
            <a:spLocks noGrp="1"/>
          </p:cNvSpPr>
          <p:nvPr>
            <p:ph type="sldNum" sz="quarter" idx="10"/>
          </p:nvPr>
        </p:nvSpPr>
        <p:spPr/>
        <p:txBody>
          <a:bodyPr/>
          <a:lstStyle/>
          <a:p>
            <a:fld id="{533B3A80-A5D0-4590-B642-19F8A07444F0}" type="slidenum">
              <a:rPr lang="en-US" smtClean="0"/>
              <a:t>11</a:t>
            </a:fld>
            <a:endParaRPr lang="en-US" dirty="0"/>
          </a:p>
        </p:txBody>
      </p:sp>
    </p:spTree>
    <p:extLst>
      <p:ext uri="{BB962C8B-B14F-4D97-AF65-F5344CB8AC3E}">
        <p14:creationId xmlns:p14="http://schemas.microsoft.com/office/powerpoint/2010/main" val="29982631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descr="WelcomeIndustry_GettyImages-470224758.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17800" y="304800"/>
            <a:ext cx="6553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480970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04800"/>
            <a:ext cx="7823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734697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51200" y="304800"/>
            <a:ext cx="59944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724899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52800" y="304800"/>
            <a:ext cx="6112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508237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971941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50534" y="2108200"/>
            <a:ext cx="7789333"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23417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31534" y="304800"/>
            <a:ext cx="7128933"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867536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48000" y="304800"/>
            <a:ext cx="587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100413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00" y="304800"/>
            <a:ext cx="6891867"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97944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758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110390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4800" y="304800"/>
            <a:ext cx="6333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37445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54400" y="304800"/>
            <a:ext cx="54864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3747260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00" y="304800"/>
            <a:ext cx="68580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259078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304800"/>
            <a:ext cx="6790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16138"/>
            <a:ext cx="7823200"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427603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98133" y="304800"/>
            <a:ext cx="79586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7485766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0"/>
          </p:nvPr>
        </p:nvSpPr>
        <p:spPr/>
        <p:txBody>
          <a:bodyPr/>
          <a:lstStyle>
            <a:lvl1pPr>
              <a:defRPr/>
            </a:lvl1pPr>
          </a:lstStyle>
          <a:p>
            <a:fld id="{A038BBC4-AC55-46BB-934C-301934FB9A8A}" type="slidenum">
              <a:rPr lang="en-US" altLang="en-US"/>
              <a:pPr/>
              <a:t>‹#›</a:t>
            </a:fld>
            <a:endParaRPr lang="en-US" altLang="en-US" dirty="0"/>
          </a:p>
        </p:txBody>
      </p:sp>
    </p:spTree>
    <p:extLst>
      <p:ext uri="{BB962C8B-B14F-4D97-AF65-F5344CB8AC3E}">
        <p14:creationId xmlns:p14="http://schemas.microsoft.com/office/powerpoint/2010/main" val="2166585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667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2362200"/>
          </a:xfrm>
          <a:ln w="12700">
            <a:solidFill>
              <a:schemeClr val="bg1"/>
            </a:solidFill>
          </a:ln>
          <a:effectLst/>
        </p:spPr>
        <p:txBody>
          <a:bodyPr/>
          <a:lstStyle/>
          <a:p>
            <a:pPr lvl="0"/>
            <a:endParaRPr lang="en-US" noProof="0" dirty="0"/>
          </a:p>
        </p:txBody>
      </p:sp>
      <p:sp>
        <p:nvSpPr>
          <p:cNvPr id="11" name="Slide Number Placeholder 5"/>
          <p:cNvSpPr>
            <a:spLocks noGrp="1"/>
          </p:cNvSpPr>
          <p:nvPr>
            <p:ph type="sldNum" sz="quarter" idx="12"/>
          </p:nvPr>
        </p:nvSpPr>
        <p:spPr/>
        <p:txBody>
          <a:bodyPr/>
          <a:lstStyle>
            <a:lvl1pPr>
              <a:defRPr/>
            </a:lvl1pPr>
          </a:lstStyle>
          <a:p>
            <a:fld id="{B02323E1-8828-4575-84B4-721D231E25B6}" type="slidenum">
              <a:rPr lang="en-US" altLang="en-US"/>
              <a:pPr/>
              <a:t>‹#›</a:t>
            </a:fld>
            <a:endParaRPr lang="en-US" altLang="en-US" dirty="0"/>
          </a:p>
        </p:txBody>
      </p:sp>
    </p:spTree>
    <p:extLst>
      <p:ext uri="{BB962C8B-B14F-4D97-AF65-F5344CB8AC3E}">
        <p14:creationId xmlns:p14="http://schemas.microsoft.com/office/powerpoint/2010/main" val="29363498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2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3581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1828800"/>
          </a:xfrm>
          <a:ln w="12700">
            <a:solidFill>
              <a:schemeClr val="bg1"/>
            </a:solidFill>
          </a:ln>
          <a:effectLst/>
        </p:spPr>
        <p:txBody>
          <a:bodyPr/>
          <a:lstStyle/>
          <a:p>
            <a:pPr lvl="0"/>
            <a:endParaRPr lang="en-US" noProof="0" dirty="0"/>
          </a:p>
        </p:txBody>
      </p:sp>
      <p:sp>
        <p:nvSpPr>
          <p:cNvPr id="15" name="Picture Placeholder 4"/>
          <p:cNvSpPr>
            <a:spLocks noGrp="1"/>
          </p:cNvSpPr>
          <p:nvPr>
            <p:ph type="pic" sz="quarter" idx="13"/>
          </p:nvPr>
        </p:nvSpPr>
        <p:spPr>
          <a:xfrm>
            <a:off x="7518400" y="3733800"/>
            <a:ext cx="4064000" cy="1828800"/>
          </a:xfrm>
          <a:ln w="12700">
            <a:solidFill>
              <a:schemeClr val="bg1"/>
            </a:solidFill>
          </a:ln>
          <a:effectLst/>
        </p:spPr>
        <p:txBody>
          <a:bodyPr/>
          <a:lstStyle/>
          <a:p>
            <a:pPr lvl="0"/>
            <a:endParaRPr lang="en-US" noProof="0" dirty="0"/>
          </a:p>
        </p:txBody>
      </p:sp>
      <p:sp>
        <p:nvSpPr>
          <p:cNvPr id="12" name="Slide Number Placeholder 5"/>
          <p:cNvSpPr>
            <a:spLocks noGrp="1"/>
          </p:cNvSpPr>
          <p:nvPr>
            <p:ph type="sldNum" sz="quarter" idx="14"/>
          </p:nvPr>
        </p:nvSpPr>
        <p:spPr/>
        <p:txBody>
          <a:bodyPr/>
          <a:lstStyle>
            <a:lvl1pPr>
              <a:defRPr/>
            </a:lvl1pPr>
          </a:lstStyle>
          <a:p>
            <a:fld id="{2C1CCBCF-A404-4B0B-BDB4-563B336B2489}" type="slidenum">
              <a:rPr lang="en-US" altLang="en-US"/>
              <a:pPr/>
              <a:t>‹#›</a:t>
            </a:fld>
            <a:endParaRPr lang="en-US" altLang="en-US" dirty="0"/>
          </a:p>
        </p:txBody>
      </p:sp>
    </p:spTree>
    <p:extLst>
      <p:ext uri="{BB962C8B-B14F-4D97-AF65-F5344CB8AC3E}">
        <p14:creationId xmlns:p14="http://schemas.microsoft.com/office/powerpoint/2010/main" val="37892383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3_picture">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9906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7315200" y="27432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7315200" y="44958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143000"/>
            <a:ext cx="3556000" cy="1371600"/>
          </a:xfrm>
          <a:ln w="12700">
            <a:solidFill>
              <a:schemeClr val="bg1"/>
            </a:solidFill>
          </a:ln>
          <a:effectLst/>
        </p:spPr>
        <p:txBody>
          <a:bodyPr/>
          <a:lstStyle/>
          <a:p>
            <a:pPr lvl="0"/>
            <a:endParaRPr lang="en-US" noProof="0" dirty="0"/>
          </a:p>
        </p:txBody>
      </p:sp>
      <p:sp>
        <p:nvSpPr>
          <p:cNvPr id="24" name="Picture Placeholder 4"/>
          <p:cNvSpPr>
            <a:spLocks noGrp="1"/>
          </p:cNvSpPr>
          <p:nvPr>
            <p:ph type="pic" sz="quarter" idx="13"/>
          </p:nvPr>
        </p:nvSpPr>
        <p:spPr>
          <a:xfrm>
            <a:off x="7518400" y="2895600"/>
            <a:ext cx="3556000" cy="1371600"/>
          </a:xfrm>
          <a:ln w="12700">
            <a:solidFill>
              <a:schemeClr val="bg1"/>
            </a:solidFill>
          </a:ln>
          <a:effectLst/>
        </p:spPr>
        <p:txBody>
          <a:bodyPr/>
          <a:lstStyle/>
          <a:p>
            <a:pPr lvl="0"/>
            <a:endParaRPr lang="en-US" noProof="0" dirty="0"/>
          </a:p>
        </p:txBody>
      </p:sp>
      <p:sp>
        <p:nvSpPr>
          <p:cNvPr id="26" name="Picture Placeholder 4"/>
          <p:cNvSpPr>
            <a:spLocks noGrp="1"/>
          </p:cNvSpPr>
          <p:nvPr>
            <p:ph type="pic" sz="quarter" idx="14"/>
          </p:nvPr>
        </p:nvSpPr>
        <p:spPr>
          <a:xfrm>
            <a:off x="7518400" y="4648200"/>
            <a:ext cx="3556000" cy="1371600"/>
          </a:xfrm>
          <a:ln w="12700">
            <a:solidFill>
              <a:schemeClr val="bg1"/>
            </a:solidFill>
          </a:ln>
          <a:effectLst/>
        </p:spPr>
        <p:txBody>
          <a:bodyPr/>
          <a:lstStyle/>
          <a:p>
            <a:pPr lvl="0"/>
            <a:endParaRPr lang="en-US" noProof="0" dirty="0"/>
          </a:p>
        </p:txBody>
      </p:sp>
      <p:sp>
        <p:nvSpPr>
          <p:cNvPr id="14" name="Slide Number Placeholder 5"/>
          <p:cNvSpPr>
            <a:spLocks noGrp="1"/>
          </p:cNvSpPr>
          <p:nvPr>
            <p:ph type="sldNum" sz="quarter" idx="15"/>
          </p:nvPr>
        </p:nvSpPr>
        <p:spPr/>
        <p:txBody>
          <a:bodyPr/>
          <a:lstStyle>
            <a:lvl1pPr>
              <a:defRPr/>
            </a:lvl1pPr>
          </a:lstStyle>
          <a:p>
            <a:fld id="{257CCAD7-ABE9-435A-8B94-6661046B9D34}" type="slidenum">
              <a:rPr lang="en-US" altLang="en-US"/>
              <a:pPr/>
              <a:t>‹#›</a:t>
            </a:fld>
            <a:endParaRPr lang="en-US" altLang="en-US" dirty="0"/>
          </a:p>
        </p:txBody>
      </p:sp>
    </p:spTree>
    <p:extLst>
      <p:ext uri="{BB962C8B-B14F-4D97-AF65-F5344CB8AC3E}">
        <p14:creationId xmlns:p14="http://schemas.microsoft.com/office/powerpoint/2010/main" val="4234693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Column_picture_text">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6096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49784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9624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556000" cy="1371600"/>
          </a:xfrm>
          <a:ln w="12700">
            <a:solidFill>
              <a:schemeClr val="bg1"/>
            </a:solidFill>
          </a:ln>
          <a:effectLst/>
        </p:spPr>
        <p:txBody>
          <a:bodyPr/>
          <a:lstStyle/>
          <a:p>
            <a:pPr lvl="0"/>
            <a:endParaRPr lang="en-US" noProof="0" dirty="0"/>
          </a:p>
        </p:txBody>
      </p:sp>
      <p:sp>
        <p:nvSpPr>
          <p:cNvPr id="23" name="Content Placeholder 2"/>
          <p:cNvSpPr>
            <a:spLocks noGrp="1"/>
          </p:cNvSpPr>
          <p:nvPr>
            <p:ph idx="13"/>
          </p:nvPr>
        </p:nvSpPr>
        <p:spPr>
          <a:xfrm>
            <a:off x="4978400" y="2824482"/>
            <a:ext cx="39624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Picture Placeholder 4"/>
          <p:cNvSpPr>
            <a:spLocks noGrp="1"/>
          </p:cNvSpPr>
          <p:nvPr>
            <p:ph type="pic" sz="quarter" idx="14"/>
          </p:nvPr>
        </p:nvSpPr>
        <p:spPr>
          <a:xfrm>
            <a:off x="5181600" y="1148081"/>
            <a:ext cx="3556000" cy="1371600"/>
          </a:xfrm>
          <a:ln w="12700">
            <a:solidFill>
              <a:schemeClr val="bg1"/>
            </a:solidFill>
          </a:ln>
          <a:effectLst/>
        </p:spPr>
        <p:txBody>
          <a:bodyPr/>
          <a:lstStyle/>
          <a:p>
            <a:pPr lvl="0"/>
            <a:endParaRPr lang="en-US" noProof="0" dirty="0"/>
          </a:p>
        </p:txBody>
      </p:sp>
      <p:sp>
        <p:nvSpPr>
          <p:cNvPr id="13" name="Slide Number Placeholder 5"/>
          <p:cNvSpPr>
            <a:spLocks noGrp="1"/>
          </p:cNvSpPr>
          <p:nvPr>
            <p:ph type="sldNum" sz="quarter" idx="15"/>
          </p:nvPr>
        </p:nvSpPr>
        <p:spPr/>
        <p:txBody>
          <a:bodyPr/>
          <a:lstStyle>
            <a:lvl1pPr>
              <a:defRPr/>
            </a:lvl1pPr>
          </a:lstStyle>
          <a:p>
            <a:fld id="{668B501D-6D47-4D4A-B823-AB2F42DCAC19}" type="slidenum">
              <a:rPr lang="en-US" altLang="en-US"/>
              <a:pPr/>
              <a:t>‹#›</a:t>
            </a:fld>
            <a:endParaRPr lang="en-US" altLang="en-US" dirty="0"/>
          </a:p>
        </p:txBody>
      </p:sp>
    </p:spTree>
    <p:extLst>
      <p:ext uri="{BB962C8B-B14F-4D97-AF65-F5344CB8AC3E}">
        <p14:creationId xmlns:p14="http://schemas.microsoft.com/office/powerpoint/2010/main" val="4161832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Column_picture_text">
    <p:spTree>
      <p:nvGrpSpPr>
        <p:cNvPr id="1" name=""/>
        <p:cNvGrpSpPr/>
        <p:nvPr/>
      </p:nvGrpSpPr>
      <p:grpSpPr>
        <a:xfrm>
          <a:off x="0" y="0"/>
          <a:ext cx="0" cy="0"/>
          <a:chOff x="0" y="0"/>
          <a:chExt cx="0" cy="0"/>
        </a:xfrm>
      </p:grpSpPr>
      <p:cxnSp>
        <p:nvCxnSpPr>
          <p:cNvPr id="9" name="Straight Connector 8"/>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6096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4" name="Rectangle 13"/>
          <p:cNvSpPr/>
          <p:nvPr userDrawn="1"/>
        </p:nvSpPr>
        <p:spPr>
          <a:xfrm>
            <a:off x="4470400" y="990600"/>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5" name="Rectangle 14"/>
          <p:cNvSpPr/>
          <p:nvPr userDrawn="1"/>
        </p:nvSpPr>
        <p:spPr>
          <a:xfrm>
            <a:off x="83312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5560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149600" cy="1371600"/>
          </a:xfrm>
          <a:ln w="12700">
            <a:solidFill>
              <a:schemeClr val="bg1"/>
            </a:solidFill>
          </a:ln>
          <a:effectLst/>
        </p:spPr>
        <p:txBody>
          <a:bodyPr/>
          <a:lstStyle/>
          <a:p>
            <a:pPr lvl="0"/>
            <a:endParaRPr lang="en-US" noProof="0" dirty="0"/>
          </a:p>
        </p:txBody>
      </p:sp>
      <p:sp>
        <p:nvSpPr>
          <p:cNvPr id="17" name="Picture Placeholder 4"/>
          <p:cNvSpPr>
            <a:spLocks noGrp="1"/>
          </p:cNvSpPr>
          <p:nvPr>
            <p:ph type="pic" sz="quarter" idx="14"/>
          </p:nvPr>
        </p:nvSpPr>
        <p:spPr>
          <a:xfrm>
            <a:off x="4673600" y="1143000"/>
            <a:ext cx="3149600" cy="1371600"/>
          </a:xfrm>
          <a:ln w="12700">
            <a:solidFill>
              <a:schemeClr val="bg1"/>
            </a:solidFill>
          </a:ln>
          <a:effectLst/>
        </p:spPr>
        <p:txBody>
          <a:bodyPr/>
          <a:lstStyle/>
          <a:p>
            <a:pPr lvl="0"/>
            <a:endParaRPr lang="en-US" noProof="0" dirty="0"/>
          </a:p>
        </p:txBody>
      </p:sp>
      <p:sp>
        <p:nvSpPr>
          <p:cNvPr id="20" name="Picture Placeholder 4"/>
          <p:cNvSpPr>
            <a:spLocks noGrp="1"/>
          </p:cNvSpPr>
          <p:nvPr>
            <p:ph type="pic" sz="quarter" idx="16"/>
          </p:nvPr>
        </p:nvSpPr>
        <p:spPr>
          <a:xfrm>
            <a:off x="8534400" y="1148080"/>
            <a:ext cx="3149600" cy="1371600"/>
          </a:xfrm>
          <a:ln w="12700">
            <a:solidFill>
              <a:schemeClr val="bg1"/>
            </a:solidFill>
          </a:ln>
          <a:effectLst/>
        </p:spPr>
        <p:txBody>
          <a:bodyPr/>
          <a:lstStyle/>
          <a:p>
            <a:pPr lvl="0"/>
            <a:endParaRPr lang="en-US" noProof="0" dirty="0"/>
          </a:p>
        </p:txBody>
      </p:sp>
      <p:sp>
        <p:nvSpPr>
          <p:cNvPr id="21" name="Content Placeholder 2"/>
          <p:cNvSpPr>
            <a:spLocks noGrp="1"/>
          </p:cNvSpPr>
          <p:nvPr>
            <p:ph idx="17"/>
          </p:nvPr>
        </p:nvSpPr>
        <p:spPr>
          <a:xfrm>
            <a:off x="4470400" y="2824481"/>
            <a:ext cx="3556000" cy="3271519"/>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2" name="Content Placeholder 2"/>
          <p:cNvSpPr>
            <a:spLocks noGrp="1"/>
          </p:cNvSpPr>
          <p:nvPr>
            <p:ph idx="18"/>
          </p:nvPr>
        </p:nvSpPr>
        <p:spPr>
          <a:xfrm>
            <a:off x="8331200" y="2819401"/>
            <a:ext cx="3556000" cy="3276599"/>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Slide Number Placeholder 5"/>
          <p:cNvSpPr>
            <a:spLocks noGrp="1"/>
          </p:cNvSpPr>
          <p:nvPr>
            <p:ph type="sldNum" sz="quarter" idx="19"/>
          </p:nvPr>
        </p:nvSpPr>
        <p:spPr/>
        <p:txBody>
          <a:bodyPr/>
          <a:lstStyle>
            <a:lvl1pPr>
              <a:defRPr/>
            </a:lvl1pPr>
          </a:lstStyle>
          <a:p>
            <a:fld id="{7FB1E804-5A21-4BDC-B531-DA85F7ECE6EB}" type="slidenum">
              <a:rPr lang="en-US" altLang="en-US"/>
              <a:pPr/>
              <a:t>‹#›</a:t>
            </a:fld>
            <a:endParaRPr lang="en-US" altLang="en-US" dirty="0"/>
          </a:p>
        </p:txBody>
      </p:sp>
    </p:spTree>
    <p:extLst>
      <p:ext uri="{BB962C8B-B14F-4D97-AF65-F5344CB8AC3E}">
        <p14:creationId xmlns:p14="http://schemas.microsoft.com/office/powerpoint/2010/main" val="41615506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large image">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lvl1pPr>
              <a:defRPr/>
            </a:lvl1pPr>
          </a:lstStyle>
          <a:p>
            <a:r>
              <a:rPr lang="en-US" dirty="0"/>
              <a:t>Click to edit Master title style</a:t>
            </a:r>
          </a:p>
        </p:txBody>
      </p:sp>
      <p:sp>
        <p:nvSpPr>
          <p:cNvPr id="8" name="Picture Placeholder 7"/>
          <p:cNvSpPr>
            <a:spLocks noGrp="1"/>
          </p:cNvSpPr>
          <p:nvPr>
            <p:ph type="pic" sz="quarter" idx="11"/>
          </p:nvPr>
        </p:nvSpPr>
        <p:spPr>
          <a:xfrm>
            <a:off x="609600" y="1295400"/>
            <a:ext cx="10972800" cy="4800600"/>
          </a:xfrm>
        </p:spPr>
        <p:txBody>
          <a:bodyPr/>
          <a:lstStyle/>
          <a:p>
            <a:pPr lvl="0"/>
            <a:endParaRPr lang="en-US" noProof="0" dirty="0"/>
          </a:p>
        </p:txBody>
      </p:sp>
      <p:sp>
        <p:nvSpPr>
          <p:cNvPr id="9" name="Slide Number Placeholder 5"/>
          <p:cNvSpPr>
            <a:spLocks noGrp="1"/>
          </p:cNvSpPr>
          <p:nvPr>
            <p:ph type="sldNum" sz="quarter" idx="12"/>
          </p:nvPr>
        </p:nvSpPr>
        <p:spPr/>
        <p:txBody>
          <a:bodyPr/>
          <a:lstStyle>
            <a:lvl1pPr>
              <a:defRPr/>
            </a:lvl1pPr>
          </a:lstStyle>
          <a:p>
            <a:fld id="{89B91438-7458-4F4C-8DE4-C9246EE752BF}" type="slidenum">
              <a:rPr lang="en-US" altLang="en-US"/>
              <a:pPr/>
              <a:t>‹#›</a:t>
            </a:fld>
            <a:endParaRPr lang="en-US" altLang="en-US" dirty="0"/>
          </a:p>
        </p:txBody>
      </p:sp>
    </p:spTree>
    <p:extLst>
      <p:ext uri="{BB962C8B-B14F-4D97-AF65-F5344CB8AC3E}">
        <p14:creationId xmlns:p14="http://schemas.microsoft.com/office/powerpoint/2010/main" val="822191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304800"/>
            <a:ext cx="6908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9522549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609600" y="2362201"/>
            <a:ext cx="109728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609600" y="1524001"/>
            <a:ext cx="10972800" cy="761999"/>
          </a:xfrm>
        </p:spPr>
        <p:txBody>
          <a:bodyPr>
            <a:normAutofit/>
          </a:bodyPr>
          <a:lstStyle>
            <a:lvl1pPr marL="1588" indent="-1588">
              <a:buNone/>
              <a:defRPr sz="2000"/>
            </a:lvl1pPr>
          </a:lstStyle>
          <a:p>
            <a:pPr lvl="0"/>
            <a:endParaRPr lang="en-US" dirty="0"/>
          </a:p>
        </p:txBody>
      </p:sp>
      <p:sp>
        <p:nvSpPr>
          <p:cNvPr id="5" name="Slide Number Placeholder 5"/>
          <p:cNvSpPr>
            <a:spLocks noGrp="1"/>
          </p:cNvSpPr>
          <p:nvPr>
            <p:ph type="sldNum" sz="quarter" idx="14"/>
          </p:nvPr>
        </p:nvSpPr>
        <p:spPr/>
        <p:txBody>
          <a:bodyPr/>
          <a:lstStyle>
            <a:lvl1pPr>
              <a:defRPr/>
            </a:lvl1pPr>
          </a:lstStyle>
          <a:p>
            <a:fld id="{FA105FCB-0449-4135-82C0-E19F0C4DAC77}" type="slidenum">
              <a:rPr lang="en-US" altLang="en-US"/>
              <a:pPr/>
              <a:t>‹#›</a:t>
            </a:fld>
            <a:endParaRPr lang="en-US" altLang="en-US" dirty="0"/>
          </a:p>
        </p:txBody>
      </p:sp>
    </p:spTree>
    <p:extLst>
      <p:ext uri="{BB962C8B-B14F-4D97-AF65-F5344CB8AC3E}">
        <p14:creationId xmlns:p14="http://schemas.microsoft.com/office/powerpoint/2010/main" val="26380579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fld id="{122546D5-052B-4D03-A9F3-FA6049157A97}" type="slidenum">
              <a:rPr lang="en-US" altLang="en-US"/>
              <a:pPr/>
              <a:t>‹#›</a:t>
            </a:fld>
            <a:endParaRPr lang="en-US" altLang="en-US" dirty="0"/>
          </a:p>
        </p:txBody>
      </p:sp>
    </p:spTree>
    <p:extLst>
      <p:ext uri="{BB962C8B-B14F-4D97-AF65-F5344CB8AC3E}">
        <p14:creationId xmlns:p14="http://schemas.microsoft.com/office/powerpoint/2010/main" val="20374622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fld id="{9341B263-C9A7-47B2-B270-F1315843FE8D}" type="slidenum">
              <a:rPr lang="en-US" altLang="en-US"/>
              <a:pPr/>
              <a:t>‹#›</a:t>
            </a:fld>
            <a:endParaRPr lang="en-US" altLang="en-US" dirty="0"/>
          </a:p>
        </p:txBody>
      </p:sp>
    </p:spTree>
    <p:extLst>
      <p:ext uri="{BB962C8B-B14F-4D97-AF65-F5344CB8AC3E}">
        <p14:creationId xmlns:p14="http://schemas.microsoft.com/office/powerpoint/2010/main" val="35510648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fld id="{40E1F11D-7200-410B-8D47-71F7BE5B0EC9}" type="slidenum">
              <a:rPr lang="en-US" altLang="en-US"/>
              <a:pPr/>
              <a:t>‹#›</a:t>
            </a:fld>
            <a:endParaRPr lang="en-US" altLang="en-US" dirty="0"/>
          </a:p>
        </p:txBody>
      </p:sp>
    </p:spTree>
    <p:extLst>
      <p:ext uri="{BB962C8B-B14F-4D97-AF65-F5344CB8AC3E}">
        <p14:creationId xmlns:p14="http://schemas.microsoft.com/office/powerpoint/2010/main" val="42180878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fld id="{35C77EA6-A981-4076-825B-4FE514AA1E1B}" type="slidenum">
              <a:rPr lang="en-US" altLang="en-US"/>
              <a:pPr/>
              <a:t>‹#›</a:t>
            </a:fld>
            <a:endParaRPr lang="en-US" altLang="en-US" dirty="0"/>
          </a:p>
        </p:txBody>
      </p:sp>
    </p:spTree>
    <p:extLst>
      <p:ext uri="{BB962C8B-B14F-4D97-AF65-F5344CB8AC3E}">
        <p14:creationId xmlns:p14="http://schemas.microsoft.com/office/powerpoint/2010/main" val="37839154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fld id="{6D4F2A85-4E1C-45F1-A9BB-B997FA31DCCD}" type="slidenum">
              <a:rPr lang="en-US" altLang="en-US"/>
              <a:pPr/>
              <a:t>‹#›</a:t>
            </a:fld>
            <a:endParaRPr lang="en-US" altLang="en-US" dirty="0"/>
          </a:p>
        </p:txBody>
      </p:sp>
    </p:spTree>
    <p:extLst>
      <p:ext uri="{BB962C8B-B14F-4D97-AF65-F5344CB8AC3E}">
        <p14:creationId xmlns:p14="http://schemas.microsoft.com/office/powerpoint/2010/main" val="2725617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08867" y="304800"/>
            <a:ext cx="5774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970214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6400" y="304800"/>
            <a:ext cx="6079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755289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80775" y="304800"/>
            <a:ext cx="5765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28375" y="2108200"/>
            <a:ext cx="58674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947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87134" y="304800"/>
            <a:ext cx="6417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293408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52800" y="304800"/>
            <a:ext cx="5892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720295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16138"/>
            <a:ext cx="7823200" cy="3897312"/>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60800" y="304800"/>
            <a:ext cx="4588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957624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48736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2954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4EC1B4"/>
                </a:solidFill>
                <a:latin typeface="Helvetica Neue Medium" charset="0"/>
              </a:defRPr>
            </a:lvl1pPr>
          </a:lstStyle>
          <a:p>
            <a:fld id="{9DA5D826-3ABF-4A1D-8D7D-C500752CA76C}" type="slidenum">
              <a:rPr lang="en-US" altLang="en-US"/>
              <a:pPr/>
              <a:t>‹#›</a:t>
            </a:fld>
            <a:endParaRPr lang="en-US" altLang="en-US" dirty="0"/>
          </a:p>
        </p:txBody>
      </p:sp>
    </p:spTree>
    <p:extLst>
      <p:ext uri="{BB962C8B-B14F-4D97-AF65-F5344CB8AC3E}">
        <p14:creationId xmlns:p14="http://schemas.microsoft.com/office/powerpoint/2010/main" val="7066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hdr="0"/>
  <p:txStyles>
    <p:titleStyle>
      <a:lvl1pPr algn="l" rtl="0" eaLnBrk="0" fontAlgn="base" hangingPunct="0">
        <a:lnSpc>
          <a:spcPct val="50000"/>
        </a:lnSpc>
        <a:spcBef>
          <a:spcPct val="0"/>
        </a:spcBef>
        <a:spcAft>
          <a:spcPct val="0"/>
        </a:spcAft>
        <a:defRPr sz="1600" kern="1200" cap="all">
          <a:solidFill>
            <a:srgbClr val="EA5E2F"/>
          </a:solidFill>
          <a:latin typeface="Helvetica Neue Medium"/>
          <a:ea typeface="ヒラギノ角ゴ Pro W3" charset="0"/>
          <a:cs typeface="Arial" pitchFamily="34" charset="0"/>
        </a:defRPr>
      </a:lvl1pPr>
      <a:lvl2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2pPr>
      <a:lvl3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3pPr>
      <a:lvl4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4pPr>
      <a:lvl5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5pPr>
      <a:lvl6pPr marL="457200" algn="ctr" rtl="0" fontAlgn="base">
        <a:spcBef>
          <a:spcPct val="0"/>
        </a:spcBef>
        <a:spcAft>
          <a:spcPct val="0"/>
        </a:spcAft>
        <a:defRPr sz="4000" b="1">
          <a:solidFill>
            <a:srgbClr val="FF6600"/>
          </a:solidFill>
          <a:latin typeface="Arial" charset="0"/>
          <a:cs typeface="Arial" charset="0"/>
        </a:defRPr>
      </a:lvl6pPr>
      <a:lvl7pPr marL="914400" algn="ctr" rtl="0" fontAlgn="base">
        <a:spcBef>
          <a:spcPct val="0"/>
        </a:spcBef>
        <a:spcAft>
          <a:spcPct val="0"/>
        </a:spcAft>
        <a:defRPr sz="4000" b="1">
          <a:solidFill>
            <a:srgbClr val="FF6600"/>
          </a:solidFill>
          <a:latin typeface="Arial" charset="0"/>
          <a:cs typeface="Arial" charset="0"/>
        </a:defRPr>
      </a:lvl7pPr>
      <a:lvl8pPr marL="1371600" algn="ctr" rtl="0" fontAlgn="base">
        <a:spcBef>
          <a:spcPct val="0"/>
        </a:spcBef>
        <a:spcAft>
          <a:spcPct val="0"/>
        </a:spcAft>
        <a:defRPr sz="4000" b="1">
          <a:solidFill>
            <a:srgbClr val="FF6600"/>
          </a:solidFill>
          <a:latin typeface="Arial" charset="0"/>
          <a:cs typeface="Arial" charset="0"/>
        </a:defRPr>
      </a:lvl8pPr>
      <a:lvl9pPr marL="1828800" algn="ctr" rtl="0" fontAlgn="base">
        <a:spcBef>
          <a:spcPct val="0"/>
        </a:spcBef>
        <a:spcAft>
          <a:spcPct val="0"/>
        </a:spcAft>
        <a:defRPr sz="4000" b="1">
          <a:solidFill>
            <a:srgbClr val="FF6600"/>
          </a:solidFill>
          <a:latin typeface="Arial" charset="0"/>
          <a:cs typeface="Arial" charset="0"/>
        </a:defRPr>
      </a:lvl9pPr>
    </p:titleStyle>
    <p:bodyStyle>
      <a:lvl1pPr marL="342900" indent="-342900" algn="l" rtl="0" eaLnBrk="0" fontAlgn="base" hangingPunct="0">
        <a:spcBef>
          <a:spcPct val="20000"/>
        </a:spcBef>
        <a:spcAft>
          <a:spcPct val="0"/>
        </a:spcAft>
        <a:buClr>
          <a:srgbClr val="EA5E2F"/>
        </a:buClr>
        <a:buFont typeface="Arial" panose="020B0604020202020204" pitchFamily="34" charset="0"/>
        <a:buChar char="•"/>
        <a:defRPr kern="1200">
          <a:solidFill>
            <a:schemeClr val="tx1"/>
          </a:solidFill>
          <a:latin typeface="Arial" pitchFamily="34" charset="0"/>
          <a:ea typeface="ヒラギノ角ゴ Pro W3" charset="0"/>
          <a:cs typeface="Arial" pitchFamily="34" charset="0"/>
        </a:defRPr>
      </a:lvl1pPr>
      <a:lvl2pPr marL="742950" indent="-285750" algn="l" rtl="0" eaLnBrk="0" fontAlgn="base" hangingPunct="0">
        <a:spcBef>
          <a:spcPct val="20000"/>
        </a:spcBef>
        <a:spcAft>
          <a:spcPct val="0"/>
        </a:spcAft>
        <a:buClr>
          <a:srgbClr val="EA5E2F"/>
        </a:buClr>
        <a:buFont typeface="Courier New" panose="02070309020205020404" pitchFamily="49" charset="0"/>
        <a:buChar char="o"/>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Clr>
          <a:srgbClr val="EA5E2F"/>
        </a:buClr>
        <a:buFont typeface="Wingdings" panose="05000000000000000000" pitchFamily="2" charset="2"/>
        <a:buChar char="§"/>
        <a:defRPr sz="1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Clr>
          <a:srgbClr val="EA5E2F"/>
        </a:buClr>
        <a:buFont typeface="Arial" panose="020B0604020202020204" pitchFamily="34" charset="0"/>
        <a:buChar char="–"/>
        <a:defRPr sz="1200" kern="1200">
          <a:solidFill>
            <a:srgbClr val="EA5E2F"/>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Clr>
          <a:srgbClr val="EA5E2F"/>
        </a:buClr>
        <a:buFont typeface="Arial" panose="020B0604020202020204" pitchFamily="34" charset="0"/>
        <a:buChar char="»"/>
        <a:defRPr sz="1000" kern="1200">
          <a:solidFill>
            <a:srgbClr val="EA5E2F"/>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4.xml"/><Relationship Id="rId1" Type="http://schemas.openxmlformats.org/officeDocument/2006/relationships/slideLayout" Target="../slideLayouts/slideLayout25.xml"/><Relationship Id="rId4" Type="http://schemas.openxmlformats.org/officeDocument/2006/relationships/image" Target="../media/image61.jpeg"/></Relationships>
</file>

<file path=ppt/slides/_rels/slide37.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0.xml"/><Relationship Id="rId1" Type="http://schemas.openxmlformats.org/officeDocument/2006/relationships/slideLayout" Target="../slideLayouts/slideLayout25.xml"/><Relationship Id="rId4" Type="http://schemas.openxmlformats.org/officeDocument/2006/relationships/image" Target="../media/image66.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44.xml"/><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45.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6.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image" Target="../media/image72.tiff"/><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052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Forms of Contamination</a:t>
            </a:r>
          </a:p>
        </p:txBody>
      </p:sp>
      <p:sp>
        <p:nvSpPr>
          <p:cNvPr id="4" name="Text Placeholder 3"/>
          <p:cNvSpPr>
            <a:spLocks noGrp="1"/>
          </p:cNvSpPr>
          <p:nvPr>
            <p:ph idx="1"/>
          </p:nvPr>
        </p:nvSpPr>
        <p:spPr/>
        <p:txBody>
          <a:bodyPr/>
          <a:lstStyle/>
          <a:p>
            <a:pPr marL="0" indent="0">
              <a:buNone/>
            </a:pPr>
            <a:r>
              <a:rPr lang="en-US" dirty="0"/>
              <a:t>Contamination</a:t>
            </a:r>
          </a:p>
          <a:p>
            <a:pPr marL="285750" indent="-285750">
              <a:buFont typeface="Arial" panose="020B0604020202020204" pitchFamily="34" charset="0"/>
              <a:buChar char="•"/>
            </a:pPr>
            <a:r>
              <a:rPr lang="en-US" dirty="0"/>
              <a:t>Harmful items present in food</a:t>
            </a:r>
          </a:p>
          <a:p>
            <a:pPr marL="285750" indent="-285750">
              <a:buFont typeface="Arial" panose="020B0604020202020204" pitchFamily="34" charset="0"/>
              <a:buChar char="•"/>
            </a:pPr>
            <a:r>
              <a:rPr lang="en-US" dirty="0"/>
              <a:t>Unsafe to eat</a:t>
            </a:r>
          </a:p>
          <a:p>
            <a:endParaRPr lang="en-US" dirty="0"/>
          </a:p>
          <a:p>
            <a:endParaRPr lang="en-US" dirty="0"/>
          </a:p>
        </p:txBody>
      </p:sp>
      <p:pic>
        <p:nvPicPr>
          <p:cNvPr id="11" name="Picture Placeholder 10"/>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793027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Biological Contamination</a:t>
            </a:r>
          </a:p>
        </p:txBody>
      </p:sp>
      <p:sp>
        <p:nvSpPr>
          <p:cNvPr id="4" name="Text Placeholder 3"/>
          <p:cNvSpPr>
            <a:spLocks noGrp="1"/>
          </p:cNvSpPr>
          <p:nvPr>
            <p:ph idx="1"/>
          </p:nvPr>
        </p:nvSpPr>
        <p:spPr/>
        <p:txBody>
          <a:bodyPr/>
          <a:lstStyle/>
          <a:p>
            <a:pPr marL="0" indent="0">
              <a:buNone/>
            </a:pPr>
            <a:r>
              <a:rPr lang="en-US" dirty="0"/>
              <a:t>Microorganisms</a:t>
            </a:r>
          </a:p>
          <a:p>
            <a:pPr marL="285750" indent="-285750">
              <a:buFont typeface="Arial" panose="020B0604020202020204" pitchFamily="34" charset="0"/>
              <a:buChar char="•"/>
            </a:pPr>
            <a:r>
              <a:rPr lang="en-US" dirty="0"/>
              <a:t>Small, living organisms</a:t>
            </a:r>
          </a:p>
          <a:p>
            <a:pPr marL="285750" indent="-285750">
              <a:buFont typeface="Arial" panose="020B0604020202020204" pitchFamily="34" charset="0"/>
              <a:buChar char="•"/>
            </a:pPr>
            <a:r>
              <a:rPr lang="en-US" dirty="0"/>
              <a:t>Only seen through a microscope</a:t>
            </a:r>
          </a:p>
          <a:p>
            <a:pPr marL="285750" indent="-285750">
              <a:buFont typeface="Arial" panose="020B0604020202020204" pitchFamily="34" charset="0"/>
              <a:buChar char="•"/>
            </a:pPr>
            <a:r>
              <a:rPr lang="en-US" dirty="0"/>
              <a:t>Humans can carry them</a:t>
            </a:r>
          </a:p>
          <a:p>
            <a:pPr marL="285750" indent="-285750">
              <a:buFont typeface="Arial" panose="020B0604020202020204" pitchFamily="34" charset="0"/>
              <a:buChar char="•"/>
            </a:pPr>
            <a:r>
              <a:rPr lang="en-US" dirty="0"/>
              <a:t>Cause illness = pathogens</a:t>
            </a:r>
          </a:p>
          <a:p>
            <a:pPr marL="285750" indent="-285750"/>
            <a:r>
              <a:rPr lang="en-US" dirty="0"/>
              <a:t>Pathogens—food safety threat</a:t>
            </a:r>
          </a:p>
          <a:p>
            <a:endParaRPr lang="en-US" dirty="0"/>
          </a:p>
          <a:p>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635968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Biological Contamination</a:t>
            </a:r>
          </a:p>
        </p:txBody>
      </p:sp>
      <p:sp>
        <p:nvSpPr>
          <p:cNvPr id="4" name="Text Placeholder 3"/>
          <p:cNvSpPr>
            <a:spLocks noGrp="1"/>
          </p:cNvSpPr>
          <p:nvPr>
            <p:ph idx="1"/>
          </p:nvPr>
        </p:nvSpPr>
        <p:spPr/>
        <p:txBody>
          <a:bodyPr/>
          <a:lstStyle/>
          <a:p>
            <a:pPr marL="0" indent="0">
              <a:buNone/>
            </a:pPr>
            <a:r>
              <a:rPr lang="en-US" dirty="0"/>
              <a:t>Four types of pathogens:</a:t>
            </a:r>
          </a:p>
          <a:p>
            <a:pPr marL="285750" indent="-285750">
              <a:buFont typeface="Arial" panose="020B0604020202020204" pitchFamily="34" charset="0"/>
              <a:buChar char="•"/>
            </a:pPr>
            <a:r>
              <a:rPr lang="en-US" dirty="0"/>
              <a:t>Viruses</a:t>
            </a:r>
          </a:p>
          <a:p>
            <a:pPr marL="285750" indent="-285750">
              <a:buFont typeface="Arial" panose="020B0604020202020204" pitchFamily="34" charset="0"/>
              <a:buChar char="•"/>
            </a:pPr>
            <a:r>
              <a:rPr lang="en-US" dirty="0"/>
              <a:t>Bacteria</a:t>
            </a:r>
          </a:p>
          <a:p>
            <a:pPr marL="285750" indent="-285750">
              <a:buFont typeface="Arial" panose="020B0604020202020204" pitchFamily="34" charset="0"/>
              <a:buChar char="•"/>
            </a:pPr>
            <a:r>
              <a:rPr lang="en-US" dirty="0"/>
              <a:t>Parasites</a:t>
            </a:r>
          </a:p>
          <a:p>
            <a:pPr marL="285750" indent="-285750">
              <a:buFont typeface="Arial" panose="020B0604020202020204" pitchFamily="34" charset="0"/>
              <a:buChar char="•"/>
            </a:pPr>
            <a:r>
              <a:rPr lang="en-US" dirty="0"/>
              <a:t>Fungi</a:t>
            </a:r>
          </a:p>
          <a:p>
            <a:endParaRPr lang="en-US" dirty="0"/>
          </a:p>
          <a:p>
            <a:endParaRPr lang="en-US" dirty="0"/>
          </a:p>
        </p:txBody>
      </p:sp>
    </p:spTree>
    <p:extLst>
      <p:ext uri="{BB962C8B-B14F-4D97-AF65-F5344CB8AC3E}">
        <p14:creationId xmlns:p14="http://schemas.microsoft.com/office/powerpoint/2010/main" val="2070427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Viruses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Leading cause of foodborne illness</a:t>
            </a:r>
          </a:p>
          <a:p>
            <a:pPr marL="285750" indent="-285750">
              <a:buFont typeface="Arial" panose="020B0604020202020204" pitchFamily="34" charset="0"/>
              <a:buChar char="•"/>
            </a:pPr>
            <a:r>
              <a:rPr lang="en-US" dirty="0"/>
              <a:t>Survive refrigerator and freezer temperatures</a:t>
            </a:r>
          </a:p>
          <a:p>
            <a:pPr marL="285750" indent="-285750">
              <a:buFont typeface="Arial" panose="020B0604020202020204" pitchFamily="34" charset="0"/>
              <a:buChar char="•"/>
            </a:pPr>
            <a:r>
              <a:rPr lang="en-US" dirty="0"/>
              <a:t>Cannot grow in food</a:t>
            </a:r>
          </a:p>
          <a:p>
            <a:pPr marL="285750" indent="-285750">
              <a:buFont typeface="Arial" panose="020B0604020202020204" pitchFamily="34" charset="0"/>
              <a:buChar char="•"/>
            </a:pPr>
            <a:r>
              <a:rPr lang="en-US" dirty="0"/>
              <a:t>Grow in person’s intestines</a:t>
            </a:r>
          </a:p>
          <a:p>
            <a:pPr marL="285750" indent="-285750">
              <a:buFont typeface="Arial" panose="020B0604020202020204" pitchFamily="34" charset="0"/>
              <a:buChar char="•"/>
            </a:pPr>
            <a:r>
              <a:rPr lang="en-US" dirty="0"/>
              <a:t>Food, water, contaminated surface, other people</a:t>
            </a:r>
          </a:p>
          <a:p>
            <a:pPr marL="285750" indent="-285750">
              <a:buFont typeface="Arial" panose="020B0604020202020204" pitchFamily="34" charset="0"/>
              <a:buChar char="•"/>
            </a:pPr>
            <a:r>
              <a:rPr lang="en-US" dirty="0"/>
              <a:t>Hepatitis A and Norovirus</a:t>
            </a:r>
          </a:p>
          <a:p>
            <a:endParaRPr lang="en-US" dirty="0"/>
          </a:p>
          <a:p>
            <a:endParaRPr lang="en-US" dirty="0"/>
          </a:p>
          <a:p>
            <a:endParaRPr lang="en-US" dirty="0"/>
          </a:p>
        </p:txBody>
      </p:sp>
    </p:spTree>
    <p:extLst>
      <p:ext uri="{BB962C8B-B14F-4D97-AF65-F5344CB8AC3E}">
        <p14:creationId xmlns:p14="http://schemas.microsoft.com/office/powerpoint/2010/main" val="1767445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Viruses</a:t>
            </a:r>
          </a:p>
        </p:txBody>
      </p:sp>
      <p:sp>
        <p:nvSpPr>
          <p:cNvPr id="4" name="Text Placeholder 3"/>
          <p:cNvSpPr>
            <a:spLocks noGrp="1"/>
          </p:cNvSpPr>
          <p:nvPr>
            <p:ph idx="1"/>
          </p:nvPr>
        </p:nvSpPr>
        <p:spPr/>
        <p:txBody>
          <a:bodyPr/>
          <a:lstStyle/>
          <a:p>
            <a:pPr marL="0" indent="0">
              <a:buNone/>
            </a:pPr>
            <a:r>
              <a:rPr lang="en-US" dirty="0"/>
              <a:t>Prevent the spread of viruses:</a:t>
            </a:r>
          </a:p>
          <a:p>
            <a:pPr marL="285750" indent="-285750">
              <a:buFont typeface="Arial" panose="020B0604020202020204" pitchFamily="34" charset="0"/>
              <a:buChar char="•"/>
            </a:pPr>
            <a:r>
              <a:rPr lang="en-US" dirty="0"/>
              <a:t>Stay home</a:t>
            </a:r>
          </a:p>
          <a:p>
            <a:pPr lvl="1"/>
            <a:r>
              <a:rPr lang="en-US" dirty="0"/>
              <a:t>Vomiting</a:t>
            </a:r>
          </a:p>
          <a:p>
            <a:pPr lvl="1"/>
            <a:r>
              <a:rPr lang="en-US" dirty="0"/>
              <a:t>Diarrhea</a:t>
            </a:r>
          </a:p>
          <a:p>
            <a:pPr lvl="1"/>
            <a:r>
              <a:rPr lang="en-US" dirty="0"/>
              <a:t>Jaundice</a:t>
            </a:r>
          </a:p>
          <a:p>
            <a:pPr marL="285750" indent="-285750">
              <a:buFont typeface="Arial" panose="020B0604020202020204" pitchFamily="34" charset="0"/>
              <a:buChar char="•"/>
            </a:pPr>
            <a:r>
              <a:rPr lang="en-US" dirty="0"/>
              <a:t>Wash hands</a:t>
            </a:r>
          </a:p>
          <a:p>
            <a:pPr marL="285750" indent="-285750">
              <a:buFont typeface="Arial" panose="020B0604020202020204" pitchFamily="34" charset="0"/>
              <a:buChar char="•"/>
            </a:pPr>
            <a:r>
              <a:rPr lang="en-US" dirty="0"/>
              <a:t>Avoid using bare hands</a:t>
            </a:r>
          </a:p>
          <a:p>
            <a:endParaRPr lang="en-US" dirty="0"/>
          </a:p>
          <a:p>
            <a:endParaRPr lang="en-US" dirty="0"/>
          </a:p>
          <a:p>
            <a:endParaRPr lang="en-US" dirty="0"/>
          </a:p>
        </p:txBody>
      </p:sp>
    </p:spTree>
    <p:extLst>
      <p:ext uri="{BB962C8B-B14F-4D97-AF65-F5344CB8AC3E}">
        <p14:creationId xmlns:p14="http://schemas.microsoft.com/office/powerpoint/2010/main" val="1469423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Can grow rapidly</a:t>
            </a:r>
          </a:p>
          <a:p>
            <a:pPr marL="285750" indent="-285750">
              <a:buFont typeface="Arial" panose="020B0604020202020204" pitchFamily="34" charset="0"/>
              <a:buChar char="•"/>
            </a:pPr>
            <a:r>
              <a:rPr lang="en-US" dirty="0"/>
              <a:t>Can create toxins</a:t>
            </a:r>
          </a:p>
          <a:p>
            <a:pPr marL="285750" indent="-285750">
              <a:buFont typeface="Arial" panose="020B0604020202020204" pitchFamily="34" charset="0"/>
              <a:buChar char="•"/>
            </a:pPr>
            <a:r>
              <a:rPr lang="en-US" dirty="0"/>
              <a:t>Cooking does not kill toxins</a:t>
            </a:r>
          </a:p>
          <a:p>
            <a:pPr marL="285750" indent="-285750">
              <a:buFont typeface="Arial" panose="020B0604020202020204" pitchFamily="34" charset="0"/>
              <a:buChar char="•"/>
            </a:pPr>
            <a:r>
              <a:rPr lang="en-US" dirty="0"/>
              <a:t>Toxins cause illness</a:t>
            </a:r>
          </a:p>
          <a:p>
            <a:endParaRPr lang="en-US" dirty="0"/>
          </a:p>
          <a:p>
            <a:r>
              <a:rPr lang="en-US" dirty="0"/>
              <a:t>Examples: </a:t>
            </a:r>
            <a:r>
              <a:rPr lang="en-US" i="1" dirty="0"/>
              <a:t>Salmonella</a:t>
            </a:r>
            <a:r>
              <a:rPr lang="en-US" dirty="0"/>
              <a:t> Typhi, nontyphoidal </a:t>
            </a:r>
            <a:r>
              <a:rPr lang="en-US" i="1" dirty="0"/>
              <a:t>Salmonella</a:t>
            </a:r>
            <a:r>
              <a:rPr lang="en-US" dirty="0"/>
              <a:t>, </a:t>
            </a:r>
            <a:r>
              <a:rPr lang="en-US" i="1" dirty="0"/>
              <a:t>Shigella </a:t>
            </a:r>
            <a:r>
              <a:rPr lang="en-US" dirty="0"/>
              <a:t>spp., </a:t>
            </a:r>
            <a:br>
              <a:rPr lang="en-US" dirty="0"/>
            </a:br>
            <a:r>
              <a:rPr lang="en-US" dirty="0"/>
              <a:t>and Shiga toxin–producing </a:t>
            </a:r>
            <a:r>
              <a:rPr lang="en-US" i="1" dirty="0"/>
              <a:t>E. coli </a:t>
            </a:r>
            <a:r>
              <a:rPr lang="en-US" dirty="0"/>
              <a:t>(STEC)</a:t>
            </a:r>
          </a:p>
          <a:p>
            <a:endParaRPr lang="en-US" dirty="0"/>
          </a:p>
          <a:p>
            <a:endParaRPr lang="en-US" dirty="0"/>
          </a:p>
          <a:p>
            <a:endParaRPr lang="en-US" dirty="0"/>
          </a:p>
        </p:txBody>
      </p:sp>
    </p:spTree>
    <p:extLst>
      <p:ext uri="{BB962C8B-B14F-4D97-AF65-F5344CB8AC3E}">
        <p14:creationId xmlns:p14="http://schemas.microsoft.com/office/powerpoint/2010/main" val="1931744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type="body" sz="half" idx="4294967295"/>
          </p:nvPr>
        </p:nvSpPr>
        <p:spPr>
          <a:xfrm>
            <a:off x="0" y="987425"/>
            <a:ext cx="3932238" cy="4392613"/>
          </a:xfrm>
        </p:spPr>
        <p:txBody>
          <a:bodyPr/>
          <a:lstStyle/>
          <a:p>
            <a:endParaRPr lang="en-US" dirty="0"/>
          </a:p>
          <a:p>
            <a:endParaRPr lang="en-US" dirty="0"/>
          </a:p>
          <a:p>
            <a:endParaRPr lang="en-US" dirty="0"/>
          </a:p>
        </p:txBody>
      </p:sp>
      <p:sp>
        <p:nvSpPr>
          <p:cNvPr id="8" name="Text Placeholder 3"/>
          <p:cNvSpPr txBox="1">
            <a:spLocks/>
          </p:cNvSpPr>
          <p:nvPr/>
        </p:nvSpPr>
        <p:spPr>
          <a:xfrm>
            <a:off x="609600" y="1295400"/>
            <a:ext cx="8229600" cy="4800600"/>
          </a:xfrm>
          <a:prstGeom prst="rect">
            <a:avLst/>
          </a:prstGeom>
        </p:spPr>
        <p:txBody>
          <a:bodyPr/>
          <a:lstStyle>
            <a:lvl1pPr marL="342900" indent="-342900" algn="l" rtl="0" eaLnBrk="0" fontAlgn="base" hangingPunct="0">
              <a:spcBef>
                <a:spcPct val="20000"/>
              </a:spcBef>
              <a:spcAft>
                <a:spcPct val="0"/>
              </a:spcAft>
              <a:buClr>
                <a:srgbClr val="EA5E2F"/>
              </a:buClr>
              <a:buFont typeface="Arial" panose="020B0604020202020204" pitchFamily="34" charset="0"/>
              <a:buChar char="•"/>
              <a:defRPr kern="1200">
                <a:solidFill>
                  <a:schemeClr val="tx1"/>
                </a:solidFill>
                <a:latin typeface="Arial" pitchFamily="34" charset="0"/>
                <a:ea typeface="ヒラギノ角ゴ Pro W3" charset="0"/>
                <a:cs typeface="Arial" pitchFamily="34" charset="0"/>
              </a:defRPr>
            </a:lvl1pPr>
            <a:lvl2pPr marL="742950" indent="-285750" algn="l" rtl="0" eaLnBrk="0" fontAlgn="base" hangingPunct="0">
              <a:spcBef>
                <a:spcPct val="20000"/>
              </a:spcBef>
              <a:spcAft>
                <a:spcPct val="0"/>
              </a:spcAft>
              <a:buClr>
                <a:srgbClr val="EA5E2F"/>
              </a:buClr>
              <a:buFont typeface="Courier New" panose="02070309020205020404" pitchFamily="49" charset="0"/>
              <a:buChar char="o"/>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Clr>
                <a:srgbClr val="EA5E2F"/>
              </a:buClr>
              <a:buFont typeface="Wingdings" panose="05000000000000000000" pitchFamily="2" charset="2"/>
              <a:buChar char="§"/>
              <a:defRPr sz="1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Clr>
                <a:srgbClr val="EA5E2F"/>
              </a:buClr>
              <a:buFont typeface="Arial" panose="020B0604020202020204" pitchFamily="34" charset="0"/>
              <a:buChar char="–"/>
              <a:defRPr sz="1200" kern="1200">
                <a:solidFill>
                  <a:srgbClr val="EA5E2F"/>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Clr>
                <a:srgbClr val="EA5E2F"/>
              </a:buClr>
              <a:buFont typeface="Arial" panose="020B0604020202020204" pitchFamily="34" charset="0"/>
              <a:buChar char="»"/>
              <a:defRPr sz="1000" kern="1200">
                <a:solidFill>
                  <a:srgbClr val="EA5E2F"/>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4313" indent="-214313"/>
            <a:r>
              <a:rPr lang="en-US" dirty="0"/>
              <a:t>Six conditions to grow:</a:t>
            </a:r>
          </a:p>
          <a:p>
            <a:pPr lvl="1"/>
            <a:r>
              <a:rPr lang="en-US" dirty="0"/>
              <a:t>Food</a:t>
            </a:r>
          </a:p>
          <a:p>
            <a:pPr lvl="1"/>
            <a:r>
              <a:rPr lang="en-US" dirty="0"/>
              <a:t>Acidity</a:t>
            </a:r>
          </a:p>
          <a:p>
            <a:pPr lvl="1"/>
            <a:r>
              <a:rPr lang="en-US" dirty="0"/>
              <a:t>Temperature</a:t>
            </a:r>
          </a:p>
          <a:p>
            <a:pPr lvl="1"/>
            <a:r>
              <a:rPr lang="en-US" dirty="0"/>
              <a:t>Time</a:t>
            </a:r>
          </a:p>
          <a:p>
            <a:pPr lvl="1"/>
            <a:r>
              <a:rPr lang="en-US" dirty="0"/>
              <a:t>Oxygen</a:t>
            </a:r>
          </a:p>
          <a:p>
            <a:pPr lvl="1"/>
            <a:r>
              <a:rPr lang="en-US" dirty="0"/>
              <a:t>Moisture</a:t>
            </a:r>
          </a:p>
          <a:p>
            <a:pPr marL="214313" indent="-214313"/>
            <a:endParaRPr lang="en-US" dirty="0"/>
          </a:p>
          <a:p>
            <a:pPr marL="214313" indent="-214313"/>
            <a:r>
              <a:rPr lang="en-US" dirty="0"/>
              <a:t>FAT TOM</a:t>
            </a:r>
          </a:p>
          <a:p>
            <a:endParaRPr lang="en-US" dirty="0"/>
          </a:p>
          <a:p>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17488"/>
            <a:ext cx="1727200" cy="5943600"/>
          </a:xfrm>
          <a:prstGeom prst="rect">
            <a:avLst/>
          </a:prstGeom>
        </p:spPr>
      </p:pic>
    </p:spTree>
    <p:extLst>
      <p:ext uri="{BB962C8B-B14F-4D97-AF65-F5344CB8AC3E}">
        <p14:creationId xmlns:p14="http://schemas.microsoft.com/office/powerpoint/2010/main" val="3767995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Six conditions to grow:</a:t>
            </a:r>
          </a:p>
          <a:p>
            <a:pPr lvl="1"/>
            <a:r>
              <a:rPr lang="en-US" dirty="0"/>
              <a:t>Food</a:t>
            </a:r>
          </a:p>
          <a:p>
            <a:pPr lvl="1"/>
            <a:r>
              <a:rPr lang="en-US" dirty="0"/>
              <a:t>Acidity</a:t>
            </a:r>
          </a:p>
          <a:p>
            <a:pPr lvl="1"/>
            <a:r>
              <a:rPr lang="en-US" dirty="0"/>
              <a:t>Temperature</a:t>
            </a:r>
          </a:p>
          <a:p>
            <a:pPr lvl="1"/>
            <a:r>
              <a:rPr lang="en-US" dirty="0"/>
              <a:t>Time</a:t>
            </a:r>
          </a:p>
          <a:p>
            <a:pPr lvl="1"/>
            <a:r>
              <a:rPr lang="en-US" dirty="0"/>
              <a:t>Oxygen</a:t>
            </a:r>
          </a:p>
          <a:p>
            <a:pPr lvl="1"/>
            <a:r>
              <a:rPr lang="en-US" dirty="0"/>
              <a:t>Moisture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FAT TOM</a:t>
            </a:r>
          </a:p>
          <a:p>
            <a:endParaRPr lang="en-US" dirty="0"/>
          </a:p>
          <a:p>
            <a:endParaRPr lang="en-US" dirty="0"/>
          </a:p>
        </p:txBody>
      </p:sp>
    </p:spTree>
    <p:extLst>
      <p:ext uri="{BB962C8B-B14F-4D97-AF65-F5344CB8AC3E}">
        <p14:creationId xmlns:p14="http://schemas.microsoft.com/office/powerpoint/2010/main" val="3146802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0" indent="0">
              <a:buNone/>
            </a:pPr>
            <a:r>
              <a:rPr lang="en-US" dirty="0"/>
              <a:t>Food:</a:t>
            </a:r>
          </a:p>
          <a:p>
            <a:pPr marL="285750" indent="-285750">
              <a:buFont typeface="Arial" panose="020B0604020202020204" pitchFamily="34" charset="0"/>
              <a:buChar char="•"/>
            </a:pPr>
            <a:r>
              <a:rPr lang="en-US" dirty="0"/>
              <a:t>Energy source</a:t>
            </a:r>
          </a:p>
          <a:p>
            <a:pPr marL="285750" indent="-285750">
              <a:buFont typeface="Arial" panose="020B0604020202020204" pitchFamily="34" charset="0"/>
              <a:buChar char="•"/>
            </a:pPr>
            <a:r>
              <a:rPr lang="en-US" dirty="0"/>
              <a:t>Carbohydrates</a:t>
            </a:r>
          </a:p>
          <a:p>
            <a:pPr marL="285750" indent="-285750">
              <a:buFont typeface="Arial" panose="020B0604020202020204" pitchFamily="34" charset="0"/>
              <a:buChar char="•"/>
            </a:pPr>
            <a:r>
              <a:rPr lang="en-US" dirty="0"/>
              <a:t>Proteins</a:t>
            </a:r>
          </a:p>
          <a:p>
            <a:endParaRPr lang="en-US" dirty="0"/>
          </a:p>
        </p:txBody>
      </p:sp>
      <p:pic>
        <p:nvPicPr>
          <p:cNvPr id="7" name="Picture 6"/>
          <p:cNvPicPr>
            <a:picLocks noChangeAspect="1"/>
          </p:cNvPicPr>
          <p:nvPr/>
        </p:nvPicPr>
        <p:blipFill rotWithShape="1">
          <a:blip r:embed="rId3"/>
          <a:srcRect l="-25350" t="-31363" r="-23424" b="-33637"/>
          <a:stretch/>
        </p:blipFill>
        <p:spPr>
          <a:xfrm>
            <a:off x="7505700" y="1466850"/>
            <a:ext cx="4076700" cy="2305050"/>
          </a:xfrm>
          <a:prstGeom prst="rect">
            <a:avLst/>
          </a:prstGeom>
          <a:solidFill>
            <a:schemeClr val="bg1"/>
          </a:solidFill>
        </p:spPr>
      </p:pic>
    </p:spTree>
    <p:extLst>
      <p:ext uri="{BB962C8B-B14F-4D97-AF65-F5344CB8AC3E}">
        <p14:creationId xmlns:p14="http://schemas.microsoft.com/office/powerpoint/2010/main" val="3583064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0" indent="0">
              <a:buNone/>
            </a:pPr>
            <a:r>
              <a:rPr lang="en-US" dirty="0"/>
              <a:t>Acidity:</a:t>
            </a:r>
          </a:p>
          <a:p>
            <a:pPr marL="285750" indent="-285750"/>
            <a:r>
              <a:rPr lang="en-US" dirty="0"/>
              <a:t>pH—measure of acidity</a:t>
            </a:r>
          </a:p>
          <a:p>
            <a:pPr marL="285750" indent="-285750"/>
            <a:r>
              <a:rPr lang="en-US" dirty="0"/>
              <a:t>pH scale—0 to 14</a:t>
            </a:r>
          </a:p>
          <a:p>
            <a:pPr marL="285750" indent="-285750"/>
            <a:r>
              <a:rPr lang="en-US" dirty="0"/>
              <a:t>Best growth—pH of 7.5 to 4.6</a:t>
            </a:r>
          </a:p>
          <a:p>
            <a:pPr marL="285750" indent="-285750">
              <a:buFont typeface="Arial" panose="020B0604020202020204" pitchFamily="34" charset="0"/>
              <a:buChar char="•"/>
            </a:pPr>
            <a:r>
              <a:rPr lang="en-US" dirty="0"/>
              <a:t>Food with little or no acid</a:t>
            </a:r>
          </a:p>
          <a:p>
            <a:endParaRPr lang="en-US" dirty="0"/>
          </a:p>
        </p:txBody>
      </p:sp>
      <p:pic>
        <p:nvPicPr>
          <p:cNvPr id="7" name="Picture 6"/>
          <p:cNvPicPr>
            <a:picLocks noChangeAspect="1"/>
          </p:cNvPicPr>
          <p:nvPr/>
        </p:nvPicPr>
        <p:blipFill rotWithShape="1">
          <a:blip r:embed="rId3"/>
          <a:srcRect l="-5835" t="-83796" r="-5189" b="-85216"/>
          <a:stretch/>
        </p:blipFill>
        <p:spPr>
          <a:xfrm>
            <a:off x="7505700" y="1466850"/>
            <a:ext cx="4076700" cy="2324100"/>
          </a:xfrm>
          <a:prstGeom prst="rect">
            <a:avLst/>
          </a:prstGeom>
          <a:solidFill>
            <a:schemeClr val="bg1"/>
          </a:solidFill>
        </p:spPr>
      </p:pic>
    </p:spTree>
    <p:extLst>
      <p:ext uri="{BB962C8B-B14F-4D97-AF65-F5344CB8AC3E}">
        <p14:creationId xmlns:p14="http://schemas.microsoft.com/office/powerpoint/2010/main" val="1572781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Foodborne Illness and Its Costs</a:t>
            </a:r>
          </a:p>
        </p:txBody>
      </p:sp>
      <p:sp>
        <p:nvSpPr>
          <p:cNvPr id="4" name="Text Placeholder 3"/>
          <p:cNvSpPr>
            <a:spLocks noGrp="1"/>
          </p:cNvSpPr>
          <p:nvPr>
            <p:ph idx="1"/>
          </p:nvPr>
        </p:nvSpPr>
        <p:spPr/>
        <p:txBody>
          <a:bodyPr/>
          <a:lstStyle/>
          <a:p>
            <a:pPr marL="285750" indent="-285750"/>
            <a:r>
              <a:rPr lang="en-US" dirty="0"/>
              <a:t>Foodborne illness—disease transmitted to people by food</a:t>
            </a:r>
          </a:p>
          <a:p>
            <a:pPr marL="285750" indent="-285750">
              <a:buFont typeface="Arial" panose="020B0604020202020204" pitchFamily="34" charset="0"/>
              <a:buChar char="•"/>
            </a:pPr>
            <a:r>
              <a:rPr lang="en-US" dirty="0"/>
              <a:t>Foodborne-illness outbreak</a:t>
            </a:r>
          </a:p>
          <a:p>
            <a:pPr lvl="1"/>
            <a:r>
              <a:rPr lang="en-US" dirty="0"/>
              <a:t>2 or more people</a:t>
            </a:r>
          </a:p>
          <a:p>
            <a:pPr lvl="1"/>
            <a:r>
              <a:rPr lang="en-US" dirty="0"/>
              <a:t>Eat same food</a:t>
            </a:r>
          </a:p>
          <a:p>
            <a:pPr lvl="1"/>
            <a:r>
              <a:rPr lang="en-US" dirty="0"/>
              <a:t>Investigation is conducted</a:t>
            </a:r>
          </a:p>
          <a:p>
            <a:pPr lvl="1"/>
            <a:r>
              <a:rPr lang="en-US" dirty="0"/>
              <a:t>Laboratory analysis confirmed</a:t>
            </a:r>
          </a:p>
        </p:txBody>
      </p:sp>
    </p:spTree>
    <p:extLst>
      <p:ext uri="{BB962C8B-B14F-4D97-AF65-F5344CB8AC3E}">
        <p14:creationId xmlns:p14="http://schemas.microsoft.com/office/powerpoint/2010/main" val="641669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5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0" indent="0">
              <a:buNone/>
            </a:pPr>
            <a:r>
              <a:rPr lang="en-US" dirty="0"/>
              <a:t>Temperature:</a:t>
            </a:r>
          </a:p>
          <a:p>
            <a:pPr marL="285750" indent="-285750">
              <a:buFont typeface="Arial" panose="020B0604020202020204" pitchFamily="34" charset="0"/>
              <a:buChar char="•"/>
            </a:pPr>
            <a:r>
              <a:rPr lang="en-US" dirty="0"/>
              <a:t>Between 41°F and 135°F (5°C and 57°C)</a:t>
            </a:r>
          </a:p>
          <a:p>
            <a:pPr marL="285750" indent="-285750">
              <a:buFont typeface="Arial" panose="020B0604020202020204" pitchFamily="34" charset="0"/>
              <a:buChar char="•"/>
            </a:pPr>
            <a:r>
              <a:rPr lang="en-US" dirty="0"/>
              <a:t>Temperature danger zone</a:t>
            </a:r>
          </a:p>
          <a:p>
            <a:endParaRPr lang="en-US" dirty="0"/>
          </a:p>
        </p:txBody>
      </p:sp>
      <p:pic>
        <p:nvPicPr>
          <p:cNvPr id="7" name="Picture 6"/>
          <p:cNvPicPr>
            <a:picLocks noChangeAspect="1"/>
          </p:cNvPicPr>
          <p:nvPr/>
        </p:nvPicPr>
        <p:blipFill rotWithShape="1">
          <a:blip r:embed="rId3"/>
          <a:srcRect l="-391201" t="-11842" r="-393129" b="-8553"/>
          <a:stretch/>
        </p:blipFill>
        <p:spPr>
          <a:xfrm>
            <a:off x="7505700" y="1485900"/>
            <a:ext cx="4076700" cy="2324100"/>
          </a:xfrm>
          <a:prstGeom prst="rect">
            <a:avLst/>
          </a:prstGeom>
          <a:solidFill>
            <a:schemeClr val="bg1"/>
          </a:solidFill>
        </p:spPr>
      </p:pic>
    </p:spTree>
    <p:extLst>
      <p:ext uri="{BB962C8B-B14F-4D97-AF65-F5344CB8AC3E}">
        <p14:creationId xmlns:p14="http://schemas.microsoft.com/office/powerpoint/2010/main" val="1833827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0" indent="0">
              <a:buNone/>
            </a:pPr>
            <a:r>
              <a:rPr lang="en-US" dirty="0"/>
              <a:t>Time:</a:t>
            </a:r>
          </a:p>
          <a:p>
            <a:pPr marL="285750" indent="-285750">
              <a:buFont typeface="Arial" panose="020B0604020202020204" pitchFamily="34" charset="0"/>
              <a:buChar char="•"/>
            </a:pPr>
            <a:r>
              <a:rPr lang="en-US" dirty="0"/>
              <a:t>Time in temperature danger zone</a:t>
            </a:r>
          </a:p>
          <a:p>
            <a:pPr marL="285750" indent="-285750">
              <a:buFont typeface="Arial" panose="020B0604020202020204" pitchFamily="34" charset="0"/>
              <a:buChar char="•"/>
            </a:pPr>
            <a:r>
              <a:rPr lang="en-US" dirty="0"/>
              <a:t>Grow to unsafe levels</a:t>
            </a:r>
          </a:p>
          <a:p>
            <a:endParaRPr lang="en-US" dirty="0"/>
          </a:p>
        </p:txBody>
      </p:sp>
      <p:pic>
        <p:nvPicPr>
          <p:cNvPr id="7" name="Picture 6"/>
          <p:cNvPicPr>
            <a:picLocks noChangeAspect="1"/>
          </p:cNvPicPr>
          <p:nvPr/>
        </p:nvPicPr>
        <p:blipFill rotWithShape="1">
          <a:blip r:embed="rId3"/>
          <a:srcRect l="-50477" t="-8571" r="-53334" b="-6667"/>
          <a:stretch/>
        </p:blipFill>
        <p:spPr>
          <a:xfrm>
            <a:off x="7505700" y="1466850"/>
            <a:ext cx="4076700" cy="2305050"/>
          </a:xfrm>
          <a:prstGeom prst="rect">
            <a:avLst/>
          </a:prstGeom>
          <a:solidFill>
            <a:schemeClr val="bg1"/>
          </a:solidFill>
        </p:spPr>
      </p:pic>
    </p:spTree>
    <p:extLst>
      <p:ext uri="{BB962C8B-B14F-4D97-AF65-F5344CB8AC3E}">
        <p14:creationId xmlns:p14="http://schemas.microsoft.com/office/powerpoint/2010/main" val="3412980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0" indent="0">
              <a:buNone/>
            </a:pPr>
            <a:r>
              <a:rPr lang="en-US" dirty="0"/>
              <a:t>Oxygen:</a:t>
            </a:r>
          </a:p>
          <a:p>
            <a:pPr marL="285750" indent="-285750">
              <a:buFont typeface="Arial" panose="020B0604020202020204" pitchFamily="34" charset="0"/>
              <a:buChar char="•"/>
            </a:pPr>
            <a:r>
              <a:rPr lang="en-US" dirty="0"/>
              <a:t>Grow with oxygen</a:t>
            </a:r>
          </a:p>
          <a:p>
            <a:pPr marL="285750" indent="-285750">
              <a:buFont typeface="Arial" panose="020B0604020202020204" pitchFamily="34" charset="0"/>
              <a:buChar char="•"/>
            </a:pPr>
            <a:r>
              <a:rPr lang="en-US" dirty="0"/>
              <a:t>Grow without oxygen</a:t>
            </a:r>
          </a:p>
          <a:p>
            <a:endParaRPr lang="en-US" dirty="0"/>
          </a:p>
        </p:txBody>
      </p:sp>
      <p:pic>
        <p:nvPicPr>
          <p:cNvPr id="7" name="Picture 6"/>
          <p:cNvPicPr>
            <a:picLocks noChangeAspect="1"/>
          </p:cNvPicPr>
          <p:nvPr/>
        </p:nvPicPr>
        <p:blipFill rotWithShape="1">
          <a:blip r:embed="rId3"/>
          <a:srcRect l="-31342" t="-32208" r="-28359" b="-29380"/>
          <a:stretch/>
        </p:blipFill>
        <p:spPr>
          <a:xfrm>
            <a:off x="7505700" y="1466850"/>
            <a:ext cx="4076700" cy="2305050"/>
          </a:xfrm>
          <a:prstGeom prst="rect">
            <a:avLst/>
          </a:prstGeom>
          <a:solidFill>
            <a:schemeClr val="bg1"/>
          </a:solidFill>
        </p:spPr>
      </p:pic>
    </p:spTree>
    <p:extLst>
      <p:ext uri="{BB962C8B-B14F-4D97-AF65-F5344CB8AC3E}">
        <p14:creationId xmlns:p14="http://schemas.microsoft.com/office/powerpoint/2010/main" val="1859197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0" indent="0">
              <a:buNone/>
            </a:pPr>
            <a:r>
              <a:rPr lang="en-US" dirty="0"/>
              <a:t>Moisture:</a:t>
            </a:r>
          </a:p>
          <a:p>
            <a:pPr marL="285750" indent="-285750">
              <a:buFont typeface="Arial" panose="020B0604020202020204" pitchFamily="34" charset="0"/>
              <a:buChar char="•"/>
            </a:pPr>
            <a:r>
              <a:rPr lang="en-US" dirty="0"/>
              <a:t>Food with high levels</a:t>
            </a:r>
          </a:p>
          <a:p>
            <a:pPr marL="285750" indent="-285750"/>
            <a:r>
              <a:rPr lang="en-US" dirty="0"/>
              <a:t>Example: tomatoes</a:t>
            </a:r>
          </a:p>
          <a:p>
            <a:endParaRPr lang="en-US" dirty="0"/>
          </a:p>
        </p:txBody>
      </p:sp>
      <p:pic>
        <p:nvPicPr>
          <p:cNvPr id="7" name="Picture 6"/>
          <p:cNvPicPr>
            <a:picLocks noChangeAspect="1"/>
          </p:cNvPicPr>
          <p:nvPr/>
        </p:nvPicPr>
        <p:blipFill rotWithShape="1">
          <a:blip r:embed="rId3"/>
          <a:srcRect l="-182607" t="-22266" r="-182617" b="-20057"/>
          <a:stretch/>
        </p:blipFill>
        <p:spPr>
          <a:xfrm>
            <a:off x="7505700" y="1447800"/>
            <a:ext cx="4076700" cy="2343150"/>
          </a:xfrm>
          <a:prstGeom prst="rect">
            <a:avLst/>
          </a:prstGeom>
          <a:solidFill>
            <a:schemeClr val="bg1"/>
          </a:solidFill>
        </p:spPr>
      </p:pic>
    </p:spTree>
    <p:extLst>
      <p:ext uri="{BB962C8B-B14F-4D97-AF65-F5344CB8AC3E}">
        <p14:creationId xmlns:p14="http://schemas.microsoft.com/office/powerpoint/2010/main" val="560515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0" indent="0">
              <a:buNone/>
            </a:pPr>
            <a:r>
              <a:rPr lang="en-US" dirty="0"/>
              <a:t>Control FAT TOM:</a:t>
            </a:r>
          </a:p>
          <a:p>
            <a:pPr marL="285750" indent="-285750">
              <a:buFont typeface="Arial" panose="020B0604020202020204" pitchFamily="34" charset="0"/>
              <a:buChar char="•"/>
            </a:pPr>
            <a:r>
              <a:rPr lang="en-US" dirty="0"/>
              <a:t>Time</a:t>
            </a:r>
          </a:p>
          <a:p>
            <a:pPr marL="285750" indent="-285750">
              <a:buFont typeface="Arial" panose="020B0604020202020204" pitchFamily="34" charset="0"/>
              <a:buChar char="•"/>
            </a:pPr>
            <a:r>
              <a:rPr lang="en-US" dirty="0"/>
              <a:t>Temperature</a:t>
            </a:r>
          </a:p>
          <a:p>
            <a:endParaRPr lang="en-US" dirty="0"/>
          </a:p>
        </p:txBody>
      </p:sp>
    </p:spTree>
    <p:extLst>
      <p:ext uri="{BB962C8B-B14F-4D97-AF65-F5344CB8AC3E}">
        <p14:creationId xmlns:p14="http://schemas.microsoft.com/office/powerpoint/2010/main" val="3575316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0" indent="0">
              <a:buNone/>
            </a:pPr>
            <a:r>
              <a:rPr lang="en-US" dirty="0"/>
              <a:t>TCS food:</a:t>
            </a:r>
          </a:p>
          <a:p>
            <a:pPr marL="285750" indent="-285750">
              <a:buFont typeface="Arial" panose="020B0604020202020204" pitchFamily="34" charset="0"/>
              <a:buChar char="•"/>
            </a:pPr>
            <a:r>
              <a:rPr lang="en-US" dirty="0"/>
              <a:t>Time and temperature control for safety</a:t>
            </a:r>
          </a:p>
          <a:p>
            <a:pPr marL="285750" indent="-285750">
              <a:buFont typeface="Arial" panose="020B0604020202020204" pitchFamily="34" charset="0"/>
              <a:buChar char="•"/>
            </a:pPr>
            <a:r>
              <a:rPr lang="en-US" dirty="0"/>
              <a:t>FAT TOM conditions</a:t>
            </a:r>
          </a:p>
          <a:p>
            <a:pPr marL="285750" indent="-285750">
              <a:buFont typeface="Arial" panose="020B0604020202020204" pitchFamily="34" charset="0"/>
              <a:buChar char="•"/>
            </a:pPr>
            <a:r>
              <a:rPr lang="en-US" dirty="0"/>
              <a:t>Commonly involved in foodborne-illness outbreaks</a:t>
            </a:r>
          </a:p>
          <a:p>
            <a:endParaRPr lang="en-US" dirty="0"/>
          </a:p>
        </p:txBody>
      </p:sp>
    </p:spTree>
    <p:extLst>
      <p:ext uri="{BB962C8B-B14F-4D97-AF65-F5344CB8AC3E}">
        <p14:creationId xmlns:p14="http://schemas.microsoft.com/office/powerpoint/2010/main" val="3800289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TCS Food</a:t>
            </a:r>
          </a:p>
        </p:txBody>
      </p:sp>
      <p:pic>
        <p:nvPicPr>
          <p:cNvPr id="8" name="Picture 7"/>
          <p:cNvPicPr>
            <a:picLocks noChangeAspect="1"/>
          </p:cNvPicPr>
          <p:nvPr/>
        </p:nvPicPr>
        <p:blipFill>
          <a:blip r:embed="rId3"/>
          <a:stretch>
            <a:fillRect/>
          </a:stretch>
        </p:blipFill>
        <p:spPr>
          <a:xfrm>
            <a:off x="1084659" y="1771650"/>
            <a:ext cx="10022682" cy="3067050"/>
          </a:xfrm>
          <a:prstGeom prst="rect">
            <a:avLst/>
          </a:prstGeom>
        </p:spPr>
      </p:pic>
    </p:spTree>
    <p:extLst>
      <p:ext uri="{BB962C8B-B14F-4D97-AF65-F5344CB8AC3E}">
        <p14:creationId xmlns:p14="http://schemas.microsoft.com/office/powerpoint/2010/main" val="2031472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TCS Food</a:t>
            </a:r>
          </a:p>
        </p:txBody>
      </p:sp>
      <p:pic>
        <p:nvPicPr>
          <p:cNvPr id="9" name="Picture 8"/>
          <p:cNvPicPr>
            <a:picLocks noChangeAspect="1"/>
          </p:cNvPicPr>
          <p:nvPr/>
        </p:nvPicPr>
        <p:blipFill>
          <a:blip r:embed="rId3"/>
          <a:stretch>
            <a:fillRect/>
          </a:stretch>
        </p:blipFill>
        <p:spPr>
          <a:xfrm>
            <a:off x="1115083" y="1943100"/>
            <a:ext cx="10543517" cy="2851150"/>
          </a:xfrm>
          <a:prstGeom prst="rect">
            <a:avLst/>
          </a:prstGeom>
        </p:spPr>
      </p:pic>
    </p:spTree>
    <p:extLst>
      <p:ext uri="{BB962C8B-B14F-4D97-AF65-F5344CB8AC3E}">
        <p14:creationId xmlns:p14="http://schemas.microsoft.com/office/powerpoint/2010/main" val="3951094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TCS Food</a:t>
            </a:r>
          </a:p>
        </p:txBody>
      </p:sp>
      <p:pic>
        <p:nvPicPr>
          <p:cNvPr id="9" name="Picture 8"/>
          <p:cNvPicPr>
            <a:picLocks noChangeAspect="1"/>
          </p:cNvPicPr>
          <p:nvPr/>
        </p:nvPicPr>
        <p:blipFill>
          <a:blip r:embed="rId3"/>
          <a:stretch>
            <a:fillRect/>
          </a:stretch>
        </p:blipFill>
        <p:spPr>
          <a:xfrm>
            <a:off x="1093123" y="1924050"/>
            <a:ext cx="10005753" cy="2990850"/>
          </a:xfrm>
          <a:prstGeom prst="rect">
            <a:avLst/>
          </a:prstGeom>
        </p:spPr>
      </p:pic>
    </p:spTree>
    <p:extLst>
      <p:ext uri="{BB962C8B-B14F-4D97-AF65-F5344CB8AC3E}">
        <p14:creationId xmlns:p14="http://schemas.microsoft.com/office/powerpoint/2010/main" val="2864696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TCS Food</a:t>
            </a:r>
          </a:p>
        </p:txBody>
      </p:sp>
      <p:pic>
        <p:nvPicPr>
          <p:cNvPr id="7" name="Picture 6"/>
          <p:cNvPicPr>
            <a:picLocks noChangeAspect="1"/>
          </p:cNvPicPr>
          <p:nvPr/>
        </p:nvPicPr>
        <p:blipFill>
          <a:blip r:embed="rId3"/>
          <a:stretch>
            <a:fillRect/>
          </a:stretch>
        </p:blipFill>
        <p:spPr>
          <a:xfrm>
            <a:off x="1016859" y="1905000"/>
            <a:ext cx="11117991" cy="2997200"/>
          </a:xfrm>
          <a:prstGeom prst="rect">
            <a:avLst/>
          </a:prstGeom>
        </p:spPr>
      </p:pic>
    </p:spTree>
    <p:extLst>
      <p:ext uri="{BB962C8B-B14F-4D97-AF65-F5344CB8AC3E}">
        <p14:creationId xmlns:p14="http://schemas.microsoft.com/office/powerpoint/2010/main" val="664905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Foodborne Illness and Its Costs</a:t>
            </a:r>
          </a:p>
        </p:txBody>
      </p:sp>
      <p:sp>
        <p:nvSpPr>
          <p:cNvPr id="3" name="Content Placeholder 2"/>
          <p:cNvSpPr>
            <a:spLocks noGrp="1"/>
          </p:cNvSpPr>
          <p:nvPr>
            <p:ph idx="1"/>
          </p:nvPr>
        </p:nvSpPr>
        <p:spPr/>
        <p:txBody>
          <a:bodyPr/>
          <a:lstStyle/>
          <a:p>
            <a:pPr marL="285750" indent="-285750"/>
            <a:r>
              <a:rPr lang="en-US" dirty="0"/>
              <a:t>48 million cases each year</a:t>
            </a:r>
          </a:p>
          <a:p>
            <a:pPr marL="285750" indent="-285750"/>
            <a:r>
              <a:rPr lang="en-US" dirty="0"/>
              <a:t>One out of six Americans</a:t>
            </a:r>
          </a:p>
          <a:p>
            <a:pPr marL="285750" indent="-285750"/>
            <a:r>
              <a:rPr lang="en-US" dirty="0"/>
              <a:t>128,000 hospitalizations</a:t>
            </a:r>
          </a:p>
          <a:p>
            <a:pPr marL="285750" indent="-285750"/>
            <a:r>
              <a:rPr lang="en-US" dirty="0"/>
              <a:t>3,000 deaths</a:t>
            </a:r>
          </a:p>
        </p:txBody>
      </p:sp>
      <p:sp>
        <p:nvSpPr>
          <p:cNvPr id="4" name="Slide Number Placeholder 3"/>
          <p:cNvSpPr>
            <a:spLocks noGrp="1"/>
          </p:cNvSpPr>
          <p:nvPr>
            <p:ph type="sldNum" sz="quarter" idx="10"/>
          </p:nvPr>
        </p:nvSpPr>
        <p:spPr/>
        <p:txBody>
          <a:bodyPr/>
          <a:lstStyle/>
          <a:p>
            <a:fld id="{A038BBC4-AC55-46BB-934C-301934FB9A8A}" type="slidenum">
              <a:rPr lang="en-US" altLang="en-US" smtClean="0"/>
              <a:pPr/>
              <a:t>3</a:t>
            </a:fld>
            <a:endParaRPr lang="en-US" altLang="en-US" dirty="0"/>
          </a:p>
        </p:txBody>
      </p:sp>
    </p:spTree>
    <p:extLst>
      <p:ext uri="{BB962C8B-B14F-4D97-AF65-F5344CB8AC3E}">
        <p14:creationId xmlns:p14="http://schemas.microsoft.com/office/powerpoint/2010/main" val="2525025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0" indent="0">
              <a:buNone/>
            </a:pPr>
            <a:r>
              <a:rPr lang="en-US" dirty="0"/>
              <a:t>Temperature danger zone:</a:t>
            </a:r>
          </a:p>
          <a:p>
            <a:pPr marL="285750" indent="-285750">
              <a:buFont typeface="Arial" panose="020B0604020202020204" pitchFamily="34" charset="0"/>
              <a:buChar char="•"/>
            </a:pPr>
            <a:r>
              <a:rPr lang="en-US" dirty="0"/>
              <a:t>Between 41°F and 135°F (5°C and 57°C)</a:t>
            </a:r>
          </a:p>
          <a:p>
            <a:pPr marL="285750" indent="-285750">
              <a:buFont typeface="Arial" panose="020B0604020202020204" pitchFamily="34" charset="0"/>
              <a:buChar char="•"/>
            </a:pPr>
            <a:r>
              <a:rPr lang="en-US" dirty="0"/>
              <a:t>Keep TCS food out of range</a:t>
            </a:r>
          </a:p>
          <a:p>
            <a:endParaRPr lang="en-US" dirty="0"/>
          </a:p>
          <a:p>
            <a:endParaRPr lang="en-US" dirty="0"/>
          </a:p>
          <a:p>
            <a:endParaRPr lang="en-US"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49686" t="-9616" r="-157695" b="-6731"/>
          <a:stretch/>
        </p:blipFill>
        <p:spPr>
          <a:xfrm>
            <a:off x="7486650" y="1466850"/>
            <a:ext cx="4095750" cy="2305050"/>
          </a:xfrm>
          <a:prstGeom prst="rect">
            <a:avLst/>
          </a:prstGeom>
          <a:solidFill>
            <a:schemeClr val="bg1"/>
          </a:solidFill>
        </p:spPr>
      </p:pic>
    </p:spTree>
    <p:extLst>
      <p:ext uri="{BB962C8B-B14F-4D97-AF65-F5344CB8AC3E}">
        <p14:creationId xmlns:p14="http://schemas.microsoft.com/office/powerpoint/2010/main" val="4159567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Bacteria</a:t>
            </a:r>
          </a:p>
        </p:txBody>
      </p:sp>
      <p:sp>
        <p:nvSpPr>
          <p:cNvPr id="4" name="Text Placeholder 3"/>
          <p:cNvSpPr>
            <a:spLocks noGrp="1"/>
          </p:cNvSpPr>
          <p:nvPr>
            <p:ph idx="1"/>
          </p:nvPr>
        </p:nvSpPr>
        <p:spPr/>
        <p:txBody>
          <a:bodyPr/>
          <a:lstStyle/>
          <a:p>
            <a:pPr marL="0" indent="0">
              <a:buNone/>
            </a:pPr>
            <a:r>
              <a:rPr lang="en-US" dirty="0"/>
              <a:t>Ready-to-eat food:</a:t>
            </a:r>
          </a:p>
          <a:p>
            <a:r>
              <a:rPr lang="en-US" dirty="0"/>
              <a:t>Careful handling</a:t>
            </a:r>
          </a:p>
          <a:p>
            <a:r>
              <a:rPr lang="en-US" dirty="0"/>
              <a:t>Food eaten without further:</a:t>
            </a:r>
          </a:p>
          <a:p>
            <a:pPr lvl="1"/>
            <a:r>
              <a:rPr lang="en-US" dirty="0"/>
              <a:t>Preparation</a:t>
            </a:r>
          </a:p>
          <a:p>
            <a:pPr lvl="1"/>
            <a:r>
              <a:rPr lang="en-US" dirty="0"/>
              <a:t>Washing </a:t>
            </a:r>
          </a:p>
          <a:p>
            <a:pPr lvl="1"/>
            <a:r>
              <a:rPr lang="en-US" dirty="0"/>
              <a:t>Cooking</a:t>
            </a:r>
          </a:p>
          <a:p>
            <a:endParaRPr lang="en-US" dirty="0"/>
          </a:p>
          <a:p>
            <a:r>
              <a:rPr lang="en-US" dirty="0"/>
              <a:t>Examples: Washed fruit, deli meat, seasonings</a:t>
            </a:r>
          </a:p>
        </p:txBody>
      </p:sp>
    </p:spTree>
    <p:extLst>
      <p:ext uri="{BB962C8B-B14F-4D97-AF65-F5344CB8AC3E}">
        <p14:creationId xmlns:p14="http://schemas.microsoft.com/office/powerpoint/2010/main" val="13321477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Parasites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Not as common</a:t>
            </a:r>
          </a:p>
          <a:p>
            <a:pPr marL="285750" indent="-285750">
              <a:buFont typeface="Arial" panose="020B0604020202020204" pitchFamily="34" charset="0"/>
              <a:buChar char="•"/>
            </a:pPr>
            <a:r>
              <a:rPr lang="en-US" dirty="0"/>
              <a:t>Do not grow in food</a:t>
            </a:r>
          </a:p>
          <a:p>
            <a:pPr marL="285750" indent="-285750">
              <a:buFont typeface="Arial" panose="020B0604020202020204" pitchFamily="34" charset="0"/>
              <a:buChar char="•"/>
            </a:pPr>
            <a:r>
              <a:rPr lang="en-US" dirty="0"/>
              <a:t>Hosts</a:t>
            </a:r>
          </a:p>
          <a:p>
            <a:pPr lvl="1"/>
            <a:r>
              <a:rPr lang="en-US" dirty="0"/>
              <a:t>Nourishment</a:t>
            </a:r>
          </a:p>
          <a:p>
            <a:pPr lvl="1"/>
            <a:r>
              <a:rPr lang="en-US" dirty="0"/>
              <a:t>Protection</a:t>
            </a:r>
          </a:p>
          <a:p>
            <a:pPr lvl="1"/>
            <a:r>
              <a:rPr lang="en-US" dirty="0"/>
              <a:t>Person, animal, plant</a:t>
            </a:r>
          </a:p>
          <a:p>
            <a:pPr lvl="1"/>
            <a:r>
              <a:rPr lang="en-US" dirty="0"/>
              <a:t>Water</a:t>
            </a:r>
          </a:p>
        </p:txBody>
      </p:sp>
    </p:spTree>
    <p:extLst>
      <p:ext uri="{BB962C8B-B14F-4D97-AF65-F5344CB8AC3E}">
        <p14:creationId xmlns:p14="http://schemas.microsoft.com/office/powerpoint/2010/main" val="2806250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Parasites</a:t>
            </a:r>
          </a:p>
        </p:txBody>
      </p:sp>
      <p:sp>
        <p:nvSpPr>
          <p:cNvPr id="4" name="Text Placeholder 3"/>
          <p:cNvSpPr>
            <a:spLocks noGrp="1"/>
          </p:cNvSpPr>
          <p:nvPr>
            <p:ph idx="1"/>
          </p:nvPr>
        </p:nvSpPr>
        <p:spPr/>
        <p:txBody>
          <a:bodyPr/>
          <a:lstStyle/>
          <a:p>
            <a:r>
              <a:rPr lang="en-US" dirty="0"/>
              <a:t>Foodborne parasites</a:t>
            </a:r>
          </a:p>
          <a:p>
            <a:pPr marL="742950" lvl="1" indent="-285750">
              <a:buFont typeface="Arial" panose="020B0604020202020204" pitchFamily="34" charset="0"/>
              <a:buChar char="•"/>
            </a:pPr>
            <a:r>
              <a:rPr lang="en-US" dirty="0"/>
              <a:t>Protozoa</a:t>
            </a:r>
          </a:p>
          <a:p>
            <a:pPr marL="742950" lvl="1" indent="-285750">
              <a:buFont typeface="Arial" panose="020B0604020202020204" pitchFamily="34" charset="0"/>
              <a:buChar char="•"/>
            </a:pPr>
            <a:r>
              <a:rPr lang="en-US" dirty="0"/>
              <a:t>Roundworms</a:t>
            </a:r>
          </a:p>
          <a:p>
            <a:pPr marL="742950" lvl="1" indent="-285750">
              <a:buFont typeface="Arial" panose="020B0604020202020204" pitchFamily="34" charset="0"/>
              <a:buChar char="•"/>
            </a:pPr>
            <a:r>
              <a:rPr lang="en-US" dirty="0"/>
              <a:t>Tapeworms</a:t>
            </a:r>
          </a:p>
          <a:p>
            <a:pPr marL="742950" lvl="1" indent="-285750">
              <a:buFont typeface="Arial" panose="020B0604020202020204" pitchFamily="34" charset="0"/>
              <a:buChar char="•"/>
            </a:pPr>
            <a:r>
              <a:rPr lang="en-US" dirty="0"/>
              <a:t>Toxoplasma gondii</a:t>
            </a:r>
          </a:p>
          <a:p>
            <a:endParaRPr lang="en-US" dirty="0"/>
          </a:p>
          <a:p>
            <a:r>
              <a:rPr lang="en-US" dirty="0"/>
              <a:t>Prevention—approved, reputable suppliers</a:t>
            </a:r>
          </a:p>
          <a:p>
            <a:pPr marL="1200150" lvl="2" indent="-285750">
              <a:buFont typeface="Arial" panose="020B0604020202020204" pitchFamily="34" charset="0"/>
              <a:buChar char="•"/>
            </a:pPr>
            <a:endParaRPr lang="en-US" dirty="0"/>
          </a:p>
        </p:txBody>
      </p:sp>
    </p:spTree>
    <p:extLst>
      <p:ext uri="{BB962C8B-B14F-4D97-AF65-F5344CB8AC3E}">
        <p14:creationId xmlns:p14="http://schemas.microsoft.com/office/powerpoint/2010/main" val="42757915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Fungi</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Can cause illness</a:t>
            </a:r>
          </a:p>
          <a:p>
            <a:pPr marL="285750" indent="-285750">
              <a:buFont typeface="Arial" panose="020B0604020202020204" pitchFamily="34" charset="0"/>
              <a:buChar char="•"/>
            </a:pPr>
            <a:r>
              <a:rPr lang="en-US" dirty="0"/>
              <a:t>Spoils food</a:t>
            </a:r>
          </a:p>
          <a:p>
            <a:pPr marL="285750" indent="-285750">
              <a:buFont typeface="Arial" panose="020B0604020202020204" pitchFamily="34" charset="0"/>
              <a:buChar char="•"/>
            </a:pPr>
            <a:r>
              <a:rPr lang="en-US" dirty="0"/>
              <a:t>Found in:</a:t>
            </a:r>
          </a:p>
          <a:p>
            <a:pPr lvl="1"/>
            <a:r>
              <a:rPr lang="en-US" dirty="0"/>
              <a:t>Air</a:t>
            </a:r>
          </a:p>
          <a:p>
            <a:pPr lvl="1"/>
            <a:r>
              <a:rPr lang="en-US" dirty="0"/>
              <a:t>Soil</a:t>
            </a:r>
          </a:p>
          <a:p>
            <a:pPr lvl="1"/>
            <a:r>
              <a:rPr lang="en-US" dirty="0"/>
              <a:t>Plants</a:t>
            </a:r>
          </a:p>
          <a:p>
            <a:pPr lvl="1"/>
            <a:r>
              <a:rPr lang="en-US" dirty="0"/>
              <a:t>Water</a:t>
            </a:r>
          </a:p>
          <a:p>
            <a:pPr lvl="1"/>
            <a:r>
              <a:rPr lang="en-US" dirty="0"/>
              <a:t>Some food</a:t>
            </a:r>
          </a:p>
          <a:p>
            <a:pPr marL="1200150" lvl="2" indent="-285750">
              <a:buFont typeface="Arial" panose="020B0604020202020204" pitchFamily="34" charset="0"/>
              <a:buChar char="•"/>
            </a:pPr>
            <a:endParaRPr lang="en-US" dirty="0"/>
          </a:p>
        </p:txBody>
      </p:sp>
    </p:spTree>
    <p:extLst>
      <p:ext uri="{BB962C8B-B14F-4D97-AF65-F5344CB8AC3E}">
        <p14:creationId xmlns:p14="http://schemas.microsoft.com/office/powerpoint/2010/main" val="2467410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Fungi</a:t>
            </a:r>
          </a:p>
        </p:txBody>
      </p:sp>
      <p:sp>
        <p:nvSpPr>
          <p:cNvPr id="4" name="Text Placeholder 3"/>
          <p:cNvSpPr>
            <a:spLocks noGrp="1"/>
          </p:cNvSpPr>
          <p:nvPr>
            <p:ph idx="1"/>
          </p:nvPr>
        </p:nvSpPr>
        <p:spPr/>
        <p:txBody>
          <a:bodyPr/>
          <a:lstStyle/>
          <a:p>
            <a:pPr marL="0" indent="0">
              <a:buNone/>
            </a:pPr>
            <a:r>
              <a:rPr lang="en-US" dirty="0"/>
              <a:t>Mold:</a:t>
            </a:r>
          </a:p>
          <a:p>
            <a:r>
              <a:rPr lang="en-US" dirty="0"/>
              <a:t>Tiny mold plants</a:t>
            </a:r>
          </a:p>
          <a:p>
            <a:r>
              <a:rPr lang="en-US" dirty="0"/>
              <a:t>Grow under any condition</a:t>
            </a:r>
          </a:p>
          <a:p>
            <a:r>
              <a:rPr lang="en-US" dirty="0"/>
              <a:t>Acidic food</a:t>
            </a:r>
          </a:p>
          <a:p>
            <a:r>
              <a:rPr lang="en-US" dirty="0"/>
              <a:t>Little moisture</a:t>
            </a:r>
          </a:p>
          <a:p>
            <a:pPr marL="285750" indent="-285750">
              <a:buFont typeface="Arial" panose="020B0604020202020204" pitchFamily="34" charset="0"/>
              <a:buChar char="•"/>
            </a:pPr>
            <a:endParaRPr lang="en-US" dirty="0"/>
          </a:p>
          <a:p>
            <a:r>
              <a:rPr lang="en-US" dirty="0"/>
              <a:t>Examples: jams, jellies, bacon</a:t>
            </a:r>
          </a:p>
          <a:p>
            <a:pPr marL="1200150" lvl="2" indent="-285750">
              <a:buFont typeface="Arial" panose="020B0604020202020204" pitchFamily="34" charset="0"/>
              <a:buChar char="•"/>
            </a:pPr>
            <a:endParaRPr lang="en-US" dirty="0"/>
          </a:p>
        </p:txBody>
      </p:sp>
    </p:spTree>
    <p:extLst>
      <p:ext uri="{BB962C8B-B14F-4D97-AF65-F5344CB8AC3E}">
        <p14:creationId xmlns:p14="http://schemas.microsoft.com/office/powerpoint/2010/main" val="42118488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Fungi</a:t>
            </a:r>
          </a:p>
        </p:txBody>
      </p:sp>
      <p:sp>
        <p:nvSpPr>
          <p:cNvPr id="4" name="Text Placeholder 3"/>
          <p:cNvSpPr>
            <a:spLocks noGrp="1"/>
          </p:cNvSpPr>
          <p:nvPr>
            <p:ph idx="1"/>
          </p:nvPr>
        </p:nvSpPr>
        <p:spPr/>
        <p:txBody>
          <a:bodyPr/>
          <a:lstStyle/>
          <a:p>
            <a:pPr marL="0" indent="0">
              <a:buNone/>
            </a:pPr>
            <a:r>
              <a:rPr lang="en-US" dirty="0"/>
              <a:t>Mold:</a:t>
            </a:r>
          </a:p>
          <a:p>
            <a:pPr marL="285750" indent="-285750">
              <a:buFont typeface="Arial" panose="020B0604020202020204" pitchFamily="34" charset="0"/>
              <a:buChar char="•"/>
            </a:pPr>
            <a:r>
              <a:rPr lang="en-US" dirty="0"/>
              <a:t>Spoil food</a:t>
            </a:r>
          </a:p>
          <a:p>
            <a:pPr marL="285750" indent="-285750">
              <a:buFont typeface="Arial" panose="020B0604020202020204" pitchFamily="34" charset="0"/>
              <a:buChar char="•"/>
            </a:pPr>
            <a:r>
              <a:rPr lang="en-US" dirty="0"/>
              <a:t>Can produce toxins</a:t>
            </a:r>
          </a:p>
          <a:p>
            <a:pPr marL="285750" indent="-285750">
              <a:buFont typeface="Arial" panose="020B0604020202020204" pitchFamily="34" charset="0"/>
              <a:buChar char="•"/>
            </a:pPr>
            <a:r>
              <a:rPr lang="en-US" dirty="0"/>
              <a:t>Cold temps do not kill them</a:t>
            </a:r>
          </a:p>
          <a:p>
            <a:pPr marL="285750" indent="-285750">
              <a:buFont typeface="Arial" panose="020B0604020202020204" pitchFamily="34" charset="0"/>
              <a:buChar char="•"/>
            </a:pPr>
            <a:r>
              <a:rPr lang="en-US" dirty="0"/>
              <a:t>Intentionally used for flavor</a:t>
            </a:r>
          </a:p>
          <a:p>
            <a:pPr marL="285750"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dirty="0"/>
          </a:p>
        </p:txBody>
      </p:sp>
      <p:pic>
        <p:nvPicPr>
          <p:cNvPr id="10" name="Picture Placeholder 9"/>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2" name="Picture Placeholder 11"/>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24036321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Fungi</a:t>
            </a:r>
          </a:p>
        </p:txBody>
      </p:sp>
      <p:sp>
        <p:nvSpPr>
          <p:cNvPr id="4" name="Text Placeholder 3"/>
          <p:cNvSpPr>
            <a:spLocks noGrp="1"/>
          </p:cNvSpPr>
          <p:nvPr>
            <p:ph idx="1"/>
          </p:nvPr>
        </p:nvSpPr>
        <p:spPr/>
        <p:txBody>
          <a:bodyPr/>
          <a:lstStyle/>
          <a:p>
            <a:pPr marL="0" indent="0">
              <a:buNone/>
            </a:pPr>
            <a:r>
              <a:rPr lang="en-US" dirty="0"/>
              <a:t>Yeast:</a:t>
            </a:r>
          </a:p>
          <a:p>
            <a:pPr marL="285750" indent="-285750">
              <a:buFont typeface="Arial" panose="020B0604020202020204" pitchFamily="34" charset="0"/>
              <a:buChar char="•"/>
            </a:pPr>
            <a:r>
              <a:rPr lang="en-US" dirty="0"/>
              <a:t>Spoils food quickly</a:t>
            </a:r>
          </a:p>
          <a:p>
            <a:pPr marL="285750" indent="-285750">
              <a:buFont typeface="Arial" panose="020B0604020202020204" pitchFamily="34" charset="0"/>
              <a:buChar char="•"/>
            </a:pPr>
            <a:r>
              <a:rPr lang="en-US" dirty="0"/>
              <a:t>Smell or taste of alcohol</a:t>
            </a:r>
          </a:p>
          <a:p>
            <a:pPr marL="285750" indent="-285750">
              <a:buFont typeface="Arial" panose="020B0604020202020204" pitchFamily="34" charset="0"/>
              <a:buChar char="•"/>
            </a:pPr>
            <a:r>
              <a:rPr lang="en-US" dirty="0"/>
              <a:t>White or pink discoloration</a:t>
            </a:r>
          </a:p>
          <a:p>
            <a:pPr marL="285750" indent="-285750">
              <a:buFont typeface="Arial" panose="020B0604020202020204" pitchFamily="34" charset="0"/>
              <a:buChar char="•"/>
            </a:pPr>
            <a:r>
              <a:rPr lang="en-US" dirty="0"/>
              <a:t>Slime</a:t>
            </a:r>
          </a:p>
          <a:p>
            <a:pPr marL="285750" indent="-285750">
              <a:buFont typeface="Arial" panose="020B0604020202020204" pitchFamily="34" charset="0"/>
              <a:buChar char="•"/>
            </a:pPr>
            <a:r>
              <a:rPr lang="en-US" dirty="0"/>
              <a:t>Bubbles</a:t>
            </a:r>
          </a:p>
          <a:p>
            <a:pPr marL="285750"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dirty="0"/>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9230" r="-17307"/>
          <a:stretch/>
        </p:blipFill>
        <p:spPr>
          <a:xfrm>
            <a:off x="7524750" y="1461877"/>
            <a:ext cx="4057650" cy="2301172"/>
          </a:xfrm>
          <a:prstGeom prst="rect">
            <a:avLst/>
          </a:prstGeom>
          <a:solidFill>
            <a:schemeClr val="bg1"/>
          </a:solidFill>
        </p:spPr>
      </p:pic>
    </p:spTree>
    <p:extLst>
      <p:ext uri="{BB962C8B-B14F-4D97-AF65-F5344CB8AC3E}">
        <p14:creationId xmlns:p14="http://schemas.microsoft.com/office/powerpoint/2010/main" val="12846313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Fungi</a:t>
            </a:r>
          </a:p>
        </p:txBody>
      </p:sp>
      <p:sp>
        <p:nvSpPr>
          <p:cNvPr id="4" name="Text Placeholder 3"/>
          <p:cNvSpPr>
            <a:spLocks noGrp="1"/>
          </p:cNvSpPr>
          <p:nvPr>
            <p:ph idx="1"/>
          </p:nvPr>
        </p:nvSpPr>
        <p:spPr/>
        <p:txBody>
          <a:bodyPr/>
          <a:lstStyle/>
          <a:p>
            <a:pPr marL="0" indent="0">
              <a:buNone/>
            </a:pPr>
            <a:r>
              <a:rPr lang="en-US" dirty="0"/>
              <a:t>Yeast:</a:t>
            </a:r>
          </a:p>
          <a:p>
            <a:r>
              <a:rPr lang="en-US" dirty="0"/>
              <a:t>Acidic food</a:t>
            </a:r>
          </a:p>
          <a:p>
            <a:r>
              <a:rPr lang="en-US" dirty="0"/>
              <a:t>Little moisture</a:t>
            </a:r>
          </a:p>
          <a:p>
            <a:r>
              <a:rPr lang="en-US" dirty="0"/>
              <a:t>Discard spoiled food</a:t>
            </a:r>
          </a:p>
          <a:p>
            <a:endParaRPr lang="en-US" dirty="0"/>
          </a:p>
          <a:p>
            <a:r>
              <a:rPr lang="en-US" dirty="0"/>
              <a:t>Examples: jams, jellies, honey</a:t>
            </a:r>
          </a:p>
          <a:p>
            <a:endParaRPr lang="en-US" dirty="0"/>
          </a:p>
          <a:p>
            <a:pPr marL="285750"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dirty="0"/>
          </a:p>
        </p:txBody>
      </p:sp>
    </p:spTree>
    <p:extLst>
      <p:ext uri="{BB962C8B-B14F-4D97-AF65-F5344CB8AC3E}">
        <p14:creationId xmlns:p14="http://schemas.microsoft.com/office/powerpoint/2010/main" val="20440090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Biological Toxins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Plants or animals</a:t>
            </a:r>
          </a:p>
          <a:p>
            <a:pPr marL="285750" indent="-285750">
              <a:buFont typeface="Arial" panose="020B0604020202020204" pitchFamily="34" charset="0"/>
              <a:buChar char="•"/>
            </a:pPr>
            <a:r>
              <a:rPr lang="en-US" dirty="0"/>
              <a:t>Contain natural toxins</a:t>
            </a:r>
          </a:p>
          <a:p>
            <a:pPr marL="285750" indent="-285750">
              <a:buFont typeface="Arial" panose="020B0604020202020204" pitchFamily="34" charset="0"/>
              <a:buChar char="•"/>
            </a:pPr>
            <a:r>
              <a:rPr lang="en-US" dirty="0"/>
              <a:t>Contaminated in food chain</a:t>
            </a:r>
          </a:p>
          <a:p>
            <a:pPr marL="285750" indent="-285750">
              <a:buFont typeface="Arial" panose="020B0604020202020204" pitchFamily="34" charset="0"/>
              <a:buChar char="•"/>
            </a:pPr>
            <a:r>
              <a:rPr lang="en-US" dirty="0"/>
              <a:t>Make people sick</a:t>
            </a:r>
          </a:p>
          <a:p>
            <a:endParaRPr lang="en-US" dirty="0"/>
          </a:p>
          <a:p>
            <a:pPr marL="285750"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dirty="0"/>
          </a:p>
        </p:txBody>
      </p:sp>
    </p:spTree>
    <p:extLst>
      <p:ext uri="{BB962C8B-B14F-4D97-AF65-F5344CB8AC3E}">
        <p14:creationId xmlns:p14="http://schemas.microsoft.com/office/powerpoint/2010/main" val="3462952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Foodborne Illness and Its Costs</a:t>
            </a:r>
          </a:p>
        </p:txBody>
      </p:sp>
      <p:sp>
        <p:nvSpPr>
          <p:cNvPr id="3" name="Content Placeholder 2"/>
          <p:cNvSpPr>
            <a:spLocks noGrp="1"/>
          </p:cNvSpPr>
          <p:nvPr>
            <p:ph idx="1"/>
          </p:nvPr>
        </p:nvSpPr>
        <p:spPr/>
        <p:txBody>
          <a:bodyPr/>
          <a:lstStyle/>
          <a:p>
            <a:pPr marL="0" indent="0">
              <a:buNone/>
            </a:pPr>
            <a:r>
              <a:rPr lang="en-US" dirty="0"/>
              <a:t>Impacts on operation:</a:t>
            </a:r>
          </a:p>
          <a:p>
            <a:pPr marL="285750" indent="-285750"/>
            <a:r>
              <a:rPr lang="en-US" dirty="0"/>
              <a:t>Loss of guests and sales</a:t>
            </a:r>
          </a:p>
          <a:p>
            <a:pPr marL="285750" indent="-285750"/>
            <a:r>
              <a:rPr lang="en-US" dirty="0"/>
              <a:t>Loss of reputation</a:t>
            </a:r>
          </a:p>
          <a:p>
            <a:pPr marL="285750" indent="-285750"/>
            <a:r>
              <a:rPr lang="en-US" dirty="0"/>
              <a:t>Negative media exposure</a:t>
            </a:r>
          </a:p>
          <a:p>
            <a:pPr marL="285750" indent="-285750"/>
            <a:r>
              <a:rPr lang="en-US" dirty="0"/>
              <a:t>Lowered staff morale</a:t>
            </a:r>
          </a:p>
          <a:p>
            <a:endParaRPr lang="en-US" dirty="0"/>
          </a:p>
        </p:txBody>
      </p:sp>
      <p:sp>
        <p:nvSpPr>
          <p:cNvPr id="4" name="Slide Number Placeholder 3"/>
          <p:cNvSpPr>
            <a:spLocks noGrp="1"/>
          </p:cNvSpPr>
          <p:nvPr>
            <p:ph type="sldNum" sz="quarter" idx="10"/>
          </p:nvPr>
        </p:nvSpPr>
        <p:spPr/>
        <p:txBody>
          <a:bodyPr/>
          <a:lstStyle/>
          <a:p>
            <a:fld id="{A038BBC4-AC55-46BB-934C-301934FB9A8A}" type="slidenum">
              <a:rPr lang="en-US" altLang="en-US" smtClean="0"/>
              <a:pPr/>
              <a:t>4</a:t>
            </a:fld>
            <a:endParaRPr lang="en-US" altLang="en-US" dirty="0"/>
          </a:p>
        </p:txBody>
      </p:sp>
    </p:spTree>
    <p:extLst>
      <p:ext uri="{BB962C8B-B14F-4D97-AF65-F5344CB8AC3E}">
        <p14:creationId xmlns:p14="http://schemas.microsoft.com/office/powerpoint/2010/main" val="2733199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Chemical Contamination</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Used or stored incorrectly</a:t>
            </a:r>
          </a:p>
          <a:p>
            <a:pPr marL="285750" indent="-285750">
              <a:buFont typeface="Arial" panose="020B0604020202020204" pitchFamily="34" charset="0"/>
              <a:buChar char="•"/>
            </a:pPr>
            <a:r>
              <a:rPr lang="en-US" dirty="0"/>
              <a:t>Cleaners, sanitizers, polishes</a:t>
            </a:r>
          </a:p>
          <a:p>
            <a:pPr marL="285750" indent="-285750">
              <a:buFont typeface="Arial" panose="020B0604020202020204" pitchFamily="34" charset="0"/>
              <a:buChar char="•"/>
            </a:pPr>
            <a:r>
              <a:rPr lang="en-US" dirty="0"/>
              <a:t>Separate area</a:t>
            </a:r>
          </a:p>
          <a:p>
            <a:pPr marL="285750" indent="-285750">
              <a:buFont typeface="Arial" panose="020B0604020202020204" pitchFamily="34" charset="0"/>
              <a:buChar char="•"/>
            </a:pPr>
            <a:r>
              <a:rPr lang="en-US" dirty="0"/>
              <a:t>Away from food, utensils, equipment</a:t>
            </a:r>
          </a:p>
          <a:p>
            <a:pPr marL="285750" indent="-285750">
              <a:buFont typeface="Arial" panose="020B0604020202020204" pitchFamily="34" charset="0"/>
              <a:buChar char="•"/>
            </a:pPr>
            <a:r>
              <a:rPr lang="en-US" dirty="0"/>
              <a:t>Follow manufacturer’s directions</a:t>
            </a:r>
          </a:p>
          <a:p>
            <a:endParaRPr lang="en-US" dirty="0"/>
          </a:p>
          <a:p>
            <a:pPr marL="285750"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dirty="0"/>
          </a:p>
        </p:txBody>
      </p:sp>
      <p:pic>
        <p:nvPicPr>
          <p:cNvPr id="9" name="Picture Placeholder 8"/>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xfrm>
            <a:off x="7518400" y="1354138"/>
            <a:ext cx="4064000" cy="2362200"/>
          </a:xfrm>
        </p:spPr>
      </p:pic>
    </p:spTree>
    <p:extLst>
      <p:ext uri="{BB962C8B-B14F-4D97-AF65-F5344CB8AC3E}">
        <p14:creationId xmlns:p14="http://schemas.microsoft.com/office/powerpoint/2010/main" val="33112546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Physical Contamination</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Objects in food</a:t>
            </a:r>
          </a:p>
          <a:p>
            <a:pPr marL="285750" indent="-285750">
              <a:buFont typeface="Arial" panose="020B0604020202020204" pitchFamily="34" charset="0"/>
              <a:buChar char="•"/>
            </a:pPr>
            <a:r>
              <a:rPr lang="en-US" dirty="0"/>
              <a:t>Naturally occurring</a:t>
            </a:r>
          </a:p>
          <a:p>
            <a:pPr marL="285750" indent="-285750">
              <a:buFont typeface="Arial" panose="020B0604020202020204" pitchFamily="34" charset="0"/>
              <a:buChar char="•"/>
            </a:pPr>
            <a:r>
              <a:rPr lang="en-US" dirty="0"/>
              <a:t>Accidents and mistakes</a:t>
            </a:r>
          </a:p>
          <a:p>
            <a:endParaRPr lang="en-US" dirty="0"/>
          </a:p>
          <a:p>
            <a:pPr marL="285750"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dirty="0"/>
          </a:p>
        </p:txBody>
      </p:sp>
      <p:pic>
        <p:nvPicPr>
          <p:cNvPr id="11" name="Picture Placeholder 10"/>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174685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Common Physical Hazards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Fingernails, hair, and bandages</a:t>
            </a:r>
          </a:p>
          <a:p>
            <a:pPr marL="285750" indent="-285750">
              <a:buFont typeface="Arial" panose="020B0604020202020204" pitchFamily="34" charset="0"/>
              <a:buChar char="•"/>
            </a:pPr>
            <a:r>
              <a:rPr lang="en-US" dirty="0"/>
              <a:t>Fruit pits</a:t>
            </a:r>
          </a:p>
          <a:p>
            <a:pPr marL="285750" indent="-285750">
              <a:buFont typeface="Arial" panose="020B0604020202020204" pitchFamily="34" charset="0"/>
              <a:buChar char="•"/>
            </a:pPr>
            <a:r>
              <a:rPr lang="en-US" dirty="0"/>
              <a:t>Glass from broken light bulbs</a:t>
            </a:r>
          </a:p>
          <a:p>
            <a:pPr marL="285750" indent="-285750">
              <a:buFont typeface="Arial" panose="020B0604020202020204" pitchFamily="34" charset="0"/>
              <a:buChar char="•"/>
            </a:pPr>
            <a:r>
              <a:rPr lang="en-US" dirty="0"/>
              <a:t>Jewelry</a:t>
            </a:r>
          </a:p>
          <a:p>
            <a:pPr marL="285750" indent="-285750">
              <a:buFont typeface="Arial" panose="020B0604020202020204" pitchFamily="34" charset="0"/>
              <a:buChar char="•"/>
            </a:pPr>
            <a:r>
              <a:rPr lang="en-US" dirty="0"/>
              <a:t>Metal shavings from cans</a:t>
            </a:r>
          </a:p>
          <a:p>
            <a:pPr marL="285750"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dirty="0"/>
          </a:p>
        </p:txBody>
      </p:sp>
      <p:pic>
        <p:nvPicPr>
          <p:cNvPr id="13" name="Picture Placeholder 12"/>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1" name="Picture Placeholder 10"/>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4102647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Physical Contamination</a:t>
            </a:r>
          </a:p>
        </p:txBody>
      </p:sp>
      <p:sp>
        <p:nvSpPr>
          <p:cNvPr id="4" name="Text Placeholder 3"/>
          <p:cNvSpPr>
            <a:spLocks noGrp="1"/>
          </p:cNvSpPr>
          <p:nvPr>
            <p:ph idx="1"/>
          </p:nvPr>
        </p:nvSpPr>
        <p:spPr/>
        <p:txBody>
          <a:bodyPr/>
          <a:lstStyle/>
          <a:p>
            <a:pPr marL="0" indent="0">
              <a:buNone/>
            </a:pPr>
            <a:r>
              <a:rPr lang="en-US" dirty="0"/>
              <a:t>Prevention:</a:t>
            </a:r>
          </a:p>
          <a:p>
            <a:pPr marL="285750" indent="-285750">
              <a:buFont typeface="Arial" panose="020B0604020202020204" pitchFamily="34" charset="0"/>
              <a:buChar char="•"/>
            </a:pPr>
            <a:r>
              <a:rPr lang="en-US" dirty="0"/>
              <a:t>Inspect food closely</a:t>
            </a:r>
          </a:p>
          <a:p>
            <a:pPr marL="285750" indent="-285750">
              <a:buFont typeface="Arial" panose="020B0604020202020204" pitchFamily="34" charset="0"/>
              <a:buChar char="•"/>
            </a:pPr>
            <a:r>
              <a:rPr lang="en-US" dirty="0"/>
              <a:t>Good personal hygiene</a:t>
            </a:r>
          </a:p>
          <a:p>
            <a:pPr marL="285750" indent="-285750">
              <a:buFont typeface="Arial" panose="020B0604020202020204" pitchFamily="34" charset="0"/>
              <a:buChar char="•"/>
            </a:pPr>
            <a:r>
              <a:rPr lang="en-US" dirty="0"/>
              <a:t>Safe preparation procedures</a:t>
            </a:r>
          </a:p>
          <a:p>
            <a:pPr marL="1200150" lvl="2" indent="-285750">
              <a:buFont typeface="Arial" panose="020B0604020202020204" pitchFamily="34" charset="0"/>
              <a:buChar char="•"/>
            </a:pPr>
            <a:endParaRPr lang="en-US" dirty="0"/>
          </a:p>
        </p:txBody>
      </p:sp>
    </p:spTree>
    <p:extLst>
      <p:ext uri="{BB962C8B-B14F-4D97-AF65-F5344CB8AC3E}">
        <p14:creationId xmlns:p14="http://schemas.microsoft.com/office/powerpoint/2010/main" val="25217783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Food Allergies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Food allergy—negative reaction to food protein</a:t>
            </a:r>
          </a:p>
          <a:p>
            <a:pPr marL="285750" indent="-285750"/>
            <a:r>
              <a:rPr lang="en-US" dirty="0"/>
              <a:t>Food allergens—proteins causing allergic reactions</a:t>
            </a:r>
          </a:p>
          <a:p>
            <a:pPr marL="285750" indent="-285750">
              <a:buFont typeface="Arial" panose="020B0604020202020204" pitchFamily="34" charset="0"/>
              <a:buChar char="•"/>
            </a:pPr>
            <a:r>
              <a:rPr lang="en-US" dirty="0"/>
              <a:t>Immune system attacks protein</a:t>
            </a:r>
          </a:p>
          <a:p>
            <a:pPr marL="285750" indent="-285750">
              <a:buFont typeface="Arial" panose="020B0604020202020204" pitchFamily="34" charset="0"/>
              <a:buChar char="•"/>
            </a:pPr>
            <a:r>
              <a:rPr lang="en-US" dirty="0"/>
              <a:t>Causes allergic reaction</a:t>
            </a:r>
          </a:p>
          <a:p>
            <a:pPr marL="1200150" lvl="2" indent="-285750">
              <a:buFont typeface="Arial" panose="020B0604020202020204" pitchFamily="34" charset="0"/>
              <a:buChar char="•"/>
            </a:pPr>
            <a:endParaRPr lang="en-US" dirty="0"/>
          </a:p>
        </p:txBody>
      </p:sp>
    </p:spTree>
    <p:extLst>
      <p:ext uri="{BB962C8B-B14F-4D97-AF65-F5344CB8AC3E}">
        <p14:creationId xmlns:p14="http://schemas.microsoft.com/office/powerpoint/2010/main" val="2210220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Food Allergies</a:t>
            </a:r>
          </a:p>
        </p:txBody>
      </p:sp>
      <p:sp>
        <p:nvSpPr>
          <p:cNvPr id="4" name="Text Placeholder 3"/>
          <p:cNvSpPr>
            <a:spLocks noGrp="1"/>
          </p:cNvSpPr>
          <p:nvPr>
            <p:ph idx="1"/>
          </p:nvPr>
        </p:nvSpPr>
        <p:spPr/>
        <p:txBody>
          <a:bodyPr/>
          <a:lstStyle/>
          <a:p>
            <a:pPr marL="0" indent="0">
              <a:buNone/>
            </a:pPr>
            <a:r>
              <a:rPr lang="en-US" dirty="0"/>
              <a:t>Cross-contact:</a:t>
            </a:r>
          </a:p>
          <a:p>
            <a:pPr marL="285750" indent="-285750">
              <a:buFont typeface="Arial" panose="020B0604020202020204" pitchFamily="34" charset="0"/>
              <a:buChar char="•"/>
            </a:pPr>
            <a:r>
              <a:rPr lang="en-US" dirty="0"/>
              <a:t>Allergen food item touches another food item</a:t>
            </a:r>
          </a:p>
          <a:p>
            <a:pPr marL="285750" indent="-285750">
              <a:buFont typeface="Arial" panose="020B0604020202020204" pitchFamily="34" charset="0"/>
              <a:buChar char="•"/>
            </a:pPr>
            <a:r>
              <a:rPr lang="en-US" dirty="0"/>
              <a:t>Proteins mix</a:t>
            </a:r>
          </a:p>
          <a:p>
            <a:pPr lvl="2"/>
            <a:endParaRPr lang="en-US" dirty="0"/>
          </a:p>
        </p:txBody>
      </p:sp>
    </p:spTree>
    <p:extLst>
      <p:ext uri="{BB962C8B-B14F-4D97-AF65-F5344CB8AC3E}">
        <p14:creationId xmlns:p14="http://schemas.microsoft.com/office/powerpoint/2010/main" val="42901429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“Big Eight” Food Allergens</a:t>
            </a:r>
          </a:p>
        </p:txBody>
      </p:sp>
      <p:pic>
        <p:nvPicPr>
          <p:cNvPr id="8" name="Picture 7"/>
          <p:cNvPicPr>
            <a:picLocks noChangeAspect="1"/>
          </p:cNvPicPr>
          <p:nvPr/>
        </p:nvPicPr>
        <p:blipFill>
          <a:blip r:embed="rId3"/>
          <a:stretch>
            <a:fillRect/>
          </a:stretch>
        </p:blipFill>
        <p:spPr>
          <a:xfrm>
            <a:off x="1072326" y="1504950"/>
            <a:ext cx="10047348" cy="3879850"/>
          </a:xfrm>
          <a:prstGeom prst="rect">
            <a:avLst/>
          </a:prstGeom>
        </p:spPr>
      </p:pic>
    </p:spTree>
    <p:extLst>
      <p:ext uri="{BB962C8B-B14F-4D97-AF65-F5344CB8AC3E}">
        <p14:creationId xmlns:p14="http://schemas.microsoft.com/office/powerpoint/2010/main" val="21469672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“Big Eight” Food Allergens</a:t>
            </a:r>
          </a:p>
        </p:txBody>
      </p:sp>
      <p:pic>
        <p:nvPicPr>
          <p:cNvPr id="8" name="Picture 7"/>
          <p:cNvPicPr>
            <a:picLocks noChangeAspect="1"/>
          </p:cNvPicPr>
          <p:nvPr/>
        </p:nvPicPr>
        <p:blipFill>
          <a:blip r:embed="rId3"/>
          <a:stretch>
            <a:fillRect/>
          </a:stretch>
        </p:blipFill>
        <p:spPr>
          <a:xfrm>
            <a:off x="1078547" y="922556"/>
            <a:ext cx="10034906" cy="4675604"/>
          </a:xfrm>
          <a:prstGeom prst="rect">
            <a:avLst/>
          </a:prstGeom>
        </p:spPr>
      </p:pic>
    </p:spTree>
    <p:extLst>
      <p:ext uri="{BB962C8B-B14F-4D97-AF65-F5344CB8AC3E}">
        <p14:creationId xmlns:p14="http://schemas.microsoft.com/office/powerpoint/2010/main" val="30380632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Serving Guests with Food Allergies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Explain how dish is made</a:t>
            </a:r>
          </a:p>
          <a:p>
            <a:pPr marL="285750" indent="-285750">
              <a:buFont typeface="Arial" panose="020B0604020202020204" pitchFamily="34" charset="0"/>
              <a:buChar char="•"/>
            </a:pPr>
            <a:r>
              <a:rPr lang="en-US" dirty="0"/>
              <a:t>State “secret” ingredients</a:t>
            </a:r>
          </a:p>
          <a:p>
            <a:pPr marL="285750" indent="-285750">
              <a:buFont typeface="Arial" panose="020B0604020202020204" pitchFamily="34" charset="0"/>
              <a:buChar char="•"/>
            </a:pPr>
            <a:r>
              <a:rPr lang="en-US" dirty="0"/>
              <a:t>Suggest alternative items</a:t>
            </a:r>
          </a:p>
          <a:p>
            <a:pPr marL="285750" indent="-285750">
              <a:buFont typeface="Arial" panose="020B0604020202020204" pitchFamily="34" charset="0"/>
              <a:buChar char="•"/>
            </a:pPr>
            <a:r>
              <a:rPr lang="en-US" dirty="0"/>
              <a:t>Identify special order</a:t>
            </a:r>
          </a:p>
          <a:p>
            <a:pPr marL="285750" indent="-285750">
              <a:buFont typeface="Arial" panose="020B0604020202020204" pitchFamily="34" charset="0"/>
              <a:buChar char="•"/>
            </a:pPr>
            <a:r>
              <a:rPr lang="en-US" dirty="0"/>
              <a:t>Hand-deliver order</a:t>
            </a:r>
          </a:p>
          <a:p>
            <a:pPr marL="285750" indent="-285750"/>
            <a:r>
              <a:rPr lang="en-US" dirty="0"/>
              <a:t>Never guess—ask the manager</a:t>
            </a:r>
          </a:p>
          <a:p>
            <a:pPr lvl="2"/>
            <a:endParaRPr lang="en-US" dirty="0"/>
          </a:p>
        </p:txBody>
      </p:sp>
      <p:pic>
        <p:nvPicPr>
          <p:cNvPr id="9" name="Picture Placeholder 8"/>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2653969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Prepping Food for Guests with Food Allergies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Don’t transfer allergens</a:t>
            </a:r>
          </a:p>
          <a:p>
            <a:pPr marL="285750" indent="-285750">
              <a:buFont typeface="Arial" panose="020B0604020202020204" pitchFamily="34" charset="0"/>
              <a:buChar char="•"/>
            </a:pPr>
            <a:r>
              <a:rPr lang="en-US" dirty="0"/>
              <a:t>Cannot make food safe again</a:t>
            </a:r>
          </a:p>
          <a:p>
            <a:pPr marL="285750" indent="-285750">
              <a:buFont typeface="Arial" panose="020B0604020202020204" pitchFamily="34" charset="0"/>
              <a:buChar char="•"/>
            </a:pPr>
            <a:r>
              <a:rPr lang="en-US" dirty="0"/>
              <a:t>Set food aside</a:t>
            </a:r>
          </a:p>
          <a:p>
            <a:pPr marL="285750" indent="-285750">
              <a:buFont typeface="Arial" panose="020B0604020202020204" pitchFamily="34" charset="0"/>
              <a:buChar char="•"/>
            </a:pPr>
            <a:r>
              <a:rPr lang="en-US" dirty="0"/>
              <a:t>Do not serve</a:t>
            </a:r>
          </a:p>
          <a:p>
            <a:pPr lvl="2"/>
            <a:endParaRPr lang="en-US" dirty="0"/>
          </a:p>
        </p:txBody>
      </p:sp>
    </p:spTree>
    <p:extLst>
      <p:ext uri="{BB962C8B-B14F-4D97-AF65-F5344CB8AC3E}">
        <p14:creationId xmlns:p14="http://schemas.microsoft.com/office/powerpoint/2010/main" val="3596303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Foodborne Illness and Its Costs</a:t>
            </a:r>
          </a:p>
        </p:txBody>
      </p:sp>
      <p:sp>
        <p:nvSpPr>
          <p:cNvPr id="3" name="Content Placeholder 2"/>
          <p:cNvSpPr>
            <a:spLocks noGrp="1"/>
          </p:cNvSpPr>
          <p:nvPr>
            <p:ph idx="1"/>
          </p:nvPr>
        </p:nvSpPr>
        <p:spPr/>
        <p:txBody>
          <a:bodyPr/>
          <a:lstStyle/>
          <a:p>
            <a:pPr marL="0" indent="0">
              <a:buNone/>
            </a:pPr>
            <a:r>
              <a:rPr lang="en-US" dirty="0"/>
              <a:t>Impacts on operation:</a:t>
            </a:r>
          </a:p>
          <a:p>
            <a:pPr marL="285750" indent="-285750"/>
            <a:r>
              <a:rPr lang="en-US" dirty="0"/>
              <a:t>Lawsuits and legal fees</a:t>
            </a:r>
          </a:p>
          <a:p>
            <a:pPr marL="285750" indent="-285750"/>
            <a:r>
              <a:rPr lang="en-US" dirty="0"/>
              <a:t>Staff absenteeism</a:t>
            </a:r>
          </a:p>
          <a:p>
            <a:pPr marL="285750" indent="-285750"/>
            <a:r>
              <a:rPr lang="en-US" dirty="0"/>
              <a:t>Increased insurance premiums</a:t>
            </a:r>
          </a:p>
          <a:p>
            <a:pPr marL="285750" indent="-285750"/>
            <a:r>
              <a:rPr lang="en-US" dirty="0"/>
              <a:t>Staff retraining</a:t>
            </a:r>
          </a:p>
          <a:p>
            <a:endParaRPr lang="en-US" dirty="0"/>
          </a:p>
        </p:txBody>
      </p:sp>
      <p:sp>
        <p:nvSpPr>
          <p:cNvPr id="4" name="Slide Number Placeholder 3"/>
          <p:cNvSpPr>
            <a:spLocks noGrp="1"/>
          </p:cNvSpPr>
          <p:nvPr>
            <p:ph type="sldNum" sz="quarter" idx="10"/>
          </p:nvPr>
        </p:nvSpPr>
        <p:spPr/>
        <p:txBody>
          <a:bodyPr/>
          <a:lstStyle/>
          <a:p>
            <a:fld id="{A038BBC4-AC55-46BB-934C-301934FB9A8A}" type="slidenum">
              <a:rPr lang="en-US" altLang="en-US" smtClean="0"/>
              <a:pPr/>
              <a:t>5</a:t>
            </a:fld>
            <a:endParaRPr lang="en-US" altLang="en-US" dirty="0"/>
          </a:p>
        </p:txBody>
      </p:sp>
    </p:spTree>
    <p:extLst>
      <p:ext uri="{BB962C8B-B14F-4D97-AF65-F5344CB8AC3E}">
        <p14:creationId xmlns:p14="http://schemas.microsoft.com/office/powerpoint/2010/main" val="18288136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Steps to Avoid Cross-Contact</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Check recipes and ingredient labels</a:t>
            </a:r>
          </a:p>
          <a:p>
            <a:pPr marL="285750" indent="-285750">
              <a:buFont typeface="Arial" panose="020B0604020202020204" pitchFamily="34" charset="0"/>
              <a:buChar char="•"/>
            </a:pPr>
            <a:r>
              <a:rPr lang="en-US" dirty="0"/>
              <a:t>No allergen present</a:t>
            </a:r>
          </a:p>
          <a:p>
            <a:pPr lvl="2"/>
            <a:endParaRPr lang="en-US" dirty="0"/>
          </a:p>
        </p:txBody>
      </p:sp>
      <p:pic>
        <p:nvPicPr>
          <p:cNvPr id="9" name="Picture Placeholder 8"/>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0239053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Steps to Avoid Cross-Contact</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Wash, rinse, and sanitize</a:t>
            </a:r>
          </a:p>
          <a:p>
            <a:pPr marL="285750" indent="-285750">
              <a:buFont typeface="Arial" panose="020B0604020202020204" pitchFamily="34" charset="0"/>
              <a:buChar char="•"/>
            </a:pPr>
            <a:r>
              <a:rPr lang="en-US" dirty="0"/>
              <a:t>Cookware, utensils, and equipment</a:t>
            </a:r>
          </a:p>
          <a:p>
            <a:pPr marL="285750" indent="-285750">
              <a:buFont typeface="Arial" panose="020B0604020202020204" pitchFamily="34" charset="0"/>
              <a:buChar char="•"/>
            </a:pPr>
            <a:r>
              <a:rPr lang="en-US" dirty="0"/>
              <a:t>Food-prep surfaces</a:t>
            </a:r>
          </a:p>
          <a:p>
            <a:pPr marL="285750" indent="-285750">
              <a:buFont typeface="Arial" panose="020B0604020202020204" pitchFamily="34" charset="0"/>
              <a:buChar char="•"/>
            </a:pPr>
            <a:r>
              <a:rPr lang="en-US" dirty="0"/>
              <a:t>Separate utensils</a:t>
            </a:r>
          </a:p>
          <a:p>
            <a:pPr lvl="2"/>
            <a:endParaRPr lang="en-US" dirty="0"/>
          </a:p>
        </p:txBody>
      </p:sp>
      <p:pic>
        <p:nvPicPr>
          <p:cNvPr id="9" name="Picture Placeholder 8"/>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464576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Steps to Avoid Cross-Contact</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Keep allergens separate</a:t>
            </a:r>
          </a:p>
          <a:p>
            <a:pPr marL="285750" indent="-285750">
              <a:buFont typeface="Arial" panose="020B0604020202020204" pitchFamily="34" charset="0"/>
              <a:buChar char="•"/>
            </a:pPr>
            <a:r>
              <a:rPr lang="en-US" dirty="0"/>
              <a:t>Food, beverages</a:t>
            </a:r>
          </a:p>
          <a:p>
            <a:pPr marL="285750" indent="-285750">
              <a:buFont typeface="Arial" panose="020B0604020202020204" pitchFamily="34" charset="0"/>
              <a:buChar char="•"/>
            </a:pPr>
            <a:r>
              <a:rPr lang="en-US" dirty="0"/>
              <a:t>Utensils, equipment, gloves</a:t>
            </a:r>
          </a:p>
          <a:p>
            <a:pPr lvl="2"/>
            <a:endParaRPr lang="en-US" dirty="0"/>
          </a:p>
        </p:txBody>
      </p:sp>
      <p:pic>
        <p:nvPicPr>
          <p:cNvPr id="9" name="Picture Placeholder 8"/>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3920552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Steps to Avoid Cross-Contact</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Wash hands</a:t>
            </a:r>
          </a:p>
          <a:p>
            <a:pPr marL="285750" indent="-285750">
              <a:buFont typeface="Arial" panose="020B0604020202020204" pitchFamily="34" charset="0"/>
              <a:buChar char="•"/>
            </a:pPr>
            <a:r>
              <a:rPr lang="en-US" dirty="0"/>
              <a:t>Change gloves</a:t>
            </a:r>
          </a:p>
          <a:p>
            <a:pPr lvl="2"/>
            <a:endParaRPr lang="en-US" dirty="0"/>
          </a:p>
        </p:txBody>
      </p:sp>
      <p:pic>
        <p:nvPicPr>
          <p:cNvPr id="9" name="Picture Placeholder 8"/>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7724660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Steps to Avoid Cross-Contact</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Assigned equipment</a:t>
            </a:r>
          </a:p>
          <a:p>
            <a:pPr marL="285750" indent="-285750">
              <a:buFont typeface="Arial" panose="020B0604020202020204" pitchFamily="34" charset="0"/>
              <a:buChar char="•"/>
            </a:pPr>
            <a:r>
              <a:rPr lang="en-US" dirty="0"/>
              <a:t>Separate fryers and oil</a:t>
            </a:r>
          </a:p>
          <a:p>
            <a:pPr lvl="2"/>
            <a:endParaRPr lang="en-US" dirty="0"/>
          </a:p>
        </p:txBody>
      </p:sp>
      <p:pic>
        <p:nvPicPr>
          <p:cNvPr id="9" name="Picture Placeholder 8"/>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6381303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Food Defense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Prevent purposeful contamination</a:t>
            </a:r>
          </a:p>
          <a:p>
            <a:pPr marL="285750" indent="-285750">
              <a:buFont typeface="Arial" panose="020B0604020202020204" pitchFamily="34" charset="0"/>
              <a:buChar char="•"/>
            </a:pPr>
            <a:r>
              <a:rPr lang="en-US" dirty="0"/>
              <a:t>Competitors, former staff, guests</a:t>
            </a:r>
          </a:p>
          <a:p>
            <a:pPr marL="285750" indent="-285750">
              <a:buFont typeface="Arial" panose="020B0604020202020204" pitchFamily="34" charset="0"/>
              <a:buChar char="•"/>
            </a:pPr>
            <a:r>
              <a:rPr lang="en-US" dirty="0"/>
              <a:t>Tamper with food</a:t>
            </a:r>
          </a:p>
          <a:p>
            <a:pPr marL="285750" indent="-285750">
              <a:buFont typeface="Arial" panose="020B0604020202020204" pitchFamily="34" charset="0"/>
              <a:buChar char="•"/>
            </a:pPr>
            <a:r>
              <a:rPr lang="en-US" dirty="0"/>
              <a:t>Can occur anywhere</a:t>
            </a:r>
          </a:p>
          <a:p>
            <a:pPr marL="285750" indent="-285750">
              <a:buFont typeface="Arial" panose="020B0604020202020204" pitchFamily="34" charset="0"/>
              <a:buChar char="•"/>
            </a:pPr>
            <a:r>
              <a:rPr lang="en-US" dirty="0"/>
              <a:t>Make it difficult to tamper</a:t>
            </a:r>
          </a:p>
          <a:p>
            <a:pPr lvl="2"/>
            <a:endParaRPr lang="en-US" dirty="0"/>
          </a:p>
        </p:txBody>
      </p:sp>
    </p:spTree>
    <p:extLst>
      <p:ext uri="{BB962C8B-B14F-4D97-AF65-F5344CB8AC3E}">
        <p14:creationId xmlns:p14="http://schemas.microsoft.com/office/powerpoint/2010/main" val="12449792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Food Defense</a:t>
            </a:r>
          </a:p>
        </p:txBody>
      </p:sp>
      <p:sp>
        <p:nvSpPr>
          <p:cNvPr id="4" name="Text Placeholder 3"/>
          <p:cNvSpPr>
            <a:spLocks noGrp="1"/>
          </p:cNvSpPr>
          <p:nvPr>
            <p:ph idx="1"/>
          </p:nvPr>
        </p:nvSpPr>
        <p:spPr/>
        <p:txBody>
          <a:bodyPr/>
          <a:lstStyle/>
          <a:p>
            <a:pPr marL="0" indent="0">
              <a:buNone/>
            </a:pPr>
            <a:r>
              <a:rPr lang="en-US" dirty="0"/>
              <a:t>Prevention:</a:t>
            </a:r>
          </a:p>
          <a:p>
            <a:pPr marL="285750" indent="-285750">
              <a:buFont typeface="Arial" panose="020B0604020202020204" pitchFamily="34" charset="0"/>
              <a:buChar char="•"/>
            </a:pPr>
            <a:r>
              <a:rPr lang="en-US" dirty="0"/>
              <a:t>Control access</a:t>
            </a:r>
          </a:p>
          <a:p>
            <a:pPr marL="285750" indent="-285750">
              <a:buFont typeface="Arial" panose="020B0604020202020204" pitchFamily="34" charset="0"/>
              <a:buChar char="•"/>
            </a:pPr>
            <a:r>
              <a:rPr lang="en-US" dirty="0"/>
              <a:t>Uniforms and name tags</a:t>
            </a:r>
          </a:p>
          <a:p>
            <a:pPr marL="285750" indent="-285750">
              <a:buFont typeface="Arial" panose="020B0604020202020204" pitchFamily="34" charset="0"/>
              <a:buChar char="•"/>
            </a:pPr>
            <a:r>
              <a:rPr lang="en-US" dirty="0"/>
              <a:t>Security badges</a:t>
            </a:r>
          </a:p>
          <a:p>
            <a:pPr marL="285750" indent="-285750">
              <a:buFont typeface="Arial" panose="020B0604020202020204" pitchFamily="34" charset="0"/>
              <a:buChar char="•"/>
            </a:pPr>
            <a:r>
              <a:rPr lang="en-US" dirty="0"/>
              <a:t>Report suspicious activity</a:t>
            </a:r>
          </a:p>
          <a:p>
            <a:pPr lvl="2"/>
            <a:endParaRPr lang="en-US" dirty="0"/>
          </a:p>
        </p:txBody>
      </p:sp>
    </p:spTree>
    <p:extLst>
      <p:ext uri="{BB962C8B-B14F-4D97-AF65-F5344CB8AC3E}">
        <p14:creationId xmlns:p14="http://schemas.microsoft.com/office/powerpoint/2010/main" val="4487913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U.S. Regulation of Food Safety</a:t>
            </a:r>
          </a:p>
        </p:txBody>
      </p:sp>
      <p:sp>
        <p:nvSpPr>
          <p:cNvPr id="4" name="Text Placeholder 3"/>
          <p:cNvSpPr>
            <a:spLocks noGrp="1"/>
          </p:cNvSpPr>
          <p:nvPr>
            <p:ph idx="1"/>
          </p:nvPr>
        </p:nvSpPr>
        <p:spPr/>
        <p:txBody>
          <a:bodyPr>
            <a:normAutofit/>
          </a:bodyPr>
          <a:lstStyle/>
          <a:p>
            <a:pPr marL="285750" indent="-285750">
              <a:buFont typeface="Arial" panose="020B0604020202020204" pitchFamily="34" charset="0"/>
              <a:buChar char="•"/>
            </a:pPr>
            <a:r>
              <a:rPr lang="en-US" dirty="0"/>
              <a:t>The Food and Drug Administration (FDA)</a:t>
            </a:r>
          </a:p>
          <a:p>
            <a:pPr lvl="1"/>
            <a:r>
              <a:rPr lang="en-US" dirty="0"/>
              <a:t>Writes the </a:t>
            </a:r>
            <a:r>
              <a:rPr lang="en-US" i="1" dirty="0"/>
              <a:t>FDA</a:t>
            </a:r>
            <a:r>
              <a:rPr lang="en-US" dirty="0"/>
              <a:t> </a:t>
            </a:r>
            <a:r>
              <a:rPr lang="en-US" i="1" dirty="0"/>
              <a:t>Food Code</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FDA Food Code</a:t>
            </a:r>
          </a:p>
          <a:p>
            <a:pPr lvl="1"/>
            <a:r>
              <a:rPr lang="en-US" dirty="0"/>
              <a:t>Recommends regulations</a:t>
            </a:r>
          </a:p>
          <a:p>
            <a:pPr lvl="1"/>
            <a:r>
              <a:rPr lang="en-US" dirty="0"/>
              <a:t>Code is not law</a:t>
            </a:r>
          </a:p>
          <a:p>
            <a:pPr lvl="1"/>
            <a:r>
              <a:rPr lang="en-US" dirty="0"/>
              <a:t>States adopt</a:t>
            </a:r>
          </a:p>
          <a:p>
            <a:pPr lvl="1"/>
            <a:r>
              <a:rPr lang="en-US" dirty="0"/>
              <a:t>State or local health departments enforce</a:t>
            </a:r>
          </a:p>
          <a:p>
            <a:pPr lvl="2"/>
            <a:endParaRPr lang="en-US" dirty="0"/>
          </a:p>
        </p:txBody>
      </p:sp>
    </p:spTree>
    <p:extLst>
      <p:ext uri="{BB962C8B-B14F-4D97-AF65-F5344CB8AC3E}">
        <p14:creationId xmlns:p14="http://schemas.microsoft.com/office/powerpoint/2010/main" val="20215884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U.S. Regulation of Food Safety</a:t>
            </a:r>
          </a:p>
        </p:txBody>
      </p:sp>
      <p:sp>
        <p:nvSpPr>
          <p:cNvPr id="4" name="Text Placeholder 3"/>
          <p:cNvSpPr>
            <a:spLocks noGrp="1"/>
          </p:cNvSpPr>
          <p:nvPr>
            <p:ph idx="1"/>
          </p:nvPr>
        </p:nvSpPr>
        <p:spPr/>
        <p:txBody>
          <a:bodyPr>
            <a:normAutofit/>
          </a:bodyPr>
          <a:lstStyle/>
          <a:p>
            <a:pPr marL="285750" indent="-285750">
              <a:buFont typeface="Arial" panose="020B0604020202020204" pitchFamily="34" charset="0"/>
              <a:buChar char="•"/>
            </a:pPr>
            <a:r>
              <a:rPr lang="en-US" dirty="0"/>
              <a:t>Inspection</a:t>
            </a:r>
          </a:p>
          <a:p>
            <a:pPr lvl="1"/>
            <a:r>
              <a:rPr lang="en-US" dirty="0"/>
              <a:t>Formal review or examination</a:t>
            </a:r>
          </a:p>
          <a:p>
            <a:pPr lvl="1"/>
            <a:r>
              <a:rPr lang="en-US" dirty="0"/>
              <a:t>Operation following food safety</a:t>
            </a:r>
          </a:p>
          <a:p>
            <a:endParaRPr lang="en-US" dirty="0"/>
          </a:p>
          <a:p>
            <a:pPr marL="285750" indent="-285750">
              <a:buFont typeface="Arial" panose="020B0604020202020204" pitchFamily="34" charset="0"/>
              <a:buChar char="•"/>
            </a:pPr>
            <a:r>
              <a:rPr lang="en-US" dirty="0"/>
              <a:t>All operations serving public inspected</a:t>
            </a:r>
          </a:p>
          <a:p>
            <a:pPr marL="285750" indent="-285750">
              <a:buFont typeface="Arial" panose="020B0604020202020204" pitchFamily="34" charset="0"/>
              <a:buChar char="•"/>
            </a:pPr>
            <a:r>
              <a:rPr lang="en-US" dirty="0"/>
              <a:t>Some may temporarily close</a:t>
            </a:r>
          </a:p>
          <a:p>
            <a:pPr marL="285750" indent="-285750">
              <a:buFont typeface="Arial" panose="020B0604020202020204" pitchFamily="34" charset="0"/>
              <a:buChar char="•"/>
            </a:pPr>
            <a:r>
              <a:rPr lang="en-US" dirty="0"/>
              <a:t>Guests at risk</a:t>
            </a:r>
          </a:p>
          <a:p>
            <a:pPr marL="285750" indent="-285750">
              <a:buFont typeface="Arial" panose="020B0604020202020204" pitchFamily="34" charset="0"/>
              <a:buChar char="•"/>
            </a:pPr>
            <a:r>
              <a:rPr lang="en-US" dirty="0"/>
              <a:t>Out of business</a:t>
            </a:r>
          </a:p>
          <a:p>
            <a:pPr lvl="2"/>
            <a:endParaRPr lang="en-US" dirty="0"/>
          </a:p>
        </p:txBody>
      </p:sp>
    </p:spTree>
    <p:extLst>
      <p:ext uri="{BB962C8B-B14F-4D97-AF65-F5344CB8AC3E}">
        <p14:creationId xmlns:p14="http://schemas.microsoft.com/office/powerpoint/2010/main" val="3593628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U.S. Regulation of Food Safety</a:t>
            </a:r>
          </a:p>
        </p:txBody>
      </p:sp>
      <p:sp>
        <p:nvSpPr>
          <p:cNvPr id="4" name="Text Placeholder 3"/>
          <p:cNvSpPr>
            <a:spLocks noGrp="1"/>
          </p:cNvSpPr>
          <p:nvPr>
            <p:ph idx="1"/>
          </p:nvPr>
        </p:nvSpPr>
        <p:spPr/>
        <p:txBody>
          <a:bodyPr>
            <a:normAutofit/>
          </a:bodyPr>
          <a:lstStyle/>
          <a:p>
            <a:pPr marL="0" indent="0">
              <a:buNone/>
            </a:pPr>
            <a:r>
              <a:rPr lang="en-US" dirty="0"/>
              <a:t>Successful managers:</a:t>
            </a:r>
          </a:p>
          <a:p>
            <a:pPr marL="285750" indent="-285750">
              <a:buFont typeface="Arial" panose="020B0604020202020204" pitchFamily="34" charset="0"/>
              <a:buChar char="•"/>
            </a:pPr>
            <a:r>
              <a:rPr lang="en-US" dirty="0"/>
              <a:t>Understand requirements</a:t>
            </a:r>
          </a:p>
          <a:p>
            <a:pPr marL="285750" indent="-285750">
              <a:buFont typeface="Arial" panose="020B0604020202020204" pitchFamily="34" charset="0"/>
              <a:buChar char="•"/>
            </a:pPr>
            <a:r>
              <a:rPr lang="en-US" dirty="0"/>
              <a:t>Create policies</a:t>
            </a:r>
          </a:p>
          <a:p>
            <a:pPr marL="285750" indent="-285750">
              <a:buFont typeface="Arial" panose="020B0604020202020204" pitchFamily="34" charset="0"/>
              <a:buChar char="•"/>
            </a:pPr>
            <a:r>
              <a:rPr lang="en-US" dirty="0"/>
              <a:t>Conduct self-inspections</a:t>
            </a:r>
          </a:p>
          <a:p>
            <a:pPr marL="285750" indent="-285750">
              <a:buFont typeface="Arial" panose="020B0604020202020204" pitchFamily="34" charset="0"/>
              <a:buChar char="•"/>
            </a:pPr>
            <a:r>
              <a:rPr lang="en-US" dirty="0"/>
              <a:t>Ensure operation is always prepared</a:t>
            </a:r>
          </a:p>
          <a:p>
            <a:pPr lvl="2"/>
            <a:endParaRPr lang="en-US" dirty="0"/>
          </a:p>
        </p:txBody>
      </p:sp>
    </p:spTree>
    <p:extLst>
      <p:ext uri="{BB962C8B-B14F-4D97-AF65-F5344CB8AC3E}">
        <p14:creationId xmlns:p14="http://schemas.microsoft.com/office/powerpoint/2010/main" val="899467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Foodborne Illness and Its Costs</a:t>
            </a:r>
          </a:p>
        </p:txBody>
      </p:sp>
      <p:sp>
        <p:nvSpPr>
          <p:cNvPr id="4" name="Text Placeholder 3"/>
          <p:cNvSpPr>
            <a:spLocks noGrp="1"/>
          </p:cNvSpPr>
          <p:nvPr>
            <p:ph idx="1"/>
          </p:nvPr>
        </p:nvSpPr>
        <p:spPr/>
        <p:txBody>
          <a:bodyPr/>
          <a:lstStyle/>
          <a:p>
            <a:pPr marL="0" indent="0">
              <a:buNone/>
            </a:pPr>
            <a:r>
              <a:rPr lang="en-US" dirty="0"/>
              <a:t>Victims may experience:</a:t>
            </a:r>
          </a:p>
          <a:p>
            <a:pPr marL="285750" indent="-285750">
              <a:buFont typeface="Arial" panose="020B0604020202020204" pitchFamily="34" charset="0"/>
              <a:buChar char="•"/>
            </a:pPr>
            <a:r>
              <a:rPr lang="en-US" dirty="0"/>
              <a:t>Loss of work</a:t>
            </a:r>
          </a:p>
          <a:p>
            <a:pPr marL="285750" indent="-285750">
              <a:buFont typeface="Arial" panose="020B0604020202020204" pitchFamily="34" charset="0"/>
              <a:buChar char="•"/>
            </a:pPr>
            <a:r>
              <a:rPr lang="en-US" dirty="0"/>
              <a:t>Medical costs</a:t>
            </a:r>
          </a:p>
          <a:p>
            <a:pPr marL="285750" indent="-285750">
              <a:buFont typeface="Arial" panose="020B0604020202020204" pitchFamily="34" charset="0"/>
              <a:buChar char="•"/>
            </a:pPr>
            <a:r>
              <a:rPr lang="en-US" dirty="0"/>
              <a:t>Long-term disability</a:t>
            </a:r>
          </a:p>
          <a:p>
            <a:pPr marL="285750" indent="-285750">
              <a:buFont typeface="Arial" panose="020B0604020202020204" pitchFamily="34" charset="0"/>
              <a:buChar char="•"/>
            </a:pPr>
            <a:r>
              <a:rPr lang="en-US" dirty="0"/>
              <a:t>Death</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372395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Populations at High Risk for Foodborne Illness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Higher risk for foodborne illness</a:t>
            </a:r>
          </a:p>
          <a:p>
            <a:pPr lvl="1"/>
            <a:r>
              <a:rPr lang="en-US" dirty="0"/>
              <a:t>Weakened immune systems</a:t>
            </a:r>
          </a:p>
          <a:p>
            <a:pPr lvl="1"/>
            <a:r>
              <a:rPr lang="en-US" dirty="0"/>
              <a:t>Cannot fight illness</a:t>
            </a:r>
          </a:p>
          <a:p>
            <a:endParaRPr lang="en-US" dirty="0"/>
          </a:p>
          <a:p>
            <a:pPr marL="285750" indent="-285750"/>
            <a:r>
              <a:rPr lang="en-US" dirty="0"/>
              <a:t>Immune system—defense against illness</a:t>
            </a:r>
          </a:p>
          <a:p>
            <a:endParaRPr lang="en-US" dirty="0"/>
          </a:p>
          <a:p>
            <a:endParaRPr lang="en-US" dirty="0"/>
          </a:p>
        </p:txBody>
      </p:sp>
    </p:spTree>
    <p:extLst>
      <p:ext uri="{BB962C8B-B14F-4D97-AF65-F5344CB8AC3E}">
        <p14:creationId xmlns:p14="http://schemas.microsoft.com/office/powerpoint/2010/main" val="880918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Populations at High Risk for Foodborne Illness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Elderly people</a:t>
            </a:r>
          </a:p>
          <a:p>
            <a:pPr marL="285750" indent="-285750">
              <a:buFont typeface="Arial" panose="020B0604020202020204" pitchFamily="34" charset="0"/>
              <a:buChar char="•"/>
            </a:pPr>
            <a:r>
              <a:rPr lang="en-US" dirty="0"/>
              <a:t>Preschool-age children</a:t>
            </a:r>
          </a:p>
          <a:p>
            <a:pPr marL="285750" indent="-285750">
              <a:buFont typeface="Arial" panose="020B0604020202020204" pitchFamily="34" charset="0"/>
              <a:buChar char="•"/>
            </a:pPr>
            <a:r>
              <a:rPr lang="en-US" dirty="0"/>
              <a:t>Compromised immune systems</a:t>
            </a:r>
          </a:p>
          <a:p>
            <a:pPr lvl="1"/>
            <a:r>
              <a:rPr lang="en-US" dirty="0"/>
              <a:t>Cancer or chemotherapy</a:t>
            </a:r>
          </a:p>
          <a:p>
            <a:pPr lvl="1"/>
            <a:r>
              <a:rPr lang="en-US" dirty="0"/>
              <a:t>HIV/AIDS</a:t>
            </a:r>
          </a:p>
          <a:p>
            <a:pPr lvl="1"/>
            <a:r>
              <a:rPr lang="en-US" dirty="0"/>
              <a:t>Transplant recipients</a:t>
            </a:r>
          </a:p>
          <a:p>
            <a:pPr lvl="1"/>
            <a:r>
              <a:rPr lang="en-US" dirty="0"/>
              <a:t>Medications</a:t>
            </a:r>
          </a:p>
          <a:p>
            <a:endParaRPr lang="en-US" dirty="0"/>
          </a:p>
          <a:p>
            <a:endParaRPr lang="en-US" dirty="0"/>
          </a:p>
        </p:txBody>
      </p:sp>
    </p:spTree>
    <p:extLst>
      <p:ext uri="{BB962C8B-B14F-4D97-AF65-F5344CB8AC3E}">
        <p14:creationId xmlns:p14="http://schemas.microsoft.com/office/powerpoint/2010/main" val="1500529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Forms of Contamination</a:t>
            </a:r>
          </a:p>
        </p:txBody>
      </p:sp>
      <p:sp>
        <p:nvSpPr>
          <p:cNvPr id="3" name="Content Placeholder 2"/>
          <p:cNvSpPr>
            <a:spLocks noGrp="1"/>
          </p:cNvSpPr>
          <p:nvPr>
            <p:ph idx="1"/>
          </p:nvPr>
        </p:nvSpPr>
        <p:spPr/>
        <p:txBody>
          <a:bodyPr/>
          <a:lstStyle/>
          <a:p>
            <a:pPr marL="285750" indent="-285750"/>
            <a:r>
              <a:rPr lang="en-US" dirty="0"/>
              <a:t>Hazard—potential to cause harm</a:t>
            </a:r>
          </a:p>
          <a:p>
            <a:pPr marL="285750" indent="-285750"/>
            <a:r>
              <a:rPr lang="en-US" dirty="0"/>
              <a:t>Three categories</a:t>
            </a:r>
          </a:p>
          <a:p>
            <a:pPr lvl="1"/>
            <a:r>
              <a:rPr lang="en-US" dirty="0"/>
              <a:t>Biological</a:t>
            </a:r>
          </a:p>
          <a:p>
            <a:pPr lvl="1"/>
            <a:r>
              <a:rPr lang="en-US" dirty="0"/>
              <a:t>Chemical</a:t>
            </a:r>
          </a:p>
          <a:p>
            <a:pPr lvl="1"/>
            <a:r>
              <a:rPr lang="en-US" dirty="0"/>
              <a:t>Physical</a:t>
            </a:r>
          </a:p>
          <a:p>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B02323E1-8828-4575-84B4-721D231E25B6}" type="slidenum">
              <a:rPr lang="en-US" altLang="en-US" smtClean="0"/>
              <a:pPr/>
              <a:t>9</a:t>
            </a:fld>
            <a:endParaRPr lang="en-US" altLang="en-US" dirty="0"/>
          </a:p>
        </p:txBody>
      </p:sp>
    </p:spTree>
    <p:extLst>
      <p:ext uri="{BB962C8B-B14F-4D97-AF65-F5344CB8AC3E}">
        <p14:creationId xmlns:p14="http://schemas.microsoft.com/office/powerpoint/2010/main" val="249041023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FDCF3104A07244BF459662B7AA6C88" ma:contentTypeVersion="14" ma:contentTypeDescription="Create a new document." ma:contentTypeScope="" ma:versionID="1857197c33617b0a25d0759c7ebbf469">
  <xsd:schema xmlns:xsd="http://www.w3.org/2001/XMLSchema" xmlns:xs="http://www.w3.org/2001/XMLSchema" xmlns:p="http://schemas.microsoft.com/office/2006/metadata/properties" xmlns:ns2="83360442-5dec-4955-8a74-e48fe25ec838" xmlns:ns3="162f643a-7b80-4d38-9450-1e488627f741" targetNamespace="http://schemas.microsoft.com/office/2006/metadata/properties" ma:root="true" ma:fieldsID="f517a18fd0c153220979c425e37978bb" ns2:_="" ns3:_="">
    <xsd:import namespace="83360442-5dec-4955-8a74-e48fe25ec838"/>
    <xsd:import namespace="162f643a-7b80-4d38-9450-1e488627f7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60442-5dec-4955-8a74-e48fe25ec8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4897631-8002-4167-8b20-1409df4a837c}" ma:internalName="TaxCatchAll" ma:showField="CatchAllData" ma:web="83360442-5dec-4955-8a74-e48fe25ec83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62f643a-7b80-4d38-9450-1e488627f7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989fe73-3383-41d1-9f05-ce8a0a359f2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1CB852-798C-4D27-ABAD-02355675D4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60442-5dec-4955-8a74-e48fe25ec838"/>
    <ds:schemaRef ds:uri="162f643a-7b80-4d38-9450-1e488627f7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2E65D6-AD22-42EC-8C0C-8516DAE7400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588</TotalTime>
  <Words>4918</Words>
  <Application>Microsoft Office PowerPoint</Application>
  <PresentationFormat>Widescreen</PresentationFormat>
  <Paragraphs>599</Paragraphs>
  <Slides>59</Slides>
  <Notes>57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Calibri</vt:lpstr>
      <vt:lpstr>Courier New</vt:lpstr>
      <vt:lpstr>Helvetica Neue Medium</vt:lpstr>
      <vt:lpstr>Wingdings</vt:lpstr>
      <vt:lpstr>1_Office Theme</vt:lpstr>
      <vt:lpstr>PowerPoint Presentation</vt:lpstr>
      <vt:lpstr>Foodborne Illness and Its Costs</vt:lpstr>
      <vt:lpstr>Foodborne Illness and Its Costs</vt:lpstr>
      <vt:lpstr>Foodborne Illness and Its Costs</vt:lpstr>
      <vt:lpstr>Foodborne Illness and Its Costs</vt:lpstr>
      <vt:lpstr>Foodborne Illness and Its Costs</vt:lpstr>
      <vt:lpstr>Populations at High Risk for Foodborne Illness</vt:lpstr>
      <vt:lpstr>Populations at High Risk for Foodborne Illness</vt:lpstr>
      <vt:lpstr>Forms of Contamination</vt:lpstr>
      <vt:lpstr>Forms of Contamination</vt:lpstr>
      <vt:lpstr>Biological Contamination</vt:lpstr>
      <vt:lpstr>Biological Contamination</vt:lpstr>
      <vt:lpstr>Viruses</vt:lpstr>
      <vt:lpstr>Viruses</vt:lpstr>
      <vt:lpstr>Bacteria</vt:lpstr>
      <vt:lpstr>Bacteria</vt:lpstr>
      <vt:lpstr>Bacteria</vt:lpstr>
      <vt:lpstr>Bacteria</vt:lpstr>
      <vt:lpstr>Bacteria</vt:lpstr>
      <vt:lpstr>Bacteria</vt:lpstr>
      <vt:lpstr>Bacteria</vt:lpstr>
      <vt:lpstr>Bacteria</vt:lpstr>
      <vt:lpstr>Bacteria</vt:lpstr>
      <vt:lpstr>Bacteria</vt:lpstr>
      <vt:lpstr>Bacteria</vt:lpstr>
      <vt:lpstr>TCS Food</vt:lpstr>
      <vt:lpstr>TCS Food</vt:lpstr>
      <vt:lpstr>TCS Food</vt:lpstr>
      <vt:lpstr>TCS Food</vt:lpstr>
      <vt:lpstr>Bacteria</vt:lpstr>
      <vt:lpstr>Bacteria</vt:lpstr>
      <vt:lpstr>Parasites</vt:lpstr>
      <vt:lpstr>Parasites</vt:lpstr>
      <vt:lpstr>Fungi</vt:lpstr>
      <vt:lpstr>Fungi</vt:lpstr>
      <vt:lpstr>Fungi</vt:lpstr>
      <vt:lpstr>Fungi</vt:lpstr>
      <vt:lpstr>Fungi</vt:lpstr>
      <vt:lpstr>Biological Toxins</vt:lpstr>
      <vt:lpstr>Chemical Contamination</vt:lpstr>
      <vt:lpstr>Physical Contamination</vt:lpstr>
      <vt:lpstr>Common Physical Hazards</vt:lpstr>
      <vt:lpstr>Physical Contamination</vt:lpstr>
      <vt:lpstr>Food Allergies</vt:lpstr>
      <vt:lpstr>Food Allergies</vt:lpstr>
      <vt:lpstr>The “Big Eight” Food Allergens</vt:lpstr>
      <vt:lpstr>The “Big Eight” Food Allergens</vt:lpstr>
      <vt:lpstr>Serving Guests with Food Allergies</vt:lpstr>
      <vt:lpstr>Prepping Food for Guests with Food Allergies</vt:lpstr>
      <vt:lpstr>Steps to Avoid Cross-Contact</vt:lpstr>
      <vt:lpstr>Steps to Avoid Cross-Contact</vt:lpstr>
      <vt:lpstr>Steps to Avoid Cross-Contact</vt:lpstr>
      <vt:lpstr>Steps to Avoid Cross-Contact</vt:lpstr>
      <vt:lpstr>Steps to Avoid Cross-Contact</vt:lpstr>
      <vt:lpstr>Food Defense</vt:lpstr>
      <vt:lpstr>Food Defense</vt:lpstr>
      <vt:lpstr>U.S. Regulation of Food Safety</vt:lpstr>
      <vt:lpstr>U.S. Regulation of Food Safety</vt:lpstr>
      <vt:lpstr>U.S. Regulation of Food Safety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 Introduction to Food Safety</dc:title>
  <dc:creator>Sarah Leszka</dc:creator>
  <cp:lastModifiedBy>Courtney Hamm</cp:lastModifiedBy>
  <cp:revision>123</cp:revision>
  <dcterms:created xsi:type="dcterms:W3CDTF">2017-03-22T14:23:52Z</dcterms:created>
  <dcterms:modified xsi:type="dcterms:W3CDTF">2025-07-23T19:01:15Z</dcterms:modified>
</cp:coreProperties>
</file>