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8.xml" ContentType="application/vnd.openxmlformats-officedocument.presentationml.slide+xml"/>
  <Override PartName="/ppt/slides/slide59.xml" ContentType="application/vnd.openxmlformats-officedocument.presentationml.slide+xml"/>
  <Override PartName="/ppt/slides/slide30.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s/slide39.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58.xml" ContentType="application/vnd.openxmlformats-officedocument.presentationml.slide+xml"/>
  <Override PartName="/ppt/slides/slide38.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57.xml" ContentType="application/vnd.openxmlformats-officedocument.presentationml.slide+xml"/>
  <Override PartName="/ppt/slides/slide68.xml" ContentType="application/vnd.openxmlformats-officedocument.presentationml.slide+xml"/>
  <Override PartName="/ppt/slides/slide55.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46.xml" ContentType="application/vnd.openxmlformats-officedocument.presentationml.slide+xml"/>
  <Override PartName="/ppt/slides/slide56.xml" ContentType="application/vnd.openxmlformats-officedocument.presentationml.slide+xml"/>
  <Override PartName="/ppt/slides/slide48.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47.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49.xml" ContentType="application/vnd.openxmlformats-officedocument.presentationml.slide+xml"/>
  <Override PartName="/ppt/slideMasters/slideMaster1.xml" ContentType="application/vnd.openxmlformats-officedocument.presentationml.slideMaster+xml"/>
  <Override PartName="/ppt/slideLayouts/slideLayout34.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slideLayouts/slideLayout5.xml" ContentType="application/vnd.openxmlformats-officedocument.presentationml.slideLayout+xml"/>
  <Override PartName="/ppt/notesSlides/notesSlide23.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35.xml" ContentType="application/vnd.openxmlformats-officedocument.presentationml.slideLayout+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slideLayouts/slideLayout4.xml" ContentType="application/vnd.openxmlformats-officedocument.presentationml.slideLayout+xml"/>
  <Override PartName="/ppt/notesSlides/notesSlide63.xml" ContentType="application/vnd.openxmlformats-officedocument.presentationml.notesSlide+xml"/>
  <Override PartName="/ppt/notesSlides/notesSlide60.xml" ContentType="application/vnd.openxmlformats-officedocument.presentationml.notesSlide+xml"/>
  <Override PartName="/ppt/notesSlides/notesSlide59.xml" ContentType="application/vnd.openxmlformats-officedocument.presentationml.notesSlide+xml"/>
  <Override PartName="/ppt/notesSlides/notesSlide58.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73.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72.xml" ContentType="application/vnd.openxmlformats-officedocument.presentationml.notesSlide+xml"/>
  <Override PartName="/ppt/notesSlides/notesSlide71.xml" ContentType="application/vnd.openxmlformats-officedocument.presentationml.notesSlide+xml"/>
  <Override PartName="/ppt/notesSlides/notesSlide70.xml" ContentType="application/vnd.openxmlformats-officedocument.presentationml.notesSlide+xml"/>
  <Override PartName="/ppt/notesSlides/notesSlide69.xml" ContentType="application/vnd.openxmlformats-officedocument.presentationml.notesSlide+xml"/>
  <Override PartName="/ppt/notesSlides/notesSlide68.xml" ContentType="application/vnd.openxmlformats-officedocument.presentationml.notesSlide+xml"/>
  <Override PartName="/ppt/notesSlides/notesSlide67.xml" ContentType="application/vnd.openxmlformats-officedocument.presentationml.notesSlide+xml"/>
  <Override PartName="/ppt/notesSlides/notesSlide25.xml" ContentType="application/vnd.openxmlformats-officedocument.presentationml.notesSlide+xml"/>
  <Override PartName="/ppt/notesSlides/notesSlide53.xml" ContentType="application/vnd.openxmlformats-officedocument.presentationml.notesSlide+xml"/>
  <Override PartName="/ppt/notesSlides/notesSlide51.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52.xml" ContentType="application/vnd.openxmlformats-officedocument.presentationml.notesSlide+xml"/>
  <Override PartName="/ppt/notesSlides/notesSlide38.xml" ContentType="application/vnd.openxmlformats-officedocument.presentationml.notesSlide+xml"/>
  <Override PartName="/ppt/notesSlides/notesSlide40.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39.xml" ContentType="application/vnd.openxmlformats-officedocument.presentationml.notesSlide+xml"/>
  <Override PartName="/ppt/notesSlides/notesSlide46.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1.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6"/>
  </p:notesMasterIdLst>
  <p:sldIdLst>
    <p:sldId id="330" r:id="rId2"/>
    <p:sldId id="331" r:id="rId3"/>
    <p:sldId id="258" r:id="rId4"/>
    <p:sldId id="259" r:id="rId5"/>
    <p:sldId id="332"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7" r:id="rId52"/>
    <p:sldId id="306" r:id="rId53"/>
    <p:sldId id="308" r:id="rId54"/>
    <p:sldId id="309" r:id="rId55"/>
    <p:sldId id="310" r:id="rId56"/>
    <p:sldId id="311" r:id="rId57"/>
    <p:sldId id="312" r:id="rId58"/>
    <p:sldId id="313" r:id="rId59"/>
    <p:sldId id="314" r:id="rId60"/>
    <p:sldId id="315" r:id="rId61"/>
    <p:sldId id="316" r:id="rId62"/>
    <p:sldId id="329"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32" autoAdjust="0"/>
    <p:restoredTop sz="59738" autoAdjust="0"/>
  </p:normalViewPr>
  <p:slideViewPr>
    <p:cSldViewPr snapToGrid="0">
      <p:cViewPr varScale="1">
        <p:scale>
          <a:sx n="69" d="100"/>
          <a:sy n="69" d="100"/>
        </p:scale>
        <p:origin x="202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customXml" Target="../customXml/item2.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7F2792-644E-43AE-A74E-9EB97F4436D7}" type="datetimeFigureOut">
              <a:rPr lang="en-US" smtClean="0"/>
              <a:t>6/1/2017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25B0C6-BB4E-4C53-BBFE-1882A317DAB3}" type="slidenum">
              <a:rPr lang="en-US" smtClean="0"/>
              <a:t>‹#›</a:t>
            </a:fld>
            <a:endParaRPr lang="en-US" dirty="0"/>
          </a:p>
        </p:txBody>
      </p:sp>
    </p:spTree>
    <p:extLst>
      <p:ext uri="{BB962C8B-B14F-4D97-AF65-F5344CB8AC3E}">
        <p14:creationId xmlns:p14="http://schemas.microsoft.com/office/powerpoint/2010/main" val="3028530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Students who find a job while they are in school have a head start when they are ready to work full-time. Finding and keeping a job helps develop both</a:t>
            </a:r>
          </a:p>
          <a:p>
            <a:r>
              <a:rPr lang="en-US" sz="1200" b="0" i="0" u="none" strike="noStrike" kern="1200" baseline="0" dirty="0">
                <a:solidFill>
                  <a:schemeClr val="tx1"/>
                </a:solidFill>
                <a:latin typeface="+mn-lt"/>
                <a:ea typeface="+mn-ea"/>
                <a:cs typeface="+mn-cs"/>
              </a:rPr>
              <a:t>personal and career skills. And, a stable job history adds value to your future career choices once you graduate.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Job hunting can be exciting, fun, and a little scary! The job market is the ideal place to tell others about your abilities, talents, and dreams. But you have to</a:t>
            </a:r>
          </a:p>
          <a:p>
            <a:r>
              <a:rPr lang="en-US" sz="1200" b="0" i="0" u="none" strike="noStrike" kern="1200" baseline="0" dirty="0">
                <a:solidFill>
                  <a:schemeClr val="tx1"/>
                </a:solidFill>
                <a:latin typeface="+mn-lt"/>
                <a:ea typeface="+mn-ea"/>
                <a:cs typeface="+mn-cs"/>
              </a:rPr>
              <a:t>learn how to present yourself.</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People find jobs in a wide variety of ways. Some employers recruit graduates from a particular high school. Others recruit from colleges and universities.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Still others </a:t>
            </a:r>
            <a:r>
              <a:rPr lang="en-US" sz="1200" b="0" i="0" u="none" strike="noStrike" kern="1200" baseline="0" dirty="0">
                <a:solidFill>
                  <a:schemeClr val="tx1"/>
                </a:solidFill>
                <a:latin typeface="+mn-lt"/>
                <a:ea typeface="+mn-ea"/>
                <a:cs typeface="+mn-cs"/>
              </a:rPr>
              <a:t>place employment ads online and in local newspapers. Jobs are also found through the following:</a:t>
            </a:r>
          </a:p>
          <a:p>
            <a:endParaRPr lang="en-US" sz="1200" b="0" i="0" u="none" strike="noStrike" kern="1200" baseline="0" dirty="0">
              <a:solidFill>
                <a:schemeClr val="tx1"/>
              </a:solidFill>
              <a:latin typeface="+mn-lt"/>
              <a:ea typeface="+mn-ea"/>
              <a:cs typeface="+mn-cs"/>
            </a:endParaRPr>
          </a:p>
          <a:p>
            <a:pPr lvl="1"/>
            <a:r>
              <a:rPr lang="en-US" sz="1200" b="0" i="0" u="none" strike="noStrike" kern="1200" baseline="0" dirty="0">
                <a:solidFill>
                  <a:schemeClr val="tx1"/>
                </a:solidFill>
                <a:latin typeface="+mn-lt"/>
                <a:ea typeface="+mn-ea"/>
                <a:cs typeface="+mn-cs"/>
              </a:rPr>
              <a:t>• Networking and personal contacts</a:t>
            </a:r>
          </a:p>
          <a:p>
            <a:pPr lvl="1"/>
            <a:r>
              <a:rPr lang="en-US" sz="1200" b="0" i="0" u="none" strike="noStrike" kern="1200" baseline="0" dirty="0">
                <a:solidFill>
                  <a:schemeClr val="tx1"/>
                </a:solidFill>
                <a:latin typeface="+mn-lt"/>
                <a:ea typeface="+mn-ea"/>
                <a:cs typeface="+mn-cs"/>
              </a:rPr>
              <a:t>• Community and school placement agencies</a:t>
            </a:r>
          </a:p>
          <a:p>
            <a:pPr lvl="1"/>
            <a:r>
              <a:rPr lang="en-US" sz="1200" b="0" i="0" u="none" strike="noStrike" kern="1200" baseline="0" dirty="0">
                <a:solidFill>
                  <a:schemeClr val="tx1"/>
                </a:solidFill>
                <a:latin typeface="+mn-lt"/>
                <a:ea typeface="+mn-ea"/>
                <a:cs typeface="+mn-cs"/>
              </a:rPr>
              <a:t>• Employment agencies</a:t>
            </a:r>
          </a:p>
          <a:p>
            <a:pPr lvl="1"/>
            <a:r>
              <a:rPr lang="en-US" sz="1200" b="0" i="0" u="none" strike="noStrike" kern="1200" baseline="0" dirty="0">
                <a:solidFill>
                  <a:schemeClr val="tx1"/>
                </a:solidFill>
                <a:latin typeface="+mn-lt"/>
                <a:ea typeface="+mn-ea"/>
                <a:cs typeface="+mn-cs"/>
              </a:rPr>
              <a:t>• Online job advertisement services</a:t>
            </a:r>
          </a:p>
          <a:p>
            <a:pPr lvl="1"/>
            <a:r>
              <a:rPr lang="en-US" sz="1200" b="0" i="0" u="none" strike="noStrike" kern="1200" baseline="0" dirty="0">
                <a:solidFill>
                  <a:schemeClr val="tx1"/>
                </a:solidFill>
                <a:latin typeface="+mn-lt"/>
                <a:ea typeface="+mn-ea"/>
                <a:cs typeface="+mn-cs"/>
              </a:rPr>
              <a:t>• Job fairs</a:t>
            </a:r>
          </a:p>
          <a:p>
            <a:pPr lvl="1"/>
            <a:r>
              <a:rPr lang="en-US" sz="1200" b="0" i="0" u="none" strike="noStrike" kern="1200" baseline="0" dirty="0">
                <a:solidFill>
                  <a:schemeClr val="tx1"/>
                </a:solidFill>
                <a:latin typeface="+mn-lt"/>
                <a:ea typeface="+mn-ea"/>
                <a:cs typeface="+mn-cs"/>
              </a:rPr>
              <a:t>• Youth work studies and internships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So where do you start? Well, one way to find a job is to search job advertisements (ads) in online job search engines and job banks by keyword,</a:t>
            </a:r>
          </a:p>
          <a:p>
            <a:r>
              <a:rPr lang="en-US" sz="1200" b="0" i="0" u="none" strike="noStrike" kern="1200" baseline="0" dirty="0">
                <a:solidFill>
                  <a:schemeClr val="tx1"/>
                </a:solidFill>
                <a:latin typeface="+mn-lt"/>
                <a:ea typeface="+mn-ea"/>
                <a:cs typeface="+mn-cs"/>
              </a:rPr>
              <a:t>industry, and location. Most online job sites allow job seekers to post their résumés online for free. Some sites require job seekers to complete an online</a:t>
            </a:r>
          </a:p>
          <a:p>
            <a:r>
              <a:rPr lang="en-US" sz="1200" b="0" i="0" u="none" strike="noStrike" kern="1200" baseline="0" dirty="0">
                <a:solidFill>
                  <a:schemeClr val="tx1"/>
                </a:solidFill>
                <a:latin typeface="+mn-lt"/>
                <a:ea typeface="+mn-ea"/>
                <a:cs typeface="+mn-cs"/>
              </a:rPr>
              <a:t>résumé or questionnaire as well. Many large organizations now have their own job banks online at their websites, listed under careers.</a:t>
            </a:r>
            <a:endParaRPr lang="en-US" dirty="0"/>
          </a:p>
          <a:p>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2</a:t>
            </a:fld>
            <a:endParaRPr lang="en-US" dirty="0"/>
          </a:p>
        </p:txBody>
      </p:sp>
    </p:spTree>
    <p:extLst>
      <p:ext uri="{BB962C8B-B14F-4D97-AF65-F5344CB8AC3E}">
        <p14:creationId xmlns:p14="http://schemas.microsoft.com/office/powerpoint/2010/main" val="1699947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first rule of business etiquette is to arrive at the interview on time. Plan to arrive 15 minutes early in case something slows you down.</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11</a:t>
            </a:fld>
            <a:endParaRPr lang="en-US" dirty="0"/>
          </a:p>
        </p:txBody>
      </p:sp>
    </p:spTree>
    <p:extLst>
      <p:ext uri="{BB962C8B-B14F-4D97-AF65-F5344CB8AC3E}">
        <p14:creationId xmlns:p14="http://schemas.microsoft.com/office/powerpoint/2010/main" val="146984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Applicants with good personal hygiene who look neat and clean give the impression that their work will also be neat and clean. </a:t>
            </a:r>
            <a:r>
              <a:rPr lang="en-US" sz="1200" b="0" i="0" u="none" strike="noStrike" kern="1200" baseline="0" dirty="0" smtClean="0">
                <a:solidFill>
                  <a:schemeClr val="tx1"/>
                </a:solidFill>
                <a:latin typeface="+mn-lt"/>
                <a:ea typeface="+mn-ea"/>
                <a:cs typeface="+mn-cs"/>
              </a:rPr>
              <a:t>And you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do </a:t>
            </a:r>
            <a:r>
              <a:rPr lang="en-US" sz="1200" b="0" i="0" u="none" strike="noStrike" kern="1200" baseline="0" dirty="0">
                <a:solidFill>
                  <a:schemeClr val="tx1"/>
                </a:solidFill>
                <a:latin typeface="+mn-lt"/>
                <a:ea typeface="+mn-ea"/>
                <a:cs typeface="+mn-cs"/>
              </a:rPr>
              <a:t>not have to wear expensive clothes to have a good appearance. Wear clothes that are clean and appropriate for the job for which you</a:t>
            </a:r>
          </a:p>
          <a:p>
            <a:r>
              <a:rPr lang="en-US" sz="1200" b="0" i="0" u="none" strike="noStrike" kern="1200" baseline="0" dirty="0">
                <a:solidFill>
                  <a:schemeClr val="tx1"/>
                </a:solidFill>
                <a:latin typeface="+mn-lt"/>
                <a:ea typeface="+mn-ea"/>
                <a:cs typeface="+mn-cs"/>
              </a:rPr>
              <a:t>are interviewing. If a student is applying for a back-of-the-house job, he or she should wear chef pants or checks and a chef coat so that the</a:t>
            </a:r>
          </a:p>
          <a:p>
            <a:r>
              <a:rPr lang="en-US" sz="1200" b="0" i="0" u="none" strike="noStrike" kern="1200" baseline="0" dirty="0">
                <a:solidFill>
                  <a:schemeClr val="tx1"/>
                </a:solidFill>
                <a:latin typeface="+mn-lt"/>
                <a:ea typeface="+mn-ea"/>
                <a:cs typeface="+mn-cs"/>
              </a:rPr>
              <a:t>interviewer knows that the applicant is serious and has appropriate clothing. In all cases, avoid hats, T-shirts, jeans, sleeveless or midriff tops,</a:t>
            </a:r>
          </a:p>
          <a:p>
            <a:r>
              <a:rPr lang="en-US" sz="1200" b="0" i="0" u="none" strike="noStrike" kern="1200" baseline="0" dirty="0">
                <a:solidFill>
                  <a:schemeClr val="tx1"/>
                </a:solidFill>
                <a:latin typeface="+mn-lt"/>
                <a:ea typeface="+mn-ea"/>
                <a:cs typeface="+mn-cs"/>
              </a:rPr>
              <a:t>sneakers and sandals, and excessive jewelry, makeup, and strong perfume.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Remember: The key is to avoid wearing anything in excess.</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12</a:t>
            </a:fld>
            <a:endParaRPr lang="en-US" dirty="0"/>
          </a:p>
        </p:txBody>
      </p:sp>
    </p:spTree>
    <p:extLst>
      <p:ext uri="{BB962C8B-B14F-4D97-AF65-F5344CB8AC3E}">
        <p14:creationId xmlns:p14="http://schemas.microsoft.com/office/powerpoint/2010/main" val="2463038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If applicants smile and are enthusiastic, it suggests that they will do their work with that same attitude. Remember, the ability to</a:t>
            </a:r>
          </a:p>
          <a:p>
            <a:r>
              <a:rPr lang="en-US" sz="1200" b="0" i="0" u="none" strike="noStrike" kern="1200" baseline="0" dirty="0">
                <a:solidFill>
                  <a:schemeClr val="tx1"/>
                </a:solidFill>
                <a:latin typeface="+mn-lt"/>
                <a:ea typeface="+mn-ea"/>
                <a:cs typeface="+mn-cs"/>
              </a:rPr>
              <a:t>smile and stay calm under pressure is necessary for a successful career in any area, but particularly in foodservice. Do not worry about being</a:t>
            </a:r>
          </a:p>
          <a:p>
            <a:r>
              <a:rPr lang="en-US" sz="1200" b="0" i="0" u="none" strike="noStrike" kern="1200" baseline="0" dirty="0">
                <a:solidFill>
                  <a:schemeClr val="tx1"/>
                </a:solidFill>
                <a:latin typeface="+mn-lt"/>
                <a:ea typeface="+mn-ea"/>
                <a:cs typeface="+mn-cs"/>
              </a:rPr>
              <a:t>nervous. Most interviewers will see through the nerves and determine that you are a person who takes a serious attitude toward work.</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13</a:t>
            </a:fld>
            <a:endParaRPr lang="en-US" dirty="0"/>
          </a:p>
        </p:txBody>
      </p:sp>
    </p:spTree>
    <p:extLst>
      <p:ext uri="{BB962C8B-B14F-4D97-AF65-F5344CB8AC3E}">
        <p14:creationId xmlns:p14="http://schemas.microsoft.com/office/powerpoint/2010/main" val="6919563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Good manners are the basis for business etiquette. Saying “please,” “thank you,” and “excuse me” all show </a:t>
            </a:r>
            <a:r>
              <a:rPr lang="en-US" sz="1200" b="0" i="0" u="none" strike="noStrike" kern="1200" baseline="0" dirty="0" smtClean="0">
                <a:solidFill>
                  <a:schemeClr val="tx1"/>
                </a:solidFill>
                <a:latin typeface="+mn-lt"/>
                <a:ea typeface="+mn-ea"/>
                <a:cs typeface="+mn-cs"/>
              </a:rPr>
              <a:t>good manners</a:t>
            </a:r>
            <a:r>
              <a:rPr lang="en-US" sz="1200" b="0" i="0" u="none" strike="noStrike" kern="1200" baseline="0" dirty="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If </a:t>
            </a:r>
            <a:r>
              <a:rPr lang="en-US" sz="1200" b="0" i="0" u="none" strike="noStrike" kern="1200" baseline="0" dirty="0">
                <a:solidFill>
                  <a:schemeClr val="tx1"/>
                </a:solidFill>
                <a:latin typeface="+mn-lt"/>
                <a:ea typeface="+mn-ea"/>
                <a:cs typeface="+mn-cs"/>
              </a:rPr>
              <a:t>you are considerate and thoughtful, the behavior implies that you will also act that way around coworkers and guests, and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excellent customer </a:t>
            </a:r>
            <a:r>
              <a:rPr lang="en-US" sz="1200" b="0" i="0" u="none" strike="noStrike" kern="1200" baseline="0" dirty="0">
                <a:solidFill>
                  <a:schemeClr val="tx1"/>
                </a:solidFill>
                <a:latin typeface="+mn-lt"/>
                <a:ea typeface="+mn-ea"/>
                <a:cs typeface="+mn-cs"/>
              </a:rPr>
              <a:t>service is expected in the restaurant and foodservice industry.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When meeting the interviewer, remember the following:</a:t>
            </a:r>
          </a:p>
          <a:p>
            <a:endParaRPr lang="en-US" sz="1200" b="0" i="0" u="none" strike="noStrike" kern="1200" baseline="0" dirty="0">
              <a:solidFill>
                <a:schemeClr val="tx1"/>
              </a:solidFill>
              <a:latin typeface="+mn-lt"/>
              <a:ea typeface="+mn-ea"/>
              <a:cs typeface="+mn-cs"/>
            </a:endParaRPr>
          </a:p>
          <a:p>
            <a:pPr lvl="1"/>
            <a:r>
              <a:rPr lang="en-US" sz="1200" b="0" i="0" u="none" strike="noStrike" kern="1200" baseline="0" dirty="0">
                <a:solidFill>
                  <a:schemeClr val="tx1"/>
                </a:solidFill>
                <a:latin typeface="+mn-lt"/>
                <a:ea typeface="+mn-ea"/>
                <a:cs typeface="+mn-cs"/>
              </a:rPr>
              <a:t>• Smile, extend your hand to shake, and exchange a friendly greeting.</a:t>
            </a:r>
          </a:p>
          <a:p>
            <a:pPr lvl="1"/>
            <a:r>
              <a:rPr lang="en-US" sz="1200" b="0" i="0" u="none" strike="noStrike" kern="1200" baseline="0" dirty="0">
                <a:solidFill>
                  <a:schemeClr val="tx1"/>
                </a:solidFill>
                <a:latin typeface="+mn-lt"/>
                <a:ea typeface="+mn-ea"/>
                <a:cs typeface="+mn-cs"/>
              </a:rPr>
              <a:t>• Always call the interviewer “Mr.” or “Ms.,” as appropriate.</a:t>
            </a:r>
          </a:p>
          <a:p>
            <a:pPr lvl="1"/>
            <a:r>
              <a:rPr lang="en-US" sz="1200" b="0" i="0" u="none" strike="noStrike" kern="1200" baseline="0" dirty="0">
                <a:solidFill>
                  <a:schemeClr val="tx1"/>
                </a:solidFill>
                <a:latin typeface="+mn-lt"/>
                <a:ea typeface="+mn-ea"/>
                <a:cs typeface="+mn-cs"/>
              </a:rPr>
              <a:t>• Wait until the interviewer invites you to sit before you sit, and then sit up straight. Do not slouch or sprawl out.</a:t>
            </a:r>
          </a:p>
          <a:p>
            <a:pPr lvl="1"/>
            <a:r>
              <a:rPr lang="en-US" sz="1200" b="0" i="0" u="none" strike="noStrike" kern="1200" baseline="0" dirty="0">
                <a:solidFill>
                  <a:schemeClr val="tx1"/>
                </a:solidFill>
                <a:latin typeface="+mn-lt"/>
                <a:ea typeface="+mn-ea"/>
                <a:cs typeface="+mn-cs"/>
              </a:rPr>
              <a:t>• Avoid nervous fidgeting such as playing with your hair or tapping a pen.</a:t>
            </a:r>
          </a:p>
          <a:p>
            <a:pPr lvl="1"/>
            <a:r>
              <a:rPr lang="en-US" sz="1200" b="0" i="0" u="none" strike="noStrike" kern="1200" baseline="0" dirty="0">
                <a:solidFill>
                  <a:schemeClr val="tx1"/>
                </a:solidFill>
                <a:latin typeface="+mn-lt"/>
                <a:ea typeface="+mn-ea"/>
                <a:cs typeface="+mn-cs"/>
              </a:rPr>
              <a:t>• Make eye contact and look alert.</a:t>
            </a:r>
          </a:p>
          <a:p>
            <a:pPr lvl="1"/>
            <a:r>
              <a:rPr lang="en-US" sz="1200" b="0" i="0" u="none" strike="noStrike" kern="1200" baseline="0" dirty="0">
                <a:solidFill>
                  <a:schemeClr val="tx1"/>
                </a:solidFill>
                <a:latin typeface="+mn-lt"/>
                <a:ea typeface="+mn-ea"/>
                <a:cs typeface="+mn-cs"/>
              </a:rPr>
              <a:t>• Pay attention and practice effective listening skills.</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14</a:t>
            </a:fld>
            <a:endParaRPr lang="en-US" dirty="0"/>
          </a:p>
        </p:txBody>
      </p:sp>
    </p:spTree>
    <p:extLst>
      <p:ext uri="{BB962C8B-B14F-4D97-AF65-F5344CB8AC3E}">
        <p14:creationId xmlns:p14="http://schemas.microsoft.com/office/powerpoint/2010/main" val="3001818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Think of a job interview as a chance to visit a workplace, to learn more about an interesting job, and to meet new people. It is important to make a good</a:t>
            </a:r>
          </a:p>
          <a:p>
            <a:r>
              <a:rPr lang="en-US" sz="1200" b="0" i="0" u="none" strike="noStrike" kern="1200" baseline="0" dirty="0">
                <a:solidFill>
                  <a:schemeClr val="tx1"/>
                </a:solidFill>
                <a:latin typeface="+mn-lt"/>
                <a:ea typeface="+mn-ea"/>
                <a:cs typeface="+mn-cs"/>
              </a:rPr>
              <a:t>impression, but it is also important to be true to yourself.</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15</a:t>
            </a:fld>
            <a:endParaRPr lang="en-US" dirty="0"/>
          </a:p>
        </p:txBody>
      </p:sp>
    </p:spTree>
    <p:extLst>
      <p:ext uri="{BB962C8B-B14F-4D97-AF65-F5344CB8AC3E}">
        <p14:creationId xmlns:p14="http://schemas.microsoft.com/office/powerpoint/2010/main" val="3309549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Job interviews can last about an hour, depending on the job level. Most interviewers try to help applicants relax and feel comfortable. The potential</a:t>
            </a:r>
          </a:p>
          <a:p>
            <a:r>
              <a:rPr lang="en-US" sz="1200" b="0" i="0" u="none" strike="noStrike" kern="1200" baseline="0" dirty="0">
                <a:solidFill>
                  <a:schemeClr val="tx1"/>
                </a:solidFill>
                <a:latin typeface="+mn-lt"/>
                <a:ea typeface="+mn-ea"/>
                <a:cs typeface="+mn-cs"/>
              </a:rPr>
              <a:t>employer will ask questions to get to know the applicant better and to see whether the applicant’s talents would be a suitable match for the job available.</a:t>
            </a:r>
          </a:p>
          <a:p>
            <a:r>
              <a:rPr lang="en-US" sz="1200" b="0" i="0" u="none" strike="noStrike" kern="1200" baseline="0" dirty="0">
                <a:solidFill>
                  <a:schemeClr val="tx1"/>
                </a:solidFill>
                <a:latin typeface="+mn-lt"/>
                <a:ea typeface="+mn-ea"/>
                <a:cs typeface="+mn-cs"/>
              </a:rPr>
              <a:t>The potential employer has a job position to fill and wants to hire someone capable of doing the job or learning it quickly. The interviewer also wants to</a:t>
            </a:r>
          </a:p>
          <a:p>
            <a:r>
              <a:rPr lang="en-US" sz="1200" b="0" i="0" u="none" strike="noStrike" kern="1200" baseline="0" dirty="0">
                <a:solidFill>
                  <a:schemeClr val="tx1"/>
                </a:solidFill>
                <a:latin typeface="+mn-lt"/>
                <a:ea typeface="+mn-ea"/>
                <a:cs typeface="+mn-cs"/>
              </a:rPr>
              <a:t>know whether the applicant will fit in with the restaurant or foodservice team and the organization as a whole.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addition to a notepad and pen, remember to bring the following to the interview:</a:t>
            </a:r>
          </a:p>
          <a:p>
            <a:endParaRPr lang="en-US" sz="1200" b="0" i="0" u="none" strike="noStrike" kern="1200" baseline="0" dirty="0">
              <a:solidFill>
                <a:schemeClr val="tx1"/>
              </a:solidFill>
              <a:latin typeface="+mn-lt"/>
              <a:ea typeface="+mn-ea"/>
              <a:cs typeface="+mn-cs"/>
            </a:endParaRPr>
          </a:p>
          <a:p>
            <a:pPr lvl="1"/>
            <a:r>
              <a:rPr lang="en-US" sz="1200" b="0" i="0" u="none" strike="noStrike" kern="1200" baseline="0" dirty="0">
                <a:solidFill>
                  <a:schemeClr val="tx1"/>
                </a:solidFill>
                <a:latin typeface="+mn-lt"/>
                <a:ea typeface="+mn-ea"/>
                <a:cs typeface="+mn-cs"/>
              </a:rPr>
              <a:t>• Résumé and, if applicable, portfolio</a:t>
            </a:r>
          </a:p>
          <a:p>
            <a:pPr lvl="1"/>
            <a:r>
              <a:rPr lang="en-US" sz="1200" b="0" i="0" u="none" strike="noStrike" kern="1200" baseline="0" dirty="0">
                <a:solidFill>
                  <a:schemeClr val="tx1"/>
                </a:solidFill>
                <a:latin typeface="+mn-lt"/>
                <a:ea typeface="+mn-ea"/>
                <a:cs typeface="+mn-cs"/>
              </a:rPr>
              <a:t>• Names, addresses, and phone numbers of three people as references (personal and professional)</a:t>
            </a:r>
          </a:p>
          <a:p>
            <a:pPr lvl="1"/>
            <a:r>
              <a:rPr lang="en-US" sz="1200" b="0" i="0" u="none" strike="noStrike" kern="1200" baseline="0" dirty="0">
                <a:solidFill>
                  <a:schemeClr val="tx1"/>
                </a:solidFill>
                <a:latin typeface="+mn-lt"/>
                <a:ea typeface="+mn-ea"/>
                <a:cs typeface="+mn-cs"/>
              </a:rPr>
              <a:t>• Birth certificate or valid passport, driver’s license or state-issued ID, or green card or proof of ability to work in the United States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An applicant who is unsure about what work documents to bring should call the interviewer. A potential employer will be impressed by an applicant’s</a:t>
            </a:r>
          </a:p>
          <a:p>
            <a:r>
              <a:rPr lang="en-US" sz="1200" b="0" i="0" u="none" strike="noStrike" kern="1200" baseline="0" dirty="0">
                <a:solidFill>
                  <a:schemeClr val="tx1"/>
                </a:solidFill>
                <a:latin typeface="+mn-lt"/>
                <a:ea typeface="+mn-ea"/>
                <a:cs typeface="+mn-cs"/>
              </a:rPr>
              <a:t>preparedness and attention to detail. Remember that some employers have reservations about hiring teenage applicants.</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16</a:t>
            </a:fld>
            <a:endParaRPr lang="en-US" dirty="0"/>
          </a:p>
        </p:txBody>
      </p:sp>
    </p:spTree>
    <p:extLst>
      <p:ext uri="{BB962C8B-B14F-4D97-AF65-F5344CB8AC3E}">
        <p14:creationId xmlns:p14="http://schemas.microsoft.com/office/powerpoint/2010/main" val="2509471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 set yourself apart, practice these interview tips:</a:t>
            </a:r>
          </a:p>
          <a:p>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smtClean="0">
                <a:solidFill>
                  <a:schemeClr val="tx1"/>
                </a:solidFill>
                <a:latin typeface="+mn-lt"/>
                <a:ea typeface="+mn-ea"/>
                <a:cs typeface="+mn-cs"/>
              </a:rPr>
              <a:t>Research </a:t>
            </a:r>
            <a:r>
              <a:rPr lang="en-US" sz="1200" b="0" i="0" u="none" strike="noStrike" kern="1200" baseline="0" dirty="0">
                <a:solidFill>
                  <a:schemeClr val="tx1"/>
                </a:solidFill>
                <a:latin typeface="+mn-lt"/>
                <a:ea typeface="+mn-ea"/>
                <a:cs typeface="+mn-cs"/>
              </a:rPr>
              <a:t>the company before the interview. Applicants should know the company size and reputation, its key products and services, </a:t>
            </a:r>
            <a:r>
              <a:rPr lang="en-US" sz="1200" b="0" i="0" u="none" strike="noStrike" kern="1200" baseline="0" dirty="0" smtClean="0">
                <a:solidFill>
                  <a:schemeClr val="tx1"/>
                </a:solidFill>
                <a:latin typeface="+mn-lt"/>
                <a:ea typeface="+mn-ea"/>
                <a:cs typeface="+mn-cs"/>
              </a:rPr>
              <a:t>and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names </a:t>
            </a:r>
            <a:r>
              <a:rPr lang="en-US" sz="1200" b="0" i="0" u="none" strike="noStrike" kern="1200" baseline="0" dirty="0">
                <a:solidFill>
                  <a:schemeClr val="tx1"/>
                </a:solidFill>
                <a:latin typeface="+mn-lt"/>
                <a:ea typeface="+mn-ea"/>
                <a:cs typeface="+mn-cs"/>
              </a:rPr>
              <a:t>of its competitors. This information can be found online, through local chambers of commerce and business associations, and on </a:t>
            </a:r>
            <a:r>
              <a:rPr lang="en-US" sz="1200" b="0" i="0" u="none" strike="noStrike" kern="1200" baseline="0" dirty="0" smtClean="0">
                <a:solidFill>
                  <a:schemeClr val="tx1"/>
                </a:solidFill>
                <a:latin typeface="+mn-lt"/>
                <a:ea typeface="+mn-ea"/>
                <a:cs typeface="+mn-cs"/>
              </a:rPr>
              <a:t>the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company’s </a:t>
            </a:r>
            <a:r>
              <a:rPr lang="en-US" sz="1200" b="0" i="0" u="none" strike="noStrike" kern="1200" baseline="0" dirty="0">
                <a:solidFill>
                  <a:schemeClr val="tx1"/>
                </a:solidFill>
                <a:latin typeface="+mn-lt"/>
                <a:ea typeface="+mn-ea"/>
                <a:cs typeface="+mn-cs"/>
              </a:rPr>
              <a:t>website.</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smtClean="0">
                <a:solidFill>
                  <a:schemeClr val="tx1"/>
                </a:solidFill>
                <a:latin typeface="+mn-lt"/>
                <a:ea typeface="+mn-ea"/>
                <a:cs typeface="+mn-cs"/>
              </a:rPr>
              <a:t>Arrive </a:t>
            </a:r>
            <a:r>
              <a:rPr lang="en-US" sz="1200" b="0" i="0" u="none" strike="noStrike" kern="1200" baseline="0" dirty="0">
                <a:solidFill>
                  <a:schemeClr val="tx1"/>
                </a:solidFill>
                <a:latin typeface="+mn-lt"/>
                <a:ea typeface="+mn-ea"/>
                <a:cs typeface="+mn-cs"/>
              </a:rPr>
              <a:t>15 minutes prior to the scheduled interview. Punctuality is important to potential employers.</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smtClean="0">
                <a:solidFill>
                  <a:schemeClr val="tx1"/>
                </a:solidFill>
                <a:latin typeface="+mn-lt"/>
                <a:ea typeface="+mn-ea"/>
                <a:cs typeface="+mn-cs"/>
              </a:rPr>
              <a:t>Make </a:t>
            </a:r>
            <a:r>
              <a:rPr lang="en-US" sz="1200" b="0" i="0" u="none" strike="noStrike" kern="1200" baseline="0" dirty="0">
                <a:solidFill>
                  <a:schemeClr val="tx1"/>
                </a:solidFill>
                <a:latin typeface="+mn-lt"/>
                <a:ea typeface="+mn-ea"/>
                <a:cs typeface="+mn-cs"/>
              </a:rPr>
              <a:t>a great first impression by having good hygiene and a clean, neat appearance.</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smtClean="0">
                <a:solidFill>
                  <a:schemeClr val="tx1"/>
                </a:solidFill>
                <a:latin typeface="+mn-lt"/>
                <a:ea typeface="+mn-ea"/>
                <a:cs typeface="+mn-cs"/>
              </a:rPr>
              <a:t>Be </a:t>
            </a:r>
            <a:r>
              <a:rPr lang="en-US" sz="1200" b="0" i="0" u="none" strike="noStrike" kern="1200" baseline="0" dirty="0">
                <a:solidFill>
                  <a:schemeClr val="tx1"/>
                </a:solidFill>
                <a:latin typeface="+mn-lt"/>
                <a:ea typeface="+mn-ea"/>
                <a:cs typeface="+mn-cs"/>
              </a:rPr>
              <a:t>courteous and respectful to receptionists, secretaries, or assistants who first greet you. Use good posture, smile, and look them in the </a:t>
            </a:r>
            <a:r>
              <a:rPr lang="en-US" sz="1200" b="0" i="0" u="none" strike="noStrike" kern="1200" baseline="0" dirty="0" smtClean="0">
                <a:solidFill>
                  <a:schemeClr val="tx1"/>
                </a:solidFill>
                <a:latin typeface="+mn-lt"/>
                <a:ea typeface="+mn-ea"/>
                <a:cs typeface="+mn-cs"/>
              </a:rPr>
              <a:t>eye.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Chances </a:t>
            </a:r>
            <a:r>
              <a:rPr lang="en-US" sz="1200" b="0" i="0" u="none" strike="noStrike" kern="1200" baseline="0" dirty="0">
                <a:solidFill>
                  <a:schemeClr val="tx1"/>
                </a:solidFill>
                <a:latin typeface="+mn-lt"/>
                <a:ea typeface="+mn-ea"/>
                <a:cs typeface="+mn-cs"/>
              </a:rPr>
              <a:t>are the interviewer will ask them for their first impression of you.</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smtClean="0">
                <a:solidFill>
                  <a:schemeClr val="tx1"/>
                </a:solidFill>
                <a:latin typeface="+mn-lt"/>
                <a:ea typeface="+mn-ea"/>
                <a:cs typeface="+mn-cs"/>
              </a:rPr>
              <a:t>Greet </a:t>
            </a:r>
            <a:r>
              <a:rPr lang="en-US" sz="1200" b="0" i="0" u="none" strike="noStrike" kern="1200" baseline="0" dirty="0">
                <a:solidFill>
                  <a:schemeClr val="tx1"/>
                </a:solidFill>
                <a:latin typeface="+mn-lt"/>
                <a:ea typeface="+mn-ea"/>
                <a:cs typeface="+mn-cs"/>
              </a:rPr>
              <a:t>the interviewer with a firm handshake and smile. Make note of his or her name and use it during the interview.</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u="none" strike="noStrike" kern="1200" baseline="0" dirty="0" smtClean="0">
                <a:solidFill>
                  <a:schemeClr val="tx1"/>
                </a:solidFill>
                <a:latin typeface="+mn-lt"/>
                <a:ea typeface="+mn-ea"/>
                <a:cs typeface="+mn-cs"/>
              </a:rPr>
              <a:t>Turn </a:t>
            </a:r>
            <a:r>
              <a:rPr lang="en-US" sz="1200" b="0" i="0" u="none" strike="noStrike" kern="1200" baseline="0" dirty="0">
                <a:solidFill>
                  <a:schemeClr val="tx1"/>
                </a:solidFill>
                <a:latin typeface="+mn-lt"/>
                <a:ea typeface="+mn-ea"/>
                <a:cs typeface="+mn-cs"/>
              </a:rPr>
              <a:t>off your cell phone and resist the temptation to look at it.</a:t>
            </a:r>
            <a:endParaRPr lang="en-US" dirty="0"/>
          </a:p>
          <a:p>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17</a:t>
            </a:fld>
            <a:endParaRPr lang="en-US" dirty="0"/>
          </a:p>
        </p:txBody>
      </p:sp>
    </p:spTree>
    <p:extLst>
      <p:ext uri="{BB962C8B-B14F-4D97-AF65-F5344CB8AC3E}">
        <p14:creationId xmlns:p14="http://schemas.microsoft.com/office/powerpoint/2010/main" val="10928420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startAt="7"/>
            </a:pPr>
            <a:r>
              <a:rPr lang="en-US" sz="1200" b="0" i="0" u="none" strike="noStrike" kern="1200" baseline="0" dirty="0" smtClean="0">
                <a:solidFill>
                  <a:schemeClr val="tx1"/>
                </a:solidFill>
                <a:latin typeface="+mn-lt"/>
                <a:ea typeface="+mn-ea"/>
                <a:cs typeface="+mn-cs"/>
              </a:rPr>
              <a:t>Be </a:t>
            </a:r>
            <a:r>
              <a:rPr lang="en-US" sz="1200" b="0" i="0" u="none" strike="noStrike" kern="1200" baseline="0" dirty="0">
                <a:solidFill>
                  <a:schemeClr val="tx1"/>
                </a:solidFill>
                <a:latin typeface="+mn-lt"/>
                <a:ea typeface="+mn-ea"/>
                <a:cs typeface="+mn-cs"/>
              </a:rPr>
              <a:t>eager and enthusiastic.</a:t>
            </a:r>
          </a:p>
          <a:p>
            <a:pPr marL="228600" indent="-228600">
              <a:buFont typeface="+mj-lt"/>
              <a:buAutoNum type="arabicPeriod" startAt="7"/>
            </a:pPr>
            <a:endParaRPr lang="en-US" sz="1200" b="0" i="0" u="none" strike="noStrike" kern="1200" baseline="0" dirty="0">
              <a:solidFill>
                <a:schemeClr val="tx1"/>
              </a:solidFill>
              <a:latin typeface="+mn-lt"/>
              <a:ea typeface="+mn-ea"/>
              <a:cs typeface="+mn-cs"/>
            </a:endParaRPr>
          </a:p>
          <a:p>
            <a:pPr marL="228600" indent="-228600">
              <a:buFont typeface="+mj-lt"/>
              <a:buAutoNum type="arabicPeriod" startAt="7"/>
            </a:pPr>
            <a:r>
              <a:rPr lang="en-US" sz="1200" b="0" i="0" u="none" strike="noStrike" kern="1200" baseline="0" dirty="0" smtClean="0">
                <a:solidFill>
                  <a:schemeClr val="tx1"/>
                </a:solidFill>
                <a:latin typeface="+mn-lt"/>
                <a:ea typeface="+mn-ea"/>
                <a:cs typeface="+mn-cs"/>
              </a:rPr>
              <a:t>Know </a:t>
            </a:r>
            <a:r>
              <a:rPr lang="en-US" sz="1200" b="0" i="0" u="none" strike="noStrike" kern="1200" baseline="0" dirty="0">
                <a:solidFill>
                  <a:schemeClr val="tx1"/>
                </a:solidFill>
                <a:latin typeface="+mn-lt"/>
                <a:ea typeface="+mn-ea"/>
                <a:cs typeface="+mn-cs"/>
              </a:rPr>
              <a:t>your strengths before the interview and be prepared to list them.</a:t>
            </a:r>
          </a:p>
          <a:p>
            <a:pPr marL="228600" indent="-228600">
              <a:buFont typeface="+mj-lt"/>
              <a:buAutoNum type="arabicPeriod" startAt="7"/>
            </a:pPr>
            <a:endParaRPr lang="en-US" sz="1200" b="0" i="0" u="none" strike="noStrike" kern="1200" baseline="0" dirty="0">
              <a:solidFill>
                <a:schemeClr val="tx1"/>
              </a:solidFill>
              <a:latin typeface="+mn-lt"/>
              <a:ea typeface="+mn-ea"/>
              <a:cs typeface="+mn-cs"/>
            </a:endParaRPr>
          </a:p>
          <a:p>
            <a:pPr marL="228600" indent="-228600">
              <a:buFont typeface="+mj-lt"/>
              <a:buAutoNum type="arabicPeriod" startAt="7"/>
            </a:pPr>
            <a:r>
              <a:rPr lang="en-US" sz="1200" b="0" i="0" u="none" strike="noStrike" kern="1200" baseline="0" dirty="0" smtClean="0">
                <a:solidFill>
                  <a:schemeClr val="tx1"/>
                </a:solidFill>
                <a:latin typeface="+mn-lt"/>
                <a:ea typeface="+mn-ea"/>
                <a:cs typeface="+mn-cs"/>
              </a:rPr>
              <a:t>Be </a:t>
            </a:r>
            <a:r>
              <a:rPr lang="en-US" sz="1200" b="0" i="0" u="none" strike="noStrike" kern="1200" baseline="0" dirty="0">
                <a:solidFill>
                  <a:schemeClr val="tx1"/>
                </a:solidFill>
                <a:latin typeface="+mn-lt"/>
                <a:ea typeface="+mn-ea"/>
                <a:cs typeface="+mn-cs"/>
              </a:rPr>
              <a:t>ready to explain why you are interested in the job.</a:t>
            </a:r>
          </a:p>
          <a:p>
            <a:pPr marL="228600" indent="-228600">
              <a:buFont typeface="+mj-lt"/>
              <a:buAutoNum type="arabicPeriod" startAt="7"/>
            </a:pPr>
            <a:endParaRPr lang="en-US" sz="1200" b="0" i="0" u="none" strike="noStrike" kern="1200" baseline="0" dirty="0">
              <a:solidFill>
                <a:schemeClr val="tx1"/>
              </a:solidFill>
              <a:latin typeface="+mn-lt"/>
              <a:ea typeface="+mn-ea"/>
              <a:cs typeface="+mn-cs"/>
            </a:endParaRPr>
          </a:p>
          <a:p>
            <a:pPr marL="228600" indent="-228600">
              <a:buFont typeface="+mj-lt"/>
              <a:buAutoNum type="arabicPeriod" startAt="7"/>
            </a:pPr>
            <a:r>
              <a:rPr lang="en-US" sz="1200" b="0" i="0" u="none" strike="noStrike" kern="1200" baseline="0" dirty="0" smtClean="0">
                <a:solidFill>
                  <a:schemeClr val="tx1"/>
                </a:solidFill>
                <a:latin typeface="+mn-lt"/>
                <a:ea typeface="+mn-ea"/>
                <a:cs typeface="+mn-cs"/>
              </a:rPr>
              <a:t>Ask </a:t>
            </a:r>
            <a:r>
              <a:rPr lang="en-US" sz="1200" b="0" i="0" u="none" strike="noStrike" kern="1200" baseline="0" dirty="0">
                <a:solidFill>
                  <a:schemeClr val="tx1"/>
                </a:solidFill>
                <a:latin typeface="+mn-lt"/>
                <a:ea typeface="+mn-ea"/>
                <a:cs typeface="+mn-cs"/>
              </a:rPr>
              <a:t>questions about the job.</a:t>
            </a:r>
          </a:p>
          <a:p>
            <a:pPr marL="228600" indent="-228600">
              <a:buFont typeface="+mj-lt"/>
              <a:buAutoNum type="arabicPeriod" startAt="7"/>
            </a:pPr>
            <a:endParaRPr lang="en-US" sz="1200" b="0" i="0" u="none" strike="noStrike" kern="1200" baseline="0" dirty="0">
              <a:solidFill>
                <a:schemeClr val="tx1"/>
              </a:solidFill>
              <a:latin typeface="+mn-lt"/>
              <a:ea typeface="+mn-ea"/>
              <a:cs typeface="+mn-cs"/>
            </a:endParaRPr>
          </a:p>
          <a:p>
            <a:pPr marL="228600" indent="-228600">
              <a:buFont typeface="+mj-lt"/>
              <a:buAutoNum type="arabicPeriod" startAt="7"/>
            </a:pPr>
            <a:r>
              <a:rPr lang="en-US" sz="1200" b="0" i="0" u="none" strike="noStrike" kern="1200" baseline="0" dirty="0" smtClean="0">
                <a:solidFill>
                  <a:schemeClr val="tx1"/>
                </a:solidFill>
                <a:latin typeface="+mn-lt"/>
                <a:ea typeface="+mn-ea"/>
                <a:cs typeface="+mn-cs"/>
              </a:rPr>
              <a:t>Follow </a:t>
            </a:r>
            <a:r>
              <a:rPr lang="en-US" sz="1200" b="0" i="0" u="none" strike="noStrike" kern="1200" baseline="0" dirty="0">
                <a:solidFill>
                  <a:schemeClr val="tx1"/>
                </a:solidFill>
                <a:latin typeface="+mn-lt"/>
                <a:ea typeface="+mn-ea"/>
                <a:cs typeface="+mn-cs"/>
              </a:rPr>
              <a:t>up the interview with a thank-you note/card.</a:t>
            </a:r>
          </a:p>
        </p:txBody>
      </p:sp>
      <p:sp>
        <p:nvSpPr>
          <p:cNvPr id="4" name="Slide Number Placeholder 3"/>
          <p:cNvSpPr>
            <a:spLocks noGrp="1"/>
          </p:cNvSpPr>
          <p:nvPr>
            <p:ph type="sldNum" sz="quarter" idx="10"/>
          </p:nvPr>
        </p:nvSpPr>
        <p:spPr/>
        <p:txBody>
          <a:bodyPr/>
          <a:lstStyle/>
          <a:p>
            <a:fld id="{C725B0C6-BB4E-4C53-BBFE-1882A317DAB3}" type="slidenum">
              <a:rPr lang="en-US" smtClean="0"/>
              <a:t>18</a:t>
            </a:fld>
            <a:endParaRPr lang="en-US" dirty="0"/>
          </a:p>
        </p:txBody>
      </p:sp>
    </p:spTree>
    <p:extLst>
      <p:ext uri="{BB962C8B-B14F-4D97-AF65-F5344CB8AC3E}">
        <p14:creationId xmlns:p14="http://schemas.microsoft.com/office/powerpoint/2010/main" val="3567892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Practicing interviewing skills with a friend is a good way to prepare for the real interview. A friend, family member, or teacher can play the role of the employer</a:t>
            </a:r>
          </a:p>
          <a:p>
            <a:r>
              <a:rPr lang="en-US" sz="1200" b="0" i="0" u="none" strike="noStrike" kern="1200" baseline="0" dirty="0">
                <a:solidFill>
                  <a:schemeClr val="tx1"/>
                </a:solidFill>
                <a:latin typeface="+mn-lt"/>
                <a:ea typeface="+mn-ea"/>
                <a:cs typeface="+mn-cs"/>
              </a:rPr>
              <a:t>and ask sample interview questions. Give each question serious thought and come up with an answer that is honest and complete. Practicing before an interview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will help </a:t>
            </a:r>
            <a:r>
              <a:rPr lang="en-US" sz="1200" b="0" i="0" u="none" strike="noStrike" kern="1200" baseline="0" dirty="0">
                <a:solidFill>
                  <a:schemeClr val="tx1"/>
                </a:solidFill>
                <a:latin typeface="+mn-lt"/>
                <a:ea typeface="+mn-ea"/>
                <a:cs typeface="+mn-cs"/>
              </a:rPr>
              <a:t>you to answer questions quickly and accurately during the actual interview.</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Although there are no correct or incorrect answers to some interview questions, certain responses are more appropriate than others. The first question the</a:t>
            </a:r>
          </a:p>
          <a:p>
            <a:r>
              <a:rPr lang="en-US" sz="1200" b="0" i="0" u="none" strike="noStrike" kern="1200" baseline="0" dirty="0">
                <a:solidFill>
                  <a:schemeClr val="tx1"/>
                </a:solidFill>
                <a:latin typeface="+mn-lt"/>
                <a:ea typeface="+mn-ea"/>
                <a:cs typeface="+mn-cs"/>
              </a:rPr>
              <a:t>interviewer may ask is, “Why don’t you tell me a little about yourself?” The appropriate response is to talk about accomplishments, experience, and</a:t>
            </a:r>
          </a:p>
          <a:p>
            <a:r>
              <a:rPr lang="en-US" sz="1200" b="0" i="0" u="none" strike="noStrike" kern="1200" baseline="0" dirty="0">
                <a:solidFill>
                  <a:schemeClr val="tx1"/>
                </a:solidFill>
                <a:latin typeface="+mn-lt"/>
                <a:ea typeface="+mn-ea"/>
                <a:cs typeface="+mn-cs"/>
              </a:rPr>
              <a:t>qualifications. Practice a three-minute statement that presents capabilities.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Here is an example:</a:t>
            </a:r>
          </a:p>
          <a:p>
            <a:r>
              <a:rPr lang="en-US" sz="1200" b="0" i="0" u="none" strike="noStrike" kern="1200" baseline="0" dirty="0">
                <a:solidFill>
                  <a:schemeClr val="tx1"/>
                </a:solidFill>
                <a:latin typeface="+mn-lt"/>
                <a:ea typeface="+mn-ea"/>
                <a:cs typeface="+mn-cs"/>
              </a:rPr>
              <a:t>“My name is Anna Johnson. I am looking for a job that will get me started in my professional foodservice career. Currently, I am a junior at Easton High</a:t>
            </a:r>
          </a:p>
          <a:p>
            <a:r>
              <a:rPr lang="en-US" sz="1200" b="0" i="0" u="none" strike="noStrike" kern="1200" baseline="0" dirty="0">
                <a:solidFill>
                  <a:schemeClr val="tx1"/>
                </a:solidFill>
                <a:latin typeface="+mn-lt"/>
                <a:ea typeface="+mn-ea"/>
                <a:cs typeface="+mn-cs"/>
              </a:rPr>
              <a:t>School, enrolled in a program that teaches both food preparation and business management skills. For the past three years, I have been a server in our school</a:t>
            </a:r>
          </a:p>
          <a:p>
            <a:r>
              <a:rPr lang="en-US" sz="1200" b="0" i="0" u="none" strike="noStrike" kern="1200" baseline="0" dirty="0">
                <a:solidFill>
                  <a:schemeClr val="tx1"/>
                </a:solidFill>
                <a:latin typeface="+mn-lt"/>
                <a:ea typeface="+mn-ea"/>
                <a:cs typeface="+mn-cs"/>
              </a:rPr>
              <a:t>cafeteria, the Cram Café, where I also work as a kitchen helper. The chef has even used some of my original low-fat dessert recipes. I am a good team</a:t>
            </a:r>
          </a:p>
          <a:p>
            <a:r>
              <a:rPr lang="en-US" sz="1200" b="0" i="0" u="none" strike="noStrike" kern="1200" baseline="0" dirty="0">
                <a:solidFill>
                  <a:schemeClr val="tx1"/>
                </a:solidFill>
                <a:latin typeface="+mn-lt"/>
                <a:ea typeface="+mn-ea"/>
                <a:cs typeface="+mn-cs"/>
              </a:rPr>
              <a:t>player, and I am dependable. My grades are above average, and I really enjoy working with people. My goal is to be a restaurant manager someday.</a:t>
            </a:r>
          </a:p>
          <a:p>
            <a:r>
              <a:rPr lang="en-US" sz="1200" b="0" i="0" u="none" strike="noStrike" kern="1200" baseline="0" dirty="0">
                <a:solidFill>
                  <a:schemeClr val="tx1"/>
                </a:solidFill>
                <a:latin typeface="+mn-lt"/>
                <a:ea typeface="+mn-ea"/>
                <a:cs typeface="+mn-cs"/>
              </a:rPr>
              <a:t>That’s why I thought this position as a part-time server at The Connecticut Café would be a great opportunity to move up the career ladder.”</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19</a:t>
            </a:fld>
            <a:endParaRPr lang="en-US" dirty="0"/>
          </a:p>
        </p:txBody>
      </p:sp>
    </p:spTree>
    <p:extLst>
      <p:ext uri="{BB962C8B-B14F-4D97-AF65-F5344CB8AC3E}">
        <p14:creationId xmlns:p14="http://schemas.microsoft.com/office/powerpoint/2010/main" val="30839028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Although interviewers ask many different kinds of questions, they all can be categorized as closed questions or open-ended questions. </a:t>
            </a:r>
            <a:r>
              <a:rPr lang="en-US" sz="1200" b="1" i="0" u="none" strike="noStrike" kern="1200" baseline="0" dirty="0">
                <a:solidFill>
                  <a:schemeClr val="tx1"/>
                </a:solidFill>
                <a:latin typeface="+mn-lt"/>
                <a:ea typeface="+mn-ea"/>
                <a:cs typeface="+mn-cs"/>
              </a:rPr>
              <a:t>Closed questions</a:t>
            </a:r>
          </a:p>
          <a:p>
            <a:r>
              <a:rPr lang="en-US" sz="1200" b="0" i="0" u="none" strike="noStrike" kern="1200" baseline="0" dirty="0">
                <a:solidFill>
                  <a:schemeClr val="tx1"/>
                </a:solidFill>
                <a:latin typeface="+mn-lt"/>
                <a:ea typeface="+mn-ea"/>
                <a:cs typeface="+mn-cs"/>
              </a:rPr>
              <a:t>can be answered with a simple yes or no or with a brief, factual statement. </a:t>
            </a:r>
            <a:r>
              <a:rPr lang="en-US" sz="1200" b="1" i="0" u="none" strike="noStrike" kern="1200" baseline="0" dirty="0">
                <a:solidFill>
                  <a:schemeClr val="tx1"/>
                </a:solidFill>
                <a:latin typeface="+mn-lt"/>
                <a:ea typeface="+mn-ea"/>
                <a:cs typeface="+mn-cs"/>
              </a:rPr>
              <a:t>Open-ended questions </a:t>
            </a:r>
            <a:r>
              <a:rPr lang="en-US" sz="1200" b="0" i="0" u="none" strike="noStrike" kern="1200" baseline="0" dirty="0">
                <a:solidFill>
                  <a:schemeClr val="tx1"/>
                </a:solidFill>
                <a:latin typeface="+mn-lt"/>
                <a:ea typeface="+mn-ea"/>
                <a:cs typeface="+mn-cs"/>
              </a:rPr>
              <a:t>encourage job applicants to talk about themselves,</a:t>
            </a:r>
          </a:p>
          <a:p>
            <a:r>
              <a:rPr lang="en-US" sz="1200" b="0" i="0" u="none" strike="noStrike" kern="1200" baseline="0" dirty="0">
                <a:solidFill>
                  <a:schemeClr val="tx1"/>
                </a:solidFill>
                <a:latin typeface="+mn-lt"/>
                <a:ea typeface="+mn-ea"/>
                <a:cs typeface="+mn-cs"/>
              </a:rPr>
              <a:t>making them feel more comfortable and giving the interviewer important information and valuable insight about the applicant.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Although closed questions often provide interviewers with the information they need, they do not lead anywhere. Open-ended questions, on the other</a:t>
            </a:r>
          </a:p>
          <a:p>
            <a:r>
              <a:rPr lang="en-US" sz="1200" b="0" i="0" u="none" strike="noStrike" kern="1200" baseline="0" dirty="0">
                <a:solidFill>
                  <a:schemeClr val="tx1"/>
                </a:solidFill>
                <a:latin typeface="+mn-lt"/>
                <a:ea typeface="+mn-ea"/>
                <a:cs typeface="+mn-cs"/>
              </a:rPr>
              <a:t>hand, are usually thought-provoking, requiring applicants to develop in-depth responses and become actively involved in the interviewing process.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closed question can be turned into an open-ended question by simply adding one or two key words, such as what or how. For example, instead of</a:t>
            </a:r>
          </a:p>
          <a:p>
            <a:r>
              <a:rPr lang="en-US" sz="1200" b="0" i="0" u="none" strike="noStrike" kern="1200" baseline="0" dirty="0">
                <a:solidFill>
                  <a:schemeClr val="tx1"/>
                </a:solidFill>
                <a:latin typeface="+mn-lt"/>
                <a:ea typeface="+mn-ea"/>
                <a:cs typeface="+mn-cs"/>
              </a:rPr>
              <a:t>asking an applicant, “Can you work on weekends?” a better, open-ended question might be, “What hours can you work?” Rather than asking “Do you</a:t>
            </a:r>
          </a:p>
          <a:p>
            <a:r>
              <a:rPr lang="en-US" sz="1200" b="0" i="0" u="none" strike="noStrike" kern="1200" baseline="0" dirty="0">
                <a:solidFill>
                  <a:schemeClr val="tx1"/>
                </a:solidFill>
                <a:latin typeface="+mn-lt"/>
                <a:ea typeface="+mn-ea"/>
                <a:cs typeface="+mn-cs"/>
              </a:rPr>
              <a:t>like to travel?” an interviewer can ask, “How do you feel about traveling?” Creating and answering interview questions are skills that must be developed.</a:t>
            </a:r>
          </a:p>
          <a:p>
            <a:r>
              <a:rPr lang="en-US" sz="1200" b="0" i="0" u="none" strike="noStrike" kern="1200" baseline="0" dirty="0">
                <a:solidFill>
                  <a:schemeClr val="tx1"/>
                </a:solidFill>
                <a:latin typeface="+mn-lt"/>
                <a:ea typeface="+mn-ea"/>
                <a:cs typeface="+mn-cs"/>
              </a:rPr>
              <a:t>Just like any other skills, interviewing techniques improve with practice.</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20</a:t>
            </a:fld>
            <a:endParaRPr lang="en-US" dirty="0"/>
          </a:p>
        </p:txBody>
      </p:sp>
    </p:spTree>
    <p:extLst>
      <p:ext uri="{BB962C8B-B14F-4D97-AF65-F5344CB8AC3E}">
        <p14:creationId xmlns:p14="http://schemas.microsoft.com/office/powerpoint/2010/main" val="897983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smtClean="0">
                <a:solidFill>
                  <a:schemeClr val="tx1"/>
                </a:solidFill>
                <a:latin typeface="+mn-lt"/>
                <a:ea typeface="+mn-ea"/>
                <a:cs typeface="+mn-cs"/>
              </a:rPr>
              <a:t>Decide </a:t>
            </a:r>
            <a:r>
              <a:rPr lang="en-US" sz="1200" b="0" i="0" u="none" strike="noStrike" kern="1200" baseline="0" dirty="0">
                <a:solidFill>
                  <a:schemeClr val="tx1"/>
                </a:solidFill>
                <a:latin typeface="+mn-lt"/>
                <a:ea typeface="+mn-ea"/>
                <a:cs typeface="+mn-cs"/>
              </a:rPr>
              <a:t>what characteristics you want in a job, including the hours and days desired, as well as job responsibilities. Although finding a </a:t>
            </a:r>
            <a:r>
              <a:rPr lang="en-US" sz="1200" b="0" i="0" u="none" strike="noStrike" kern="1200" baseline="0" dirty="0" smtClean="0">
                <a:solidFill>
                  <a:schemeClr val="tx1"/>
                </a:solidFill>
                <a:latin typeface="+mn-lt"/>
                <a:ea typeface="+mn-ea"/>
                <a:cs typeface="+mn-cs"/>
              </a:rPr>
              <a:t>job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that </a:t>
            </a:r>
            <a:r>
              <a:rPr lang="en-US" sz="1200" b="0" i="0" u="none" strike="noStrike" kern="1200" baseline="0" dirty="0">
                <a:solidFill>
                  <a:schemeClr val="tx1"/>
                </a:solidFill>
                <a:latin typeface="+mn-lt"/>
                <a:ea typeface="+mn-ea"/>
                <a:cs typeface="+mn-cs"/>
              </a:rPr>
              <a:t>matches such a list exactly is unlikely, generally knowing the desired job characteristics will help.</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smtClean="0">
                <a:solidFill>
                  <a:schemeClr val="tx1"/>
                </a:solidFill>
                <a:latin typeface="+mn-lt"/>
                <a:ea typeface="+mn-ea"/>
                <a:cs typeface="+mn-cs"/>
              </a:rPr>
              <a:t>Figure </a:t>
            </a:r>
            <a:r>
              <a:rPr lang="en-US" sz="1200" b="0" i="0" u="none" strike="noStrike" kern="1200" baseline="0" dirty="0">
                <a:solidFill>
                  <a:schemeClr val="tx1"/>
                </a:solidFill>
                <a:latin typeface="+mn-lt"/>
                <a:ea typeface="+mn-ea"/>
                <a:cs typeface="+mn-cs"/>
              </a:rPr>
              <a:t>out in what areas you are open to compromise. Are you willing to work part of the weekend? How late is too late to catch a </a:t>
            </a:r>
            <a:r>
              <a:rPr lang="en-US" sz="1200" b="0" i="0" u="none" strike="noStrike" kern="1200" baseline="0" dirty="0" smtClean="0">
                <a:solidFill>
                  <a:schemeClr val="tx1"/>
                </a:solidFill>
                <a:latin typeface="+mn-lt"/>
                <a:ea typeface="+mn-ea"/>
                <a:cs typeface="+mn-cs"/>
              </a:rPr>
              <a:t>ride?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Think </a:t>
            </a:r>
            <a:r>
              <a:rPr lang="en-US" sz="1200" b="0" i="0" u="none" strike="noStrike" kern="1200" baseline="0" dirty="0">
                <a:solidFill>
                  <a:schemeClr val="tx1"/>
                </a:solidFill>
                <a:latin typeface="+mn-lt"/>
                <a:ea typeface="+mn-ea"/>
                <a:cs typeface="+mn-cs"/>
              </a:rPr>
              <a:t>about what trade-offs can be made to accept a job.</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smtClean="0">
                <a:solidFill>
                  <a:schemeClr val="tx1"/>
                </a:solidFill>
                <a:latin typeface="+mn-lt"/>
                <a:ea typeface="+mn-ea"/>
                <a:cs typeface="+mn-cs"/>
              </a:rPr>
              <a:t>Gather </a:t>
            </a:r>
            <a:r>
              <a:rPr lang="en-US" sz="1200" b="0" i="0" u="none" strike="noStrike" kern="1200" baseline="0" dirty="0">
                <a:solidFill>
                  <a:schemeClr val="tx1"/>
                </a:solidFill>
                <a:latin typeface="+mn-lt"/>
                <a:ea typeface="+mn-ea"/>
                <a:cs typeface="+mn-cs"/>
              </a:rPr>
              <a:t>and organize the information needed for applying. Compile your work history (if you have one), including complete </a:t>
            </a:r>
            <a:r>
              <a:rPr lang="en-US" sz="1200" b="0" i="0" u="none" strike="noStrike" kern="1200" baseline="0" dirty="0" smtClean="0">
                <a:solidFill>
                  <a:schemeClr val="tx1"/>
                </a:solidFill>
                <a:latin typeface="+mn-lt"/>
                <a:ea typeface="+mn-ea"/>
                <a:cs typeface="+mn-cs"/>
              </a:rPr>
              <a:t>contact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information </a:t>
            </a:r>
            <a:r>
              <a:rPr lang="en-US" sz="1200" b="0" i="0" u="none" strike="noStrike" kern="1200" baseline="0" dirty="0">
                <a:solidFill>
                  <a:schemeClr val="tx1"/>
                </a:solidFill>
                <a:latin typeface="+mn-lt"/>
                <a:ea typeface="+mn-ea"/>
                <a:cs typeface="+mn-cs"/>
              </a:rPr>
              <a:t>for each of your previous employers. Make sure all personal contact information is at hand. Talk with people about </a:t>
            </a:r>
            <a:r>
              <a:rPr lang="en-US" sz="1200" b="0" i="0" u="none" strike="noStrike" kern="1200" baseline="0" dirty="0" smtClean="0">
                <a:solidFill>
                  <a:schemeClr val="tx1"/>
                </a:solidFill>
                <a:latin typeface="+mn-lt"/>
                <a:ea typeface="+mn-ea"/>
                <a:cs typeface="+mn-cs"/>
              </a:rPr>
              <a:t>being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references </a:t>
            </a:r>
            <a:r>
              <a:rPr lang="en-US" sz="1200" b="0" i="0" u="none" strike="noStrike" kern="1200" baseline="0" dirty="0">
                <a:solidFill>
                  <a:schemeClr val="tx1"/>
                </a:solidFill>
                <a:latin typeface="+mn-lt"/>
                <a:ea typeface="+mn-ea"/>
                <a:cs typeface="+mn-cs"/>
              </a:rPr>
              <a:t>and review all past training and skills.</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smtClean="0">
                <a:solidFill>
                  <a:schemeClr val="tx1"/>
                </a:solidFill>
                <a:latin typeface="+mn-lt"/>
                <a:ea typeface="+mn-ea"/>
                <a:cs typeface="+mn-cs"/>
              </a:rPr>
              <a:t>Create </a:t>
            </a:r>
            <a:r>
              <a:rPr lang="en-US" sz="1200" b="0" i="0" u="none" strike="noStrike" kern="1200" baseline="0" dirty="0">
                <a:solidFill>
                  <a:schemeClr val="tx1"/>
                </a:solidFill>
                <a:latin typeface="+mn-lt"/>
                <a:ea typeface="+mn-ea"/>
                <a:cs typeface="+mn-cs"/>
              </a:rPr>
              <a:t>the documents you need for applying—a résumé, a reference list, a customizable cover letter, and a portfolio.</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smtClean="0">
                <a:solidFill>
                  <a:schemeClr val="tx1"/>
                </a:solidFill>
                <a:latin typeface="+mn-lt"/>
                <a:ea typeface="+mn-ea"/>
                <a:cs typeface="+mn-cs"/>
              </a:rPr>
              <a:t>Identify </a:t>
            </a:r>
            <a:r>
              <a:rPr lang="en-US" sz="1200" b="0" i="0" u="none" strike="noStrike" kern="1200" baseline="0" dirty="0">
                <a:solidFill>
                  <a:schemeClr val="tx1"/>
                </a:solidFill>
                <a:latin typeface="+mn-lt"/>
                <a:ea typeface="+mn-ea"/>
                <a:cs typeface="+mn-cs"/>
              </a:rPr>
              <a:t>the search methods you will use. Examples include online, job fair, and networking.</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3</a:t>
            </a:fld>
            <a:endParaRPr lang="en-US" dirty="0"/>
          </a:p>
        </p:txBody>
      </p:sp>
    </p:spTree>
    <p:extLst>
      <p:ext uri="{BB962C8B-B14F-4D97-AF65-F5344CB8AC3E}">
        <p14:creationId xmlns:p14="http://schemas.microsoft.com/office/powerpoint/2010/main" val="3733066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21</a:t>
            </a:fld>
            <a:endParaRPr lang="en-US" dirty="0"/>
          </a:p>
        </p:txBody>
      </p:sp>
    </p:spTree>
    <p:extLst>
      <p:ext uri="{BB962C8B-B14F-4D97-AF65-F5344CB8AC3E}">
        <p14:creationId xmlns:p14="http://schemas.microsoft.com/office/powerpoint/2010/main" val="36651023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22</a:t>
            </a:fld>
            <a:endParaRPr lang="en-US" dirty="0"/>
          </a:p>
        </p:txBody>
      </p:sp>
    </p:spTree>
    <p:extLst>
      <p:ext uri="{BB962C8B-B14F-4D97-AF65-F5344CB8AC3E}">
        <p14:creationId xmlns:p14="http://schemas.microsoft.com/office/powerpoint/2010/main" val="42850451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23</a:t>
            </a:fld>
            <a:endParaRPr lang="en-US" dirty="0"/>
          </a:p>
        </p:txBody>
      </p:sp>
    </p:spTree>
    <p:extLst>
      <p:ext uri="{BB962C8B-B14F-4D97-AF65-F5344CB8AC3E}">
        <p14:creationId xmlns:p14="http://schemas.microsoft.com/office/powerpoint/2010/main" val="6573859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Talk about your qualifications and skills and how they will benefit the company.</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24</a:t>
            </a:fld>
            <a:endParaRPr lang="en-US" dirty="0"/>
          </a:p>
        </p:txBody>
      </p:sp>
    </p:spTree>
    <p:extLst>
      <p:ext uri="{BB962C8B-B14F-4D97-AF65-F5344CB8AC3E}">
        <p14:creationId xmlns:p14="http://schemas.microsoft.com/office/powerpoint/2010/main" val="18794698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25</a:t>
            </a:fld>
            <a:endParaRPr lang="en-US" dirty="0"/>
          </a:p>
        </p:txBody>
      </p:sp>
    </p:spTree>
    <p:extLst>
      <p:ext uri="{BB962C8B-B14F-4D97-AF65-F5344CB8AC3E}">
        <p14:creationId xmlns:p14="http://schemas.microsoft.com/office/powerpoint/2010/main" val="39957876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Tell where/how you heard about the job.</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26</a:t>
            </a:fld>
            <a:endParaRPr lang="en-US" dirty="0"/>
          </a:p>
        </p:txBody>
      </p:sp>
    </p:spTree>
    <p:extLst>
      <p:ext uri="{BB962C8B-B14F-4D97-AF65-F5344CB8AC3E}">
        <p14:creationId xmlns:p14="http://schemas.microsoft.com/office/powerpoint/2010/main" val="16938477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next three questions are relevant if you have previous work experience.</a:t>
            </a:r>
            <a:endParaRPr lang="en-US" b="0" dirty="0"/>
          </a:p>
        </p:txBody>
      </p:sp>
      <p:sp>
        <p:nvSpPr>
          <p:cNvPr id="4" name="Slide Number Placeholder 3"/>
          <p:cNvSpPr>
            <a:spLocks noGrp="1"/>
          </p:cNvSpPr>
          <p:nvPr>
            <p:ph type="sldNum" sz="quarter" idx="10"/>
          </p:nvPr>
        </p:nvSpPr>
        <p:spPr/>
        <p:txBody>
          <a:bodyPr/>
          <a:lstStyle/>
          <a:p>
            <a:fld id="{C725B0C6-BB4E-4C53-BBFE-1882A317DAB3}" type="slidenum">
              <a:rPr lang="en-US" smtClean="0"/>
              <a:t>27</a:t>
            </a:fld>
            <a:endParaRPr lang="en-US" dirty="0"/>
          </a:p>
        </p:txBody>
      </p:sp>
    </p:spTree>
    <p:extLst>
      <p:ext uri="{BB962C8B-B14F-4D97-AF65-F5344CB8AC3E}">
        <p14:creationId xmlns:p14="http://schemas.microsoft.com/office/powerpoint/2010/main" val="4859823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28</a:t>
            </a:fld>
            <a:endParaRPr lang="en-US" dirty="0"/>
          </a:p>
        </p:txBody>
      </p:sp>
    </p:spTree>
    <p:extLst>
      <p:ext uri="{BB962C8B-B14F-4D97-AF65-F5344CB8AC3E}">
        <p14:creationId xmlns:p14="http://schemas.microsoft.com/office/powerpoint/2010/main" val="31533280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725B0C6-BB4E-4C53-BBFE-1882A317DAB3}" type="slidenum">
              <a:rPr lang="en-US" smtClean="0"/>
              <a:t>29</a:t>
            </a:fld>
            <a:endParaRPr lang="en-US" dirty="0"/>
          </a:p>
        </p:txBody>
      </p:sp>
    </p:spTree>
    <p:extLst>
      <p:ext uri="{BB962C8B-B14F-4D97-AF65-F5344CB8AC3E}">
        <p14:creationId xmlns:p14="http://schemas.microsoft.com/office/powerpoint/2010/main" val="26463549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30</a:t>
            </a:fld>
            <a:endParaRPr lang="en-US" dirty="0"/>
          </a:p>
        </p:txBody>
      </p:sp>
    </p:spTree>
    <p:extLst>
      <p:ext uri="{BB962C8B-B14F-4D97-AF65-F5344CB8AC3E}">
        <p14:creationId xmlns:p14="http://schemas.microsoft.com/office/powerpoint/2010/main" val="1677551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startAt="6"/>
            </a:pPr>
            <a:r>
              <a:rPr lang="en-US" sz="1200" b="0" i="0" u="none" strike="noStrike" kern="1200" baseline="0" dirty="0" smtClean="0">
                <a:solidFill>
                  <a:schemeClr val="tx1"/>
                </a:solidFill>
                <a:latin typeface="+mn-lt"/>
                <a:ea typeface="+mn-ea"/>
                <a:cs typeface="+mn-cs"/>
              </a:rPr>
              <a:t>Choose </a:t>
            </a:r>
            <a:r>
              <a:rPr lang="en-US" sz="1200" b="0" i="0" u="none" strike="noStrike" kern="1200" baseline="0" dirty="0">
                <a:solidFill>
                  <a:schemeClr val="tx1"/>
                </a:solidFill>
                <a:latin typeface="+mn-lt"/>
                <a:ea typeface="+mn-ea"/>
                <a:cs typeface="+mn-cs"/>
              </a:rPr>
              <a:t>the job openings that you want to pursue. Create a list of addresses and contact information for those companies.</a:t>
            </a:r>
          </a:p>
          <a:p>
            <a:pPr marL="228600" indent="-228600">
              <a:buFont typeface="+mj-lt"/>
              <a:buAutoNum type="arabicPeriod" startAt="6"/>
            </a:pPr>
            <a:endParaRPr lang="en-US" sz="1200" b="0" i="0" u="none" strike="noStrike" kern="1200" baseline="0" dirty="0">
              <a:solidFill>
                <a:schemeClr val="tx1"/>
              </a:solidFill>
              <a:latin typeface="+mn-lt"/>
              <a:ea typeface="+mn-ea"/>
              <a:cs typeface="+mn-cs"/>
            </a:endParaRPr>
          </a:p>
          <a:p>
            <a:pPr marL="228600" indent="-228600">
              <a:buFont typeface="+mj-lt"/>
              <a:buAutoNum type="arabicPeriod" startAt="6"/>
            </a:pPr>
            <a:r>
              <a:rPr lang="en-US" sz="1200" b="0" i="0" u="none" strike="noStrike" kern="1200" baseline="0" dirty="0" smtClean="0">
                <a:solidFill>
                  <a:schemeClr val="tx1"/>
                </a:solidFill>
                <a:latin typeface="+mn-lt"/>
                <a:ea typeface="+mn-ea"/>
                <a:cs typeface="+mn-cs"/>
              </a:rPr>
              <a:t>Research </a:t>
            </a:r>
            <a:r>
              <a:rPr lang="en-US" sz="1200" b="0" i="0" u="none" strike="noStrike" kern="1200" baseline="0" dirty="0">
                <a:solidFill>
                  <a:schemeClr val="tx1"/>
                </a:solidFill>
                <a:latin typeface="+mn-lt"/>
                <a:ea typeface="+mn-ea"/>
                <a:cs typeface="+mn-cs"/>
              </a:rPr>
              <a:t>each business that you have chosen. Knowing as much as possible about the business will help you better prepare for </a:t>
            </a:r>
            <a:r>
              <a:rPr lang="en-US" sz="1200" b="0" i="0" u="none" strike="noStrike" kern="1200" baseline="0" dirty="0" smtClean="0">
                <a:solidFill>
                  <a:schemeClr val="tx1"/>
                </a:solidFill>
                <a:latin typeface="+mn-lt"/>
                <a:ea typeface="+mn-ea"/>
                <a:cs typeface="+mn-cs"/>
              </a:rPr>
              <a:t>the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interview </a:t>
            </a:r>
            <a:r>
              <a:rPr lang="en-US" sz="1200" b="0" i="0" u="none" strike="noStrike" kern="1200" baseline="0" dirty="0">
                <a:solidFill>
                  <a:schemeClr val="tx1"/>
                </a:solidFill>
                <a:latin typeface="+mn-lt"/>
                <a:ea typeface="+mn-ea"/>
                <a:cs typeface="+mn-cs"/>
              </a:rPr>
              <a:t>and shows your eagerness to work for the business.</a:t>
            </a:r>
          </a:p>
          <a:p>
            <a:pPr marL="228600" indent="-228600">
              <a:buFont typeface="+mj-lt"/>
              <a:buAutoNum type="arabicPeriod" startAt="6"/>
            </a:pPr>
            <a:endParaRPr lang="en-US" sz="1200" b="0" i="0" u="none" strike="noStrike" kern="1200" baseline="0" dirty="0">
              <a:solidFill>
                <a:schemeClr val="tx1"/>
              </a:solidFill>
              <a:latin typeface="+mn-lt"/>
              <a:ea typeface="+mn-ea"/>
              <a:cs typeface="+mn-cs"/>
            </a:endParaRPr>
          </a:p>
          <a:p>
            <a:pPr marL="228600" indent="-228600">
              <a:buFont typeface="+mj-lt"/>
              <a:buAutoNum type="arabicPeriod" startAt="6"/>
            </a:pPr>
            <a:r>
              <a:rPr lang="en-US" sz="1200" b="0" i="0" u="none" strike="noStrike" kern="1200" baseline="0" dirty="0" smtClean="0">
                <a:solidFill>
                  <a:schemeClr val="tx1"/>
                </a:solidFill>
                <a:latin typeface="+mn-lt"/>
                <a:ea typeface="+mn-ea"/>
                <a:cs typeface="+mn-cs"/>
              </a:rPr>
              <a:t>Contact </a:t>
            </a:r>
            <a:r>
              <a:rPr lang="en-US" sz="1200" b="0" i="0" u="none" strike="noStrike" kern="1200" baseline="0" dirty="0">
                <a:solidFill>
                  <a:schemeClr val="tx1"/>
                </a:solidFill>
                <a:latin typeface="+mn-lt"/>
                <a:ea typeface="+mn-ea"/>
                <a:cs typeface="+mn-cs"/>
              </a:rPr>
              <a:t>the businesses you have chosen in whatever method they have indicated. If applying in person, be sure to dress </a:t>
            </a:r>
            <a:r>
              <a:rPr lang="en-US" sz="1200" b="0" i="0" u="none" strike="noStrike" kern="1200" baseline="0" dirty="0" smtClean="0">
                <a:solidFill>
                  <a:schemeClr val="tx1"/>
                </a:solidFill>
                <a:latin typeface="+mn-lt"/>
                <a:ea typeface="+mn-ea"/>
                <a:cs typeface="+mn-cs"/>
              </a:rPr>
              <a:t>professionally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and be </a:t>
            </a:r>
            <a:r>
              <a:rPr lang="en-US" sz="1200" b="0" i="0" u="none" strike="noStrike" kern="1200" baseline="0" dirty="0">
                <a:solidFill>
                  <a:schemeClr val="tx1"/>
                </a:solidFill>
                <a:latin typeface="+mn-lt"/>
                <a:ea typeface="+mn-ea"/>
                <a:cs typeface="+mn-cs"/>
              </a:rPr>
              <a:t>prepared with all application documents.</a:t>
            </a:r>
          </a:p>
          <a:p>
            <a:pPr marL="228600" indent="-228600">
              <a:buFont typeface="+mj-lt"/>
              <a:buAutoNum type="arabicPeriod" startAt="6"/>
            </a:pPr>
            <a:endParaRPr lang="en-US" sz="1200" b="0" i="0" u="none" strike="noStrike" kern="1200" baseline="0" dirty="0">
              <a:solidFill>
                <a:schemeClr val="tx1"/>
              </a:solidFill>
              <a:latin typeface="+mn-lt"/>
              <a:ea typeface="+mn-ea"/>
              <a:cs typeface="+mn-cs"/>
            </a:endParaRPr>
          </a:p>
          <a:p>
            <a:pPr marL="228600" indent="-228600">
              <a:buFont typeface="+mj-lt"/>
              <a:buAutoNum type="arabicPeriod" startAt="6"/>
            </a:pPr>
            <a:r>
              <a:rPr lang="en-US" sz="1200" b="0" i="0" u="none" strike="noStrike" kern="1200" baseline="0" dirty="0" smtClean="0">
                <a:solidFill>
                  <a:schemeClr val="tx1"/>
                </a:solidFill>
                <a:latin typeface="+mn-lt"/>
                <a:ea typeface="+mn-ea"/>
                <a:cs typeface="+mn-cs"/>
              </a:rPr>
              <a:t>When </a:t>
            </a:r>
            <a:r>
              <a:rPr lang="en-US" sz="1200" b="0" i="0" u="none" strike="noStrike" kern="1200" baseline="0" dirty="0">
                <a:solidFill>
                  <a:schemeClr val="tx1"/>
                </a:solidFill>
                <a:latin typeface="+mn-lt"/>
                <a:ea typeface="+mn-ea"/>
                <a:cs typeface="+mn-cs"/>
              </a:rPr>
              <a:t>a potential employer makes contact, decide on an interview time. Do not be late! Ask questions during the interview to make </a:t>
            </a:r>
            <a:r>
              <a:rPr lang="en-US" sz="1200" b="0" i="0" u="none" strike="noStrike" kern="1200" baseline="0" dirty="0" smtClean="0">
                <a:solidFill>
                  <a:schemeClr val="tx1"/>
                </a:solidFill>
                <a:latin typeface="+mn-lt"/>
                <a:ea typeface="+mn-ea"/>
                <a:cs typeface="+mn-cs"/>
              </a:rPr>
              <a:t>sure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that </a:t>
            </a:r>
            <a:r>
              <a:rPr lang="en-US" sz="1200" b="0" i="0" u="none" strike="noStrike" kern="1200" baseline="0" dirty="0">
                <a:solidFill>
                  <a:schemeClr val="tx1"/>
                </a:solidFill>
                <a:latin typeface="+mn-lt"/>
                <a:ea typeface="+mn-ea"/>
                <a:cs typeface="+mn-cs"/>
              </a:rPr>
              <a:t>the job meets all of your needs.</a:t>
            </a:r>
          </a:p>
          <a:p>
            <a:pPr marL="228600" indent="-228600">
              <a:buFont typeface="+mj-lt"/>
              <a:buAutoNum type="arabicPeriod" startAt="6"/>
            </a:pPr>
            <a:endParaRPr lang="en-US" sz="1200" b="0" i="0" u="none" strike="noStrike" kern="1200" baseline="0" dirty="0">
              <a:solidFill>
                <a:schemeClr val="tx1"/>
              </a:solidFill>
              <a:latin typeface="+mn-lt"/>
              <a:ea typeface="+mn-ea"/>
              <a:cs typeface="+mn-cs"/>
            </a:endParaRPr>
          </a:p>
          <a:p>
            <a:pPr marL="228600" indent="-228600">
              <a:buFont typeface="+mj-lt"/>
              <a:buAutoNum type="arabicPeriod" startAt="6"/>
            </a:pPr>
            <a:r>
              <a:rPr lang="en-US" sz="1200" b="0" i="0" u="none" strike="noStrike" kern="1200" baseline="0" dirty="0" smtClean="0">
                <a:solidFill>
                  <a:schemeClr val="tx1"/>
                </a:solidFill>
                <a:latin typeface="+mn-lt"/>
                <a:ea typeface="+mn-ea"/>
                <a:cs typeface="+mn-cs"/>
              </a:rPr>
              <a:t>After </a:t>
            </a:r>
            <a:r>
              <a:rPr lang="en-US" sz="1200" b="0" i="0" u="none" strike="noStrike" kern="1200" baseline="0" dirty="0">
                <a:solidFill>
                  <a:schemeClr val="tx1"/>
                </a:solidFill>
                <a:latin typeface="+mn-lt"/>
                <a:ea typeface="+mn-ea"/>
                <a:cs typeface="+mn-cs"/>
              </a:rPr>
              <a:t>sending a résumé or applying, contact the business once a week to ask about open positions and the status of an application (if </a:t>
            </a:r>
            <a:r>
              <a:rPr lang="en-US" sz="1200" b="0" i="0" u="none" strike="noStrike" kern="1200" baseline="0" dirty="0" smtClean="0">
                <a:solidFill>
                  <a:schemeClr val="tx1"/>
                </a:solidFill>
                <a:latin typeface="+mn-lt"/>
                <a:ea typeface="+mn-ea"/>
                <a:cs typeface="+mn-cs"/>
              </a:rPr>
              <a:t>they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have </a:t>
            </a:r>
            <a:r>
              <a:rPr lang="en-US" sz="1200" b="0" i="0" u="none" strike="noStrike" kern="1200" baseline="0" dirty="0">
                <a:solidFill>
                  <a:schemeClr val="tx1"/>
                </a:solidFill>
                <a:latin typeface="+mn-lt"/>
                <a:ea typeface="+mn-ea"/>
                <a:cs typeface="+mn-cs"/>
              </a:rPr>
              <a:t>not initiated a follow-up contact). Keep searching.</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4</a:t>
            </a:fld>
            <a:endParaRPr lang="en-US" dirty="0"/>
          </a:p>
        </p:txBody>
      </p:sp>
    </p:spTree>
    <p:extLst>
      <p:ext uri="{BB962C8B-B14F-4D97-AF65-F5344CB8AC3E}">
        <p14:creationId xmlns:p14="http://schemas.microsoft.com/office/powerpoint/2010/main" val="6242036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725B0C6-BB4E-4C53-BBFE-1882A317DAB3}" type="slidenum">
              <a:rPr lang="en-US" smtClean="0"/>
              <a:t>31</a:t>
            </a:fld>
            <a:endParaRPr lang="en-US" dirty="0"/>
          </a:p>
        </p:txBody>
      </p:sp>
    </p:spTree>
    <p:extLst>
      <p:ext uri="{BB962C8B-B14F-4D97-AF65-F5344CB8AC3E}">
        <p14:creationId xmlns:p14="http://schemas.microsoft.com/office/powerpoint/2010/main" val="26446603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Be honest, but do not speak ill of your previous employer or job responsibilities. Appropriate responses depend on your situation.</a:t>
            </a:r>
          </a:p>
          <a:p>
            <a:r>
              <a:rPr lang="en-US" sz="1200" b="0" i="0" u="none" strike="noStrike" kern="1200" baseline="0" dirty="0">
                <a:solidFill>
                  <a:schemeClr val="tx1"/>
                </a:solidFill>
                <a:latin typeface="+mn-lt"/>
                <a:ea typeface="+mn-ea"/>
                <a:cs typeface="+mn-cs"/>
              </a:rPr>
              <a:t>You could say that the previous/current job allowed you to work part-time, and you are now ready to commit to full-time employment. </a:t>
            </a:r>
          </a:p>
          <a:p>
            <a:r>
              <a:rPr lang="en-US" sz="1200" b="0" i="0" u="none" strike="noStrike" kern="1200" baseline="0" dirty="0">
                <a:solidFill>
                  <a:schemeClr val="tx1"/>
                </a:solidFill>
                <a:latin typeface="+mn-lt"/>
                <a:ea typeface="+mn-ea"/>
                <a:cs typeface="+mn-cs"/>
              </a:rPr>
              <a:t>You could also say that you are now ready to take on more responsibilities, but those opportunities were not available with your current/previous</a:t>
            </a:r>
          </a:p>
          <a:p>
            <a:r>
              <a:rPr lang="en-US" sz="1200" b="0" i="0" u="none" strike="noStrike" kern="1200" baseline="0" dirty="0">
                <a:solidFill>
                  <a:schemeClr val="tx1"/>
                </a:solidFill>
                <a:latin typeface="+mn-lt"/>
                <a:ea typeface="+mn-ea"/>
                <a:cs typeface="+mn-cs"/>
              </a:rPr>
              <a:t>employer. Other reasons include layoffs, reduction in work hours, or the employer was not able to accommodate your school schedule.</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32</a:t>
            </a:fld>
            <a:endParaRPr lang="en-US" dirty="0"/>
          </a:p>
        </p:txBody>
      </p:sp>
    </p:spTree>
    <p:extLst>
      <p:ext uri="{BB962C8B-B14F-4D97-AF65-F5344CB8AC3E}">
        <p14:creationId xmlns:p14="http://schemas.microsoft.com/office/powerpoint/2010/main" val="41692232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725B0C6-BB4E-4C53-BBFE-1882A317DAB3}" type="slidenum">
              <a:rPr lang="en-US" smtClean="0"/>
              <a:t>33</a:t>
            </a:fld>
            <a:endParaRPr lang="en-US" dirty="0"/>
          </a:p>
        </p:txBody>
      </p:sp>
    </p:spTree>
    <p:extLst>
      <p:ext uri="{BB962C8B-B14F-4D97-AF65-F5344CB8AC3E}">
        <p14:creationId xmlns:p14="http://schemas.microsoft.com/office/powerpoint/2010/main" val="9056363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If you are looking at a part-time job for one semester, say so. If you are looking for full-time, permanent</a:t>
            </a:r>
          </a:p>
          <a:p>
            <a:r>
              <a:rPr lang="en-US" sz="1200" b="0" i="0" u="none" strike="noStrike" kern="1200" baseline="0" dirty="0">
                <a:solidFill>
                  <a:schemeClr val="tx1"/>
                </a:solidFill>
                <a:latin typeface="+mn-lt"/>
                <a:ea typeface="+mn-ea"/>
                <a:cs typeface="+mn-cs"/>
              </a:rPr>
              <a:t>employment, say you hope to stay with the organization for a long time.</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34</a:t>
            </a:fld>
            <a:endParaRPr lang="en-US" dirty="0"/>
          </a:p>
        </p:txBody>
      </p:sp>
    </p:spTree>
    <p:extLst>
      <p:ext uri="{BB962C8B-B14F-4D97-AF65-F5344CB8AC3E}">
        <p14:creationId xmlns:p14="http://schemas.microsoft.com/office/powerpoint/2010/main" val="12130866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725B0C6-BB4E-4C53-BBFE-1882A317DAB3}" type="slidenum">
              <a:rPr lang="en-US" smtClean="0"/>
              <a:t>35</a:t>
            </a:fld>
            <a:endParaRPr lang="en-US" dirty="0"/>
          </a:p>
        </p:txBody>
      </p:sp>
    </p:spTree>
    <p:extLst>
      <p:ext uri="{BB962C8B-B14F-4D97-AF65-F5344CB8AC3E}">
        <p14:creationId xmlns:p14="http://schemas.microsoft.com/office/powerpoint/2010/main" val="14128919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36</a:t>
            </a:fld>
            <a:endParaRPr lang="en-US" dirty="0"/>
          </a:p>
        </p:txBody>
      </p:sp>
    </p:spTree>
    <p:extLst>
      <p:ext uri="{BB962C8B-B14F-4D97-AF65-F5344CB8AC3E}">
        <p14:creationId xmlns:p14="http://schemas.microsoft.com/office/powerpoint/2010/main" val="13632697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725B0C6-BB4E-4C53-BBFE-1882A317DAB3}" type="slidenum">
              <a:rPr lang="en-US" smtClean="0"/>
              <a:t>37</a:t>
            </a:fld>
            <a:endParaRPr lang="en-US" dirty="0"/>
          </a:p>
        </p:txBody>
      </p:sp>
    </p:spTree>
    <p:extLst>
      <p:ext uri="{BB962C8B-B14F-4D97-AF65-F5344CB8AC3E}">
        <p14:creationId xmlns:p14="http://schemas.microsoft.com/office/powerpoint/2010/main" val="39585628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Here is one example: “World history was my worst subject. It really bored me, and my grades showed it. But I knew a D would hurt my overall grade average, </a:t>
            </a:r>
          </a:p>
          <a:p>
            <a:r>
              <a:rPr lang="en-US" sz="1200" b="0" i="0" u="none" strike="noStrike" kern="1200" baseline="0" dirty="0">
                <a:solidFill>
                  <a:schemeClr val="tx1"/>
                </a:solidFill>
                <a:latin typeface="+mn-lt"/>
                <a:ea typeface="+mn-ea"/>
                <a:cs typeface="+mn-cs"/>
              </a:rPr>
              <a:t>so I found a senior to tutor me in exchange for typing her term papers. By the end of the semester, I was able to pull a B.” (The interviewer is </a:t>
            </a:r>
            <a:r>
              <a:rPr lang="en-US" sz="1200" b="0" i="0" u="none" strike="noStrike" kern="1200" baseline="0" dirty="0" smtClean="0">
                <a:solidFill>
                  <a:schemeClr val="tx1"/>
                </a:solidFill>
                <a:latin typeface="+mn-lt"/>
                <a:ea typeface="+mn-ea"/>
                <a:cs typeface="+mn-cs"/>
              </a:rPr>
              <a:t>trying to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determine </a:t>
            </a:r>
            <a:r>
              <a:rPr lang="en-US" sz="1200" b="0" i="0" u="none" strike="noStrike" kern="1200" baseline="0" dirty="0">
                <a:solidFill>
                  <a:schemeClr val="tx1"/>
                </a:solidFill>
                <a:latin typeface="+mn-lt"/>
                <a:ea typeface="+mn-ea"/>
                <a:cs typeface="+mn-cs"/>
              </a:rPr>
              <a:t>your ability to persevere under less-than-favorable circumstances. Everyone has difficulty learning things sometimes, but a person with ambition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will </a:t>
            </a:r>
            <a:r>
              <a:rPr lang="en-US" sz="1200" b="0" i="0" u="none" strike="noStrike" kern="1200" baseline="0" dirty="0">
                <a:solidFill>
                  <a:schemeClr val="tx1"/>
                </a:solidFill>
                <a:latin typeface="+mn-lt"/>
                <a:ea typeface="+mn-ea"/>
                <a:cs typeface="+mn-cs"/>
              </a:rPr>
              <a:t>find a workable solution. </a:t>
            </a:r>
            <a:r>
              <a:rPr lang="en-US" sz="1200" b="0" i="0" u="none" strike="noStrike" kern="1200" baseline="0" dirty="0" smtClean="0">
                <a:solidFill>
                  <a:schemeClr val="tx1"/>
                </a:solidFill>
                <a:latin typeface="+mn-lt"/>
                <a:ea typeface="+mn-ea"/>
                <a:cs typeface="+mn-cs"/>
              </a:rPr>
              <a:t>That </a:t>
            </a:r>
            <a:r>
              <a:rPr lang="en-US" sz="1200" b="0" i="0" u="none" strike="noStrike" kern="1200" baseline="0" dirty="0">
                <a:solidFill>
                  <a:schemeClr val="tx1"/>
                </a:solidFill>
                <a:latin typeface="+mn-lt"/>
                <a:ea typeface="+mn-ea"/>
                <a:cs typeface="+mn-cs"/>
              </a:rPr>
              <a:t>is what the potential employer is looking for in a good employee.)</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38</a:t>
            </a:fld>
            <a:endParaRPr lang="en-US" dirty="0"/>
          </a:p>
        </p:txBody>
      </p:sp>
    </p:spTree>
    <p:extLst>
      <p:ext uri="{BB962C8B-B14F-4D97-AF65-F5344CB8AC3E}">
        <p14:creationId xmlns:p14="http://schemas.microsoft.com/office/powerpoint/2010/main" val="34718723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725B0C6-BB4E-4C53-BBFE-1882A317DAB3}" type="slidenum">
              <a:rPr lang="en-US" smtClean="0"/>
              <a:t>39</a:t>
            </a:fld>
            <a:endParaRPr lang="en-US" dirty="0"/>
          </a:p>
        </p:txBody>
      </p:sp>
    </p:spTree>
    <p:extLst>
      <p:ext uri="{BB962C8B-B14F-4D97-AF65-F5344CB8AC3E}">
        <p14:creationId xmlns:p14="http://schemas.microsoft.com/office/powerpoint/2010/main" val="35592576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Name the activities. Joining school activities shows that you are a sociable person. If you had to work</a:t>
            </a:r>
          </a:p>
          <a:p>
            <a:r>
              <a:rPr lang="en-US" sz="1200" b="0" i="0" u="none" strike="noStrike" kern="1200" baseline="0" dirty="0">
                <a:solidFill>
                  <a:schemeClr val="tx1"/>
                </a:solidFill>
                <a:latin typeface="+mn-lt"/>
                <a:ea typeface="+mn-ea"/>
                <a:cs typeface="+mn-cs"/>
              </a:rPr>
              <a:t>after school and for this reason you were not able to join any activities, say so. Be sure your answer</a:t>
            </a:r>
          </a:p>
          <a:p>
            <a:r>
              <a:rPr lang="en-US" sz="1200" b="0" i="0" u="none" strike="noStrike" kern="1200" baseline="0" dirty="0">
                <a:solidFill>
                  <a:schemeClr val="tx1"/>
                </a:solidFill>
                <a:latin typeface="+mn-lt"/>
                <a:ea typeface="+mn-ea"/>
                <a:cs typeface="+mn-cs"/>
              </a:rPr>
              <a:t>reflects that you do work well with others.</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40</a:t>
            </a:fld>
            <a:endParaRPr lang="en-US" dirty="0"/>
          </a:p>
        </p:txBody>
      </p:sp>
    </p:spTree>
    <p:extLst>
      <p:ext uri="{BB962C8B-B14F-4D97-AF65-F5344CB8AC3E}">
        <p14:creationId xmlns:p14="http://schemas.microsoft.com/office/powerpoint/2010/main" val="1928245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job application is important because it provides a first impression of what you have to offer. Employers will see some general information about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you and </a:t>
            </a:r>
            <a:r>
              <a:rPr lang="en-US" sz="1200" b="0" i="0" u="none" strike="noStrike" kern="1200" baseline="0" dirty="0">
                <a:solidFill>
                  <a:schemeClr val="tx1"/>
                </a:solidFill>
                <a:latin typeface="+mn-lt"/>
                <a:ea typeface="+mn-ea"/>
                <a:cs typeface="+mn-cs"/>
              </a:rPr>
              <a:t>your employment history. They will also gain some insight into your ability to follow instructions and communicate. Treat the application</a:t>
            </a:r>
          </a:p>
          <a:p>
            <a:r>
              <a:rPr lang="en-US" sz="1200" b="0" i="0" u="none" strike="noStrike" kern="1200" baseline="0" dirty="0">
                <a:solidFill>
                  <a:schemeClr val="tx1"/>
                </a:solidFill>
                <a:latin typeface="+mn-lt"/>
                <a:ea typeface="+mn-ea"/>
                <a:cs typeface="+mn-cs"/>
              </a:rPr>
              <a:t>seriously, and take time to fill it out carefully and completely.</a:t>
            </a:r>
            <a:endParaRPr lang="en-US" dirty="0"/>
          </a:p>
          <a:p>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5</a:t>
            </a:fld>
            <a:endParaRPr lang="en-US" dirty="0"/>
          </a:p>
        </p:txBody>
      </p:sp>
    </p:spTree>
    <p:extLst>
      <p:ext uri="{BB962C8B-B14F-4D97-AF65-F5344CB8AC3E}">
        <p14:creationId xmlns:p14="http://schemas.microsoft.com/office/powerpoint/2010/main" val="34267211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725B0C6-BB4E-4C53-BBFE-1882A317DAB3}" type="slidenum">
              <a:rPr lang="en-US" smtClean="0"/>
              <a:t>41</a:t>
            </a:fld>
            <a:endParaRPr lang="en-US" dirty="0"/>
          </a:p>
        </p:txBody>
      </p:sp>
    </p:spTree>
    <p:extLst>
      <p:ext uri="{BB962C8B-B14F-4D97-AF65-F5344CB8AC3E}">
        <p14:creationId xmlns:p14="http://schemas.microsoft.com/office/powerpoint/2010/main" val="33177210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Continuing your education is not limited to college. It can include taking additional courses in food</a:t>
            </a:r>
          </a:p>
          <a:p>
            <a:r>
              <a:rPr lang="en-US" sz="1200" b="0" i="0" u="none" strike="noStrike" kern="1200" baseline="0" dirty="0">
                <a:solidFill>
                  <a:schemeClr val="tx1"/>
                </a:solidFill>
                <a:latin typeface="+mn-lt"/>
                <a:ea typeface="+mn-ea"/>
                <a:cs typeface="+mn-cs"/>
              </a:rPr>
              <a:t>preparation, for example, or a willingness to participate in on-the-job training. Your answer should</a:t>
            </a:r>
          </a:p>
          <a:p>
            <a:r>
              <a:rPr lang="en-US" sz="1200" b="0" i="0" u="none" strike="noStrike" kern="1200" baseline="0" dirty="0">
                <a:solidFill>
                  <a:schemeClr val="tx1"/>
                </a:solidFill>
                <a:latin typeface="+mn-lt"/>
                <a:ea typeface="+mn-ea"/>
                <a:cs typeface="+mn-cs"/>
              </a:rPr>
              <a:t>reflect that you want to gain as much knowledge and training as possible to advance in your restaurant</a:t>
            </a:r>
          </a:p>
          <a:p>
            <a:r>
              <a:rPr lang="en-US" sz="1200" b="0" i="0" u="none" strike="noStrike" kern="1200" baseline="0" dirty="0">
                <a:solidFill>
                  <a:schemeClr val="tx1"/>
                </a:solidFill>
                <a:latin typeface="+mn-lt"/>
                <a:ea typeface="+mn-ea"/>
                <a:cs typeface="+mn-cs"/>
              </a:rPr>
              <a:t>and foodservice career.</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42</a:t>
            </a:fld>
            <a:endParaRPr lang="en-US" dirty="0"/>
          </a:p>
        </p:txBody>
      </p:sp>
    </p:spTree>
    <p:extLst>
      <p:ext uri="{BB962C8B-B14F-4D97-AF65-F5344CB8AC3E}">
        <p14:creationId xmlns:p14="http://schemas.microsoft.com/office/powerpoint/2010/main" val="34991415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725B0C6-BB4E-4C53-BBFE-1882A317DAB3}" type="slidenum">
              <a:rPr lang="en-US" smtClean="0"/>
              <a:t>43</a:t>
            </a:fld>
            <a:endParaRPr lang="en-US" dirty="0"/>
          </a:p>
        </p:txBody>
      </p:sp>
    </p:spTree>
    <p:extLst>
      <p:ext uri="{BB962C8B-B14F-4D97-AF65-F5344CB8AC3E}">
        <p14:creationId xmlns:p14="http://schemas.microsoft.com/office/powerpoint/2010/main" val="1635970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While regular attendance and punctuality are extremely important in any workplace, restaurant and</a:t>
            </a:r>
          </a:p>
          <a:p>
            <a:r>
              <a:rPr lang="en-US" sz="1200" b="0" i="0" u="none" strike="noStrike" kern="1200" baseline="0" dirty="0">
                <a:solidFill>
                  <a:schemeClr val="tx1"/>
                </a:solidFill>
                <a:latin typeface="+mn-lt"/>
                <a:ea typeface="+mn-ea"/>
                <a:cs typeface="+mn-cs"/>
              </a:rPr>
              <a:t>foodservice operators in particular depend on employees who show up for work every day and on time.</a:t>
            </a:r>
          </a:p>
          <a:p>
            <a:r>
              <a:rPr lang="en-US" sz="1200" b="0" i="0" u="none" strike="noStrike" kern="1200" baseline="0" dirty="0">
                <a:solidFill>
                  <a:schemeClr val="tx1"/>
                </a:solidFill>
                <a:latin typeface="+mn-lt"/>
                <a:ea typeface="+mn-ea"/>
                <a:cs typeface="+mn-cs"/>
              </a:rPr>
              <a:t>Someone who is absent for several days from school or work may not be dependable on the job. If you</a:t>
            </a:r>
          </a:p>
          <a:p>
            <a:r>
              <a:rPr lang="en-US" sz="1200" b="0" i="0" u="none" strike="noStrike" kern="1200" baseline="0" dirty="0">
                <a:solidFill>
                  <a:schemeClr val="tx1"/>
                </a:solidFill>
                <a:latin typeface="+mn-lt"/>
                <a:ea typeface="+mn-ea"/>
                <a:cs typeface="+mn-cs"/>
              </a:rPr>
              <a:t>have been absent for many days at school or work, have a reasonable explanation prepared.</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44</a:t>
            </a:fld>
            <a:endParaRPr lang="en-US" dirty="0"/>
          </a:p>
        </p:txBody>
      </p:sp>
    </p:spTree>
    <p:extLst>
      <p:ext uri="{BB962C8B-B14F-4D97-AF65-F5344CB8AC3E}">
        <p14:creationId xmlns:p14="http://schemas.microsoft.com/office/powerpoint/2010/main" val="21161048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Other questions/issues interviewers may focus on include salary history and requirements, what motivates an applicant to do a good job, and whether the</a:t>
            </a:r>
          </a:p>
          <a:p>
            <a:r>
              <a:rPr lang="en-US" sz="1200" b="0" i="0" u="none" strike="noStrike" kern="1200" baseline="0" dirty="0">
                <a:solidFill>
                  <a:schemeClr val="tx1"/>
                </a:solidFill>
                <a:latin typeface="+mn-lt"/>
                <a:ea typeface="+mn-ea"/>
                <a:cs typeface="+mn-cs"/>
              </a:rPr>
              <a:t>applicant has ever been fired from a job. For questions regarding salary on previous jobs, tell the truth. If the interviewer asks what salary you are looking</a:t>
            </a:r>
          </a:p>
          <a:p>
            <a:r>
              <a:rPr lang="en-US" sz="1200" b="0" i="0" u="none" strike="noStrike" kern="1200" baseline="0" dirty="0">
                <a:solidFill>
                  <a:schemeClr val="tx1"/>
                </a:solidFill>
                <a:latin typeface="+mn-lt"/>
                <a:ea typeface="+mn-ea"/>
                <a:cs typeface="+mn-cs"/>
              </a:rPr>
              <a:t>for in this job, be diplomatic and say that you have no set figure in mind, or ask the interviewer what salary is usually offered to someone with similar</a:t>
            </a:r>
          </a:p>
          <a:p>
            <a:r>
              <a:rPr lang="en-US" sz="1200" b="0" i="0" u="none" strike="noStrike" kern="1200" baseline="0" dirty="0">
                <a:solidFill>
                  <a:schemeClr val="tx1"/>
                </a:solidFill>
                <a:latin typeface="+mn-lt"/>
                <a:ea typeface="+mn-ea"/>
                <a:cs typeface="+mn-cs"/>
              </a:rPr>
              <a:t>qualifications.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If you have ever been fired from a job, do not panic. A possible reply goes something like this, “While I usually can work with everyone, this particular boss</a:t>
            </a:r>
          </a:p>
          <a:p>
            <a:r>
              <a:rPr lang="en-US" sz="1200" b="0" i="0" u="none" strike="noStrike" kern="1200" baseline="0" dirty="0">
                <a:solidFill>
                  <a:schemeClr val="tx1"/>
                </a:solidFill>
                <a:latin typeface="+mn-lt"/>
                <a:ea typeface="+mn-ea"/>
                <a:cs typeface="+mn-cs"/>
              </a:rPr>
              <a:t>and I just weren’t a good match, in spite of my efforts to work out the problems.” Applicants should always remain positive about the reasons they are no</a:t>
            </a:r>
          </a:p>
          <a:p>
            <a:r>
              <a:rPr lang="en-US" sz="1200" b="0" i="0" u="none" strike="noStrike" kern="1200" baseline="0" dirty="0">
                <a:solidFill>
                  <a:schemeClr val="tx1"/>
                </a:solidFill>
                <a:latin typeface="+mn-lt"/>
                <a:ea typeface="+mn-ea"/>
                <a:cs typeface="+mn-cs"/>
              </a:rPr>
              <a:t>longer with an employer. Avoid talking negatively about previous managers and coworkers.</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45</a:t>
            </a:fld>
            <a:endParaRPr lang="en-US" dirty="0"/>
          </a:p>
        </p:txBody>
      </p:sp>
    </p:spTree>
    <p:extLst>
      <p:ext uri="{BB962C8B-B14F-4D97-AF65-F5344CB8AC3E}">
        <p14:creationId xmlns:p14="http://schemas.microsoft.com/office/powerpoint/2010/main" val="17760479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interviewer is not allowed to ask about your race, national origin, gender, religion, marital status, age, physical or mental disabilities, or sexual preference.</a:t>
            </a:r>
          </a:p>
          <a:p>
            <a:r>
              <a:rPr lang="en-US" sz="1200" b="0" i="0" u="none" strike="noStrike" kern="1200" baseline="0" dirty="0">
                <a:solidFill>
                  <a:schemeClr val="tx1"/>
                </a:solidFill>
                <a:latin typeface="+mn-lt"/>
                <a:ea typeface="+mn-ea"/>
                <a:cs typeface="+mn-cs"/>
              </a:rPr>
              <a:t>Asking these questions is illegal and discriminatory.</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46</a:t>
            </a:fld>
            <a:endParaRPr lang="en-US" dirty="0"/>
          </a:p>
        </p:txBody>
      </p:sp>
    </p:spTree>
    <p:extLst>
      <p:ext uri="{BB962C8B-B14F-4D97-AF65-F5344CB8AC3E}">
        <p14:creationId xmlns:p14="http://schemas.microsoft.com/office/powerpoint/2010/main" val="25566798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Before ending the interview, the potential employer will ask whether you have any questions. This is your chance to make sure the job is the right fit for you</a:t>
            </a:r>
          </a:p>
          <a:p>
            <a:r>
              <a:rPr lang="en-US" sz="1200" b="0" i="0" u="none" strike="noStrike" kern="1200" baseline="0" dirty="0">
                <a:solidFill>
                  <a:schemeClr val="tx1"/>
                </a:solidFill>
                <a:latin typeface="+mn-lt"/>
                <a:ea typeface="+mn-ea"/>
                <a:cs typeface="+mn-cs"/>
              </a:rPr>
              <a:t>and to show your confidence.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Here are some questions applicants might consider asking the interviewer:</a:t>
            </a:r>
          </a:p>
          <a:p>
            <a:endParaRPr lang="en-US" sz="1200" b="0" i="0" u="none" strike="noStrike" kern="1200" baseline="0" dirty="0">
              <a:solidFill>
                <a:schemeClr val="tx1"/>
              </a:solidFill>
              <a:latin typeface="+mn-lt"/>
              <a:ea typeface="+mn-ea"/>
              <a:cs typeface="+mn-cs"/>
            </a:endParaRP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Is </a:t>
            </a:r>
            <a:r>
              <a:rPr lang="en-US" sz="1200" b="0" i="0" u="none" strike="noStrike" kern="1200" baseline="0" dirty="0">
                <a:solidFill>
                  <a:schemeClr val="tx1"/>
                </a:solidFill>
                <a:latin typeface="+mn-lt"/>
                <a:ea typeface="+mn-ea"/>
                <a:cs typeface="+mn-cs"/>
              </a:rPr>
              <a:t>this a new position or would I be replacing someone?</a:t>
            </a:r>
          </a:p>
          <a:p>
            <a:pPr marL="171450" lvl="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Was </a:t>
            </a:r>
            <a:r>
              <a:rPr lang="en-US" sz="1200" b="0" i="0" u="none" strike="noStrike" kern="1200" baseline="0" dirty="0">
                <a:solidFill>
                  <a:schemeClr val="tx1"/>
                </a:solidFill>
                <a:latin typeface="+mn-lt"/>
                <a:ea typeface="+mn-ea"/>
                <a:cs typeface="+mn-cs"/>
              </a:rPr>
              <a:t>the person who previously had this job promoted? (This is very important for a full-time job. The object is to discover whether the </a:t>
            </a:r>
            <a:r>
              <a:rPr lang="en-US" sz="1200" b="0" i="0" u="none" strike="noStrike" kern="1200" baseline="0" dirty="0" smtClean="0">
                <a:solidFill>
                  <a:schemeClr val="tx1"/>
                </a:solidFill>
                <a:latin typeface="+mn-lt"/>
                <a:ea typeface="+mn-ea"/>
                <a:cs typeface="+mn-cs"/>
              </a:rPr>
              <a:t>company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is </a:t>
            </a:r>
            <a:r>
              <a:rPr lang="en-US" sz="1200" b="0" i="0" u="none" strike="noStrike" kern="1200" baseline="0" dirty="0">
                <a:solidFill>
                  <a:schemeClr val="tx1"/>
                </a:solidFill>
                <a:latin typeface="+mn-lt"/>
                <a:ea typeface="+mn-ea"/>
                <a:cs typeface="+mn-cs"/>
              </a:rPr>
              <a:t>promoting employees or whether there is a high rate of employees leaving the company because they are unhappy.)</a:t>
            </a:r>
          </a:p>
          <a:p>
            <a:pPr marL="171450" lvl="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Could </a:t>
            </a:r>
            <a:r>
              <a:rPr lang="en-US" sz="1200" b="0" i="0" u="none" strike="noStrike" kern="1200" baseline="0" dirty="0">
                <a:solidFill>
                  <a:schemeClr val="tx1"/>
                </a:solidFill>
                <a:latin typeface="+mn-lt"/>
                <a:ea typeface="+mn-ea"/>
                <a:cs typeface="+mn-cs"/>
              </a:rPr>
              <a:t>you please describe a typical workday for me?</a:t>
            </a:r>
          </a:p>
          <a:p>
            <a:pPr marL="171450" lvl="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If </a:t>
            </a:r>
            <a:r>
              <a:rPr lang="en-US" sz="1200" b="0" i="0" u="none" strike="noStrike" kern="1200" baseline="0" dirty="0">
                <a:solidFill>
                  <a:schemeClr val="tx1"/>
                </a:solidFill>
                <a:latin typeface="+mn-lt"/>
                <a:ea typeface="+mn-ea"/>
                <a:cs typeface="+mn-cs"/>
              </a:rPr>
              <a:t>you hired me, when would you expect me to start working?</a:t>
            </a:r>
          </a:p>
          <a:p>
            <a:pPr marL="171450" lvl="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How </a:t>
            </a:r>
            <a:r>
              <a:rPr lang="en-US" sz="1200" b="0" i="0" u="none" strike="noStrike" kern="1200" baseline="0" dirty="0">
                <a:solidFill>
                  <a:schemeClr val="tx1"/>
                </a:solidFill>
                <a:latin typeface="+mn-lt"/>
                <a:ea typeface="+mn-ea"/>
                <a:cs typeface="+mn-cs"/>
              </a:rPr>
              <a:t>long would it take for me to be trained for the job?</a:t>
            </a:r>
          </a:p>
          <a:p>
            <a:pPr marL="171450" lvl="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When </a:t>
            </a:r>
            <a:r>
              <a:rPr lang="en-US" sz="1200" b="0" i="0" u="none" strike="noStrike" kern="1200" baseline="0" dirty="0">
                <a:solidFill>
                  <a:schemeClr val="tx1"/>
                </a:solidFill>
                <a:latin typeface="+mn-lt"/>
                <a:ea typeface="+mn-ea"/>
                <a:cs typeface="+mn-cs"/>
              </a:rPr>
              <a:t>do you plan on filling the position? If the interviewer says a decision will be made within one or two weeks, ask whether you may call to </a:t>
            </a:r>
            <a:r>
              <a:rPr lang="en-US" sz="1200" b="0" i="0" u="none" strike="noStrike" kern="1200" baseline="0" dirty="0" smtClean="0">
                <a:solidFill>
                  <a:schemeClr val="tx1"/>
                </a:solidFill>
                <a:latin typeface="+mn-lt"/>
                <a:ea typeface="+mn-ea"/>
                <a:cs typeface="+mn-cs"/>
              </a:rPr>
              <a:t>inquire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about </a:t>
            </a:r>
            <a:r>
              <a:rPr lang="en-US" sz="1200" b="0" i="0" u="none" strike="noStrike" kern="1200" baseline="0" dirty="0">
                <a:solidFill>
                  <a:schemeClr val="tx1"/>
                </a:solidFill>
                <a:latin typeface="+mn-lt"/>
                <a:ea typeface="+mn-ea"/>
                <a:cs typeface="+mn-cs"/>
              </a:rPr>
              <a:t>the decision.</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47</a:t>
            </a:fld>
            <a:endParaRPr lang="en-US" dirty="0"/>
          </a:p>
        </p:txBody>
      </p:sp>
    </p:spTree>
    <p:extLst>
      <p:ext uri="{BB962C8B-B14F-4D97-AF65-F5344CB8AC3E}">
        <p14:creationId xmlns:p14="http://schemas.microsoft.com/office/powerpoint/2010/main" val="15855842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Avoid asking questions about salary, vacation, bonuses, or holidays. Salary is a sensitive issue. Wait for the interviewer to bring up the subject. Ask the interviewer</a:t>
            </a:r>
          </a:p>
          <a:p>
            <a:r>
              <a:rPr lang="en-US" sz="1200" b="0" i="0" u="none" strike="noStrike" kern="1200" baseline="0" dirty="0">
                <a:solidFill>
                  <a:schemeClr val="tx1"/>
                </a:solidFill>
                <a:latin typeface="+mn-lt"/>
                <a:ea typeface="+mn-ea"/>
                <a:cs typeface="+mn-cs"/>
              </a:rPr>
              <a:t>what the standard salary is for someone with similar qualifications. It is a good idea to have a general idea of the salary range for the job before going to the interview.</a:t>
            </a:r>
          </a:p>
          <a:p>
            <a:r>
              <a:rPr lang="en-US" sz="1200" b="0" i="0" u="none" strike="noStrike" kern="1200" baseline="0" dirty="0">
                <a:solidFill>
                  <a:schemeClr val="tx1"/>
                </a:solidFill>
                <a:latin typeface="+mn-lt"/>
                <a:ea typeface="+mn-ea"/>
                <a:cs typeface="+mn-cs"/>
              </a:rPr>
              <a:t>Find this information at a school or community library. Although you should not begin the discussion, you should still leave the interview knowing the overall salary range.</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48</a:t>
            </a:fld>
            <a:endParaRPr lang="en-US" dirty="0"/>
          </a:p>
        </p:txBody>
      </p:sp>
    </p:spTree>
    <p:extLst>
      <p:ext uri="{BB962C8B-B14F-4D97-AF65-F5344CB8AC3E}">
        <p14:creationId xmlns:p14="http://schemas.microsoft.com/office/powerpoint/2010/main" val="9949708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When the interview is ended, smile, shake the person’s hand, and thank the interviewer for taking the time to explain the job. If you want the job, this is the time</a:t>
            </a:r>
          </a:p>
          <a:p>
            <a:r>
              <a:rPr lang="en-US" sz="1200" b="0" i="0" u="none" strike="noStrike" kern="1200" baseline="0" dirty="0">
                <a:solidFill>
                  <a:schemeClr val="tx1"/>
                </a:solidFill>
                <a:latin typeface="+mn-lt"/>
                <a:ea typeface="+mn-ea"/>
                <a:cs typeface="+mn-cs"/>
              </a:rPr>
              <a:t>to say so. For example, “This would be a great opportunity for me—I hope you give my qualifications serious consideration. I know I’d work well with your team.”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Even if you </a:t>
            </a:r>
            <a:r>
              <a:rPr lang="en-US" sz="1200" b="0" i="0" u="none" strike="noStrike" kern="1200" baseline="0" dirty="0">
                <a:solidFill>
                  <a:schemeClr val="tx1"/>
                </a:solidFill>
                <a:latin typeface="+mn-lt"/>
                <a:ea typeface="+mn-ea"/>
                <a:cs typeface="+mn-cs"/>
              </a:rPr>
              <a:t>know you do not want the job, it is important to observe business courtesy.</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49</a:t>
            </a:fld>
            <a:endParaRPr lang="en-US" dirty="0"/>
          </a:p>
        </p:txBody>
      </p:sp>
    </p:spTree>
    <p:extLst>
      <p:ext uri="{BB962C8B-B14F-4D97-AF65-F5344CB8AC3E}">
        <p14:creationId xmlns:p14="http://schemas.microsoft.com/office/powerpoint/2010/main" val="41590203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Before leaving, gather contact information from the interviewer (ask for a business card), and follow up on the interview shortly after. A simple</a:t>
            </a:r>
          </a:p>
          <a:p>
            <a:r>
              <a:rPr lang="en-US" sz="1200" b="0" i="0" u="none" strike="noStrike" kern="1200" baseline="0" dirty="0">
                <a:solidFill>
                  <a:schemeClr val="tx1"/>
                </a:solidFill>
                <a:latin typeface="+mn-lt"/>
                <a:ea typeface="+mn-ea"/>
                <a:cs typeface="+mn-cs"/>
              </a:rPr>
              <a:t>thank-you can make an applicant stand out from the crowd of job seekers. In today’s business world an email arrives much faster, but handwritten notes</a:t>
            </a:r>
          </a:p>
          <a:p>
            <a:r>
              <a:rPr lang="en-US" sz="1200" b="0" i="0" u="none" strike="noStrike" kern="1200" baseline="0" dirty="0">
                <a:solidFill>
                  <a:schemeClr val="tx1"/>
                </a:solidFill>
                <a:latin typeface="+mn-lt"/>
                <a:ea typeface="+mn-ea"/>
                <a:cs typeface="+mn-cs"/>
              </a:rPr>
              <a:t>are acceptable as well. It is a good idea to write the thank-you as soon as possible after departing the </a:t>
            </a:r>
            <a:r>
              <a:rPr lang="en-US" sz="1200" b="0" i="0" u="none" strike="noStrike" kern="1200" baseline="0" dirty="0" smtClean="0">
                <a:solidFill>
                  <a:schemeClr val="tx1"/>
                </a:solidFill>
                <a:latin typeface="+mn-lt"/>
                <a:ea typeface="+mn-ea"/>
                <a:cs typeface="+mn-cs"/>
              </a:rPr>
              <a:t>interview. This </a:t>
            </a:r>
            <a:r>
              <a:rPr lang="en-US" sz="1200" b="0" i="0" u="none" strike="noStrike" kern="1200" baseline="0" dirty="0">
                <a:solidFill>
                  <a:schemeClr val="tx1"/>
                </a:solidFill>
                <a:latin typeface="+mn-lt"/>
                <a:ea typeface="+mn-ea"/>
                <a:cs typeface="+mn-cs"/>
              </a:rPr>
              <a:t>proves to the employer that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the </a:t>
            </a:r>
            <a:r>
              <a:rPr lang="en-US" sz="1200" b="0" i="0" u="none" strike="noStrike" kern="1200" baseline="0" dirty="0">
                <a:solidFill>
                  <a:schemeClr val="tx1"/>
                </a:solidFill>
                <a:latin typeface="+mn-lt"/>
                <a:ea typeface="+mn-ea"/>
                <a:cs typeface="+mn-cs"/>
              </a:rPr>
              <a:t>applicant really wants the job.</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sample thank-you </a:t>
            </a:r>
            <a:r>
              <a:rPr lang="en-US" sz="1200" b="0" i="0" u="none" strike="noStrike" kern="1200" baseline="0" dirty="0">
                <a:solidFill>
                  <a:schemeClr val="tx1"/>
                </a:solidFill>
                <a:latin typeface="+mn-lt"/>
                <a:ea typeface="+mn-ea"/>
                <a:cs typeface="+mn-cs"/>
              </a:rPr>
              <a:t>note </a:t>
            </a:r>
            <a:r>
              <a:rPr lang="en-US" sz="1200" b="0" i="0" u="none" strike="noStrike" kern="1200" baseline="0" dirty="0" smtClean="0">
                <a:solidFill>
                  <a:schemeClr val="tx1"/>
                </a:solidFill>
                <a:latin typeface="+mn-lt"/>
                <a:ea typeface="+mn-ea"/>
                <a:cs typeface="+mn-cs"/>
              </a:rPr>
              <a:t>is found on </a:t>
            </a:r>
            <a:r>
              <a:rPr lang="en-US" sz="1200" b="0" i="0" u="none" strike="noStrike" kern="1200" baseline="0" dirty="0">
                <a:solidFill>
                  <a:schemeClr val="tx1"/>
                </a:solidFill>
                <a:latin typeface="+mn-lt"/>
                <a:ea typeface="+mn-ea"/>
                <a:cs typeface="+mn-cs"/>
              </a:rPr>
              <a:t>page </a:t>
            </a:r>
            <a:r>
              <a:rPr lang="en-US" sz="1200" b="0" i="0" u="none" strike="noStrike" kern="1200" baseline="0" dirty="0" smtClean="0">
                <a:solidFill>
                  <a:schemeClr val="tx1"/>
                </a:solidFill>
                <a:latin typeface="+mn-lt"/>
                <a:ea typeface="+mn-ea"/>
                <a:cs typeface="+mn-cs"/>
              </a:rPr>
              <a:t>85.</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50</a:t>
            </a:fld>
            <a:endParaRPr lang="en-US" dirty="0"/>
          </a:p>
        </p:txBody>
      </p:sp>
    </p:spTree>
    <p:extLst>
      <p:ext uri="{BB962C8B-B14F-4D97-AF65-F5344CB8AC3E}">
        <p14:creationId xmlns:p14="http://schemas.microsoft.com/office/powerpoint/2010/main" val="1159904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6</a:t>
            </a:fld>
            <a:endParaRPr lang="en-US" dirty="0"/>
          </a:p>
        </p:txBody>
      </p:sp>
    </p:spTree>
    <p:extLst>
      <p:ext uri="{BB962C8B-B14F-4D97-AF65-F5344CB8AC3E}">
        <p14:creationId xmlns:p14="http://schemas.microsoft.com/office/powerpoint/2010/main" val="25068454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note should be short, confirm a desire for the job, reinforce your qualifications, give a time for follow-up with a phone call, and include an offer</a:t>
            </a:r>
          </a:p>
          <a:p>
            <a:r>
              <a:rPr lang="en-US" sz="1200" b="0" i="0" u="none" strike="noStrike" kern="1200" baseline="0" dirty="0">
                <a:solidFill>
                  <a:schemeClr val="tx1"/>
                </a:solidFill>
                <a:latin typeface="+mn-lt"/>
                <a:ea typeface="+mn-ea"/>
                <a:cs typeface="+mn-cs"/>
              </a:rPr>
              <a:t>to meet with the potential employer again to answer any additional questions. Ending the note with a sentence that encourages the potential employer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to </a:t>
            </a:r>
            <a:r>
              <a:rPr lang="en-US" sz="1200" b="0" i="0" u="none" strike="noStrike" kern="1200" baseline="0" dirty="0">
                <a:solidFill>
                  <a:schemeClr val="tx1"/>
                </a:solidFill>
                <a:latin typeface="+mn-lt"/>
                <a:ea typeface="+mn-ea"/>
                <a:cs typeface="+mn-cs"/>
              </a:rPr>
              <a:t>call </a:t>
            </a:r>
            <a:r>
              <a:rPr lang="en-US" sz="1200" b="0" i="0" u="none" strike="noStrike" kern="1200" baseline="0" dirty="0" smtClean="0">
                <a:solidFill>
                  <a:schemeClr val="tx1"/>
                </a:solidFill>
                <a:latin typeface="+mn-lt"/>
                <a:ea typeface="+mn-ea"/>
                <a:cs typeface="+mn-cs"/>
              </a:rPr>
              <a:t>is a </a:t>
            </a:r>
            <a:r>
              <a:rPr lang="en-US" sz="1200" b="0" i="0" u="none" strike="noStrike" kern="1200" baseline="0" dirty="0">
                <a:solidFill>
                  <a:schemeClr val="tx1"/>
                </a:solidFill>
                <a:latin typeface="+mn-lt"/>
                <a:ea typeface="+mn-ea"/>
                <a:cs typeface="+mn-cs"/>
              </a:rPr>
              <a:t>good marketing idea. Most people read the beginning few sentences and the last sentence before reading the body of any message.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Sample thank-you: Figure 5.4 on page 85</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Sample follow-up phone call: Table 5.4 on page 86</a:t>
            </a:r>
          </a:p>
        </p:txBody>
      </p:sp>
      <p:sp>
        <p:nvSpPr>
          <p:cNvPr id="4" name="Slide Number Placeholder 3"/>
          <p:cNvSpPr>
            <a:spLocks noGrp="1"/>
          </p:cNvSpPr>
          <p:nvPr>
            <p:ph type="sldNum" sz="quarter" idx="10"/>
          </p:nvPr>
        </p:nvSpPr>
        <p:spPr/>
        <p:txBody>
          <a:bodyPr/>
          <a:lstStyle/>
          <a:p>
            <a:fld id="{C725B0C6-BB4E-4C53-BBFE-1882A317DAB3}" type="slidenum">
              <a:rPr lang="en-US" smtClean="0"/>
              <a:t>51</a:t>
            </a:fld>
            <a:endParaRPr lang="en-US" dirty="0"/>
          </a:p>
        </p:txBody>
      </p:sp>
    </p:spTree>
    <p:extLst>
      <p:ext uri="{BB962C8B-B14F-4D97-AF65-F5344CB8AC3E}">
        <p14:creationId xmlns:p14="http://schemas.microsoft.com/office/powerpoint/2010/main" val="22584559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If you did not get the job, you can ask the person for constructive feedback on interviewing skills, or ask the interviewer what you could do to get more</a:t>
            </a:r>
          </a:p>
          <a:p>
            <a:r>
              <a:rPr lang="en-US" sz="1200" b="0" i="0" u="none" strike="noStrike" kern="1200" baseline="0" dirty="0">
                <a:solidFill>
                  <a:schemeClr val="tx1"/>
                </a:solidFill>
                <a:latin typeface="+mn-lt"/>
                <a:ea typeface="+mn-ea"/>
                <a:cs typeface="+mn-cs"/>
              </a:rPr>
              <a:t>experience or training. Sometimes interviewers can refer you to other jobs that would be more suitable for your abilities. Do not be afraid to ask the</a:t>
            </a:r>
          </a:p>
          <a:p>
            <a:r>
              <a:rPr lang="en-US" sz="1200" b="0" i="0" u="none" strike="noStrike" kern="1200" baseline="0" dirty="0">
                <a:solidFill>
                  <a:schemeClr val="tx1"/>
                </a:solidFill>
                <a:latin typeface="+mn-lt"/>
                <a:ea typeface="+mn-ea"/>
                <a:cs typeface="+mn-cs"/>
              </a:rPr>
              <a:t>person. Every interview is an opportunity to sharpen communication skills and meet restaurant and foodservice professionals. It also helps to determine your</a:t>
            </a:r>
          </a:p>
          <a:p>
            <a:r>
              <a:rPr lang="en-US" sz="1200" b="0" i="0" u="none" strike="noStrike" kern="1200" baseline="0" dirty="0">
                <a:solidFill>
                  <a:schemeClr val="tx1"/>
                </a:solidFill>
                <a:latin typeface="+mn-lt"/>
                <a:ea typeface="+mn-ea"/>
                <a:cs typeface="+mn-cs"/>
              </a:rPr>
              <a:t>strengths and weaknesses and gives you the chance to do better next time.</a:t>
            </a:r>
          </a:p>
        </p:txBody>
      </p:sp>
      <p:sp>
        <p:nvSpPr>
          <p:cNvPr id="4" name="Slide Number Placeholder 3"/>
          <p:cNvSpPr>
            <a:spLocks noGrp="1"/>
          </p:cNvSpPr>
          <p:nvPr>
            <p:ph type="sldNum" sz="quarter" idx="10"/>
          </p:nvPr>
        </p:nvSpPr>
        <p:spPr/>
        <p:txBody>
          <a:bodyPr/>
          <a:lstStyle/>
          <a:p>
            <a:fld id="{C725B0C6-BB4E-4C53-BBFE-1882A317DAB3}" type="slidenum">
              <a:rPr lang="en-US" smtClean="0"/>
              <a:t>52</a:t>
            </a:fld>
            <a:endParaRPr lang="en-US" dirty="0"/>
          </a:p>
        </p:txBody>
      </p:sp>
    </p:spTree>
    <p:extLst>
      <p:ext uri="{BB962C8B-B14F-4D97-AF65-F5344CB8AC3E}">
        <p14:creationId xmlns:p14="http://schemas.microsoft.com/office/powerpoint/2010/main" val="34910118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Know the route to the job. Take a preview trip to the interview site. Consider traffic.</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If you are taking public transportation, bring enough money and allow time for delays.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Know what materials to take.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Review important interview questions and responses.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Practice aloud.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Bring a pen that writes clearly and a clean notebook.</a:t>
            </a:r>
          </a:p>
        </p:txBody>
      </p:sp>
      <p:sp>
        <p:nvSpPr>
          <p:cNvPr id="4" name="Slide Number Placeholder 3"/>
          <p:cNvSpPr>
            <a:spLocks noGrp="1"/>
          </p:cNvSpPr>
          <p:nvPr>
            <p:ph type="sldNum" sz="quarter" idx="10"/>
          </p:nvPr>
        </p:nvSpPr>
        <p:spPr/>
        <p:txBody>
          <a:bodyPr/>
          <a:lstStyle/>
          <a:p>
            <a:fld id="{C725B0C6-BB4E-4C53-BBFE-1882A317DAB3}" type="slidenum">
              <a:rPr lang="en-US" smtClean="0"/>
              <a:t>53</a:t>
            </a:fld>
            <a:endParaRPr lang="en-US" dirty="0"/>
          </a:p>
        </p:txBody>
      </p:sp>
    </p:spTree>
    <p:extLst>
      <p:ext uri="{BB962C8B-B14F-4D97-AF65-F5344CB8AC3E}">
        <p14:creationId xmlns:p14="http://schemas.microsoft.com/office/powerpoint/2010/main" val="26073411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Write down the name, address, and telephone number of the interviewer.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Give yourself enough time to get ready.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Get a good night’s sleep.</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Arrive at the interview 15 minutes before the appointment.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If you are going to be late, call the interviewer.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Good luck, and relax!</a:t>
            </a:r>
          </a:p>
        </p:txBody>
      </p:sp>
      <p:sp>
        <p:nvSpPr>
          <p:cNvPr id="4" name="Slide Number Placeholder 3"/>
          <p:cNvSpPr>
            <a:spLocks noGrp="1"/>
          </p:cNvSpPr>
          <p:nvPr>
            <p:ph type="sldNum" sz="quarter" idx="10"/>
          </p:nvPr>
        </p:nvSpPr>
        <p:spPr/>
        <p:txBody>
          <a:bodyPr/>
          <a:lstStyle/>
          <a:p>
            <a:fld id="{C725B0C6-BB4E-4C53-BBFE-1882A317DAB3}" type="slidenum">
              <a:rPr lang="en-US" smtClean="0"/>
              <a:t>54</a:t>
            </a:fld>
            <a:endParaRPr lang="en-US" dirty="0"/>
          </a:p>
        </p:txBody>
      </p:sp>
    </p:spTree>
    <p:extLst>
      <p:ext uri="{BB962C8B-B14F-4D97-AF65-F5344CB8AC3E}">
        <p14:creationId xmlns:p14="http://schemas.microsoft.com/office/powerpoint/2010/main" val="22147147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Turn off your cell phone.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Smile, look interested, and pay attention.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Sit with your back straight; lean back in the chair.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Practice good listening skills.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Never say unkind or bad things about previous bosses or coworkers.</a:t>
            </a:r>
          </a:p>
        </p:txBody>
      </p:sp>
      <p:sp>
        <p:nvSpPr>
          <p:cNvPr id="4" name="Slide Number Placeholder 3"/>
          <p:cNvSpPr>
            <a:spLocks noGrp="1"/>
          </p:cNvSpPr>
          <p:nvPr>
            <p:ph type="sldNum" sz="quarter" idx="10"/>
          </p:nvPr>
        </p:nvSpPr>
        <p:spPr/>
        <p:txBody>
          <a:bodyPr/>
          <a:lstStyle/>
          <a:p>
            <a:fld id="{C725B0C6-BB4E-4C53-BBFE-1882A317DAB3}" type="slidenum">
              <a:rPr lang="en-US" smtClean="0"/>
              <a:t>55</a:t>
            </a:fld>
            <a:endParaRPr lang="en-US" dirty="0"/>
          </a:p>
        </p:txBody>
      </p:sp>
    </p:spTree>
    <p:extLst>
      <p:ext uri="{BB962C8B-B14F-4D97-AF65-F5344CB8AC3E}">
        <p14:creationId xmlns:p14="http://schemas.microsoft.com/office/powerpoint/2010/main" val="279088507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Be an interactive participant. Avoid answering questions too quickly, which makes the answers appear to be </a:t>
            </a:r>
            <a:r>
              <a:rPr lang="en-US" sz="1200" b="0" i="0" u="none" strike="noStrike" kern="1200" baseline="0" dirty="0" smtClean="0">
                <a:solidFill>
                  <a:schemeClr val="tx1"/>
                </a:solidFill>
                <a:latin typeface="+mn-lt"/>
                <a:ea typeface="+mn-ea"/>
                <a:cs typeface="+mn-cs"/>
              </a:rPr>
              <a:t>not thought </a:t>
            </a:r>
            <a:r>
              <a:rPr lang="en-US" sz="1200" b="0" i="0" u="none" strike="noStrike" kern="1200" baseline="0" dirty="0">
                <a:solidFill>
                  <a:schemeClr val="tx1"/>
                </a:solidFill>
                <a:latin typeface="+mn-lt"/>
                <a:ea typeface="+mn-ea"/>
                <a:cs typeface="+mn-cs"/>
              </a:rPr>
              <a:t>out.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Ask questions.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Look confident (and feel confident).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Sell yourself! Explain how your skills and abilities make you the ideal person for the job.</a:t>
            </a:r>
          </a:p>
        </p:txBody>
      </p:sp>
      <p:sp>
        <p:nvSpPr>
          <p:cNvPr id="4" name="Slide Number Placeholder 3"/>
          <p:cNvSpPr>
            <a:spLocks noGrp="1"/>
          </p:cNvSpPr>
          <p:nvPr>
            <p:ph type="sldNum" sz="quarter" idx="10"/>
          </p:nvPr>
        </p:nvSpPr>
        <p:spPr/>
        <p:txBody>
          <a:bodyPr/>
          <a:lstStyle/>
          <a:p>
            <a:fld id="{C725B0C6-BB4E-4C53-BBFE-1882A317DAB3}" type="slidenum">
              <a:rPr lang="en-US" smtClean="0"/>
              <a:t>56</a:t>
            </a:fld>
            <a:endParaRPr lang="en-US" dirty="0"/>
          </a:p>
        </p:txBody>
      </p:sp>
    </p:spTree>
    <p:extLst>
      <p:ext uri="{BB962C8B-B14F-4D97-AF65-F5344CB8AC3E}">
        <p14:creationId xmlns:p14="http://schemas.microsoft.com/office/powerpoint/2010/main" val="9165956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Write a brief thank-you note to the interviewer as soon as possible via mail or email.</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Follow up with a phone call to the interviewer, unless specifically told not to do so.</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Congratulate yourself on doing your best!</a:t>
            </a:r>
          </a:p>
        </p:txBody>
      </p:sp>
      <p:sp>
        <p:nvSpPr>
          <p:cNvPr id="4" name="Slide Number Placeholder 3"/>
          <p:cNvSpPr>
            <a:spLocks noGrp="1"/>
          </p:cNvSpPr>
          <p:nvPr>
            <p:ph type="sldNum" sz="quarter" idx="10"/>
          </p:nvPr>
        </p:nvSpPr>
        <p:spPr/>
        <p:txBody>
          <a:bodyPr/>
          <a:lstStyle/>
          <a:p>
            <a:fld id="{C725B0C6-BB4E-4C53-BBFE-1882A317DAB3}" type="slidenum">
              <a:rPr lang="en-US" smtClean="0"/>
              <a:t>57</a:t>
            </a:fld>
            <a:endParaRPr lang="en-US" dirty="0"/>
          </a:p>
        </p:txBody>
      </p:sp>
    </p:spTree>
    <p:extLst>
      <p:ext uri="{BB962C8B-B14F-4D97-AF65-F5344CB8AC3E}">
        <p14:creationId xmlns:p14="http://schemas.microsoft.com/office/powerpoint/2010/main" val="965926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As our environment becomes more dependent on technology, so does the employment world. As companies progress to attract the best employees, new</a:t>
            </a:r>
          </a:p>
          <a:p>
            <a:r>
              <a:rPr lang="en-US" sz="1200" b="0" i="0" u="none" strike="noStrike" kern="1200" baseline="0" dirty="0">
                <a:solidFill>
                  <a:schemeClr val="tx1"/>
                </a:solidFill>
                <a:latin typeface="+mn-lt"/>
                <a:ea typeface="+mn-ea"/>
                <a:cs typeface="+mn-cs"/>
              </a:rPr>
              <a:t>technologies are invented and perfected to make this process easier. Assessment tests have been in existence for as long as hiring has been in place. The way in</a:t>
            </a:r>
          </a:p>
          <a:p>
            <a:r>
              <a:rPr lang="en-US" sz="1200" b="0" i="0" u="none" strike="noStrike" kern="1200" baseline="0" dirty="0">
                <a:solidFill>
                  <a:schemeClr val="tx1"/>
                </a:solidFill>
                <a:latin typeface="+mn-lt"/>
                <a:ea typeface="+mn-ea"/>
                <a:cs typeface="+mn-cs"/>
              </a:rPr>
              <a:t>which they are used and what is now tested has changed.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Assessment tests are an evaluation of someone’s ability in a given area. Assessment tests today are usually executed online to test you on things that</a:t>
            </a:r>
          </a:p>
          <a:p>
            <a:r>
              <a:rPr lang="en-US" sz="1200" b="0" i="0" u="none" strike="noStrike" kern="1200" baseline="0" dirty="0">
                <a:solidFill>
                  <a:schemeClr val="tx1"/>
                </a:solidFill>
                <a:latin typeface="+mn-lt"/>
                <a:ea typeface="+mn-ea"/>
                <a:cs typeface="+mn-cs"/>
              </a:rPr>
              <a:t>are important to the organization and your success within that organization. The questions are simple in nature and usually written to ask you about how</a:t>
            </a:r>
          </a:p>
          <a:p>
            <a:r>
              <a:rPr lang="en-US" sz="1200" b="0" i="0" u="none" strike="noStrike" kern="1200" baseline="0" dirty="0">
                <a:solidFill>
                  <a:schemeClr val="tx1"/>
                </a:solidFill>
                <a:latin typeface="+mn-lt"/>
                <a:ea typeface="+mn-ea"/>
                <a:cs typeface="+mn-cs"/>
              </a:rPr>
              <a:t>you might handle the functions of the position. They allow the employer to get an understanding of you as an individual, as well as your decision-making process.</a:t>
            </a:r>
          </a:p>
        </p:txBody>
      </p:sp>
      <p:sp>
        <p:nvSpPr>
          <p:cNvPr id="4" name="Slide Number Placeholder 3"/>
          <p:cNvSpPr>
            <a:spLocks noGrp="1"/>
          </p:cNvSpPr>
          <p:nvPr>
            <p:ph type="sldNum" sz="quarter" idx="10"/>
          </p:nvPr>
        </p:nvSpPr>
        <p:spPr/>
        <p:txBody>
          <a:bodyPr/>
          <a:lstStyle/>
          <a:p>
            <a:fld id="{C725B0C6-BB4E-4C53-BBFE-1882A317DAB3}" type="slidenum">
              <a:rPr lang="en-US" smtClean="0"/>
              <a:t>58</a:t>
            </a:fld>
            <a:endParaRPr lang="en-US" dirty="0"/>
          </a:p>
        </p:txBody>
      </p:sp>
    </p:spTree>
    <p:extLst>
      <p:ext uri="{BB962C8B-B14F-4D97-AF65-F5344CB8AC3E}">
        <p14:creationId xmlns:p14="http://schemas.microsoft.com/office/powerpoint/2010/main" val="4160537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Sometimes culinary employers will have applicants demonstrate cooking and baking abilities. But most assessment tests look to test you on four other</a:t>
            </a:r>
          </a:p>
          <a:p>
            <a:r>
              <a:rPr lang="en-US" sz="1200" b="0" i="0" u="none" strike="noStrike" kern="1200" baseline="0" dirty="0">
                <a:solidFill>
                  <a:schemeClr val="tx1"/>
                </a:solidFill>
                <a:latin typeface="+mn-lt"/>
                <a:ea typeface="+mn-ea"/>
                <a:cs typeface="+mn-cs"/>
              </a:rPr>
              <a:t>subject areas.</a:t>
            </a:r>
          </a:p>
        </p:txBody>
      </p:sp>
      <p:sp>
        <p:nvSpPr>
          <p:cNvPr id="4" name="Slide Number Placeholder 3"/>
          <p:cNvSpPr>
            <a:spLocks noGrp="1"/>
          </p:cNvSpPr>
          <p:nvPr>
            <p:ph type="sldNum" sz="quarter" idx="10"/>
          </p:nvPr>
        </p:nvSpPr>
        <p:spPr/>
        <p:txBody>
          <a:bodyPr/>
          <a:lstStyle/>
          <a:p>
            <a:fld id="{C725B0C6-BB4E-4C53-BBFE-1882A317DAB3}" type="slidenum">
              <a:rPr lang="en-US" smtClean="0"/>
              <a:t>59</a:t>
            </a:fld>
            <a:endParaRPr lang="en-US" dirty="0"/>
          </a:p>
        </p:txBody>
      </p:sp>
    </p:spTree>
    <p:extLst>
      <p:ext uri="{BB962C8B-B14F-4D97-AF65-F5344CB8AC3E}">
        <p14:creationId xmlns:p14="http://schemas.microsoft.com/office/powerpoint/2010/main" val="28903676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IQ tests: </a:t>
            </a:r>
            <a:r>
              <a:rPr lang="en-US" sz="1200" b="0" i="0" u="none" strike="noStrike" kern="1200" baseline="0" dirty="0">
                <a:solidFill>
                  <a:schemeClr val="tx1"/>
                </a:solidFill>
                <a:latin typeface="+mn-lt"/>
                <a:ea typeface="+mn-ea"/>
                <a:cs typeface="+mn-cs"/>
              </a:rPr>
              <a:t>Look at your level of intelligence; important for complex positions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Aptitude tests: </a:t>
            </a:r>
            <a:r>
              <a:rPr lang="en-US" sz="1200" b="0" i="0" u="none" strike="noStrike" kern="1200" baseline="0" dirty="0">
                <a:solidFill>
                  <a:schemeClr val="tx1"/>
                </a:solidFill>
                <a:latin typeface="+mn-lt"/>
                <a:ea typeface="+mn-ea"/>
                <a:cs typeface="+mn-cs"/>
              </a:rPr>
              <a:t>Broad questions that assess your overall disposition</a:t>
            </a:r>
          </a:p>
        </p:txBody>
      </p:sp>
      <p:sp>
        <p:nvSpPr>
          <p:cNvPr id="4" name="Slide Number Placeholder 3"/>
          <p:cNvSpPr>
            <a:spLocks noGrp="1"/>
          </p:cNvSpPr>
          <p:nvPr>
            <p:ph type="sldNum" sz="quarter" idx="10"/>
          </p:nvPr>
        </p:nvSpPr>
        <p:spPr/>
        <p:txBody>
          <a:bodyPr/>
          <a:lstStyle/>
          <a:p>
            <a:fld id="{C725B0C6-BB4E-4C53-BBFE-1882A317DAB3}" type="slidenum">
              <a:rPr lang="en-US" smtClean="0"/>
              <a:t>60</a:t>
            </a:fld>
            <a:endParaRPr lang="en-US" dirty="0"/>
          </a:p>
        </p:txBody>
      </p:sp>
    </p:spTree>
    <p:extLst>
      <p:ext uri="{BB962C8B-B14F-4D97-AF65-F5344CB8AC3E}">
        <p14:creationId xmlns:p14="http://schemas.microsoft.com/office/powerpoint/2010/main" val="2194235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When filling out the job application in person, be sure to write or print clearly. It is always good practice to bring a pen when applying; blue or black ink</a:t>
            </a:r>
          </a:p>
          <a:p>
            <a:r>
              <a:rPr lang="en-US" sz="1200" b="0" i="0" u="none" strike="noStrike" kern="1200" baseline="0" dirty="0">
                <a:solidFill>
                  <a:schemeClr val="tx1"/>
                </a:solidFill>
                <a:latin typeface="+mn-lt"/>
                <a:ea typeface="+mn-ea"/>
                <a:cs typeface="+mn-cs"/>
              </a:rPr>
              <a:t>are best. When applying in person or online, it is smart to always use correct grammar and punctuation and to organize thoughts before writing or typing</a:t>
            </a:r>
          </a:p>
          <a:p>
            <a:r>
              <a:rPr lang="en-US" sz="1200" b="0" i="0" u="none" strike="noStrike" kern="1200" baseline="0" dirty="0">
                <a:solidFill>
                  <a:schemeClr val="tx1"/>
                </a:solidFill>
                <a:latin typeface="+mn-lt"/>
                <a:ea typeface="+mn-ea"/>
                <a:cs typeface="+mn-cs"/>
              </a:rPr>
              <a:t>them. If responses on an application are unclear or messy, you will not make a good impression on the interviewer.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If there is something on the form that you do not understand, you should leave the space blank or write “please see me” in the space. Write “n/a” if a question</a:t>
            </a:r>
          </a:p>
          <a:p>
            <a:r>
              <a:rPr lang="en-US" sz="1200" b="0" i="0" u="none" strike="noStrike" kern="1200" baseline="0" dirty="0">
                <a:solidFill>
                  <a:schemeClr val="tx1"/>
                </a:solidFill>
                <a:latin typeface="+mn-lt"/>
                <a:ea typeface="+mn-ea"/>
                <a:cs typeface="+mn-cs"/>
              </a:rPr>
              <a:t>is “not applicable” (does not apply). Later, you can ask the person who handed you the application to explain any questions, or you can discuss your questions</a:t>
            </a:r>
          </a:p>
          <a:p>
            <a:r>
              <a:rPr lang="en-US" sz="1200" b="0" i="0" u="none" strike="noStrike" kern="1200" baseline="0" dirty="0">
                <a:solidFill>
                  <a:schemeClr val="tx1"/>
                </a:solidFill>
                <a:latin typeface="+mn-lt"/>
                <a:ea typeface="+mn-ea"/>
                <a:cs typeface="+mn-cs"/>
              </a:rPr>
              <a:t>with the interviewer.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When answering questions about money on the application, write “negotiable.” Learn about the job before making any decisions about the salary. You might be</a:t>
            </a:r>
          </a:p>
          <a:p>
            <a:r>
              <a:rPr lang="en-US" sz="1200" b="0" i="0" u="none" strike="noStrike" kern="1200" baseline="0" dirty="0">
                <a:solidFill>
                  <a:schemeClr val="tx1"/>
                </a:solidFill>
                <a:latin typeface="+mn-lt"/>
                <a:ea typeface="+mn-ea"/>
                <a:cs typeface="+mn-cs"/>
              </a:rPr>
              <a:t>asked to state how much money you earned on previous jobs. Be honest. Do not exaggerate.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Even if you have no work experience, you still may have qualities and skills that are needed in the workplace. List any volunteer work, babysitting jobs, or school</a:t>
            </a:r>
          </a:p>
          <a:p>
            <a:r>
              <a:rPr lang="en-US" sz="1200" b="0" i="0" u="none" strike="noStrike" kern="1200" baseline="0" dirty="0">
                <a:solidFill>
                  <a:schemeClr val="tx1"/>
                </a:solidFill>
                <a:latin typeface="+mn-lt"/>
                <a:ea typeface="+mn-ea"/>
                <a:cs typeface="+mn-cs"/>
              </a:rPr>
              <a:t>or religious activities that show experience, such as contributing efforts to projects.</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7</a:t>
            </a:fld>
            <a:endParaRPr lang="en-US" dirty="0"/>
          </a:p>
        </p:txBody>
      </p:sp>
    </p:spTree>
    <p:extLst>
      <p:ext uri="{BB962C8B-B14F-4D97-AF65-F5344CB8AC3E}">
        <p14:creationId xmlns:p14="http://schemas.microsoft.com/office/powerpoint/2010/main" val="19157957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Psychological tests: </a:t>
            </a:r>
            <a:r>
              <a:rPr lang="en-US" sz="1200" b="0" i="0" u="none" strike="noStrike" kern="1200" baseline="0" dirty="0">
                <a:solidFill>
                  <a:schemeClr val="tx1"/>
                </a:solidFill>
                <a:latin typeface="+mn-lt"/>
                <a:ea typeface="+mn-ea"/>
                <a:cs typeface="+mn-cs"/>
              </a:rPr>
              <a:t>Attempt to assess the individual in the abstract, looking for key organizational behavior factors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Skills tests: </a:t>
            </a:r>
            <a:r>
              <a:rPr lang="en-US" sz="1200" b="0" i="0" u="none" strike="noStrike" kern="1200" baseline="0" dirty="0">
                <a:solidFill>
                  <a:schemeClr val="tx1"/>
                </a:solidFill>
                <a:latin typeface="+mn-lt"/>
                <a:ea typeface="+mn-ea"/>
                <a:cs typeface="+mn-cs"/>
              </a:rPr>
              <a:t>Help indicate the ability of the applicant to meet the minimum qualifications on specific job tasks</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725B0C6-BB4E-4C53-BBFE-1882A317DAB3}" type="slidenum">
              <a:rPr lang="en-US" smtClean="0"/>
              <a:t>61</a:t>
            </a:fld>
            <a:endParaRPr lang="en-US" dirty="0"/>
          </a:p>
        </p:txBody>
      </p:sp>
    </p:spTree>
    <p:extLst>
      <p:ext uri="{BB962C8B-B14F-4D97-AF65-F5344CB8AC3E}">
        <p14:creationId xmlns:p14="http://schemas.microsoft.com/office/powerpoint/2010/main" val="30649632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Keep in mind that not all four areas will be tested on every assessment you will take in the course of your career. The requirement for most assessment tests</a:t>
            </a:r>
          </a:p>
          <a:p>
            <a:r>
              <a:rPr lang="en-US" sz="1200" b="0" i="0" u="none" strike="noStrike" kern="1200" baseline="0" dirty="0">
                <a:solidFill>
                  <a:schemeClr val="tx1"/>
                </a:solidFill>
                <a:latin typeface="+mn-lt"/>
                <a:ea typeface="+mn-ea"/>
                <a:cs typeface="+mn-cs"/>
              </a:rPr>
              <a:t>(by law) is that each question is related to a requirement of the position you are applying for.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all of the assessments, the questions are generally standard for all applicants. The key is to truthfully answer all questions to the best of your ability.</a:t>
            </a:r>
          </a:p>
          <a:p>
            <a:r>
              <a:rPr lang="en-US" sz="1200" b="0" i="0" u="none" strike="noStrike" kern="1200" baseline="0" dirty="0">
                <a:solidFill>
                  <a:schemeClr val="tx1"/>
                </a:solidFill>
                <a:latin typeface="+mn-lt"/>
                <a:ea typeface="+mn-ea"/>
                <a:cs typeface="+mn-cs"/>
              </a:rPr>
              <a:t>There are typically no right or wrong answers. The testing agency, in conjunction with the employer, has decided on the preferred answer to these questions</a:t>
            </a:r>
          </a:p>
          <a:p>
            <a:r>
              <a:rPr lang="en-US" sz="1200" b="0" i="0" u="none" strike="noStrike" kern="1200" baseline="0" dirty="0">
                <a:solidFill>
                  <a:schemeClr val="tx1"/>
                </a:solidFill>
                <a:latin typeface="+mn-lt"/>
                <a:ea typeface="+mn-ea"/>
                <a:cs typeface="+mn-cs"/>
              </a:rPr>
              <a:t>based on model individuals within the organization who demonstrate the traits the employer is looking to duplicate or replicate in future hires for the organization.</a:t>
            </a:r>
          </a:p>
        </p:txBody>
      </p:sp>
      <p:sp>
        <p:nvSpPr>
          <p:cNvPr id="4" name="Slide Number Placeholder 3"/>
          <p:cNvSpPr>
            <a:spLocks noGrp="1"/>
          </p:cNvSpPr>
          <p:nvPr>
            <p:ph type="sldNum" sz="quarter" idx="10"/>
          </p:nvPr>
        </p:nvSpPr>
        <p:spPr/>
        <p:txBody>
          <a:bodyPr/>
          <a:lstStyle/>
          <a:p>
            <a:fld id="{C725B0C6-BB4E-4C53-BBFE-1882A317DAB3}" type="slidenum">
              <a:rPr lang="en-US" smtClean="0"/>
              <a:t>62</a:t>
            </a:fld>
            <a:endParaRPr lang="en-US" dirty="0"/>
          </a:p>
        </p:txBody>
      </p:sp>
    </p:spTree>
    <p:extLst>
      <p:ext uri="{BB962C8B-B14F-4D97-AF65-F5344CB8AC3E}">
        <p14:creationId xmlns:p14="http://schemas.microsoft.com/office/powerpoint/2010/main" val="21852637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 now you know that getting a job early on can jump-start your career. But a culinary </a:t>
            </a:r>
            <a:r>
              <a:rPr lang="en-US" sz="1200" b="0" i="0" u="none" strike="noStrike" kern="1200" baseline="0" dirty="0" smtClean="0">
                <a:solidFill>
                  <a:schemeClr val="tx1"/>
                </a:solidFill>
                <a:latin typeface="+mn-lt"/>
                <a:ea typeface="+mn-ea"/>
                <a:cs typeface="+mn-cs"/>
              </a:rPr>
              <a:t>education </a:t>
            </a:r>
            <a:r>
              <a:rPr lang="en-US" sz="1200" b="0" i="0" u="none" strike="noStrike" kern="1200" baseline="0" dirty="0">
                <a:solidFill>
                  <a:schemeClr val="tx1"/>
                </a:solidFill>
                <a:latin typeface="+mn-lt"/>
                <a:ea typeface="+mn-ea"/>
                <a:cs typeface="+mn-cs"/>
              </a:rPr>
              <a:t>will provide the foundation </a:t>
            </a:r>
            <a:r>
              <a:rPr lang="en-US" sz="1200" b="0" i="0" u="none" strike="noStrike" kern="1200" baseline="0" dirty="0" smtClean="0">
                <a:solidFill>
                  <a:schemeClr val="tx1"/>
                </a:solidFill>
                <a:latin typeface="+mn-lt"/>
                <a:ea typeface="+mn-ea"/>
                <a:cs typeface="+mn-cs"/>
              </a:rPr>
              <a:t>for your </a:t>
            </a:r>
            <a:r>
              <a:rPr lang="en-US" sz="1200" b="0" i="0" u="none" strike="noStrike" kern="1200" baseline="0" dirty="0">
                <a:solidFill>
                  <a:schemeClr val="tx1"/>
                </a:solidFill>
                <a:latin typeface="+mn-lt"/>
                <a:ea typeface="+mn-ea"/>
                <a:cs typeface="+mn-cs"/>
              </a:rPr>
              <a:t>professional future.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Remember </a:t>
            </a:r>
            <a:r>
              <a:rPr lang="en-US" sz="1200" b="0" i="0" u="none" strike="noStrike" kern="1200" baseline="0" dirty="0">
                <a:solidFill>
                  <a:schemeClr val="tx1"/>
                </a:solidFill>
                <a:latin typeface="+mn-lt"/>
                <a:ea typeface="+mn-ea"/>
                <a:cs typeface="+mn-cs"/>
              </a:rPr>
              <a:t>that your education has a substantial impact on the types and levels of positions for which you might be considered. It </a:t>
            </a:r>
            <a:r>
              <a:rPr lang="en-US" sz="1200" b="0" i="0" u="none" strike="noStrike" kern="1200" baseline="0" dirty="0" smtClean="0">
                <a:solidFill>
                  <a:schemeClr val="tx1"/>
                </a:solidFill>
                <a:latin typeface="+mn-lt"/>
                <a:ea typeface="+mn-ea"/>
                <a:cs typeface="+mn-cs"/>
              </a:rPr>
              <a:t>prepares you </a:t>
            </a:r>
            <a:r>
              <a:rPr lang="en-US" sz="1200" b="0" i="0" u="none" strike="noStrike" kern="1200" baseline="0" dirty="0">
                <a:solidFill>
                  <a:schemeClr val="tx1"/>
                </a:solidFill>
                <a:latin typeface="+mn-lt"/>
                <a:ea typeface="+mn-ea"/>
                <a:cs typeface="+mn-cs"/>
              </a:rPr>
              <a:t>for the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challenges </a:t>
            </a:r>
            <a:r>
              <a:rPr lang="en-US" sz="1200" b="0" i="0" u="none" strike="noStrike" kern="1200" baseline="0" dirty="0">
                <a:solidFill>
                  <a:schemeClr val="tx1"/>
                </a:solidFill>
                <a:latin typeface="+mn-lt"/>
                <a:ea typeface="+mn-ea"/>
                <a:cs typeface="+mn-cs"/>
              </a:rPr>
              <a:t>and the opportunities you will encounter as you build a successful, satisfying career. </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63</a:t>
            </a:fld>
            <a:endParaRPr lang="en-US" dirty="0"/>
          </a:p>
        </p:txBody>
      </p:sp>
    </p:spTree>
    <p:extLst>
      <p:ext uri="{BB962C8B-B14F-4D97-AF65-F5344CB8AC3E}">
        <p14:creationId xmlns:p14="http://schemas.microsoft.com/office/powerpoint/2010/main" val="392844624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scholarship is a grant or financial aid awarded to a student for the purpose of attending an institution. A large number of available scholarships are not</a:t>
            </a:r>
          </a:p>
          <a:p>
            <a:r>
              <a:rPr lang="en-US" sz="1200" b="0" i="0" u="none" strike="noStrike" kern="1200" baseline="0" dirty="0">
                <a:solidFill>
                  <a:schemeClr val="tx1"/>
                </a:solidFill>
                <a:latin typeface="+mn-lt"/>
                <a:ea typeface="+mn-ea"/>
                <a:cs typeface="+mn-cs"/>
              </a:rPr>
              <a:t>awarded each year simply because no one applies. Any applicant who meets the base criteria for the scholarship should apply. Let the awarding organization</a:t>
            </a:r>
          </a:p>
          <a:p>
            <a:r>
              <a:rPr lang="en-US" sz="1200" b="0" i="0" u="none" strike="noStrike" kern="1200" baseline="0" dirty="0">
                <a:solidFill>
                  <a:schemeClr val="tx1"/>
                </a:solidFill>
                <a:latin typeface="+mn-lt"/>
                <a:ea typeface="+mn-ea"/>
                <a:cs typeface="+mn-cs"/>
              </a:rPr>
              <a:t>make the decision. Remember—you will not get anything if you do not apply!</a:t>
            </a:r>
          </a:p>
        </p:txBody>
      </p:sp>
      <p:sp>
        <p:nvSpPr>
          <p:cNvPr id="4" name="Slide Number Placeholder 3"/>
          <p:cNvSpPr>
            <a:spLocks noGrp="1"/>
          </p:cNvSpPr>
          <p:nvPr>
            <p:ph type="sldNum" sz="quarter" idx="10"/>
          </p:nvPr>
        </p:nvSpPr>
        <p:spPr/>
        <p:txBody>
          <a:bodyPr/>
          <a:lstStyle/>
          <a:p>
            <a:fld id="{C725B0C6-BB4E-4C53-BBFE-1882A317DAB3}" type="slidenum">
              <a:rPr lang="en-US" smtClean="0"/>
              <a:t>64</a:t>
            </a:fld>
            <a:endParaRPr lang="en-US" dirty="0"/>
          </a:p>
        </p:txBody>
      </p:sp>
    </p:spTree>
    <p:extLst>
      <p:ext uri="{BB962C8B-B14F-4D97-AF65-F5344CB8AC3E}">
        <p14:creationId xmlns:p14="http://schemas.microsoft.com/office/powerpoint/2010/main" val="353543778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 find scholarships, try the following:</a:t>
            </a:r>
          </a:p>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Contact </a:t>
            </a:r>
            <a:r>
              <a:rPr lang="en-US" sz="1200" b="0" i="0" u="none" strike="noStrike" kern="1200" baseline="0" dirty="0">
                <a:solidFill>
                  <a:schemeClr val="tx1"/>
                </a:solidFill>
                <a:latin typeface="+mn-lt"/>
                <a:ea typeface="+mn-ea"/>
                <a:cs typeface="+mn-cs"/>
              </a:rPr>
              <a:t>the financial aid office of the school to find out what types of scholarships the school offers and how to apply for them.</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Search </a:t>
            </a:r>
            <a:r>
              <a:rPr lang="en-US" sz="1200" b="0" i="0" u="none" strike="noStrike" kern="1200" baseline="0" dirty="0">
                <a:solidFill>
                  <a:schemeClr val="tx1"/>
                </a:solidFill>
                <a:latin typeface="+mn-lt"/>
                <a:ea typeface="+mn-ea"/>
                <a:cs typeface="+mn-cs"/>
              </a:rPr>
              <a:t>the Internet. Some websites collect and organize scholarship information. Narrow the search based on potential majors, but do </a:t>
            </a:r>
            <a:r>
              <a:rPr lang="en-US" sz="1200" b="0" i="0" u="none" strike="noStrike" kern="1200" baseline="0" dirty="0" smtClean="0">
                <a:solidFill>
                  <a:schemeClr val="tx1"/>
                </a:solidFill>
                <a:latin typeface="+mn-lt"/>
                <a:ea typeface="+mn-ea"/>
                <a:cs typeface="+mn-cs"/>
              </a:rPr>
              <a:t>not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overlook </a:t>
            </a:r>
            <a:r>
              <a:rPr lang="en-US" sz="1200" b="0" i="0" u="none" strike="noStrike" kern="1200" baseline="0" dirty="0">
                <a:solidFill>
                  <a:schemeClr val="tx1"/>
                </a:solidFill>
                <a:latin typeface="+mn-lt"/>
                <a:ea typeface="+mn-ea"/>
                <a:cs typeface="+mn-cs"/>
              </a:rPr>
              <a:t>scholarships that might be available to all students. Also consider searching for scholarships based on ethnicity or disability.</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Talk </a:t>
            </a:r>
            <a:r>
              <a:rPr lang="en-US" sz="1200" b="0" i="0" u="none" strike="noStrike" kern="1200" baseline="0" dirty="0">
                <a:solidFill>
                  <a:schemeClr val="tx1"/>
                </a:solidFill>
                <a:latin typeface="+mn-lt"/>
                <a:ea typeface="+mn-ea"/>
                <a:cs typeface="+mn-cs"/>
              </a:rPr>
              <a:t>with a guidance counselor. Share findings and ask about any local scholarships that might be available.</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Reach </a:t>
            </a:r>
            <a:r>
              <a:rPr lang="en-US" sz="1200" b="0" i="0" u="none" strike="noStrike" kern="1200" baseline="0" dirty="0">
                <a:solidFill>
                  <a:schemeClr val="tx1"/>
                </a:solidFill>
                <a:latin typeface="+mn-lt"/>
                <a:ea typeface="+mn-ea"/>
                <a:cs typeface="+mn-cs"/>
              </a:rPr>
              <a:t>out to school organizations or associations with which you are involved. Many offer tailored scholarships for students wanting to study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in their </a:t>
            </a:r>
            <a:r>
              <a:rPr lang="en-US" sz="1200" b="0" i="0" u="none" strike="noStrike" kern="1200" baseline="0" dirty="0">
                <a:solidFill>
                  <a:schemeClr val="tx1"/>
                </a:solidFill>
                <a:latin typeface="+mn-lt"/>
                <a:ea typeface="+mn-ea"/>
                <a:cs typeface="+mn-cs"/>
              </a:rPr>
              <a:t>area of focus.</a:t>
            </a:r>
          </a:p>
        </p:txBody>
      </p:sp>
      <p:sp>
        <p:nvSpPr>
          <p:cNvPr id="4" name="Slide Number Placeholder 3"/>
          <p:cNvSpPr>
            <a:spLocks noGrp="1"/>
          </p:cNvSpPr>
          <p:nvPr>
            <p:ph type="sldNum" sz="quarter" idx="10"/>
          </p:nvPr>
        </p:nvSpPr>
        <p:spPr/>
        <p:txBody>
          <a:bodyPr/>
          <a:lstStyle/>
          <a:p>
            <a:fld id="{C725B0C6-BB4E-4C53-BBFE-1882A317DAB3}" type="slidenum">
              <a:rPr lang="en-US" smtClean="0"/>
              <a:t>65</a:t>
            </a:fld>
            <a:endParaRPr lang="en-US" dirty="0"/>
          </a:p>
        </p:txBody>
      </p:sp>
    </p:spTree>
    <p:extLst>
      <p:ext uri="{BB962C8B-B14F-4D97-AF65-F5344CB8AC3E}">
        <p14:creationId xmlns:p14="http://schemas.microsoft.com/office/powerpoint/2010/main" val="14660332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Scholarship applications are similar to college applications in that they always have deadlines. Some also require applicants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to </a:t>
            </a:r>
            <a:r>
              <a:rPr lang="en-US" sz="1200" b="0" i="0" u="none" strike="noStrike" kern="1200" baseline="0" dirty="0">
                <a:solidFill>
                  <a:schemeClr val="tx1"/>
                </a:solidFill>
                <a:latin typeface="+mn-lt"/>
                <a:ea typeface="+mn-ea"/>
                <a:cs typeface="+mn-cs"/>
              </a:rPr>
              <a:t>answer questions or submit </a:t>
            </a:r>
            <a:r>
              <a:rPr lang="en-US" sz="1200" b="0" i="0" u="none" strike="noStrike" kern="1200" baseline="0" dirty="0" smtClean="0">
                <a:solidFill>
                  <a:schemeClr val="tx1"/>
                </a:solidFill>
                <a:latin typeface="+mn-lt"/>
                <a:ea typeface="+mn-ea"/>
                <a:cs typeface="+mn-cs"/>
              </a:rPr>
              <a:t>an essay</a:t>
            </a:r>
            <a:r>
              <a:rPr lang="en-US" sz="1200" b="0" i="0" u="none" strike="noStrike" kern="1200" baseline="0" dirty="0">
                <a:solidFill>
                  <a:schemeClr val="tx1"/>
                </a:solidFill>
                <a:latin typeface="+mn-lt"/>
                <a:ea typeface="+mn-ea"/>
                <a:cs typeface="+mn-cs"/>
              </a:rPr>
              <a:t>. Add these due dates to the continuing list of application deadlines.</a:t>
            </a:r>
          </a:p>
        </p:txBody>
      </p:sp>
      <p:sp>
        <p:nvSpPr>
          <p:cNvPr id="4" name="Slide Number Placeholder 3"/>
          <p:cNvSpPr>
            <a:spLocks noGrp="1"/>
          </p:cNvSpPr>
          <p:nvPr>
            <p:ph type="sldNum" sz="quarter" idx="10"/>
          </p:nvPr>
        </p:nvSpPr>
        <p:spPr/>
        <p:txBody>
          <a:bodyPr/>
          <a:lstStyle/>
          <a:p>
            <a:fld id="{C725B0C6-BB4E-4C53-BBFE-1882A317DAB3}" type="slidenum">
              <a:rPr lang="en-US" smtClean="0"/>
              <a:t>66</a:t>
            </a:fld>
            <a:endParaRPr lang="en-US" dirty="0"/>
          </a:p>
        </p:txBody>
      </p:sp>
    </p:spTree>
    <p:extLst>
      <p:ext uri="{BB962C8B-B14F-4D97-AF65-F5344CB8AC3E}">
        <p14:creationId xmlns:p14="http://schemas.microsoft.com/office/powerpoint/2010/main" val="9248337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Some states and schools also have financial aid to offer students. This includes grants, educational loans, and work study (working as a student for the school).</a:t>
            </a:r>
          </a:p>
        </p:txBody>
      </p:sp>
      <p:sp>
        <p:nvSpPr>
          <p:cNvPr id="4" name="Slide Number Placeholder 3"/>
          <p:cNvSpPr>
            <a:spLocks noGrp="1"/>
          </p:cNvSpPr>
          <p:nvPr>
            <p:ph type="sldNum" sz="quarter" idx="10"/>
          </p:nvPr>
        </p:nvSpPr>
        <p:spPr/>
        <p:txBody>
          <a:bodyPr/>
          <a:lstStyle/>
          <a:p>
            <a:fld id="{C725B0C6-BB4E-4C53-BBFE-1882A317DAB3}" type="slidenum">
              <a:rPr lang="en-US" smtClean="0"/>
              <a:t>67</a:t>
            </a:fld>
            <a:endParaRPr lang="en-US" dirty="0"/>
          </a:p>
        </p:txBody>
      </p:sp>
    </p:spTree>
    <p:extLst>
      <p:ext uri="{BB962C8B-B14F-4D97-AF65-F5344CB8AC3E}">
        <p14:creationId xmlns:p14="http://schemas.microsoft.com/office/powerpoint/2010/main" val="56567147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 qualify for financial aid at any school that receives federal funds (almost all of them), the student and the student’s parents will need to complete the Free</a:t>
            </a:r>
          </a:p>
          <a:p>
            <a:r>
              <a:rPr lang="en-US" sz="1200" b="0" i="0" u="none" strike="noStrike" kern="1200" baseline="0" dirty="0">
                <a:solidFill>
                  <a:schemeClr val="tx1"/>
                </a:solidFill>
                <a:latin typeface="+mn-lt"/>
                <a:ea typeface="+mn-ea"/>
                <a:cs typeface="+mn-cs"/>
              </a:rPr>
              <a:t>Application for Federal Student Aid (FAFSA). Get information about the FAFSA and the deadlines for submission at fafsa.ed.gov. This application is used by</a:t>
            </a:r>
          </a:p>
          <a:p>
            <a:r>
              <a:rPr lang="en-US" sz="1200" b="0" i="0" u="none" strike="noStrike" kern="1200" baseline="0" dirty="0">
                <a:solidFill>
                  <a:schemeClr val="tx1"/>
                </a:solidFill>
                <a:latin typeface="+mn-lt"/>
                <a:ea typeface="+mn-ea"/>
                <a:cs typeface="+mn-cs"/>
              </a:rPr>
              <a:t>the federal government to determine the total amount of financial aid for which an applicant qualifies. In most cases, students should automatically apply for</a:t>
            </a:r>
          </a:p>
          <a:p>
            <a:r>
              <a:rPr lang="en-US" sz="1200" b="0" i="0" u="none" strike="noStrike" kern="1200" baseline="0" dirty="0">
                <a:solidFill>
                  <a:schemeClr val="tx1"/>
                </a:solidFill>
                <a:latin typeface="+mn-lt"/>
                <a:ea typeface="+mn-ea"/>
                <a:cs typeface="+mn-cs"/>
              </a:rPr>
              <a:t>financial aid and let the school determine whether they qualify. Remember that while grants do not need to be repaid, educational loans do have to be repaid</a:t>
            </a:r>
          </a:p>
          <a:p>
            <a:r>
              <a:rPr lang="en-US" sz="1200" b="0" i="0" u="none" strike="noStrike" kern="1200" baseline="0" dirty="0">
                <a:solidFill>
                  <a:schemeClr val="tx1"/>
                </a:solidFill>
                <a:latin typeface="+mn-lt"/>
                <a:ea typeface="+mn-ea"/>
                <a:cs typeface="+mn-cs"/>
              </a:rPr>
              <a:t>eventually, so students should always make sure they are aware of the terms of their loans.</a:t>
            </a:r>
          </a:p>
        </p:txBody>
      </p:sp>
      <p:sp>
        <p:nvSpPr>
          <p:cNvPr id="4" name="Slide Number Placeholder 3"/>
          <p:cNvSpPr>
            <a:spLocks noGrp="1"/>
          </p:cNvSpPr>
          <p:nvPr>
            <p:ph type="sldNum" sz="quarter" idx="10"/>
          </p:nvPr>
        </p:nvSpPr>
        <p:spPr/>
        <p:txBody>
          <a:bodyPr/>
          <a:lstStyle/>
          <a:p>
            <a:fld id="{C725B0C6-BB4E-4C53-BBFE-1882A317DAB3}" type="slidenum">
              <a:rPr lang="en-US" smtClean="0"/>
              <a:t>68</a:t>
            </a:fld>
            <a:endParaRPr lang="en-US" dirty="0"/>
          </a:p>
        </p:txBody>
      </p:sp>
    </p:spTree>
    <p:extLst>
      <p:ext uri="{BB962C8B-B14F-4D97-AF65-F5344CB8AC3E}">
        <p14:creationId xmlns:p14="http://schemas.microsoft.com/office/powerpoint/2010/main" val="165909121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considering a college or trade school, be sure to ask the right questions before making a choice. To help you find answers to these</a:t>
            </a:r>
          </a:p>
          <a:p>
            <a:r>
              <a:rPr lang="en-US" sz="1200" b="0" i="0" u="none" strike="noStrike" kern="1200" baseline="0" dirty="0">
                <a:solidFill>
                  <a:schemeClr val="tx1"/>
                </a:solidFill>
                <a:latin typeface="+mn-lt"/>
                <a:ea typeface="+mn-ea"/>
                <a:cs typeface="+mn-cs"/>
              </a:rPr>
              <a:t>questions, check with your high school guidance counselor and/or the school’s website. There are also several independent online sites </a:t>
            </a:r>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that </a:t>
            </a:r>
            <a:r>
              <a:rPr lang="en-US" sz="1200" b="0" i="0" u="none" strike="noStrike" kern="1200" baseline="0" dirty="0">
                <a:solidFill>
                  <a:schemeClr val="tx1"/>
                </a:solidFill>
                <a:latin typeface="+mn-lt"/>
                <a:ea typeface="+mn-ea"/>
                <a:cs typeface="+mn-cs"/>
              </a:rPr>
              <a:t>can </a:t>
            </a:r>
            <a:r>
              <a:rPr lang="en-US" sz="1200" b="0" i="0" u="none" strike="noStrike" kern="1200" baseline="0" dirty="0" smtClean="0">
                <a:solidFill>
                  <a:schemeClr val="tx1"/>
                </a:solidFill>
                <a:latin typeface="+mn-lt"/>
                <a:ea typeface="+mn-ea"/>
                <a:cs typeface="+mn-cs"/>
              </a:rPr>
              <a:t>provide information </a:t>
            </a:r>
            <a:r>
              <a:rPr lang="en-US" sz="1200" b="0" i="0" u="none" strike="noStrike" kern="1200" baseline="0" dirty="0">
                <a:solidFill>
                  <a:schemeClr val="tx1"/>
                </a:solidFill>
                <a:latin typeface="+mn-lt"/>
                <a:ea typeface="+mn-ea"/>
                <a:cs typeface="+mn-cs"/>
              </a:rPr>
              <a:t>about the school’s ranking or comparison with other institutions.</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69</a:t>
            </a:fld>
            <a:endParaRPr lang="en-US" dirty="0"/>
          </a:p>
        </p:txBody>
      </p:sp>
    </p:spTree>
    <p:extLst>
      <p:ext uri="{BB962C8B-B14F-4D97-AF65-F5344CB8AC3E}">
        <p14:creationId xmlns:p14="http://schemas.microsoft.com/office/powerpoint/2010/main" val="311627223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Does the school offer a program that meets your needs?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What certification or degree will you earn?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What is the reputation of the program?</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What is the accreditation?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Can credits transfer to another school?</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70</a:t>
            </a:fld>
            <a:endParaRPr lang="en-US" dirty="0"/>
          </a:p>
        </p:txBody>
      </p:sp>
    </p:spTree>
    <p:extLst>
      <p:ext uri="{BB962C8B-B14F-4D97-AF65-F5344CB8AC3E}">
        <p14:creationId xmlns:p14="http://schemas.microsoft.com/office/powerpoint/2010/main" val="1107543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Applicants are asked to sign their name on the application form to state that they have answered all questions and given information that is true and accurate</a:t>
            </a:r>
          </a:p>
          <a:p>
            <a:r>
              <a:rPr lang="en-US" sz="1200" b="0" i="0" u="none" strike="noStrike" kern="1200" baseline="0" dirty="0">
                <a:solidFill>
                  <a:schemeClr val="tx1"/>
                </a:solidFill>
                <a:latin typeface="+mn-lt"/>
                <a:ea typeface="+mn-ea"/>
                <a:cs typeface="+mn-cs"/>
              </a:rPr>
              <a:t>to the best of their knowledge. An online application will also require some sort of similar acknowledgment. Being dishonest on a job application can be a</a:t>
            </a:r>
          </a:p>
          <a:p>
            <a:r>
              <a:rPr lang="en-US" sz="1200" b="0" i="0" u="none" strike="noStrike" kern="1200" baseline="0" dirty="0">
                <a:solidFill>
                  <a:schemeClr val="tx1"/>
                </a:solidFill>
                <a:latin typeface="+mn-lt"/>
                <a:ea typeface="+mn-ea"/>
                <a:cs typeface="+mn-cs"/>
              </a:rPr>
              <a:t>reason for immediate termination (firing). Employers do check on educational and work background, as well as contacting references.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All job applications are basically the same, so once you have completed one form, you will know what to expect on others.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Terms commonly found on job applications are located in Table 5.2.</a:t>
            </a:r>
          </a:p>
        </p:txBody>
      </p:sp>
      <p:sp>
        <p:nvSpPr>
          <p:cNvPr id="4" name="Slide Number Placeholder 3"/>
          <p:cNvSpPr>
            <a:spLocks noGrp="1"/>
          </p:cNvSpPr>
          <p:nvPr>
            <p:ph type="sldNum" sz="quarter" idx="10"/>
          </p:nvPr>
        </p:nvSpPr>
        <p:spPr/>
        <p:txBody>
          <a:bodyPr/>
          <a:lstStyle/>
          <a:p>
            <a:fld id="{C725B0C6-BB4E-4C53-BBFE-1882A317DAB3}" type="slidenum">
              <a:rPr lang="en-US" smtClean="0"/>
              <a:t>8</a:t>
            </a:fld>
            <a:endParaRPr lang="en-US" dirty="0"/>
          </a:p>
        </p:txBody>
      </p:sp>
    </p:spTree>
    <p:extLst>
      <p:ext uri="{BB962C8B-B14F-4D97-AF65-F5344CB8AC3E}">
        <p14:creationId xmlns:p14="http://schemas.microsoft.com/office/powerpoint/2010/main" val="155233110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Where is the school?</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What are the living options?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What activities/clubs are available?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What is the success rate of graduates in terms of getting a job?</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71</a:t>
            </a:fld>
            <a:endParaRPr lang="en-US" dirty="0"/>
          </a:p>
        </p:txBody>
      </p:sp>
    </p:spTree>
    <p:extLst>
      <p:ext uri="{BB962C8B-B14F-4D97-AF65-F5344CB8AC3E}">
        <p14:creationId xmlns:p14="http://schemas.microsoft.com/office/powerpoint/2010/main" val="236284203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What GPA is required?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Are there required entrance exams?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Are there application fees?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What is the application deadline?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Are credits from other schools transferable?</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72</a:t>
            </a:fld>
            <a:endParaRPr lang="en-US" dirty="0"/>
          </a:p>
        </p:txBody>
      </p:sp>
    </p:spTree>
    <p:extLst>
      <p:ext uri="{BB962C8B-B14F-4D97-AF65-F5344CB8AC3E}">
        <p14:creationId xmlns:p14="http://schemas.microsoft.com/office/powerpoint/2010/main" val="204491456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What is the cost?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What financial aid is available?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Are work study programs available?</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73</a:t>
            </a:fld>
            <a:endParaRPr lang="en-US" dirty="0"/>
          </a:p>
        </p:txBody>
      </p:sp>
    </p:spTree>
    <p:extLst>
      <p:ext uri="{BB962C8B-B14F-4D97-AF65-F5344CB8AC3E}">
        <p14:creationId xmlns:p14="http://schemas.microsoft.com/office/powerpoint/2010/main" val="37137769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Does the school offer evening classes?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Does the school offer correspondence classes?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Does the school offer online classes?</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74</a:t>
            </a:fld>
            <a:endParaRPr lang="en-US" dirty="0"/>
          </a:p>
        </p:txBody>
      </p:sp>
    </p:spTree>
    <p:extLst>
      <p:ext uri="{BB962C8B-B14F-4D97-AF65-F5344CB8AC3E}">
        <p14:creationId xmlns:p14="http://schemas.microsoft.com/office/powerpoint/2010/main" val="271197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a:t>
            </a:r>
            <a:r>
              <a:rPr lang="en-US" sz="1200" b="1" i="0" u="none" strike="noStrike" kern="1200" baseline="0" dirty="0">
                <a:solidFill>
                  <a:schemeClr val="tx1"/>
                </a:solidFill>
                <a:latin typeface="+mn-lt"/>
                <a:ea typeface="+mn-ea"/>
                <a:cs typeface="+mn-cs"/>
              </a:rPr>
              <a:t>résumé </a:t>
            </a:r>
            <a:r>
              <a:rPr lang="en-US" sz="1200" b="0" i="0" u="none" strike="noStrike" kern="1200" baseline="0" dirty="0">
                <a:solidFill>
                  <a:schemeClr val="tx1"/>
                </a:solidFill>
                <a:latin typeface="+mn-lt"/>
                <a:ea typeface="+mn-ea"/>
                <a:cs typeface="+mn-cs"/>
              </a:rPr>
              <a:t>is a written summary of experience, skills, and achievements that relate to the job being sought. A résumé is not a life story.</a:t>
            </a:r>
          </a:p>
          <a:p>
            <a:r>
              <a:rPr lang="en-US" sz="1200" b="0" i="0" u="none" strike="noStrike" kern="1200" baseline="0" dirty="0">
                <a:solidFill>
                  <a:schemeClr val="tx1"/>
                </a:solidFill>
                <a:latin typeface="+mn-lt"/>
                <a:ea typeface="+mn-ea"/>
                <a:cs typeface="+mn-cs"/>
              </a:rPr>
              <a:t>It is like a sales brochure that tells an employer why the applicant is the best person to hire for the job. When looking at a résumé, ask, “If I were the</a:t>
            </a:r>
          </a:p>
          <a:p>
            <a:r>
              <a:rPr lang="en-US" sz="1200" b="0" i="0" u="none" strike="noStrike" kern="1200" baseline="0" dirty="0">
                <a:solidFill>
                  <a:schemeClr val="tx1"/>
                </a:solidFill>
                <a:latin typeface="+mn-lt"/>
                <a:ea typeface="+mn-ea"/>
                <a:cs typeface="+mn-cs"/>
              </a:rPr>
              <a:t>employer, would I hire this person?” When sending a résumé to a potential employer, send a cover letter along with it. A </a:t>
            </a:r>
            <a:r>
              <a:rPr lang="en-US" sz="1200" b="1" i="0" u="none" strike="noStrike" kern="1200" baseline="0" dirty="0">
                <a:solidFill>
                  <a:schemeClr val="tx1"/>
                </a:solidFill>
                <a:latin typeface="+mn-lt"/>
                <a:ea typeface="+mn-ea"/>
                <a:cs typeface="+mn-cs"/>
              </a:rPr>
              <a:t>cover letter </a:t>
            </a:r>
            <a:r>
              <a:rPr lang="en-US" sz="1200" b="0" i="0" u="none" strike="noStrike" kern="1200" baseline="0" dirty="0">
                <a:solidFill>
                  <a:schemeClr val="tx1"/>
                </a:solidFill>
                <a:latin typeface="+mn-lt"/>
                <a:ea typeface="+mn-ea"/>
                <a:cs typeface="+mn-cs"/>
              </a:rPr>
              <a:t>is a brief letter in</a:t>
            </a:r>
          </a:p>
          <a:p>
            <a:r>
              <a:rPr lang="en-US" sz="1200" b="0" i="0" u="none" strike="noStrike" kern="1200" baseline="0" dirty="0">
                <a:solidFill>
                  <a:schemeClr val="tx1"/>
                </a:solidFill>
                <a:latin typeface="+mn-lt"/>
                <a:ea typeface="+mn-ea"/>
                <a:cs typeface="+mn-cs"/>
              </a:rPr>
              <a:t>which applicants introduce themselves to an employer.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Depending on your interests and focus, you might create a </a:t>
            </a:r>
            <a:r>
              <a:rPr lang="en-US" sz="1200" b="1" i="0" u="none" strike="noStrike" kern="1200" baseline="0" dirty="0">
                <a:solidFill>
                  <a:schemeClr val="tx1"/>
                </a:solidFill>
                <a:latin typeface="+mn-lt"/>
                <a:ea typeface="+mn-ea"/>
                <a:cs typeface="+mn-cs"/>
              </a:rPr>
              <a:t>portfolio</a:t>
            </a:r>
            <a:r>
              <a:rPr lang="en-US" sz="1200" b="0" i="0" u="none" strike="noStrike" kern="1200" baseline="0" dirty="0">
                <a:solidFill>
                  <a:schemeClr val="tx1"/>
                </a:solidFill>
                <a:latin typeface="+mn-lt"/>
                <a:ea typeface="+mn-ea"/>
                <a:cs typeface="+mn-cs"/>
              </a:rPr>
              <a:t>—a collection of samples that showcases interests, talents, contributions, and</a:t>
            </a:r>
          </a:p>
          <a:p>
            <a:r>
              <a:rPr lang="en-US" sz="1200" b="0" i="0" u="none" strike="noStrike" kern="1200" baseline="0" dirty="0">
                <a:solidFill>
                  <a:schemeClr val="tx1"/>
                </a:solidFill>
                <a:latin typeface="+mn-lt"/>
                <a:ea typeface="+mn-ea"/>
                <a:cs typeface="+mn-cs"/>
              </a:rPr>
              <a:t>studies. A portfolio displays an applicant’s finest efforts and is a good self-marketing tool to show potential employers. It can also show relevant courses,</a:t>
            </a:r>
          </a:p>
          <a:p>
            <a:r>
              <a:rPr lang="en-US" sz="1200" b="0" i="0" u="none" strike="noStrike" kern="1200" baseline="0" dirty="0">
                <a:solidFill>
                  <a:schemeClr val="tx1"/>
                </a:solidFill>
                <a:latin typeface="+mn-lt"/>
                <a:ea typeface="+mn-ea"/>
                <a:cs typeface="+mn-cs"/>
              </a:rPr>
              <a:t>transcripts, certifications, and licenses the applicant might hold.</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9</a:t>
            </a:fld>
            <a:endParaRPr lang="en-US" dirty="0"/>
          </a:p>
        </p:txBody>
      </p:sp>
    </p:spTree>
    <p:extLst>
      <p:ext uri="{BB962C8B-B14F-4D97-AF65-F5344CB8AC3E}">
        <p14:creationId xmlns:p14="http://schemas.microsoft.com/office/powerpoint/2010/main" val="939320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If an employer likes a cover letter and résumé, the applicant may be asked for a job interview. At the </a:t>
            </a:r>
            <a:r>
              <a:rPr lang="en-US" sz="1200" b="1" i="0" u="none" strike="noStrike" kern="1200" baseline="0" dirty="0">
                <a:solidFill>
                  <a:schemeClr val="tx1"/>
                </a:solidFill>
                <a:latin typeface="+mn-lt"/>
                <a:ea typeface="+mn-ea"/>
                <a:cs typeface="+mn-cs"/>
              </a:rPr>
              <a:t>interview</a:t>
            </a:r>
            <a:r>
              <a:rPr lang="en-US" sz="1200" b="0" i="0" u="none" strike="noStrike" kern="1200" baseline="0" dirty="0">
                <a:solidFill>
                  <a:schemeClr val="tx1"/>
                </a:solidFill>
                <a:latin typeface="+mn-lt"/>
                <a:ea typeface="+mn-ea"/>
                <a:cs typeface="+mn-cs"/>
              </a:rPr>
              <a:t>, that applicant meets with the employer to</a:t>
            </a:r>
          </a:p>
          <a:p>
            <a:r>
              <a:rPr lang="en-US" sz="1200" b="0" i="0" u="none" strike="noStrike" kern="1200" baseline="0" dirty="0">
                <a:solidFill>
                  <a:schemeClr val="tx1"/>
                </a:solidFill>
                <a:latin typeface="+mn-lt"/>
                <a:ea typeface="+mn-ea"/>
                <a:cs typeface="+mn-cs"/>
              </a:rPr>
              <a:t>discuss qualifications for the job. This is the applicant’s opportunity to “show his or her stuff” in person to a potential employer. Do everything possible to make</a:t>
            </a:r>
          </a:p>
          <a:p>
            <a:r>
              <a:rPr lang="en-US" sz="1200" b="0" i="0" u="none" strike="noStrike" kern="1200" baseline="0" dirty="0">
                <a:solidFill>
                  <a:schemeClr val="tx1"/>
                </a:solidFill>
                <a:latin typeface="+mn-lt"/>
                <a:ea typeface="+mn-ea"/>
                <a:cs typeface="+mn-cs"/>
              </a:rPr>
              <a:t>the interview a success.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first impression to a potential employer will make the strongest statement about an applicant. Résumés and cover letters (or cover messages) will be</a:t>
            </a:r>
          </a:p>
          <a:p>
            <a:r>
              <a:rPr lang="en-US" sz="1200" b="0" i="0" u="none" strike="noStrike" kern="1200" baseline="0" dirty="0">
                <a:solidFill>
                  <a:schemeClr val="tx1"/>
                </a:solidFill>
                <a:latin typeface="+mn-lt"/>
                <a:ea typeface="+mn-ea"/>
                <a:cs typeface="+mn-cs"/>
              </a:rPr>
              <a:t>remembered if the interviewer likes what he or she sees in the interview.</a:t>
            </a:r>
            <a:endParaRPr lang="en-US" dirty="0"/>
          </a:p>
        </p:txBody>
      </p:sp>
      <p:sp>
        <p:nvSpPr>
          <p:cNvPr id="4" name="Slide Number Placeholder 3"/>
          <p:cNvSpPr>
            <a:spLocks noGrp="1"/>
          </p:cNvSpPr>
          <p:nvPr>
            <p:ph type="sldNum" sz="quarter" idx="10"/>
          </p:nvPr>
        </p:nvSpPr>
        <p:spPr/>
        <p:txBody>
          <a:bodyPr/>
          <a:lstStyle/>
          <a:p>
            <a:fld id="{C725B0C6-BB4E-4C53-BBFE-1882A317DAB3}" type="slidenum">
              <a:rPr lang="en-US" smtClean="0"/>
              <a:t>10</a:t>
            </a:fld>
            <a:endParaRPr lang="en-US" dirty="0"/>
          </a:p>
        </p:txBody>
      </p:sp>
    </p:spTree>
    <p:extLst>
      <p:ext uri="{BB962C8B-B14F-4D97-AF65-F5344CB8AC3E}">
        <p14:creationId xmlns:p14="http://schemas.microsoft.com/office/powerpoint/2010/main" val="4361825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descr="WelcomeIndustry_GettyImages-470224758.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17800" y="304800"/>
            <a:ext cx="6553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048955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304800"/>
            <a:ext cx="7823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l="9970" t="8789" r="1945" b="12923"/>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67621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l="3918" t="52081" r="7285" b="8456"/>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51200" y="304800"/>
            <a:ext cx="59944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744600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l="5" t="2264" r="19508" b="17249"/>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52800" y="304800"/>
            <a:ext cx="61129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313506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l="39520" t="16444" r="87" b="13365"/>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46736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907515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50534" y="2108200"/>
            <a:ext cx="7789333"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46736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798996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31534" y="304800"/>
            <a:ext cx="7128933"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l="2728" t="45723" r="3938" b="13606"/>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750010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l="781" t="44554" r="2045" b="6847"/>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48000" y="304800"/>
            <a:ext cx="587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69386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0000" y="304800"/>
            <a:ext cx="6891867"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l="1192" t="47992" r="2441" b="9178"/>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2247756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l="374" t="32275" r="1646" b="2837"/>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4758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5257680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t="44083" r="8482" b="15244"/>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4800" y="304800"/>
            <a:ext cx="6333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746481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l="9039" t="9232" r="3635" b="3801"/>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454400" y="304800"/>
            <a:ext cx="54864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5638774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0000" y="304800"/>
            <a:ext cx="68580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l="449" t="18095" r="25703" b="8057"/>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087618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304800"/>
            <a:ext cx="6790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l="1346" t="8939" r="27925" b="20332"/>
          <a:stretch>
            <a:fillRect/>
          </a:stretch>
        </p:blipFill>
        <p:spPr bwMode="auto">
          <a:xfrm>
            <a:off x="2133600" y="2116138"/>
            <a:ext cx="7823200" cy="389572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2580638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98133" y="304800"/>
            <a:ext cx="79586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l="6061" t="13354" r="9586" b="22377"/>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6325412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0"/>
          </p:nvPr>
        </p:nvSpPr>
        <p:spPr/>
        <p:txBody>
          <a:bodyPr/>
          <a:lstStyle>
            <a:lvl1pPr>
              <a:defRPr/>
            </a:lvl1pPr>
          </a:lstStyle>
          <a:p>
            <a:fld id="{761AEA10-695A-40EC-BDBE-910512AA07F1}" type="slidenum">
              <a:rPr lang="en-US" altLang="en-US"/>
              <a:pPr/>
              <a:t>‹#›</a:t>
            </a:fld>
            <a:endParaRPr lang="en-US" altLang="en-US" dirty="0"/>
          </a:p>
        </p:txBody>
      </p:sp>
    </p:spTree>
    <p:extLst>
      <p:ext uri="{BB962C8B-B14F-4D97-AF65-F5344CB8AC3E}">
        <p14:creationId xmlns:p14="http://schemas.microsoft.com/office/powerpoint/2010/main" val="171035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667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2362200"/>
          </a:xfrm>
          <a:ln w="12700">
            <a:solidFill>
              <a:schemeClr val="bg1"/>
            </a:solidFill>
          </a:ln>
          <a:effectLst/>
        </p:spPr>
        <p:txBody>
          <a:bodyPr/>
          <a:lstStyle/>
          <a:p>
            <a:pPr lvl="0"/>
            <a:endParaRPr lang="en-US" noProof="0" dirty="0"/>
          </a:p>
        </p:txBody>
      </p:sp>
      <p:sp>
        <p:nvSpPr>
          <p:cNvPr id="11" name="Slide Number Placeholder 5"/>
          <p:cNvSpPr>
            <a:spLocks noGrp="1"/>
          </p:cNvSpPr>
          <p:nvPr>
            <p:ph type="sldNum" sz="quarter" idx="12"/>
          </p:nvPr>
        </p:nvSpPr>
        <p:spPr/>
        <p:txBody>
          <a:bodyPr/>
          <a:lstStyle>
            <a:lvl1pPr>
              <a:defRPr/>
            </a:lvl1pPr>
          </a:lstStyle>
          <a:p>
            <a:fld id="{79FD154E-4DA1-4FAB-93F6-B070DA647F2E}" type="slidenum">
              <a:rPr lang="en-US" altLang="en-US"/>
              <a:pPr/>
              <a:t>‹#›</a:t>
            </a:fld>
            <a:endParaRPr lang="en-US" altLang="en-US" dirty="0"/>
          </a:p>
        </p:txBody>
      </p:sp>
    </p:spTree>
    <p:extLst>
      <p:ext uri="{BB962C8B-B14F-4D97-AF65-F5344CB8AC3E}">
        <p14:creationId xmlns:p14="http://schemas.microsoft.com/office/powerpoint/2010/main" val="36783928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_2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3581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1828800"/>
          </a:xfrm>
          <a:ln w="12700">
            <a:solidFill>
              <a:schemeClr val="bg1"/>
            </a:solidFill>
          </a:ln>
          <a:effectLst/>
        </p:spPr>
        <p:txBody>
          <a:bodyPr/>
          <a:lstStyle/>
          <a:p>
            <a:pPr lvl="0"/>
            <a:endParaRPr lang="en-US" noProof="0" dirty="0"/>
          </a:p>
        </p:txBody>
      </p:sp>
      <p:sp>
        <p:nvSpPr>
          <p:cNvPr id="15" name="Picture Placeholder 4"/>
          <p:cNvSpPr>
            <a:spLocks noGrp="1"/>
          </p:cNvSpPr>
          <p:nvPr>
            <p:ph type="pic" sz="quarter" idx="13"/>
          </p:nvPr>
        </p:nvSpPr>
        <p:spPr>
          <a:xfrm>
            <a:off x="7518400" y="3733800"/>
            <a:ext cx="4064000" cy="1828800"/>
          </a:xfrm>
          <a:ln w="12700">
            <a:solidFill>
              <a:schemeClr val="bg1"/>
            </a:solidFill>
          </a:ln>
          <a:effectLst/>
        </p:spPr>
        <p:txBody>
          <a:bodyPr/>
          <a:lstStyle/>
          <a:p>
            <a:pPr lvl="0"/>
            <a:endParaRPr lang="en-US" noProof="0" dirty="0"/>
          </a:p>
        </p:txBody>
      </p:sp>
      <p:sp>
        <p:nvSpPr>
          <p:cNvPr id="12" name="Slide Number Placeholder 5"/>
          <p:cNvSpPr>
            <a:spLocks noGrp="1"/>
          </p:cNvSpPr>
          <p:nvPr>
            <p:ph type="sldNum" sz="quarter" idx="14"/>
          </p:nvPr>
        </p:nvSpPr>
        <p:spPr/>
        <p:txBody>
          <a:bodyPr/>
          <a:lstStyle>
            <a:lvl1pPr>
              <a:defRPr/>
            </a:lvl1pPr>
          </a:lstStyle>
          <a:p>
            <a:fld id="{9045DAFB-3BEC-4C71-B01A-323E17EDF562}" type="slidenum">
              <a:rPr lang="en-US" altLang="en-US"/>
              <a:pPr/>
              <a:t>‹#›</a:t>
            </a:fld>
            <a:endParaRPr lang="en-US" altLang="en-US" dirty="0"/>
          </a:p>
        </p:txBody>
      </p:sp>
    </p:spTree>
    <p:extLst>
      <p:ext uri="{BB962C8B-B14F-4D97-AF65-F5344CB8AC3E}">
        <p14:creationId xmlns:p14="http://schemas.microsoft.com/office/powerpoint/2010/main" val="34949242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3_picture">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9906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7315200" y="27432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7315200" y="44958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143000"/>
            <a:ext cx="3556000" cy="1371600"/>
          </a:xfrm>
          <a:ln w="12700">
            <a:solidFill>
              <a:schemeClr val="bg1"/>
            </a:solidFill>
          </a:ln>
          <a:effectLst/>
        </p:spPr>
        <p:txBody>
          <a:bodyPr/>
          <a:lstStyle/>
          <a:p>
            <a:pPr lvl="0"/>
            <a:endParaRPr lang="en-US" noProof="0" dirty="0"/>
          </a:p>
        </p:txBody>
      </p:sp>
      <p:sp>
        <p:nvSpPr>
          <p:cNvPr id="24" name="Picture Placeholder 4"/>
          <p:cNvSpPr>
            <a:spLocks noGrp="1"/>
          </p:cNvSpPr>
          <p:nvPr>
            <p:ph type="pic" sz="quarter" idx="13"/>
          </p:nvPr>
        </p:nvSpPr>
        <p:spPr>
          <a:xfrm>
            <a:off x="7518400" y="2895600"/>
            <a:ext cx="3556000" cy="1371600"/>
          </a:xfrm>
          <a:ln w="12700">
            <a:solidFill>
              <a:schemeClr val="bg1"/>
            </a:solidFill>
          </a:ln>
          <a:effectLst/>
        </p:spPr>
        <p:txBody>
          <a:bodyPr/>
          <a:lstStyle/>
          <a:p>
            <a:pPr lvl="0"/>
            <a:endParaRPr lang="en-US" noProof="0" dirty="0"/>
          </a:p>
        </p:txBody>
      </p:sp>
      <p:sp>
        <p:nvSpPr>
          <p:cNvPr id="26" name="Picture Placeholder 4"/>
          <p:cNvSpPr>
            <a:spLocks noGrp="1"/>
          </p:cNvSpPr>
          <p:nvPr>
            <p:ph type="pic" sz="quarter" idx="14"/>
          </p:nvPr>
        </p:nvSpPr>
        <p:spPr>
          <a:xfrm>
            <a:off x="7518400" y="4648200"/>
            <a:ext cx="3556000" cy="1371600"/>
          </a:xfrm>
          <a:ln w="12700">
            <a:solidFill>
              <a:schemeClr val="bg1"/>
            </a:solidFill>
          </a:ln>
          <a:effectLst/>
        </p:spPr>
        <p:txBody>
          <a:bodyPr/>
          <a:lstStyle/>
          <a:p>
            <a:pPr lvl="0"/>
            <a:endParaRPr lang="en-US" noProof="0" dirty="0"/>
          </a:p>
        </p:txBody>
      </p:sp>
      <p:sp>
        <p:nvSpPr>
          <p:cNvPr id="14" name="Slide Number Placeholder 5"/>
          <p:cNvSpPr>
            <a:spLocks noGrp="1"/>
          </p:cNvSpPr>
          <p:nvPr>
            <p:ph type="sldNum" sz="quarter" idx="15"/>
          </p:nvPr>
        </p:nvSpPr>
        <p:spPr/>
        <p:txBody>
          <a:bodyPr/>
          <a:lstStyle>
            <a:lvl1pPr>
              <a:defRPr/>
            </a:lvl1pPr>
          </a:lstStyle>
          <a:p>
            <a:fld id="{5818175D-F591-45F9-9EE7-10A1CEF827AB}" type="slidenum">
              <a:rPr lang="en-US" altLang="en-US"/>
              <a:pPr/>
              <a:t>‹#›</a:t>
            </a:fld>
            <a:endParaRPr lang="en-US" altLang="en-US" dirty="0"/>
          </a:p>
        </p:txBody>
      </p:sp>
    </p:spTree>
    <p:extLst>
      <p:ext uri="{BB962C8B-B14F-4D97-AF65-F5344CB8AC3E}">
        <p14:creationId xmlns:p14="http://schemas.microsoft.com/office/powerpoint/2010/main" val="37864051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Column_picture_text">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6096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49784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9624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556000" cy="1371600"/>
          </a:xfrm>
          <a:ln w="12700">
            <a:solidFill>
              <a:schemeClr val="bg1"/>
            </a:solidFill>
          </a:ln>
          <a:effectLst/>
        </p:spPr>
        <p:txBody>
          <a:bodyPr/>
          <a:lstStyle/>
          <a:p>
            <a:pPr lvl="0"/>
            <a:endParaRPr lang="en-US" noProof="0" dirty="0"/>
          </a:p>
        </p:txBody>
      </p:sp>
      <p:sp>
        <p:nvSpPr>
          <p:cNvPr id="23" name="Content Placeholder 2"/>
          <p:cNvSpPr>
            <a:spLocks noGrp="1"/>
          </p:cNvSpPr>
          <p:nvPr>
            <p:ph idx="13"/>
          </p:nvPr>
        </p:nvSpPr>
        <p:spPr>
          <a:xfrm>
            <a:off x="4978400" y="2824482"/>
            <a:ext cx="39624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4" name="Picture Placeholder 4"/>
          <p:cNvSpPr>
            <a:spLocks noGrp="1"/>
          </p:cNvSpPr>
          <p:nvPr>
            <p:ph type="pic" sz="quarter" idx="14"/>
          </p:nvPr>
        </p:nvSpPr>
        <p:spPr>
          <a:xfrm>
            <a:off x="5181600" y="1148081"/>
            <a:ext cx="3556000" cy="1371600"/>
          </a:xfrm>
          <a:ln w="12700">
            <a:solidFill>
              <a:schemeClr val="bg1"/>
            </a:solidFill>
          </a:ln>
          <a:effectLst/>
        </p:spPr>
        <p:txBody>
          <a:bodyPr/>
          <a:lstStyle/>
          <a:p>
            <a:pPr lvl="0"/>
            <a:endParaRPr lang="en-US" noProof="0" dirty="0"/>
          </a:p>
        </p:txBody>
      </p:sp>
      <p:sp>
        <p:nvSpPr>
          <p:cNvPr id="13" name="Slide Number Placeholder 5"/>
          <p:cNvSpPr>
            <a:spLocks noGrp="1"/>
          </p:cNvSpPr>
          <p:nvPr>
            <p:ph type="sldNum" sz="quarter" idx="15"/>
          </p:nvPr>
        </p:nvSpPr>
        <p:spPr/>
        <p:txBody>
          <a:bodyPr/>
          <a:lstStyle>
            <a:lvl1pPr>
              <a:defRPr/>
            </a:lvl1pPr>
          </a:lstStyle>
          <a:p>
            <a:fld id="{C76A0D9D-E433-49CA-BAA0-7E2540187CCC}" type="slidenum">
              <a:rPr lang="en-US" altLang="en-US"/>
              <a:pPr/>
              <a:t>‹#›</a:t>
            </a:fld>
            <a:endParaRPr lang="en-US" altLang="en-US" dirty="0"/>
          </a:p>
        </p:txBody>
      </p:sp>
    </p:spTree>
    <p:extLst>
      <p:ext uri="{BB962C8B-B14F-4D97-AF65-F5344CB8AC3E}">
        <p14:creationId xmlns:p14="http://schemas.microsoft.com/office/powerpoint/2010/main" val="40869553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Column_picture_text">
    <p:spTree>
      <p:nvGrpSpPr>
        <p:cNvPr id="1" name=""/>
        <p:cNvGrpSpPr/>
        <p:nvPr/>
      </p:nvGrpSpPr>
      <p:grpSpPr>
        <a:xfrm>
          <a:off x="0" y="0"/>
          <a:ext cx="0" cy="0"/>
          <a:chOff x="0" y="0"/>
          <a:chExt cx="0" cy="0"/>
        </a:xfrm>
      </p:grpSpPr>
      <p:cxnSp>
        <p:nvCxnSpPr>
          <p:cNvPr id="9" name="Straight Connector 8"/>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10" name="Oval 9"/>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6096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4" name="Rectangle 13"/>
          <p:cNvSpPr/>
          <p:nvPr userDrawn="1"/>
        </p:nvSpPr>
        <p:spPr>
          <a:xfrm>
            <a:off x="4470400" y="990600"/>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5" name="Rectangle 14"/>
          <p:cNvSpPr/>
          <p:nvPr userDrawn="1"/>
        </p:nvSpPr>
        <p:spPr>
          <a:xfrm>
            <a:off x="83312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5560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149600" cy="1371600"/>
          </a:xfrm>
          <a:ln w="12700">
            <a:solidFill>
              <a:schemeClr val="bg1"/>
            </a:solidFill>
          </a:ln>
          <a:effectLst/>
        </p:spPr>
        <p:txBody>
          <a:bodyPr/>
          <a:lstStyle/>
          <a:p>
            <a:pPr lvl="0"/>
            <a:endParaRPr lang="en-US" noProof="0" dirty="0"/>
          </a:p>
        </p:txBody>
      </p:sp>
      <p:sp>
        <p:nvSpPr>
          <p:cNvPr id="17" name="Picture Placeholder 4"/>
          <p:cNvSpPr>
            <a:spLocks noGrp="1"/>
          </p:cNvSpPr>
          <p:nvPr>
            <p:ph type="pic" sz="quarter" idx="14"/>
          </p:nvPr>
        </p:nvSpPr>
        <p:spPr>
          <a:xfrm>
            <a:off x="4673600" y="1143000"/>
            <a:ext cx="3149600" cy="1371600"/>
          </a:xfrm>
          <a:ln w="12700">
            <a:solidFill>
              <a:schemeClr val="bg1"/>
            </a:solidFill>
          </a:ln>
          <a:effectLst/>
        </p:spPr>
        <p:txBody>
          <a:bodyPr/>
          <a:lstStyle/>
          <a:p>
            <a:pPr lvl="0"/>
            <a:endParaRPr lang="en-US" noProof="0" dirty="0"/>
          </a:p>
        </p:txBody>
      </p:sp>
      <p:sp>
        <p:nvSpPr>
          <p:cNvPr id="20" name="Picture Placeholder 4"/>
          <p:cNvSpPr>
            <a:spLocks noGrp="1"/>
          </p:cNvSpPr>
          <p:nvPr>
            <p:ph type="pic" sz="quarter" idx="16"/>
          </p:nvPr>
        </p:nvSpPr>
        <p:spPr>
          <a:xfrm>
            <a:off x="8534400" y="1148080"/>
            <a:ext cx="3149600" cy="1371600"/>
          </a:xfrm>
          <a:ln w="12700">
            <a:solidFill>
              <a:schemeClr val="bg1"/>
            </a:solidFill>
          </a:ln>
          <a:effectLst/>
        </p:spPr>
        <p:txBody>
          <a:bodyPr/>
          <a:lstStyle/>
          <a:p>
            <a:pPr lvl="0"/>
            <a:endParaRPr lang="en-US" noProof="0" dirty="0"/>
          </a:p>
        </p:txBody>
      </p:sp>
      <p:sp>
        <p:nvSpPr>
          <p:cNvPr id="21" name="Content Placeholder 2"/>
          <p:cNvSpPr>
            <a:spLocks noGrp="1"/>
          </p:cNvSpPr>
          <p:nvPr>
            <p:ph idx="17"/>
          </p:nvPr>
        </p:nvSpPr>
        <p:spPr>
          <a:xfrm>
            <a:off x="4470400" y="2824481"/>
            <a:ext cx="3556000" cy="3271519"/>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2" name="Content Placeholder 2"/>
          <p:cNvSpPr>
            <a:spLocks noGrp="1"/>
          </p:cNvSpPr>
          <p:nvPr>
            <p:ph idx="18"/>
          </p:nvPr>
        </p:nvSpPr>
        <p:spPr>
          <a:xfrm>
            <a:off x="8331200" y="2819401"/>
            <a:ext cx="3556000" cy="3276599"/>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Slide Number Placeholder 5"/>
          <p:cNvSpPr>
            <a:spLocks noGrp="1"/>
          </p:cNvSpPr>
          <p:nvPr>
            <p:ph type="sldNum" sz="quarter" idx="19"/>
          </p:nvPr>
        </p:nvSpPr>
        <p:spPr/>
        <p:txBody>
          <a:bodyPr/>
          <a:lstStyle>
            <a:lvl1pPr>
              <a:defRPr/>
            </a:lvl1pPr>
          </a:lstStyle>
          <a:p>
            <a:fld id="{E1EF787E-73FF-4402-81CE-6B3CFB39D72D}" type="slidenum">
              <a:rPr lang="en-US" altLang="en-US"/>
              <a:pPr/>
              <a:t>‹#›</a:t>
            </a:fld>
            <a:endParaRPr lang="en-US" altLang="en-US" dirty="0"/>
          </a:p>
        </p:txBody>
      </p:sp>
    </p:spTree>
    <p:extLst>
      <p:ext uri="{BB962C8B-B14F-4D97-AF65-F5344CB8AC3E}">
        <p14:creationId xmlns:p14="http://schemas.microsoft.com/office/powerpoint/2010/main" val="22091432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_large image">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lvl1pPr>
              <a:defRPr/>
            </a:lvl1pPr>
          </a:lstStyle>
          <a:p>
            <a:r>
              <a:rPr lang="en-US" dirty="0"/>
              <a:t>Click to edit Master title style</a:t>
            </a:r>
          </a:p>
        </p:txBody>
      </p:sp>
      <p:sp>
        <p:nvSpPr>
          <p:cNvPr id="8" name="Picture Placeholder 7"/>
          <p:cNvSpPr>
            <a:spLocks noGrp="1"/>
          </p:cNvSpPr>
          <p:nvPr>
            <p:ph type="pic" sz="quarter" idx="11"/>
          </p:nvPr>
        </p:nvSpPr>
        <p:spPr>
          <a:xfrm>
            <a:off x="609600" y="1295400"/>
            <a:ext cx="10972800" cy="4800600"/>
          </a:xfrm>
        </p:spPr>
        <p:txBody>
          <a:bodyPr/>
          <a:lstStyle/>
          <a:p>
            <a:pPr lvl="0"/>
            <a:endParaRPr lang="en-US" noProof="0" dirty="0"/>
          </a:p>
        </p:txBody>
      </p:sp>
      <p:sp>
        <p:nvSpPr>
          <p:cNvPr id="9" name="Slide Number Placeholder 5"/>
          <p:cNvSpPr>
            <a:spLocks noGrp="1"/>
          </p:cNvSpPr>
          <p:nvPr>
            <p:ph type="sldNum" sz="quarter" idx="12"/>
          </p:nvPr>
        </p:nvSpPr>
        <p:spPr/>
        <p:txBody>
          <a:bodyPr/>
          <a:lstStyle>
            <a:lvl1pPr>
              <a:defRPr/>
            </a:lvl1pPr>
          </a:lstStyle>
          <a:p>
            <a:fld id="{FC8712D3-8DDC-4397-994B-7857CA67DF8B}" type="slidenum">
              <a:rPr lang="en-US" altLang="en-US"/>
              <a:pPr/>
              <a:t>‹#›</a:t>
            </a:fld>
            <a:endParaRPr lang="en-US" altLang="en-US" dirty="0"/>
          </a:p>
        </p:txBody>
      </p:sp>
    </p:spTree>
    <p:extLst>
      <p:ext uri="{BB962C8B-B14F-4D97-AF65-F5344CB8AC3E}">
        <p14:creationId xmlns:p14="http://schemas.microsoft.com/office/powerpoint/2010/main" val="4026880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304800"/>
            <a:ext cx="69088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l="6761" t="6297" r="1025" b="11446"/>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4204842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a:xfrm>
            <a:off x="609600" y="2362201"/>
            <a:ext cx="10972800"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3"/>
          </p:nvPr>
        </p:nvSpPr>
        <p:spPr>
          <a:xfrm>
            <a:off x="609600" y="1524001"/>
            <a:ext cx="10972800" cy="761999"/>
          </a:xfrm>
        </p:spPr>
        <p:txBody>
          <a:bodyPr>
            <a:normAutofit/>
          </a:bodyPr>
          <a:lstStyle>
            <a:lvl1pPr marL="1588" indent="-1588">
              <a:buNone/>
              <a:defRPr sz="2000"/>
            </a:lvl1pPr>
          </a:lstStyle>
          <a:p>
            <a:pPr lvl="0"/>
            <a:endParaRPr lang="en-US" dirty="0"/>
          </a:p>
        </p:txBody>
      </p:sp>
      <p:sp>
        <p:nvSpPr>
          <p:cNvPr id="5" name="Slide Number Placeholder 5"/>
          <p:cNvSpPr>
            <a:spLocks noGrp="1"/>
          </p:cNvSpPr>
          <p:nvPr>
            <p:ph type="sldNum" sz="quarter" idx="14"/>
          </p:nvPr>
        </p:nvSpPr>
        <p:spPr/>
        <p:txBody>
          <a:bodyPr/>
          <a:lstStyle>
            <a:lvl1pPr>
              <a:defRPr/>
            </a:lvl1pPr>
          </a:lstStyle>
          <a:p>
            <a:fld id="{CD75D849-3000-4803-BFEE-015BE4AB381B}" type="slidenum">
              <a:rPr lang="en-US" altLang="en-US"/>
              <a:pPr/>
              <a:t>‹#›</a:t>
            </a:fld>
            <a:endParaRPr lang="en-US" altLang="en-US" dirty="0"/>
          </a:p>
        </p:txBody>
      </p:sp>
    </p:spTree>
    <p:extLst>
      <p:ext uri="{BB962C8B-B14F-4D97-AF65-F5344CB8AC3E}">
        <p14:creationId xmlns:p14="http://schemas.microsoft.com/office/powerpoint/2010/main" val="41910511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fld id="{94376339-96F2-44D1-8FA2-70346410ECC7}" type="slidenum">
              <a:rPr lang="en-US" altLang="en-US"/>
              <a:pPr/>
              <a:t>‹#›</a:t>
            </a:fld>
            <a:endParaRPr lang="en-US" altLang="en-US" dirty="0"/>
          </a:p>
        </p:txBody>
      </p:sp>
    </p:spTree>
    <p:extLst>
      <p:ext uri="{BB962C8B-B14F-4D97-AF65-F5344CB8AC3E}">
        <p14:creationId xmlns:p14="http://schemas.microsoft.com/office/powerpoint/2010/main" val="12850795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fld id="{23429016-6F4E-4698-A644-3F9836DF5699}" type="slidenum">
              <a:rPr lang="en-US" altLang="en-US"/>
              <a:pPr/>
              <a:t>‹#›</a:t>
            </a:fld>
            <a:endParaRPr lang="en-US" altLang="en-US" dirty="0"/>
          </a:p>
        </p:txBody>
      </p:sp>
    </p:spTree>
    <p:extLst>
      <p:ext uri="{BB962C8B-B14F-4D97-AF65-F5344CB8AC3E}">
        <p14:creationId xmlns:p14="http://schemas.microsoft.com/office/powerpoint/2010/main" val="1083391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fld id="{D173DF05-F0CE-4F9D-BD87-E55D792523B2}" type="slidenum">
              <a:rPr lang="en-US" altLang="en-US"/>
              <a:pPr/>
              <a:t>‹#›</a:t>
            </a:fld>
            <a:endParaRPr lang="en-US" altLang="en-US" dirty="0"/>
          </a:p>
        </p:txBody>
      </p:sp>
    </p:spTree>
    <p:extLst>
      <p:ext uri="{BB962C8B-B14F-4D97-AF65-F5344CB8AC3E}">
        <p14:creationId xmlns:p14="http://schemas.microsoft.com/office/powerpoint/2010/main" val="39070286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fld id="{8C3574A5-A9B1-4C61-BEF8-D20BFC32B283}" type="slidenum">
              <a:rPr lang="en-US" altLang="en-US"/>
              <a:pPr/>
              <a:t>‹#›</a:t>
            </a:fld>
            <a:endParaRPr lang="en-US" altLang="en-US" dirty="0"/>
          </a:p>
        </p:txBody>
      </p:sp>
    </p:spTree>
    <p:extLst>
      <p:ext uri="{BB962C8B-B14F-4D97-AF65-F5344CB8AC3E}">
        <p14:creationId xmlns:p14="http://schemas.microsoft.com/office/powerpoint/2010/main" val="4021396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fld id="{EDCD0533-D430-4050-8FB9-BC57B2B3F913}" type="slidenum">
              <a:rPr lang="en-US" altLang="en-US"/>
              <a:pPr/>
              <a:t>‹#›</a:t>
            </a:fld>
            <a:endParaRPr lang="en-US" altLang="en-US" dirty="0"/>
          </a:p>
        </p:txBody>
      </p:sp>
    </p:spTree>
    <p:extLst>
      <p:ext uri="{BB962C8B-B14F-4D97-AF65-F5344CB8AC3E}">
        <p14:creationId xmlns:p14="http://schemas.microsoft.com/office/powerpoint/2010/main" val="2831150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l="1855" t="2802" r="1334" b="1859"/>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08867" y="304800"/>
            <a:ext cx="5774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775329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l="1379" t="22548" r="2625" b="13461"/>
          <a:stretch>
            <a:fillRect/>
          </a:stretch>
        </p:blipFill>
        <p:spPr bwMode="auto">
          <a:xfrm>
            <a:off x="3108639" y="2108200"/>
            <a:ext cx="58674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18240" y="304800"/>
            <a:ext cx="45593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6974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36800" y="304800"/>
            <a:ext cx="7687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l="1695" t="9468" r="30000" b="22232"/>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071327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l="11604" t="14082" r="20654" b="18179"/>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87134" y="304800"/>
            <a:ext cx="6417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883222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l="485" t="7182" r="1755" b="43903"/>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52800" y="304800"/>
            <a:ext cx="58928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070457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l="20715" t="6702" r="255" b="14268"/>
          <a:stretch>
            <a:fillRect/>
          </a:stretch>
        </p:blipFill>
        <p:spPr bwMode="auto">
          <a:xfrm>
            <a:off x="2133600" y="2116138"/>
            <a:ext cx="7823200" cy="3897312"/>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60800" y="304800"/>
            <a:ext cx="45889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0"/>
            <a:ext cx="12192000" cy="184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83250934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487362"/>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609600" y="1295400"/>
            <a:ext cx="10972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4EC1B4"/>
                </a:solidFill>
                <a:latin typeface="Helvetica Neue Medium" charset="0"/>
              </a:defRPr>
            </a:lvl1pPr>
          </a:lstStyle>
          <a:p>
            <a:fld id="{009BDEA4-E973-4D2B-A7A7-750CFC703C78}" type="slidenum">
              <a:rPr lang="en-US" altLang="en-US"/>
              <a:pPr/>
              <a:t>‹#›</a:t>
            </a:fld>
            <a:endParaRPr lang="en-US" altLang="en-US" dirty="0"/>
          </a:p>
        </p:txBody>
      </p:sp>
    </p:spTree>
    <p:extLst>
      <p:ext uri="{BB962C8B-B14F-4D97-AF65-F5344CB8AC3E}">
        <p14:creationId xmlns:p14="http://schemas.microsoft.com/office/powerpoint/2010/main" val="1208000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hf hdr="0"/>
  <p:txStyles>
    <p:titleStyle>
      <a:lvl1pPr algn="l" rtl="0" eaLnBrk="0" fontAlgn="base" hangingPunct="0">
        <a:lnSpc>
          <a:spcPct val="50000"/>
        </a:lnSpc>
        <a:spcBef>
          <a:spcPct val="0"/>
        </a:spcBef>
        <a:spcAft>
          <a:spcPct val="0"/>
        </a:spcAft>
        <a:defRPr sz="1600" kern="1200" cap="all">
          <a:solidFill>
            <a:srgbClr val="EA5E2F"/>
          </a:solidFill>
          <a:latin typeface="Helvetica Neue Medium"/>
          <a:ea typeface="ヒラギノ角ゴ Pro W3" charset="0"/>
          <a:cs typeface="Arial" pitchFamily="34" charset="0"/>
        </a:defRPr>
      </a:lvl1pPr>
      <a:lvl2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2pPr>
      <a:lvl3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3pPr>
      <a:lvl4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4pPr>
      <a:lvl5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5pPr>
      <a:lvl6pPr marL="457200" algn="ctr" rtl="0" fontAlgn="base">
        <a:spcBef>
          <a:spcPct val="0"/>
        </a:spcBef>
        <a:spcAft>
          <a:spcPct val="0"/>
        </a:spcAft>
        <a:defRPr sz="4000" b="1">
          <a:solidFill>
            <a:srgbClr val="FF6600"/>
          </a:solidFill>
          <a:latin typeface="Arial" charset="0"/>
          <a:cs typeface="Arial" charset="0"/>
        </a:defRPr>
      </a:lvl6pPr>
      <a:lvl7pPr marL="914400" algn="ctr" rtl="0" fontAlgn="base">
        <a:spcBef>
          <a:spcPct val="0"/>
        </a:spcBef>
        <a:spcAft>
          <a:spcPct val="0"/>
        </a:spcAft>
        <a:defRPr sz="4000" b="1">
          <a:solidFill>
            <a:srgbClr val="FF6600"/>
          </a:solidFill>
          <a:latin typeface="Arial" charset="0"/>
          <a:cs typeface="Arial" charset="0"/>
        </a:defRPr>
      </a:lvl7pPr>
      <a:lvl8pPr marL="1371600" algn="ctr" rtl="0" fontAlgn="base">
        <a:spcBef>
          <a:spcPct val="0"/>
        </a:spcBef>
        <a:spcAft>
          <a:spcPct val="0"/>
        </a:spcAft>
        <a:defRPr sz="4000" b="1">
          <a:solidFill>
            <a:srgbClr val="FF6600"/>
          </a:solidFill>
          <a:latin typeface="Arial" charset="0"/>
          <a:cs typeface="Arial" charset="0"/>
        </a:defRPr>
      </a:lvl8pPr>
      <a:lvl9pPr marL="1828800" algn="ctr" rtl="0" fontAlgn="base">
        <a:spcBef>
          <a:spcPct val="0"/>
        </a:spcBef>
        <a:spcAft>
          <a:spcPct val="0"/>
        </a:spcAft>
        <a:defRPr sz="4000" b="1">
          <a:solidFill>
            <a:srgbClr val="FF6600"/>
          </a:solidFill>
          <a:latin typeface="Arial" charset="0"/>
          <a:cs typeface="Arial" charset="0"/>
        </a:defRPr>
      </a:lvl9pPr>
    </p:titleStyle>
    <p:bodyStyle>
      <a:lvl1pPr marL="342900" indent="-342900" algn="l" rtl="0" eaLnBrk="0" fontAlgn="base" hangingPunct="0">
        <a:spcBef>
          <a:spcPct val="20000"/>
        </a:spcBef>
        <a:spcAft>
          <a:spcPct val="0"/>
        </a:spcAft>
        <a:buClr>
          <a:srgbClr val="EA5E2F"/>
        </a:buClr>
        <a:buFont typeface="Arial" panose="020B0604020202020204" pitchFamily="34" charset="0"/>
        <a:buChar char="•"/>
        <a:defRPr kern="1200">
          <a:solidFill>
            <a:schemeClr val="tx1"/>
          </a:solidFill>
          <a:latin typeface="Arial" pitchFamily="34" charset="0"/>
          <a:ea typeface="ヒラギノ角ゴ Pro W3" charset="0"/>
          <a:cs typeface="Arial" pitchFamily="34" charset="0"/>
        </a:defRPr>
      </a:lvl1pPr>
      <a:lvl2pPr marL="742950" indent="-285750" algn="l" rtl="0" eaLnBrk="0" fontAlgn="base" hangingPunct="0">
        <a:spcBef>
          <a:spcPct val="20000"/>
        </a:spcBef>
        <a:spcAft>
          <a:spcPct val="0"/>
        </a:spcAft>
        <a:buClr>
          <a:srgbClr val="EA5E2F"/>
        </a:buClr>
        <a:buFont typeface="Courier New" panose="02070309020205020404" pitchFamily="49" charset="0"/>
        <a:buChar char="o"/>
        <a:defRPr sz="16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Clr>
          <a:srgbClr val="EA5E2F"/>
        </a:buClr>
        <a:buFont typeface="Wingdings" panose="05000000000000000000" pitchFamily="2" charset="2"/>
        <a:buChar char="§"/>
        <a:defRPr sz="1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Clr>
          <a:srgbClr val="EA5E2F"/>
        </a:buClr>
        <a:buFont typeface="Arial" panose="020B0604020202020204" pitchFamily="34" charset="0"/>
        <a:buChar char="–"/>
        <a:defRPr sz="1200" kern="1200">
          <a:solidFill>
            <a:srgbClr val="EA5E2F"/>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Clr>
          <a:srgbClr val="EA5E2F"/>
        </a:buClr>
        <a:buFont typeface="Arial" panose="020B0604020202020204" pitchFamily="34" charset="0"/>
        <a:buChar char="»"/>
        <a:defRPr sz="1000" kern="1200">
          <a:solidFill>
            <a:srgbClr val="EA5E2F"/>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2.xml"/><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0082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Preparing for the Job Interview</a:t>
            </a:r>
          </a:p>
        </p:txBody>
      </p:sp>
      <p:sp>
        <p:nvSpPr>
          <p:cNvPr id="4" name="Text Placeholder 3"/>
          <p:cNvSpPr>
            <a:spLocks noGrp="1"/>
          </p:cNvSpPr>
          <p:nvPr>
            <p:ph idx="1"/>
          </p:nvPr>
        </p:nvSpPr>
        <p:spPr/>
        <p:txBody>
          <a:bodyPr/>
          <a:lstStyle/>
          <a:p>
            <a:pPr marL="0" indent="0">
              <a:buNone/>
            </a:pPr>
            <a:r>
              <a:rPr lang="en-US" dirty="0"/>
              <a:t>Interview:</a:t>
            </a:r>
          </a:p>
          <a:p>
            <a:pPr indent="-285750"/>
            <a:r>
              <a:rPr lang="en-US" dirty="0"/>
              <a:t>Applicant meets with employer</a:t>
            </a:r>
          </a:p>
          <a:p>
            <a:pPr indent="-285750"/>
            <a:r>
              <a:rPr lang="en-US" dirty="0"/>
              <a:t>Discuss qualifications</a:t>
            </a:r>
          </a:p>
          <a:p>
            <a:pPr indent="-285750"/>
            <a:r>
              <a:rPr lang="en-US" dirty="0"/>
              <a:t>“Show you stuff”</a:t>
            </a:r>
          </a:p>
          <a:p>
            <a:pPr indent="-285750"/>
            <a:r>
              <a:rPr lang="en-US" dirty="0"/>
              <a:t>Make it a success</a:t>
            </a:r>
          </a:p>
        </p:txBody>
      </p:sp>
    </p:spTree>
    <p:extLst>
      <p:ext uri="{BB962C8B-B14F-4D97-AF65-F5344CB8AC3E}">
        <p14:creationId xmlns:p14="http://schemas.microsoft.com/office/powerpoint/2010/main" val="988038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Key Points for a Great First Impression</a:t>
            </a:r>
          </a:p>
        </p:txBody>
      </p:sp>
      <p:sp>
        <p:nvSpPr>
          <p:cNvPr id="4" name="Text Placeholder 3"/>
          <p:cNvSpPr>
            <a:spLocks noGrp="1"/>
          </p:cNvSpPr>
          <p:nvPr>
            <p:ph idx="1"/>
          </p:nvPr>
        </p:nvSpPr>
        <p:spPr/>
        <p:txBody>
          <a:bodyPr/>
          <a:lstStyle/>
          <a:p>
            <a:pPr marL="0" indent="0">
              <a:buNone/>
            </a:pPr>
            <a:r>
              <a:rPr lang="en-US" dirty="0"/>
              <a:t>Punctuality</a:t>
            </a:r>
          </a:p>
          <a:p>
            <a:pPr marL="285750" indent="-285750">
              <a:buFont typeface="Arial" panose="020B0604020202020204" pitchFamily="34" charset="0"/>
              <a:buChar char="•"/>
            </a:pPr>
            <a:r>
              <a:rPr lang="en-US" dirty="0"/>
              <a:t>Arrive on time</a:t>
            </a:r>
          </a:p>
          <a:p>
            <a:pPr marL="285750" indent="-285750">
              <a:buFont typeface="Arial" panose="020B0604020202020204" pitchFamily="34" charset="0"/>
              <a:buChar char="•"/>
            </a:pPr>
            <a:r>
              <a:rPr lang="en-US" dirty="0"/>
              <a:t>Arrive 15 minutes early</a:t>
            </a:r>
          </a:p>
        </p:txBody>
      </p:sp>
    </p:spTree>
    <p:extLst>
      <p:ext uri="{BB962C8B-B14F-4D97-AF65-F5344CB8AC3E}">
        <p14:creationId xmlns:p14="http://schemas.microsoft.com/office/powerpoint/2010/main" val="4050404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Key Points for a Great First Impression</a:t>
            </a:r>
          </a:p>
        </p:txBody>
      </p:sp>
      <p:sp>
        <p:nvSpPr>
          <p:cNvPr id="4" name="Text Placeholder 3"/>
          <p:cNvSpPr>
            <a:spLocks noGrp="1"/>
          </p:cNvSpPr>
          <p:nvPr>
            <p:ph idx="1"/>
          </p:nvPr>
        </p:nvSpPr>
        <p:spPr/>
        <p:txBody>
          <a:bodyPr/>
          <a:lstStyle/>
          <a:p>
            <a:r>
              <a:rPr lang="en-US" dirty="0"/>
              <a:t>Appearance</a:t>
            </a:r>
          </a:p>
          <a:p>
            <a:r>
              <a:rPr lang="en-US" dirty="0"/>
              <a:t>Good personal hygiene</a:t>
            </a:r>
          </a:p>
          <a:p>
            <a:r>
              <a:rPr lang="en-US" dirty="0"/>
              <a:t>Clean and appropriate</a:t>
            </a:r>
          </a:p>
          <a:p>
            <a:r>
              <a:rPr lang="en-US" dirty="0"/>
              <a:t>Avoid:</a:t>
            </a:r>
          </a:p>
          <a:p>
            <a:pPr lvl="1"/>
            <a:r>
              <a:rPr lang="en-US" dirty="0"/>
              <a:t>Hats</a:t>
            </a:r>
          </a:p>
          <a:p>
            <a:pPr lvl="1"/>
            <a:r>
              <a:rPr lang="en-US" dirty="0"/>
              <a:t>T-shirts</a:t>
            </a:r>
          </a:p>
          <a:p>
            <a:pPr lvl="1"/>
            <a:r>
              <a:rPr lang="en-US" dirty="0"/>
              <a:t>Jeans</a:t>
            </a:r>
          </a:p>
          <a:p>
            <a:pPr lvl="1"/>
            <a:r>
              <a:rPr lang="en-US" dirty="0"/>
              <a:t>Sleeveless or midriff tops</a:t>
            </a:r>
          </a:p>
          <a:p>
            <a:pPr lvl="1"/>
            <a:r>
              <a:rPr lang="en-US" dirty="0"/>
              <a:t>Sneakers and sandals</a:t>
            </a:r>
          </a:p>
          <a:p>
            <a:pPr lvl="1"/>
            <a:r>
              <a:rPr lang="en-US" dirty="0"/>
              <a:t>Excessive jewelry, makeup, strong perfume</a:t>
            </a:r>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6406" b="6406"/>
          <a:stretch>
            <a:fillRect/>
          </a:stretch>
        </p:blipFill>
        <p:spPr/>
      </p:pic>
    </p:spTree>
    <p:extLst>
      <p:ext uri="{BB962C8B-B14F-4D97-AF65-F5344CB8AC3E}">
        <p14:creationId xmlns:p14="http://schemas.microsoft.com/office/powerpoint/2010/main" val="1872603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Key Points for a Great First Impression</a:t>
            </a:r>
          </a:p>
        </p:txBody>
      </p:sp>
      <p:sp>
        <p:nvSpPr>
          <p:cNvPr id="4" name="Text Placeholder 3"/>
          <p:cNvSpPr>
            <a:spLocks noGrp="1"/>
          </p:cNvSpPr>
          <p:nvPr>
            <p:ph idx="1"/>
          </p:nvPr>
        </p:nvSpPr>
        <p:spPr/>
        <p:txBody>
          <a:bodyPr/>
          <a:lstStyle/>
          <a:p>
            <a:pPr marL="0" indent="0">
              <a:buNone/>
            </a:pPr>
            <a:r>
              <a:rPr lang="en-US" dirty="0"/>
              <a:t>Positive attitude</a:t>
            </a:r>
          </a:p>
          <a:p>
            <a:pPr marL="285750" indent="-285750">
              <a:buFont typeface="Arial" panose="020B0604020202020204" pitchFamily="34" charset="0"/>
              <a:buChar char="•"/>
            </a:pPr>
            <a:r>
              <a:rPr lang="en-US" dirty="0"/>
              <a:t>Smile</a:t>
            </a:r>
          </a:p>
          <a:p>
            <a:pPr marL="285750" indent="-285750">
              <a:buFont typeface="Arial" panose="020B0604020202020204" pitchFamily="34" charset="0"/>
              <a:buChar char="•"/>
            </a:pPr>
            <a:r>
              <a:rPr lang="en-US" dirty="0"/>
              <a:t>Enthusiasm</a:t>
            </a:r>
          </a:p>
          <a:p>
            <a:pPr marL="285750" indent="-285750">
              <a:buFont typeface="Arial" panose="020B0604020202020204" pitchFamily="34" charset="0"/>
              <a:buChar char="•"/>
            </a:pPr>
            <a:r>
              <a:rPr lang="en-US" dirty="0"/>
              <a:t>Calm under pressure</a:t>
            </a:r>
          </a:p>
        </p:txBody>
      </p:sp>
    </p:spTree>
    <p:extLst>
      <p:ext uri="{BB962C8B-B14F-4D97-AF65-F5344CB8AC3E}">
        <p14:creationId xmlns:p14="http://schemas.microsoft.com/office/powerpoint/2010/main" val="2385299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Key Points for a Great First Impression</a:t>
            </a:r>
          </a:p>
        </p:txBody>
      </p:sp>
      <p:sp>
        <p:nvSpPr>
          <p:cNvPr id="4" name="Text Placeholder 3"/>
          <p:cNvSpPr>
            <a:spLocks noGrp="1"/>
          </p:cNvSpPr>
          <p:nvPr>
            <p:ph idx="1"/>
          </p:nvPr>
        </p:nvSpPr>
        <p:spPr/>
        <p:txBody>
          <a:bodyPr/>
          <a:lstStyle/>
          <a:p>
            <a:pPr marL="0" indent="0">
              <a:buNone/>
            </a:pPr>
            <a:r>
              <a:rPr lang="en-US" dirty="0"/>
              <a:t>Good manners</a:t>
            </a:r>
          </a:p>
          <a:p>
            <a:pPr marL="285750" indent="-285750">
              <a:buFont typeface="Arial" panose="020B0604020202020204" pitchFamily="34" charset="0"/>
              <a:buChar char="•"/>
            </a:pPr>
            <a:r>
              <a:rPr lang="en-US" dirty="0"/>
              <a:t>Etiquette</a:t>
            </a:r>
          </a:p>
          <a:p>
            <a:pPr marL="285750" indent="-285750">
              <a:buFont typeface="Arial" panose="020B0604020202020204" pitchFamily="34" charset="0"/>
              <a:buChar char="•"/>
            </a:pPr>
            <a:r>
              <a:rPr lang="en-US" dirty="0"/>
              <a:t>Considerate and thoughtful</a:t>
            </a:r>
          </a:p>
          <a:p>
            <a:pPr marL="285750" indent="-285750">
              <a:buFont typeface="Arial" panose="020B0604020202020204" pitchFamily="34" charset="0"/>
              <a:buChar char="•"/>
            </a:pPr>
            <a:r>
              <a:rPr lang="en-US" dirty="0"/>
              <a:t>Smile, shake hands, friendly greeting</a:t>
            </a:r>
          </a:p>
          <a:p>
            <a:pPr marL="285750" indent="-285750">
              <a:buFont typeface="Arial" panose="020B0604020202020204" pitchFamily="34" charset="0"/>
              <a:buChar char="•"/>
            </a:pPr>
            <a:r>
              <a:rPr lang="en-US" dirty="0"/>
              <a:t>Use “Mr.” or “Ms.”</a:t>
            </a:r>
          </a:p>
          <a:p>
            <a:pPr marL="285750" indent="-285750">
              <a:buFont typeface="Arial" panose="020B0604020202020204" pitchFamily="34" charset="0"/>
              <a:buChar char="•"/>
            </a:pPr>
            <a:r>
              <a:rPr lang="en-US" dirty="0"/>
              <a:t>Wait to be seated until invited</a:t>
            </a:r>
          </a:p>
          <a:p>
            <a:pPr marL="285750" indent="-285750">
              <a:buFont typeface="Arial" panose="020B0604020202020204" pitchFamily="34" charset="0"/>
              <a:buChar char="•"/>
            </a:pPr>
            <a:r>
              <a:rPr lang="en-US" dirty="0"/>
              <a:t>Avoid fidgeting</a:t>
            </a:r>
          </a:p>
          <a:p>
            <a:pPr marL="285750" indent="-285750">
              <a:buFont typeface="Arial" panose="020B0604020202020204" pitchFamily="34" charset="0"/>
              <a:buChar char="•"/>
            </a:pPr>
            <a:r>
              <a:rPr lang="en-US" dirty="0"/>
              <a:t>Make eye contact</a:t>
            </a:r>
          </a:p>
          <a:p>
            <a:pPr marL="285750" indent="-285750">
              <a:buFont typeface="Arial" panose="020B0604020202020204" pitchFamily="34" charset="0"/>
              <a:buChar char="•"/>
            </a:pPr>
            <a:r>
              <a:rPr lang="en-US" dirty="0"/>
              <a:t>Pay attention</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570771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Interview</a:t>
            </a:r>
          </a:p>
        </p:txBody>
      </p:sp>
      <p:sp>
        <p:nvSpPr>
          <p:cNvPr id="4" name="Text Placeholder 3"/>
          <p:cNvSpPr>
            <a:spLocks noGrp="1"/>
          </p:cNvSpPr>
          <p:nvPr>
            <p:ph idx="1"/>
          </p:nvPr>
        </p:nvSpPr>
        <p:spPr/>
        <p:txBody>
          <a:bodyPr/>
          <a:lstStyle/>
          <a:p>
            <a:pPr marL="0" indent="0">
              <a:buNone/>
            </a:pPr>
            <a:r>
              <a:rPr lang="en-US" dirty="0"/>
              <a:t>Interview is a chance to:</a:t>
            </a:r>
          </a:p>
          <a:p>
            <a:pPr marL="285750" indent="-285750">
              <a:buFont typeface="Arial" panose="020B0604020202020204" pitchFamily="34" charset="0"/>
              <a:buChar char="•"/>
            </a:pPr>
            <a:r>
              <a:rPr lang="en-US" dirty="0"/>
              <a:t>Visit a workplace</a:t>
            </a:r>
          </a:p>
          <a:p>
            <a:pPr marL="285750" indent="-285750">
              <a:buFont typeface="Arial" panose="020B0604020202020204" pitchFamily="34" charset="0"/>
              <a:buChar char="•"/>
            </a:pPr>
            <a:r>
              <a:rPr lang="en-US" dirty="0"/>
              <a:t>Learn more about a job</a:t>
            </a:r>
          </a:p>
          <a:p>
            <a:pPr marL="285750" indent="-285750">
              <a:buFont typeface="Arial" panose="020B0604020202020204" pitchFamily="34" charset="0"/>
              <a:buChar char="•"/>
            </a:pPr>
            <a:r>
              <a:rPr lang="en-US" dirty="0"/>
              <a:t>Meet new people</a:t>
            </a:r>
          </a:p>
          <a:p>
            <a:pPr marL="285750" indent="-285750">
              <a:buFont typeface="Arial" panose="020B0604020202020204" pitchFamily="34" charset="0"/>
              <a:buChar char="•"/>
            </a:pPr>
            <a:r>
              <a:rPr lang="en-US" dirty="0" smtClean="0"/>
              <a:t>Make a first </a:t>
            </a:r>
            <a:r>
              <a:rPr lang="en-US" dirty="0"/>
              <a:t>impression</a:t>
            </a:r>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147290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Interview</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Lasts about an hour</a:t>
            </a:r>
          </a:p>
          <a:p>
            <a:pPr marL="285750" indent="-285750">
              <a:buFont typeface="Arial" panose="020B0604020202020204" pitchFamily="34" charset="0"/>
              <a:buChar char="•"/>
            </a:pPr>
            <a:r>
              <a:rPr lang="en-US" dirty="0"/>
              <a:t>Employer asks questions</a:t>
            </a:r>
          </a:p>
          <a:p>
            <a:pPr marL="285750" indent="-285750">
              <a:buFont typeface="Arial" panose="020B0604020202020204" pitchFamily="34" charset="0"/>
              <a:buChar char="•"/>
            </a:pPr>
            <a:r>
              <a:rPr lang="en-US" dirty="0"/>
              <a:t>Good fit</a:t>
            </a:r>
          </a:p>
          <a:p>
            <a:endParaRPr lang="en-US" dirty="0"/>
          </a:p>
          <a:p>
            <a:pPr marL="0" indent="0">
              <a:buNone/>
            </a:pPr>
            <a:r>
              <a:rPr lang="en-US" dirty="0"/>
              <a:t>Bring:</a:t>
            </a:r>
          </a:p>
          <a:p>
            <a:pPr marL="285750" indent="-285750">
              <a:buFont typeface="Arial" panose="020B0604020202020204" pitchFamily="34" charset="0"/>
              <a:buChar char="•"/>
            </a:pPr>
            <a:r>
              <a:rPr lang="en-US" dirty="0"/>
              <a:t>Notepad and pen</a:t>
            </a:r>
          </a:p>
          <a:p>
            <a:pPr marL="285750" indent="-285750">
              <a:buFont typeface="Arial" panose="020B0604020202020204" pitchFamily="34" charset="0"/>
              <a:buChar char="•"/>
            </a:pPr>
            <a:r>
              <a:rPr lang="en-US" dirty="0" smtClean="0"/>
              <a:t>Résumé</a:t>
            </a:r>
          </a:p>
          <a:p>
            <a:pPr marL="285750" indent="-285750">
              <a:buFont typeface="Arial" panose="020B0604020202020204" pitchFamily="34" charset="0"/>
              <a:buChar char="•"/>
            </a:pPr>
            <a:r>
              <a:rPr lang="en-US" dirty="0" smtClean="0"/>
              <a:t>References</a:t>
            </a:r>
          </a:p>
          <a:p>
            <a:pPr marL="285750" indent="-285750">
              <a:buFont typeface="Arial" panose="020B0604020202020204" pitchFamily="34" charset="0"/>
              <a:buChar char="•"/>
            </a:pPr>
            <a:r>
              <a:rPr lang="en-US" dirty="0" smtClean="0"/>
              <a:t>Identification</a:t>
            </a:r>
            <a:endParaRPr lang="en-US" dirty="0"/>
          </a:p>
          <a:p>
            <a:pPr marL="28575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279556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Tips</a:t>
            </a:r>
          </a:p>
        </p:txBody>
      </p:sp>
      <p:sp>
        <p:nvSpPr>
          <p:cNvPr id="4" name="Text Placeholder 3"/>
          <p:cNvSpPr>
            <a:spLocks noGrp="1"/>
          </p:cNvSpPr>
          <p:nvPr>
            <p:ph idx="1"/>
          </p:nvPr>
        </p:nvSpPr>
        <p:spPr/>
        <p:txBody>
          <a:bodyPr/>
          <a:lstStyle/>
          <a:p>
            <a:pPr marL="342900" indent="-342900">
              <a:buAutoNum type="arabicPeriod"/>
            </a:pPr>
            <a:r>
              <a:rPr lang="en-US" dirty="0"/>
              <a:t>Research the company</a:t>
            </a:r>
          </a:p>
          <a:p>
            <a:pPr marL="342900" indent="-342900">
              <a:buAutoNum type="arabicPeriod"/>
            </a:pPr>
            <a:r>
              <a:rPr lang="en-US" dirty="0"/>
              <a:t>Arrive early</a:t>
            </a:r>
          </a:p>
          <a:p>
            <a:pPr marL="342900" indent="-342900">
              <a:buAutoNum type="arabicPeriod"/>
            </a:pPr>
            <a:r>
              <a:rPr lang="en-US" dirty="0" smtClean="0"/>
              <a:t>Have a clean</a:t>
            </a:r>
            <a:r>
              <a:rPr lang="en-US" dirty="0"/>
              <a:t>, neat appearance</a:t>
            </a:r>
          </a:p>
          <a:p>
            <a:pPr marL="342900" indent="-342900">
              <a:buAutoNum type="arabicPeriod"/>
            </a:pPr>
            <a:r>
              <a:rPr lang="en-US" dirty="0"/>
              <a:t>Be courteous and respectful</a:t>
            </a:r>
          </a:p>
          <a:p>
            <a:pPr marL="342900" indent="-342900">
              <a:buAutoNum type="arabicPeriod"/>
            </a:pPr>
            <a:r>
              <a:rPr lang="en-US" dirty="0" smtClean="0"/>
              <a:t>Use a firm </a:t>
            </a:r>
            <a:r>
              <a:rPr lang="en-US" dirty="0"/>
              <a:t>handshake and smile</a:t>
            </a:r>
          </a:p>
          <a:p>
            <a:pPr marL="342900" indent="-342900">
              <a:buFont typeface="Arial" panose="020B0604020202020204" pitchFamily="34" charset="0"/>
              <a:buAutoNum type="arabicPeriod"/>
            </a:pPr>
            <a:r>
              <a:rPr lang="en-US" dirty="0"/>
              <a:t>Turn off your cell phone</a:t>
            </a:r>
          </a:p>
          <a:p>
            <a:endParaRPr lang="en-US" dirty="0"/>
          </a:p>
          <a:p>
            <a:pPr marL="342900" indent="-342900">
              <a:buAutoNum type="arabicPeriod"/>
            </a:pPr>
            <a:endParaRPr lang="en-US" dirty="0"/>
          </a:p>
          <a:p>
            <a:pPr marL="28575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887352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Tips</a:t>
            </a:r>
          </a:p>
        </p:txBody>
      </p:sp>
      <p:sp>
        <p:nvSpPr>
          <p:cNvPr id="4" name="Text Placeholder 3"/>
          <p:cNvSpPr>
            <a:spLocks noGrp="1"/>
          </p:cNvSpPr>
          <p:nvPr>
            <p:ph idx="1"/>
          </p:nvPr>
        </p:nvSpPr>
        <p:spPr/>
        <p:txBody>
          <a:bodyPr/>
          <a:lstStyle/>
          <a:p>
            <a:pPr marL="342900" indent="-342900">
              <a:buAutoNum type="arabicPeriod" startAt="7"/>
            </a:pPr>
            <a:r>
              <a:rPr lang="en-US" dirty="0"/>
              <a:t>Be eager and enthusiastic</a:t>
            </a:r>
          </a:p>
          <a:p>
            <a:pPr marL="342900" indent="-342900">
              <a:buAutoNum type="arabicPeriod" startAt="7"/>
            </a:pPr>
            <a:r>
              <a:rPr lang="en-US" dirty="0"/>
              <a:t>Know your strengths</a:t>
            </a:r>
          </a:p>
          <a:p>
            <a:pPr marL="342900" indent="-342900">
              <a:buAutoNum type="arabicPeriod" startAt="7"/>
            </a:pPr>
            <a:r>
              <a:rPr lang="en-US" dirty="0"/>
              <a:t>Explain why are you interested</a:t>
            </a:r>
          </a:p>
          <a:p>
            <a:pPr marL="342900" indent="-342900">
              <a:buAutoNum type="arabicPeriod" startAt="7"/>
            </a:pPr>
            <a:r>
              <a:rPr lang="en-US" dirty="0"/>
              <a:t>Ask questions</a:t>
            </a:r>
          </a:p>
          <a:p>
            <a:pPr marL="342900" indent="-342900">
              <a:buAutoNum type="arabicPeriod" startAt="7"/>
            </a:pPr>
            <a:r>
              <a:rPr lang="en-US" dirty="0" smtClean="0"/>
              <a:t>Write a thank-you </a:t>
            </a:r>
            <a:r>
              <a:rPr lang="en-US" dirty="0"/>
              <a:t>note</a:t>
            </a:r>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559493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Interview</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Practice</a:t>
            </a:r>
          </a:p>
          <a:p>
            <a:pPr marL="285750" indent="-285750">
              <a:buFont typeface="Arial" panose="020B0604020202020204" pitchFamily="34" charset="0"/>
              <a:buChar char="•"/>
            </a:pPr>
            <a:r>
              <a:rPr lang="en-US" dirty="0" smtClean="0"/>
              <a:t>Give</a:t>
            </a:r>
            <a:r>
              <a:rPr lang="en-US" dirty="0" smtClean="0"/>
              <a:t> honest </a:t>
            </a:r>
            <a:r>
              <a:rPr lang="en-US" dirty="0"/>
              <a:t>and complete answers</a:t>
            </a:r>
          </a:p>
          <a:p>
            <a:pPr marL="285750" indent="-285750">
              <a:buFont typeface="Arial" panose="020B0604020202020204" pitchFamily="34" charset="0"/>
              <a:buChar char="•"/>
            </a:pPr>
            <a:r>
              <a:rPr lang="en-US" dirty="0"/>
              <a:t>Prepare answers to common questions</a:t>
            </a:r>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240478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Job Search</a:t>
            </a:r>
          </a:p>
        </p:txBody>
      </p:sp>
      <p:sp>
        <p:nvSpPr>
          <p:cNvPr id="3" name="Content Placeholder 2"/>
          <p:cNvSpPr>
            <a:spLocks noGrp="1"/>
          </p:cNvSpPr>
          <p:nvPr>
            <p:ph idx="1"/>
          </p:nvPr>
        </p:nvSpPr>
        <p:spPr/>
        <p:txBody>
          <a:bodyPr/>
          <a:lstStyle/>
          <a:p>
            <a:pPr marL="0" indent="0">
              <a:buNone/>
            </a:pPr>
            <a:r>
              <a:rPr lang="en-US" dirty="0"/>
              <a:t>Where to find jobs:</a:t>
            </a:r>
          </a:p>
          <a:p>
            <a:pPr marL="285750" indent="-285750"/>
            <a:r>
              <a:rPr lang="en-US" dirty="0"/>
              <a:t>Employers recruit graduates</a:t>
            </a:r>
          </a:p>
          <a:p>
            <a:pPr marL="285750" indent="-285750"/>
            <a:r>
              <a:rPr lang="en-US" dirty="0" smtClean="0"/>
              <a:t>Employment </a:t>
            </a:r>
            <a:r>
              <a:rPr lang="en-US" dirty="0"/>
              <a:t>ads</a:t>
            </a:r>
          </a:p>
          <a:p>
            <a:pPr marL="285750" indent="-285750"/>
            <a:r>
              <a:rPr lang="en-US" dirty="0"/>
              <a:t>Networking and personal contacts</a:t>
            </a:r>
          </a:p>
          <a:p>
            <a:pPr marL="285750" indent="-285750"/>
            <a:r>
              <a:rPr lang="en-US" dirty="0"/>
              <a:t>Community and school placement agencies</a:t>
            </a:r>
          </a:p>
          <a:p>
            <a:pPr marL="285750" indent="-285750"/>
            <a:r>
              <a:rPr lang="en-US" dirty="0"/>
              <a:t>Employment agencies</a:t>
            </a:r>
          </a:p>
          <a:p>
            <a:pPr marL="285750" indent="-285750"/>
            <a:r>
              <a:rPr lang="en-US" dirty="0"/>
              <a:t>Online job advertisements</a:t>
            </a:r>
          </a:p>
          <a:p>
            <a:pPr marL="285750" indent="-285750"/>
            <a:r>
              <a:rPr lang="en-US" dirty="0"/>
              <a:t>Job fairs</a:t>
            </a:r>
          </a:p>
          <a:p>
            <a:pPr marL="285750" indent="-285750"/>
            <a:r>
              <a:rPr lang="en-US" dirty="0"/>
              <a:t>Youth work studies and internships</a:t>
            </a:r>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6406" b="6406"/>
          <a:stretch>
            <a:fillRect/>
          </a:stretch>
        </p:blipFill>
        <p:spPr/>
      </p:pic>
      <p:sp>
        <p:nvSpPr>
          <p:cNvPr id="5" name="Slide Number Placeholder 4"/>
          <p:cNvSpPr>
            <a:spLocks noGrp="1"/>
          </p:cNvSpPr>
          <p:nvPr>
            <p:ph type="sldNum" sz="quarter" idx="12"/>
          </p:nvPr>
        </p:nvSpPr>
        <p:spPr/>
        <p:txBody>
          <a:bodyPr/>
          <a:lstStyle/>
          <a:p>
            <a:fld id="{79FD154E-4DA1-4FAB-93F6-B070DA647F2E}" type="slidenum">
              <a:rPr lang="en-US" altLang="en-US" smtClean="0"/>
              <a:pPr/>
              <a:t>2</a:t>
            </a:fld>
            <a:endParaRPr lang="en-US" altLang="en-US" dirty="0"/>
          </a:p>
        </p:txBody>
      </p:sp>
    </p:spTree>
    <p:extLst>
      <p:ext uri="{BB962C8B-B14F-4D97-AF65-F5344CB8AC3E}">
        <p14:creationId xmlns:p14="http://schemas.microsoft.com/office/powerpoint/2010/main" val="3531609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Questions and Answers</a:t>
            </a:r>
          </a:p>
        </p:txBody>
      </p:sp>
      <p:sp>
        <p:nvSpPr>
          <p:cNvPr id="4" name="Text Placeholder 3"/>
          <p:cNvSpPr>
            <a:spLocks noGrp="1"/>
          </p:cNvSpPr>
          <p:nvPr>
            <p:ph idx="1"/>
          </p:nvPr>
        </p:nvSpPr>
        <p:spPr/>
        <p:txBody>
          <a:bodyPr/>
          <a:lstStyle/>
          <a:p>
            <a:pPr marL="0" indent="0">
              <a:buNone/>
            </a:pPr>
            <a:r>
              <a:rPr lang="en-US" dirty="0"/>
              <a:t>Closed </a:t>
            </a:r>
            <a:r>
              <a:rPr lang="en-US" dirty="0" smtClean="0"/>
              <a:t>questions:</a:t>
            </a:r>
            <a:endParaRPr lang="en-US" dirty="0"/>
          </a:p>
          <a:p>
            <a:pPr marL="285750" indent="-285750">
              <a:buFont typeface="Arial" panose="020B0604020202020204" pitchFamily="34" charset="0"/>
              <a:buChar char="•"/>
            </a:pPr>
            <a:r>
              <a:rPr lang="en-US" dirty="0"/>
              <a:t>Yes or no statement</a:t>
            </a:r>
          </a:p>
          <a:p>
            <a:pPr marL="285750" indent="-285750">
              <a:buFont typeface="Arial" panose="020B0604020202020204" pitchFamily="34" charset="0"/>
              <a:buChar char="•"/>
            </a:pPr>
            <a:r>
              <a:rPr lang="en-US" dirty="0"/>
              <a:t>Do not lead anywhere</a:t>
            </a:r>
          </a:p>
          <a:p>
            <a:pPr marL="0" indent="0">
              <a:buNone/>
            </a:pPr>
            <a:endParaRPr lang="en-US" dirty="0"/>
          </a:p>
          <a:p>
            <a:pPr marL="0" indent="0">
              <a:buNone/>
            </a:pPr>
            <a:r>
              <a:rPr lang="en-US" dirty="0"/>
              <a:t>Open-ended </a:t>
            </a:r>
            <a:r>
              <a:rPr lang="en-US" dirty="0" smtClean="0"/>
              <a:t>questions:</a:t>
            </a:r>
            <a:endParaRPr lang="en-US" dirty="0"/>
          </a:p>
          <a:p>
            <a:pPr marL="285750" indent="-285750">
              <a:buFont typeface="Arial" panose="020B0604020202020204" pitchFamily="34" charset="0"/>
              <a:buChar char="•"/>
            </a:pPr>
            <a:r>
              <a:rPr lang="en-US" dirty="0"/>
              <a:t>Talk about yourself</a:t>
            </a:r>
          </a:p>
          <a:p>
            <a:pPr marL="285750" indent="-285750">
              <a:buFont typeface="Arial" panose="020B0604020202020204" pitchFamily="34" charset="0"/>
              <a:buChar char="•"/>
            </a:pPr>
            <a:r>
              <a:rPr lang="en-US" dirty="0"/>
              <a:t>Thought-provoking</a:t>
            </a:r>
          </a:p>
          <a:p>
            <a:pPr marL="285750" indent="-285750">
              <a:buFont typeface="Arial" panose="020B0604020202020204" pitchFamily="34" charset="0"/>
              <a:buChar char="•"/>
            </a:pPr>
            <a:r>
              <a:rPr lang="en-US" dirty="0"/>
              <a:t>Develop in-depth responses</a:t>
            </a:r>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784180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a:t>
            </a:r>
          </a:p>
        </p:txBody>
      </p:sp>
      <p:sp>
        <p:nvSpPr>
          <p:cNvPr id="4" name="Text Placeholder 3"/>
          <p:cNvSpPr>
            <a:spLocks noGrp="1"/>
          </p:cNvSpPr>
          <p:nvPr>
            <p:ph idx="1"/>
          </p:nvPr>
        </p:nvSpPr>
        <p:spPr/>
        <p:txBody>
          <a:bodyPr>
            <a:normAutofit/>
          </a:bodyPr>
          <a:lstStyle/>
          <a:p>
            <a:pPr marL="0" indent="0">
              <a:buNone/>
            </a:pPr>
            <a:r>
              <a:rPr lang="en-US" sz="3400" b="1" dirty="0"/>
              <a:t>Why do you want to work for this company? </a:t>
            </a:r>
          </a:p>
          <a:p>
            <a:pPr marL="0" indent="0">
              <a:buNone/>
            </a:pPr>
            <a:endParaRPr lang="en-US" sz="3400" b="1" dirty="0"/>
          </a:p>
          <a:p>
            <a:pPr marL="0" indent="0">
              <a:buNone/>
            </a:pPr>
            <a:r>
              <a:rPr lang="en-US" sz="3400" b="1" dirty="0"/>
              <a:t>Why do you want to be a __________ in this company?</a:t>
            </a:r>
            <a:endParaRPr lang="en-US" sz="3400"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099707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Response</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Why company or job interest you</a:t>
            </a:r>
          </a:p>
          <a:p>
            <a:pPr marL="285750" indent="-285750">
              <a:buFont typeface="Arial" panose="020B0604020202020204" pitchFamily="34" charset="0"/>
              <a:buChar char="•"/>
            </a:pPr>
            <a:r>
              <a:rPr lang="en-US" dirty="0"/>
              <a:t>Avoid reference to money</a:t>
            </a:r>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920521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a:t>
            </a:r>
          </a:p>
        </p:txBody>
      </p:sp>
      <p:sp>
        <p:nvSpPr>
          <p:cNvPr id="4" name="Text Placeholder 3"/>
          <p:cNvSpPr>
            <a:spLocks noGrp="1"/>
          </p:cNvSpPr>
          <p:nvPr>
            <p:ph idx="1"/>
          </p:nvPr>
        </p:nvSpPr>
        <p:spPr/>
        <p:txBody>
          <a:bodyPr>
            <a:normAutofit/>
          </a:bodyPr>
          <a:lstStyle/>
          <a:p>
            <a:pPr marL="0" indent="0">
              <a:buNone/>
            </a:pPr>
            <a:r>
              <a:rPr lang="en-US" sz="3400" b="1" dirty="0"/>
              <a:t>What contributions can you make to this company?</a:t>
            </a:r>
            <a:endParaRPr lang="en-US" sz="3400"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899268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Response</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Qualifications</a:t>
            </a:r>
          </a:p>
          <a:p>
            <a:pPr marL="285750" indent="-285750">
              <a:buFont typeface="Arial" panose="020B0604020202020204" pitchFamily="34" charset="0"/>
              <a:buChar char="•"/>
            </a:pPr>
            <a:r>
              <a:rPr lang="en-US" dirty="0"/>
              <a:t>Skills</a:t>
            </a:r>
          </a:p>
          <a:p>
            <a:pPr marL="285750" indent="-285750">
              <a:buFont typeface="Arial" panose="020B0604020202020204" pitchFamily="34" charset="0"/>
              <a:buChar char="•"/>
            </a:pPr>
            <a:r>
              <a:rPr lang="en-US" dirty="0"/>
              <a:t>Benefit to company</a:t>
            </a:r>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513512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a:t>
            </a:r>
          </a:p>
        </p:txBody>
      </p:sp>
      <p:sp>
        <p:nvSpPr>
          <p:cNvPr id="4" name="Text Placeholder 3"/>
          <p:cNvSpPr>
            <a:spLocks noGrp="1"/>
          </p:cNvSpPr>
          <p:nvPr>
            <p:ph idx="1"/>
          </p:nvPr>
        </p:nvSpPr>
        <p:spPr/>
        <p:txBody>
          <a:bodyPr>
            <a:normAutofit/>
          </a:bodyPr>
          <a:lstStyle/>
          <a:p>
            <a:pPr marL="0" indent="0">
              <a:buNone/>
            </a:pPr>
            <a:r>
              <a:rPr lang="en-US" sz="3400" b="1" dirty="0"/>
              <a:t>How did you hear about us?</a:t>
            </a:r>
            <a:endParaRPr lang="en-US" sz="3400"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050283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Response</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Newspaper</a:t>
            </a:r>
          </a:p>
          <a:p>
            <a:pPr marL="285750" indent="-285750">
              <a:buFont typeface="Arial" panose="020B0604020202020204" pitchFamily="34" charset="0"/>
              <a:buChar char="•"/>
            </a:pPr>
            <a:r>
              <a:rPr lang="en-US" dirty="0"/>
              <a:t>Website</a:t>
            </a:r>
          </a:p>
          <a:p>
            <a:pPr marL="285750" indent="-285750">
              <a:buFont typeface="Arial" panose="020B0604020202020204" pitchFamily="34" charset="0"/>
              <a:buChar char="•"/>
            </a:pPr>
            <a:r>
              <a:rPr lang="en-US" dirty="0"/>
              <a:t>Friend</a:t>
            </a:r>
          </a:p>
          <a:p>
            <a:pPr marL="285750" indent="-285750">
              <a:buFont typeface="Arial" panose="020B0604020202020204" pitchFamily="34" charset="0"/>
              <a:buChar char="•"/>
            </a:pPr>
            <a:r>
              <a:rPr lang="en-US" dirty="0"/>
              <a:t>Relative</a:t>
            </a:r>
          </a:p>
          <a:p>
            <a:pPr marL="285750" indent="-285750">
              <a:buFont typeface="Arial" panose="020B0604020202020204" pitchFamily="34" charset="0"/>
              <a:buChar char="•"/>
            </a:pPr>
            <a:r>
              <a:rPr lang="en-US" dirty="0"/>
              <a:t>Teacher</a:t>
            </a:r>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87128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a:t>
            </a:r>
          </a:p>
        </p:txBody>
      </p:sp>
      <p:sp>
        <p:nvSpPr>
          <p:cNvPr id="4" name="Text Placeholder 3"/>
          <p:cNvSpPr>
            <a:spLocks noGrp="1"/>
          </p:cNvSpPr>
          <p:nvPr>
            <p:ph idx="1"/>
          </p:nvPr>
        </p:nvSpPr>
        <p:spPr/>
        <p:txBody>
          <a:bodyPr>
            <a:normAutofit/>
          </a:bodyPr>
          <a:lstStyle/>
          <a:p>
            <a:pPr marL="0" indent="0">
              <a:buNone/>
            </a:pPr>
            <a:r>
              <a:rPr lang="en-US" sz="3400" b="1" dirty="0"/>
              <a:t>How many jobs have you had during the past three years?</a:t>
            </a:r>
            <a:endParaRPr lang="en-US" sz="3400"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450074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Response</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State number of jobs</a:t>
            </a:r>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719646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a:t>
            </a:r>
          </a:p>
        </p:txBody>
      </p:sp>
      <p:sp>
        <p:nvSpPr>
          <p:cNvPr id="4" name="Text Placeholder 3"/>
          <p:cNvSpPr>
            <a:spLocks noGrp="1"/>
          </p:cNvSpPr>
          <p:nvPr>
            <p:ph idx="1"/>
          </p:nvPr>
        </p:nvSpPr>
        <p:spPr/>
        <p:txBody>
          <a:bodyPr>
            <a:normAutofit/>
          </a:bodyPr>
          <a:lstStyle/>
          <a:p>
            <a:pPr marL="0" indent="0">
              <a:buNone/>
            </a:pPr>
            <a:r>
              <a:rPr lang="en-US" sz="3400" b="1" dirty="0"/>
              <a:t>What exactly did/do you do at your last job/current job?</a:t>
            </a: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995099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Steps for Searching for a Job</a:t>
            </a:r>
          </a:p>
        </p:txBody>
      </p:sp>
      <p:sp>
        <p:nvSpPr>
          <p:cNvPr id="4" name="Text Placeholder 3"/>
          <p:cNvSpPr>
            <a:spLocks noGrp="1"/>
          </p:cNvSpPr>
          <p:nvPr>
            <p:ph idx="1"/>
          </p:nvPr>
        </p:nvSpPr>
        <p:spPr/>
        <p:txBody>
          <a:bodyPr/>
          <a:lstStyle/>
          <a:p>
            <a:pPr marL="342900" indent="-342900">
              <a:buAutoNum type="arabicPeriod"/>
            </a:pPr>
            <a:r>
              <a:rPr lang="en-US" dirty="0"/>
              <a:t>Decide the characteristics you want</a:t>
            </a:r>
          </a:p>
          <a:p>
            <a:pPr marL="342900" indent="-342900">
              <a:buAutoNum type="arabicPeriod"/>
            </a:pPr>
            <a:r>
              <a:rPr lang="en-US" dirty="0"/>
              <a:t>Identify areas to compromise</a:t>
            </a:r>
          </a:p>
          <a:p>
            <a:pPr marL="342900" indent="-342900">
              <a:buAutoNum type="arabicPeriod"/>
            </a:pPr>
            <a:r>
              <a:rPr lang="en-US" dirty="0"/>
              <a:t>Gather information for applying</a:t>
            </a:r>
          </a:p>
          <a:p>
            <a:pPr marL="342900" indent="-342900">
              <a:buAutoNum type="arabicPeriod"/>
            </a:pPr>
            <a:r>
              <a:rPr lang="en-US" dirty="0"/>
              <a:t>Create documents needed</a:t>
            </a:r>
          </a:p>
          <a:p>
            <a:pPr marL="342900" indent="-342900">
              <a:buAutoNum type="arabicPeriod"/>
            </a:pPr>
            <a:r>
              <a:rPr lang="en-US" dirty="0"/>
              <a:t>Identify search methods</a:t>
            </a:r>
          </a:p>
        </p:txBody>
      </p:sp>
    </p:spTree>
    <p:extLst>
      <p:ext uri="{BB962C8B-B14F-4D97-AF65-F5344CB8AC3E}">
        <p14:creationId xmlns:p14="http://schemas.microsoft.com/office/powerpoint/2010/main" val="295523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Response</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Responsibilities</a:t>
            </a:r>
          </a:p>
          <a:p>
            <a:pPr marL="285750" indent="-285750">
              <a:buFont typeface="Arial" panose="020B0604020202020204" pitchFamily="34" charset="0"/>
              <a:buChar char="•"/>
            </a:pPr>
            <a:r>
              <a:rPr lang="en-US" dirty="0"/>
              <a:t>Duties</a:t>
            </a:r>
          </a:p>
          <a:p>
            <a:pPr marL="285750" indent="-285750">
              <a:buFont typeface="Arial" panose="020B0604020202020204" pitchFamily="34" charset="0"/>
              <a:buChar char="•"/>
            </a:pPr>
            <a:r>
              <a:rPr lang="en-US" dirty="0"/>
              <a:t>Achievements</a:t>
            </a:r>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7081387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a:t>
            </a:r>
          </a:p>
        </p:txBody>
      </p:sp>
      <p:sp>
        <p:nvSpPr>
          <p:cNvPr id="4" name="Text Placeholder 3"/>
          <p:cNvSpPr>
            <a:spLocks noGrp="1"/>
          </p:cNvSpPr>
          <p:nvPr>
            <p:ph idx="1"/>
          </p:nvPr>
        </p:nvSpPr>
        <p:spPr/>
        <p:txBody>
          <a:bodyPr>
            <a:normAutofit/>
          </a:bodyPr>
          <a:lstStyle/>
          <a:p>
            <a:pPr marL="0" indent="0">
              <a:buNone/>
            </a:pPr>
            <a:r>
              <a:rPr lang="en-US" sz="3400" b="1" dirty="0"/>
              <a:t>Why are you leaving your present job? </a:t>
            </a:r>
          </a:p>
          <a:p>
            <a:pPr marL="0" indent="0">
              <a:buNone/>
            </a:pPr>
            <a:endParaRPr lang="en-US" sz="3400" b="1" dirty="0"/>
          </a:p>
          <a:p>
            <a:pPr marL="0" indent="0">
              <a:buNone/>
            </a:pPr>
            <a:r>
              <a:rPr lang="en-US" sz="3400" b="1" dirty="0"/>
              <a:t>Why did you leave your last job?</a:t>
            </a:r>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5176278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Response</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Be honest</a:t>
            </a:r>
          </a:p>
          <a:p>
            <a:pPr marL="285750" indent="-285750">
              <a:buFont typeface="Arial" panose="020B0604020202020204" pitchFamily="34" charset="0"/>
              <a:buChar char="•"/>
            </a:pPr>
            <a:r>
              <a:rPr lang="en-US" dirty="0"/>
              <a:t>Avoid negative comments</a:t>
            </a:r>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9975995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a:t>
            </a:r>
          </a:p>
        </p:txBody>
      </p:sp>
      <p:sp>
        <p:nvSpPr>
          <p:cNvPr id="4" name="Text Placeholder 3"/>
          <p:cNvSpPr>
            <a:spLocks noGrp="1"/>
          </p:cNvSpPr>
          <p:nvPr>
            <p:ph idx="1"/>
          </p:nvPr>
        </p:nvSpPr>
        <p:spPr/>
        <p:txBody>
          <a:bodyPr>
            <a:normAutofit/>
          </a:bodyPr>
          <a:lstStyle/>
          <a:p>
            <a:pPr marL="0" indent="0">
              <a:buNone/>
            </a:pPr>
            <a:r>
              <a:rPr lang="en-US" sz="3400" b="1" dirty="0"/>
              <a:t>If we hire you, how long do you think you would be able to work here?</a:t>
            </a: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064272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Response</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Part-time</a:t>
            </a:r>
          </a:p>
          <a:p>
            <a:pPr marL="285750" indent="-285750">
              <a:buFont typeface="Arial" panose="020B0604020202020204" pitchFamily="34" charset="0"/>
              <a:buChar char="•"/>
            </a:pPr>
            <a:r>
              <a:rPr lang="en-US" dirty="0"/>
              <a:t>Full-time</a:t>
            </a:r>
          </a:p>
          <a:p>
            <a:pPr marL="285750" indent="-285750">
              <a:buFont typeface="Arial" panose="020B0604020202020204" pitchFamily="34" charset="0"/>
              <a:buChar char="•"/>
            </a:pPr>
            <a:r>
              <a:rPr lang="en-US" dirty="0"/>
              <a:t>Permanent</a:t>
            </a:r>
          </a:p>
          <a:p>
            <a:pPr marL="285750" indent="-285750">
              <a:buFont typeface="Arial" panose="020B0604020202020204" pitchFamily="34" charset="0"/>
              <a:buChar char="•"/>
            </a:pPr>
            <a:endParaRPr lang="en-US" sz="2800"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8288490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a:t>
            </a:r>
          </a:p>
        </p:txBody>
      </p:sp>
      <p:sp>
        <p:nvSpPr>
          <p:cNvPr id="4" name="Text Placeholder 3"/>
          <p:cNvSpPr>
            <a:spLocks noGrp="1"/>
          </p:cNvSpPr>
          <p:nvPr>
            <p:ph idx="1"/>
          </p:nvPr>
        </p:nvSpPr>
        <p:spPr/>
        <p:txBody>
          <a:bodyPr>
            <a:normAutofit/>
          </a:bodyPr>
          <a:lstStyle/>
          <a:p>
            <a:pPr marL="0" indent="0">
              <a:buNone/>
            </a:pPr>
            <a:r>
              <a:rPr lang="en-US" sz="3400" b="1" dirty="0"/>
              <a:t>What are your favorite subjects in school? Why?</a:t>
            </a:r>
            <a:endParaRPr lang="en-US" dirty="0"/>
          </a:p>
        </p:txBody>
      </p:sp>
    </p:spTree>
    <p:extLst>
      <p:ext uri="{BB962C8B-B14F-4D97-AF65-F5344CB8AC3E}">
        <p14:creationId xmlns:p14="http://schemas.microsoft.com/office/powerpoint/2010/main" val="26811406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Response</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Favorite subjects</a:t>
            </a:r>
          </a:p>
          <a:p>
            <a:pPr marL="285750" indent="-285750">
              <a:buFont typeface="Arial" panose="020B0604020202020204" pitchFamily="34" charset="0"/>
              <a:buChar char="•"/>
            </a:pPr>
            <a:r>
              <a:rPr lang="en-US" dirty="0"/>
              <a:t>Explain why</a:t>
            </a:r>
          </a:p>
          <a:p>
            <a:pPr marL="285750" indent="-285750">
              <a:buFont typeface="Arial" panose="020B0604020202020204" pitchFamily="34" charset="0"/>
              <a:buChar char="•"/>
            </a:pPr>
            <a:endParaRPr lang="en-US" sz="2800"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3059362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a:t>
            </a:r>
          </a:p>
        </p:txBody>
      </p:sp>
      <p:sp>
        <p:nvSpPr>
          <p:cNvPr id="4" name="Text Placeholder 3"/>
          <p:cNvSpPr>
            <a:spLocks noGrp="1"/>
          </p:cNvSpPr>
          <p:nvPr>
            <p:ph idx="1"/>
          </p:nvPr>
        </p:nvSpPr>
        <p:spPr/>
        <p:txBody>
          <a:bodyPr>
            <a:normAutofit/>
          </a:bodyPr>
          <a:lstStyle/>
          <a:p>
            <a:pPr marL="0" indent="0">
              <a:buNone/>
            </a:pPr>
            <a:r>
              <a:rPr lang="en-US" sz="3400" b="1" dirty="0"/>
              <a:t>What subject do you find most difficult?</a:t>
            </a:r>
            <a:endParaRPr lang="en-US" dirty="0"/>
          </a:p>
        </p:txBody>
      </p:sp>
    </p:spTree>
    <p:extLst>
      <p:ext uri="{BB962C8B-B14F-4D97-AF65-F5344CB8AC3E}">
        <p14:creationId xmlns:p14="http://schemas.microsoft.com/office/powerpoint/2010/main" val="31409540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Response</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Everyone has difficulty</a:t>
            </a:r>
          </a:p>
          <a:p>
            <a:pPr marL="285750" indent="-285750">
              <a:buFont typeface="Arial" panose="020B0604020202020204" pitchFamily="34" charset="0"/>
              <a:buChar char="•"/>
            </a:pPr>
            <a:r>
              <a:rPr lang="en-US" dirty="0"/>
              <a:t>Example with a solution</a:t>
            </a:r>
          </a:p>
          <a:p>
            <a:pPr marL="285750" indent="-285750">
              <a:buFont typeface="Arial" panose="020B0604020202020204" pitchFamily="34" charset="0"/>
              <a:buChar char="•"/>
            </a:pPr>
            <a:endParaRPr lang="en-US" sz="2800"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9501036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a:t>
            </a:r>
          </a:p>
        </p:txBody>
      </p:sp>
      <p:sp>
        <p:nvSpPr>
          <p:cNvPr id="4" name="Text Placeholder 3"/>
          <p:cNvSpPr>
            <a:spLocks noGrp="1"/>
          </p:cNvSpPr>
          <p:nvPr>
            <p:ph idx="1"/>
          </p:nvPr>
        </p:nvSpPr>
        <p:spPr/>
        <p:txBody>
          <a:bodyPr>
            <a:normAutofit/>
          </a:bodyPr>
          <a:lstStyle/>
          <a:p>
            <a:pPr marL="0" indent="0">
              <a:buNone/>
            </a:pPr>
            <a:r>
              <a:rPr lang="en-US" sz="3400" b="1" dirty="0"/>
              <a:t>Did you participate in any school activities? </a:t>
            </a:r>
          </a:p>
          <a:p>
            <a:pPr marL="0" indent="0">
              <a:buNone/>
            </a:pPr>
            <a:endParaRPr lang="en-US" sz="3400" b="1" dirty="0"/>
          </a:p>
          <a:p>
            <a:pPr marL="0" indent="0">
              <a:buNone/>
            </a:pPr>
            <a:r>
              <a:rPr lang="en-US" sz="3400" b="1" dirty="0"/>
              <a:t>Why or why not?</a:t>
            </a:r>
            <a:endParaRPr lang="en-US" dirty="0"/>
          </a:p>
        </p:txBody>
      </p:sp>
    </p:spTree>
    <p:extLst>
      <p:ext uri="{BB962C8B-B14F-4D97-AF65-F5344CB8AC3E}">
        <p14:creationId xmlns:p14="http://schemas.microsoft.com/office/powerpoint/2010/main" val="308577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Steps for Searching for a Job</a:t>
            </a:r>
          </a:p>
        </p:txBody>
      </p:sp>
      <p:sp>
        <p:nvSpPr>
          <p:cNvPr id="4" name="Text Placeholder 3"/>
          <p:cNvSpPr>
            <a:spLocks noGrp="1"/>
          </p:cNvSpPr>
          <p:nvPr>
            <p:ph idx="1"/>
          </p:nvPr>
        </p:nvSpPr>
        <p:spPr/>
        <p:txBody>
          <a:bodyPr/>
          <a:lstStyle/>
          <a:p>
            <a:pPr>
              <a:buFont typeface="+mj-lt"/>
              <a:buAutoNum type="arabicPeriod" startAt="6"/>
            </a:pPr>
            <a:r>
              <a:rPr lang="en-US" dirty="0"/>
              <a:t>Choose job openings</a:t>
            </a:r>
          </a:p>
          <a:p>
            <a:pPr>
              <a:buFont typeface="+mj-lt"/>
              <a:buAutoNum type="arabicPeriod" startAt="6"/>
            </a:pPr>
            <a:r>
              <a:rPr lang="en-US" dirty="0"/>
              <a:t>Research each business</a:t>
            </a:r>
          </a:p>
          <a:p>
            <a:pPr>
              <a:buFont typeface="+mj-lt"/>
              <a:buAutoNum type="arabicPeriod" startAt="6"/>
            </a:pPr>
            <a:r>
              <a:rPr lang="en-US" dirty="0"/>
              <a:t>Contact the business</a:t>
            </a:r>
          </a:p>
          <a:p>
            <a:pPr>
              <a:buFont typeface="+mj-lt"/>
              <a:buAutoNum type="arabicPeriod" startAt="6"/>
            </a:pPr>
            <a:r>
              <a:rPr lang="en-US" dirty="0"/>
              <a:t>Decide on interview time</a:t>
            </a:r>
          </a:p>
          <a:p>
            <a:pPr>
              <a:buFont typeface="+mj-lt"/>
              <a:buAutoNum type="arabicPeriod" startAt="6"/>
            </a:pPr>
            <a:r>
              <a:rPr lang="en-US" dirty="0" smtClean="0"/>
              <a:t>Check status </a:t>
            </a:r>
            <a:r>
              <a:rPr lang="en-US" dirty="0"/>
              <a:t>of application</a:t>
            </a:r>
          </a:p>
        </p:txBody>
      </p:sp>
    </p:spTree>
    <p:extLst>
      <p:ext uri="{BB962C8B-B14F-4D97-AF65-F5344CB8AC3E}">
        <p14:creationId xmlns:p14="http://schemas.microsoft.com/office/powerpoint/2010/main" val="689263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Response</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Name activities</a:t>
            </a:r>
          </a:p>
          <a:p>
            <a:pPr marL="285750" indent="-285750">
              <a:buFont typeface="Arial" panose="020B0604020202020204" pitchFamily="34" charset="0"/>
              <a:buChar char="•"/>
            </a:pPr>
            <a:r>
              <a:rPr lang="en-US" dirty="0"/>
              <a:t>Sociable person</a:t>
            </a:r>
          </a:p>
          <a:p>
            <a:pPr marL="285750" indent="-285750">
              <a:buFont typeface="Arial" panose="020B0604020202020204" pitchFamily="34" charset="0"/>
              <a:buChar char="•"/>
            </a:pPr>
            <a:r>
              <a:rPr lang="en-US" dirty="0"/>
              <a:t>Works well with others</a:t>
            </a:r>
          </a:p>
          <a:p>
            <a:pPr marL="285750" indent="-285750">
              <a:buFont typeface="Arial" panose="020B0604020202020204" pitchFamily="34" charset="0"/>
              <a:buChar char="•"/>
            </a:pPr>
            <a:endParaRPr lang="en-US" sz="2800"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7732826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a:t>
            </a:r>
          </a:p>
        </p:txBody>
      </p:sp>
      <p:sp>
        <p:nvSpPr>
          <p:cNvPr id="4" name="Text Placeholder 3"/>
          <p:cNvSpPr>
            <a:spLocks noGrp="1"/>
          </p:cNvSpPr>
          <p:nvPr>
            <p:ph idx="1"/>
          </p:nvPr>
        </p:nvSpPr>
        <p:spPr/>
        <p:txBody>
          <a:bodyPr>
            <a:normAutofit/>
          </a:bodyPr>
          <a:lstStyle/>
          <a:p>
            <a:pPr marL="0" indent="0">
              <a:buNone/>
            </a:pPr>
            <a:r>
              <a:rPr lang="en-US" sz="3400" b="1" dirty="0"/>
              <a:t>Do you plan to continue your education?</a:t>
            </a:r>
            <a:endParaRPr lang="en-US" dirty="0"/>
          </a:p>
        </p:txBody>
      </p:sp>
    </p:spTree>
    <p:extLst>
      <p:ext uri="{BB962C8B-B14F-4D97-AF65-F5344CB8AC3E}">
        <p14:creationId xmlns:p14="http://schemas.microsoft.com/office/powerpoint/2010/main" val="38225000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Response</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Not limited to college</a:t>
            </a:r>
          </a:p>
          <a:p>
            <a:pPr marL="285750" indent="-285750">
              <a:buFont typeface="Arial" panose="020B0604020202020204" pitchFamily="34" charset="0"/>
              <a:buChar char="•"/>
            </a:pPr>
            <a:r>
              <a:rPr lang="en-US" dirty="0"/>
              <a:t>On-the-job training</a:t>
            </a:r>
          </a:p>
          <a:p>
            <a:pPr marL="285750" indent="-285750">
              <a:buFont typeface="Arial" panose="020B0604020202020204" pitchFamily="34" charset="0"/>
              <a:buChar char="•"/>
            </a:pPr>
            <a:r>
              <a:rPr lang="en-US" dirty="0"/>
              <a:t>Gain knowledge</a:t>
            </a:r>
          </a:p>
          <a:p>
            <a:pPr marL="285750" indent="-285750">
              <a:buFont typeface="Arial" panose="020B0604020202020204" pitchFamily="34" charset="0"/>
              <a:buChar char="•"/>
            </a:pPr>
            <a:r>
              <a:rPr lang="en-US" dirty="0"/>
              <a:t>Advance career</a:t>
            </a:r>
          </a:p>
          <a:p>
            <a:pPr marL="285750" indent="-285750">
              <a:buFont typeface="Arial" panose="020B0604020202020204" pitchFamily="34" charset="0"/>
              <a:buChar char="•"/>
            </a:pPr>
            <a:endParaRPr lang="en-US" sz="2800"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5340212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a:t>
            </a:r>
          </a:p>
        </p:txBody>
      </p:sp>
      <p:sp>
        <p:nvSpPr>
          <p:cNvPr id="4" name="Text Placeholder 3"/>
          <p:cNvSpPr>
            <a:spLocks noGrp="1"/>
          </p:cNvSpPr>
          <p:nvPr>
            <p:ph idx="1"/>
          </p:nvPr>
        </p:nvSpPr>
        <p:spPr/>
        <p:txBody>
          <a:bodyPr>
            <a:normAutofit/>
          </a:bodyPr>
          <a:lstStyle/>
          <a:p>
            <a:pPr marL="0" indent="0">
              <a:buNone/>
            </a:pPr>
            <a:r>
              <a:rPr lang="en-US" sz="3400" b="1" dirty="0"/>
              <a:t>How many days of school or work did you miss during the last year?</a:t>
            </a:r>
            <a:endParaRPr lang="en-US" dirty="0"/>
          </a:p>
        </p:txBody>
      </p:sp>
    </p:spTree>
    <p:extLst>
      <p:ext uri="{BB962C8B-B14F-4D97-AF65-F5344CB8AC3E}">
        <p14:creationId xmlns:p14="http://schemas.microsoft.com/office/powerpoint/2010/main" val="1866833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Response</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Regular attendance</a:t>
            </a:r>
          </a:p>
          <a:p>
            <a:pPr marL="285750" indent="-285750">
              <a:buFont typeface="Arial" panose="020B0604020202020204" pitchFamily="34" charset="0"/>
              <a:buChar char="•"/>
            </a:pPr>
            <a:r>
              <a:rPr lang="en-US" dirty="0"/>
              <a:t>Punctuality</a:t>
            </a:r>
          </a:p>
          <a:p>
            <a:endParaRPr lang="en-US" sz="2800" dirty="0"/>
          </a:p>
          <a:p>
            <a:pPr marL="285750" indent="-285750">
              <a:buFont typeface="Arial" panose="020B0604020202020204" pitchFamily="34" charset="0"/>
              <a:buChar char="•"/>
            </a:pPr>
            <a:endParaRPr lang="en-US" sz="2800"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691399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Questions and Answers</a:t>
            </a:r>
          </a:p>
        </p:txBody>
      </p:sp>
      <p:sp>
        <p:nvSpPr>
          <p:cNvPr id="4" name="Text Placeholder 3"/>
          <p:cNvSpPr>
            <a:spLocks noGrp="1"/>
          </p:cNvSpPr>
          <p:nvPr>
            <p:ph idx="1"/>
          </p:nvPr>
        </p:nvSpPr>
        <p:spPr/>
        <p:txBody>
          <a:bodyPr/>
          <a:lstStyle/>
          <a:p>
            <a:pPr marL="0" indent="0">
              <a:buNone/>
            </a:pPr>
            <a:r>
              <a:rPr lang="en-US" dirty="0"/>
              <a:t>Other questions/issues of focus:</a:t>
            </a:r>
          </a:p>
          <a:p>
            <a:pPr marL="285750" indent="-285750">
              <a:buFont typeface="Arial" panose="020B0604020202020204" pitchFamily="34" charset="0"/>
              <a:buChar char="•"/>
            </a:pPr>
            <a:r>
              <a:rPr lang="en-US" dirty="0"/>
              <a:t>Salary history and requirements</a:t>
            </a:r>
          </a:p>
          <a:p>
            <a:pPr marL="285750" indent="-285750">
              <a:buFont typeface="Arial" panose="020B0604020202020204" pitchFamily="34" charset="0"/>
              <a:buChar char="•"/>
            </a:pPr>
            <a:r>
              <a:rPr lang="en-US" dirty="0"/>
              <a:t>Motivation</a:t>
            </a:r>
          </a:p>
          <a:p>
            <a:pPr marL="285750" indent="-285750">
              <a:buFont typeface="Arial" panose="020B0604020202020204" pitchFamily="34" charset="0"/>
              <a:buChar char="•"/>
            </a:pPr>
            <a:r>
              <a:rPr lang="en-US" dirty="0"/>
              <a:t>Fired from job</a:t>
            </a:r>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1117273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Questions and Answers</a:t>
            </a:r>
          </a:p>
        </p:txBody>
      </p:sp>
      <p:sp>
        <p:nvSpPr>
          <p:cNvPr id="4" name="Text Placeholder 3"/>
          <p:cNvSpPr>
            <a:spLocks noGrp="1"/>
          </p:cNvSpPr>
          <p:nvPr>
            <p:ph idx="1"/>
          </p:nvPr>
        </p:nvSpPr>
        <p:spPr/>
        <p:txBody>
          <a:bodyPr/>
          <a:lstStyle/>
          <a:p>
            <a:pPr marL="0" indent="0">
              <a:buNone/>
            </a:pPr>
            <a:r>
              <a:rPr lang="en-US" dirty="0"/>
              <a:t>Not allowed to ask about:</a:t>
            </a:r>
          </a:p>
          <a:p>
            <a:pPr marL="285750" indent="-285750">
              <a:buFont typeface="Arial" panose="020B0604020202020204" pitchFamily="34" charset="0"/>
              <a:buChar char="•"/>
            </a:pPr>
            <a:r>
              <a:rPr lang="en-US" dirty="0"/>
              <a:t>Race</a:t>
            </a:r>
          </a:p>
          <a:p>
            <a:pPr marL="285750" indent="-285750">
              <a:buFont typeface="Arial" panose="020B0604020202020204" pitchFamily="34" charset="0"/>
              <a:buChar char="•"/>
            </a:pPr>
            <a:r>
              <a:rPr lang="en-US" dirty="0"/>
              <a:t>National origin</a:t>
            </a:r>
          </a:p>
          <a:p>
            <a:pPr marL="285750" indent="-285750">
              <a:buFont typeface="Arial" panose="020B0604020202020204" pitchFamily="34" charset="0"/>
              <a:buChar char="•"/>
            </a:pPr>
            <a:r>
              <a:rPr lang="en-US" dirty="0"/>
              <a:t>Gender</a:t>
            </a:r>
          </a:p>
          <a:p>
            <a:pPr marL="285750" indent="-285750">
              <a:buFont typeface="Arial" panose="020B0604020202020204" pitchFamily="34" charset="0"/>
              <a:buChar char="•"/>
            </a:pPr>
            <a:r>
              <a:rPr lang="en-US" dirty="0"/>
              <a:t>Marital status</a:t>
            </a:r>
          </a:p>
          <a:p>
            <a:pPr marL="285750" indent="-285750">
              <a:buFont typeface="Arial" panose="020B0604020202020204" pitchFamily="34" charset="0"/>
              <a:buChar char="•"/>
            </a:pPr>
            <a:r>
              <a:rPr lang="en-US" dirty="0"/>
              <a:t>Age</a:t>
            </a:r>
          </a:p>
          <a:p>
            <a:pPr marL="285750" indent="-285750">
              <a:buFont typeface="Arial" panose="020B0604020202020204" pitchFamily="34" charset="0"/>
              <a:buChar char="•"/>
            </a:pPr>
            <a:r>
              <a:rPr lang="en-US" dirty="0"/>
              <a:t>Physical or mental disabilities</a:t>
            </a:r>
          </a:p>
          <a:p>
            <a:pPr marL="285750" indent="-285750">
              <a:buFont typeface="Arial" panose="020B0604020202020204" pitchFamily="34" charset="0"/>
              <a:buChar char="•"/>
            </a:pPr>
            <a:r>
              <a:rPr lang="en-US" dirty="0"/>
              <a:t>Sexual preference</a:t>
            </a:r>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1394334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Questions and Answers</a:t>
            </a:r>
          </a:p>
        </p:txBody>
      </p:sp>
      <p:sp>
        <p:nvSpPr>
          <p:cNvPr id="4" name="Text Placeholder 3"/>
          <p:cNvSpPr>
            <a:spLocks noGrp="1"/>
          </p:cNvSpPr>
          <p:nvPr>
            <p:ph idx="1"/>
          </p:nvPr>
        </p:nvSpPr>
        <p:spPr/>
        <p:txBody>
          <a:bodyPr/>
          <a:lstStyle/>
          <a:p>
            <a:pPr marL="0" indent="0">
              <a:buNone/>
            </a:pPr>
            <a:r>
              <a:rPr lang="en-US" dirty="0"/>
              <a:t>Questions to ask:</a:t>
            </a:r>
          </a:p>
          <a:p>
            <a:pPr marL="285750" indent="-285750">
              <a:buFont typeface="Arial" panose="020B0604020202020204" pitchFamily="34" charset="0"/>
              <a:buChar char="•"/>
            </a:pPr>
            <a:r>
              <a:rPr lang="en-US" dirty="0"/>
              <a:t>New position or replacement?</a:t>
            </a:r>
          </a:p>
          <a:p>
            <a:pPr marL="285750" indent="-285750">
              <a:buFont typeface="Arial" panose="020B0604020202020204" pitchFamily="34" charset="0"/>
              <a:buChar char="•"/>
            </a:pPr>
            <a:r>
              <a:rPr lang="en-US" dirty="0"/>
              <a:t>Previous person promoted?</a:t>
            </a:r>
          </a:p>
          <a:p>
            <a:pPr marL="285750" indent="-285750">
              <a:buFont typeface="Arial" panose="020B0604020202020204" pitchFamily="34" charset="0"/>
              <a:buChar char="•"/>
            </a:pPr>
            <a:r>
              <a:rPr lang="en-US" dirty="0"/>
              <a:t>Describe typical work day</a:t>
            </a:r>
          </a:p>
          <a:p>
            <a:pPr marL="285750" indent="-285750">
              <a:buFont typeface="Arial" panose="020B0604020202020204" pitchFamily="34" charset="0"/>
              <a:buChar char="•"/>
            </a:pPr>
            <a:r>
              <a:rPr lang="en-US" dirty="0"/>
              <a:t>Start working?</a:t>
            </a:r>
          </a:p>
          <a:p>
            <a:pPr marL="285750" indent="-285750">
              <a:buFont typeface="Arial" panose="020B0604020202020204" pitchFamily="34" charset="0"/>
              <a:buChar char="•"/>
            </a:pPr>
            <a:r>
              <a:rPr lang="en-US" dirty="0"/>
              <a:t>Length of training?</a:t>
            </a:r>
          </a:p>
          <a:p>
            <a:pPr marL="285750" indent="-285750">
              <a:buFont typeface="Arial" panose="020B0604020202020204" pitchFamily="34" charset="0"/>
              <a:buChar char="•"/>
            </a:pPr>
            <a:r>
              <a:rPr lang="en-US" dirty="0"/>
              <a:t>Plan to fill position?</a:t>
            </a:r>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92903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Questions and Answers</a:t>
            </a:r>
          </a:p>
        </p:txBody>
      </p:sp>
      <p:sp>
        <p:nvSpPr>
          <p:cNvPr id="4" name="Text Placeholder 3"/>
          <p:cNvSpPr>
            <a:spLocks noGrp="1"/>
          </p:cNvSpPr>
          <p:nvPr>
            <p:ph idx="1"/>
          </p:nvPr>
        </p:nvSpPr>
        <p:spPr/>
        <p:txBody>
          <a:bodyPr/>
          <a:lstStyle/>
          <a:p>
            <a:pPr marL="0" indent="0">
              <a:buNone/>
            </a:pPr>
            <a:r>
              <a:rPr lang="en-US" dirty="0"/>
              <a:t>Avoid questions about:</a:t>
            </a:r>
          </a:p>
          <a:p>
            <a:pPr marL="285750" indent="-285750">
              <a:buFont typeface="Arial" panose="020B0604020202020204" pitchFamily="34" charset="0"/>
              <a:buChar char="•"/>
            </a:pPr>
            <a:r>
              <a:rPr lang="en-US" dirty="0"/>
              <a:t>Salary</a:t>
            </a:r>
          </a:p>
          <a:p>
            <a:pPr marL="285750" indent="-285750">
              <a:buFont typeface="Arial" panose="020B0604020202020204" pitchFamily="34" charset="0"/>
              <a:buChar char="•"/>
            </a:pPr>
            <a:r>
              <a:rPr lang="en-US" dirty="0"/>
              <a:t>Vacation</a:t>
            </a:r>
          </a:p>
          <a:p>
            <a:pPr marL="285750" indent="-285750">
              <a:buFont typeface="Arial" panose="020B0604020202020204" pitchFamily="34" charset="0"/>
              <a:buChar char="•"/>
            </a:pPr>
            <a:r>
              <a:rPr lang="en-US" dirty="0"/>
              <a:t>Bonuses</a:t>
            </a:r>
          </a:p>
          <a:p>
            <a:pPr marL="285750" indent="-285750">
              <a:buFont typeface="Arial" panose="020B0604020202020204" pitchFamily="34" charset="0"/>
              <a:buChar char="•"/>
            </a:pPr>
            <a:r>
              <a:rPr lang="en-US" dirty="0"/>
              <a:t>Holidays</a:t>
            </a:r>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8823105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Questions and Answers</a:t>
            </a:r>
          </a:p>
        </p:txBody>
      </p:sp>
      <p:sp>
        <p:nvSpPr>
          <p:cNvPr id="4" name="Text Placeholder 3"/>
          <p:cNvSpPr>
            <a:spLocks noGrp="1"/>
          </p:cNvSpPr>
          <p:nvPr>
            <p:ph idx="1"/>
          </p:nvPr>
        </p:nvSpPr>
        <p:spPr/>
        <p:txBody>
          <a:bodyPr/>
          <a:lstStyle/>
          <a:p>
            <a:pPr marL="0" indent="0">
              <a:buNone/>
            </a:pPr>
            <a:r>
              <a:rPr lang="en-US" dirty="0"/>
              <a:t>At the end of the interview:</a:t>
            </a:r>
          </a:p>
          <a:p>
            <a:pPr marL="285750" indent="-285750">
              <a:buFont typeface="Arial" panose="020B0604020202020204" pitchFamily="34" charset="0"/>
              <a:buChar char="•"/>
            </a:pPr>
            <a:r>
              <a:rPr lang="en-US" dirty="0"/>
              <a:t>Smile</a:t>
            </a:r>
          </a:p>
          <a:p>
            <a:pPr marL="285750" indent="-285750">
              <a:buFont typeface="Arial" panose="020B0604020202020204" pitchFamily="34" charset="0"/>
              <a:buChar char="•"/>
            </a:pPr>
            <a:r>
              <a:rPr lang="en-US" dirty="0"/>
              <a:t>Shake hands</a:t>
            </a:r>
          </a:p>
          <a:p>
            <a:pPr marL="285750" indent="-285750">
              <a:buFont typeface="Arial" panose="020B0604020202020204" pitchFamily="34" charset="0"/>
              <a:buChar char="•"/>
            </a:pPr>
            <a:r>
              <a:rPr lang="en-US" dirty="0"/>
              <a:t>Thank interviewer</a:t>
            </a:r>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770043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Job Applications</a:t>
            </a:r>
          </a:p>
        </p:txBody>
      </p:sp>
      <p:sp>
        <p:nvSpPr>
          <p:cNvPr id="3" name="Content Placeholder 2"/>
          <p:cNvSpPr>
            <a:spLocks noGrp="1"/>
          </p:cNvSpPr>
          <p:nvPr>
            <p:ph idx="1"/>
          </p:nvPr>
        </p:nvSpPr>
        <p:spPr/>
        <p:txBody>
          <a:bodyPr/>
          <a:lstStyle/>
          <a:p>
            <a:pPr marL="285750" indent="-285750"/>
            <a:r>
              <a:rPr lang="en-US" dirty="0"/>
              <a:t>General information</a:t>
            </a:r>
          </a:p>
          <a:p>
            <a:pPr marL="285750" indent="-285750"/>
            <a:r>
              <a:rPr lang="en-US" dirty="0"/>
              <a:t>Employment history</a:t>
            </a:r>
          </a:p>
          <a:p>
            <a:pPr marL="285750" indent="-285750"/>
            <a:r>
              <a:rPr lang="en-US" dirty="0"/>
              <a:t>First impression</a:t>
            </a:r>
          </a:p>
          <a:p>
            <a:pPr marL="285750" indent="-285750"/>
            <a:r>
              <a:rPr lang="en-US" dirty="0"/>
              <a:t>Follow directions and communicate</a:t>
            </a:r>
          </a:p>
          <a:p>
            <a:pPr marL="285750" indent="-285750"/>
            <a:r>
              <a:rPr lang="en-US" dirty="0"/>
              <a:t>Fill out carefully and completely</a:t>
            </a:r>
          </a:p>
          <a:p>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6406" b="6406"/>
          <a:stretch>
            <a:fillRect/>
          </a:stretch>
        </p:blipFill>
        <p:spPr/>
      </p:pic>
      <p:sp>
        <p:nvSpPr>
          <p:cNvPr id="5" name="Slide Number Placeholder 4"/>
          <p:cNvSpPr>
            <a:spLocks noGrp="1"/>
          </p:cNvSpPr>
          <p:nvPr>
            <p:ph type="sldNum" sz="quarter" idx="12"/>
          </p:nvPr>
        </p:nvSpPr>
        <p:spPr/>
        <p:txBody>
          <a:bodyPr/>
          <a:lstStyle/>
          <a:p>
            <a:fld id="{79FD154E-4DA1-4FAB-93F6-B070DA647F2E}" type="slidenum">
              <a:rPr lang="en-US" altLang="en-US" smtClean="0"/>
              <a:pPr/>
              <a:t>5</a:t>
            </a:fld>
            <a:endParaRPr lang="en-US" altLang="en-US" dirty="0"/>
          </a:p>
        </p:txBody>
      </p:sp>
    </p:spTree>
    <p:extLst>
      <p:ext uri="{BB962C8B-B14F-4D97-AF65-F5344CB8AC3E}">
        <p14:creationId xmlns:p14="http://schemas.microsoft.com/office/powerpoint/2010/main" val="34777165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Follow Up after the Interview</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Gather contact information</a:t>
            </a:r>
          </a:p>
          <a:p>
            <a:pPr marL="285750" indent="-285750">
              <a:buFont typeface="Arial" panose="020B0604020202020204" pitchFamily="34" charset="0"/>
              <a:buChar char="•"/>
            </a:pPr>
            <a:r>
              <a:rPr lang="en-US" dirty="0"/>
              <a:t>Follow up shortly after</a:t>
            </a:r>
          </a:p>
          <a:p>
            <a:pPr marL="285750" indent="-285750">
              <a:buFont typeface="Arial" panose="020B0604020202020204" pitchFamily="34" charset="0"/>
              <a:buChar char="•"/>
            </a:pPr>
            <a:r>
              <a:rPr lang="en-US" dirty="0" smtClean="0"/>
              <a:t>Write a thank-you </a:t>
            </a:r>
            <a:r>
              <a:rPr lang="en-US" dirty="0"/>
              <a:t>note</a:t>
            </a:r>
          </a:p>
          <a:p>
            <a:pPr lvl="1"/>
            <a:r>
              <a:rPr lang="en-US" dirty="0"/>
              <a:t>Email or hand written</a:t>
            </a:r>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2921259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Follow Up after the Interview</a:t>
            </a:r>
          </a:p>
        </p:txBody>
      </p:sp>
      <p:sp>
        <p:nvSpPr>
          <p:cNvPr id="4" name="Text Placeholder 3"/>
          <p:cNvSpPr>
            <a:spLocks noGrp="1"/>
          </p:cNvSpPr>
          <p:nvPr>
            <p:ph idx="1"/>
          </p:nvPr>
        </p:nvSpPr>
        <p:spPr/>
        <p:txBody>
          <a:bodyPr/>
          <a:lstStyle/>
          <a:p>
            <a:pPr marL="0" indent="0">
              <a:buNone/>
            </a:pPr>
            <a:r>
              <a:rPr lang="en-US" dirty="0"/>
              <a:t>Thank-you note:</a:t>
            </a:r>
          </a:p>
          <a:p>
            <a:pPr marL="285750" indent="-285750">
              <a:buFont typeface="Arial" panose="020B0604020202020204" pitchFamily="34" charset="0"/>
              <a:buChar char="•"/>
            </a:pPr>
            <a:r>
              <a:rPr lang="en-US" dirty="0"/>
              <a:t>Short</a:t>
            </a:r>
          </a:p>
          <a:p>
            <a:pPr marL="285750" indent="-285750">
              <a:buFont typeface="Arial" panose="020B0604020202020204" pitchFamily="34" charset="0"/>
              <a:buChar char="•"/>
            </a:pPr>
            <a:r>
              <a:rPr lang="en-US" dirty="0"/>
              <a:t>Confirm desire for job</a:t>
            </a:r>
          </a:p>
          <a:p>
            <a:pPr marL="285750" indent="-285750">
              <a:buFont typeface="Arial" panose="020B0604020202020204" pitchFamily="34" charset="0"/>
              <a:buChar char="•"/>
            </a:pPr>
            <a:r>
              <a:rPr lang="en-US" dirty="0"/>
              <a:t>Reinforce qualifications</a:t>
            </a:r>
          </a:p>
          <a:p>
            <a:pPr marL="285750" indent="-285750">
              <a:buFont typeface="Arial" panose="020B0604020202020204" pitchFamily="34" charset="0"/>
              <a:buChar char="•"/>
            </a:pPr>
            <a:r>
              <a:rPr lang="en-US" dirty="0"/>
              <a:t>Time for follow-up call</a:t>
            </a:r>
          </a:p>
          <a:p>
            <a:pPr marL="285750" indent="-285750">
              <a:buFont typeface="Arial" panose="020B0604020202020204" pitchFamily="34" charset="0"/>
              <a:buChar char="•"/>
            </a:pPr>
            <a:r>
              <a:rPr lang="en-US" dirty="0"/>
              <a:t>Offer to meet again</a:t>
            </a:r>
          </a:p>
          <a:p>
            <a:pPr marL="285750" indent="-285750">
              <a:buFont typeface="Arial" panose="020B0604020202020204" pitchFamily="34" charset="0"/>
              <a:buChar char="•"/>
            </a:pPr>
            <a:r>
              <a:rPr lang="en-US" dirty="0"/>
              <a:t>Encourage employer to call</a:t>
            </a:r>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2638095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Follow Up after the Interview</a:t>
            </a:r>
          </a:p>
        </p:txBody>
      </p:sp>
      <p:sp>
        <p:nvSpPr>
          <p:cNvPr id="4" name="Text Placeholder 3"/>
          <p:cNvSpPr>
            <a:spLocks noGrp="1"/>
          </p:cNvSpPr>
          <p:nvPr>
            <p:ph idx="1"/>
          </p:nvPr>
        </p:nvSpPr>
        <p:spPr/>
        <p:txBody>
          <a:bodyPr/>
          <a:lstStyle/>
          <a:p>
            <a:pPr marL="0" indent="0">
              <a:buNone/>
            </a:pPr>
            <a:r>
              <a:rPr lang="en-US" dirty="0"/>
              <a:t>If you did not get the job:</a:t>
            </a:r>
          </a:p>
          <a:p>
            <a:pPr marL="285750" indent="-285750">
              <a:buFont typeface="Arial" panose="020B0604020202020204" pitchFamily="34" charset="0"/>
              <a:buChar char="•"/>
            </a:pPr>
            <a:r>
              <a:rPr lang="en-US" dirty="0"/>
              <a:t>Ask for constructive feedback</a:t>
            </a:r>
          </a:p>
          <a:p>
            <a:pPr marL="285750" indent="-285750">
              <a:buFont typeface="Arial" panose="020B0604020202020204" pitchFamily="34" charset="0"/>
              <a:buChar char="•"/>
            </a:pPr>
            <a:r>
              <a:rPr lang="en-US" dirty="0" smtClean="0"/>
              <a:t>Look for more </a:t>
            </a:r>
            <a:r>
              <a:rPr lang="en-US" dirty="0"/>
              <a:t>experience or training</a:t>
            </a:r>
          </a:p>
          <a:p>
            <a:pPr marL="285750" indent="-285750">
              <a:buFont typeface="Arial" panose="020B0604020202020204" pitchFamily="34" charset="0"/>
              <a:buChar char="•"/>
            </a:pPr>
            <a:r>
              <a:rPr lang="en-US" dirty="0"/>
              <a:t>Refer to other jobs</a:t>
            </a:r>
          </a:p>
          <a:p>
            <a:pPr marL="285750" indent="-285750">
              <a:buFont typeface="Arial" panose="020B0604020202020204" pitchFamily="34" charset="0"/>
              <a:buChar char="•"/>
            </a:pPr>
            <a:r>
              <a:rPr lang="en-US" dirty="0"/>
              <a:t>Ask questions</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454001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Steps</a:t>
            </a:r>
          </a:p>
        </p:txBody>
      </p:sp>
      <p:sp>
        <p:nvSpPr>
          <p:cNvPr id="4" name="Text Placeholder 3"/>
          <p:cNvSpPr>
            <a:spLocks noGrp="1"/>
          </p:cNvSpPr>
          <p:nvPr>
            <p:ph idx="1"/>
          </p:nvPr>
        </p:nvSpPr>
        <p:spPr/>
        <p:txBody>
          <a:bodyPr/>
          <a:lstStyle/>
          <a:p>
            <a:pPr marL="0" indent="0">
              <a:buNone/>
            </a:pPr>
            <a:r>
              <a:rPr lang="en-US" dirty="0"/>
              <a:t>Before the interview:</a:t>
            </a:r>
          </a:p>
          <a:p>
            <a:pPr marL="285750" indent="-285750">
              <a:buFont typeface="Arial" panose="020B0604020202020204" pitchFamily="34" charset="0"/>
              <a:buChar char="•"/>
            </a:pPr>
            <a:r>
              <a:rPr lang="en-US" dirty="0"/>
              <a:t>Know job route</a:t>
            </a:r>
          </a:p>
          <a:p>
            <a:pPr marL="285750" indent="-285750">
              <a:buFont typeface="Arial" panose="020B0604020202020204" pitchFamily="34" charset="0"/>
              <a:buChar char="•"/>
            </a:pPr>
            <a:r>
              <a:rPr lang="en-US" dirty="0"/>
              <a:t>Allow time for delays</a:t>
            </a:r>
          </a:p>
          <a:p>
            <a:pPr marL="285750" indent="-285750">
              <a:buFont typeface="Arial" panose="020B0604020202020204" pitchFamily="34" charset="0"/>
              <a:buChar char="•"/>
            </a:pPr>
            <a:r>
              <a:rPr lang="en-US" dirty="0"/>
              <a:t>Bring materials</a:t>
            </a:r>
          </a:p>
          <a:p>
            <a:pPr marL="285750" indent="-285750">
              <a:buFont typeface="Arial" panose="020B0604020202020204" pitchFamily="34" charset="0"/>
              <a:buChar char="•"/>
            </a:pPr>
            <a:r>
              <a:rPr lang="en-US" dirty="0"/>
              <a:t>Review questions and responses</a:t>
            </a:r>
          </a:p>
          <a:p>
            <a:pPr marL="285750" indent="-285750">
              <a:buFont typeface="Arial" panose="020B0604020202020204" pitchFamily="34" charset="0"/>
              <a:buChar char="•"/>
            </a:pPr>
            <a:r>
              <a:rPr lang="en-US" dirty="0"/>
              <a:t>Practice aloud</a:t>
            </a:r>
          </a:p>
          <a:p>
            <a:pPr marL="285750" indent="-285750">
              <a:buFont typeface="Arial" panose="020B0604020202020204" pitchFamily="34" charset="0"/>
              <a:buChar char="•"/>
            </a:pPr>
            <a:r>
              <a:rPr lang="en-US" dirty="0"/>
              <a:t>Bring pen and notebook</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3511028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Steps</a:t>
            </a:r>
          </a:p>
        </p:txBody>
      </p:sp>
      <p:sp>
        <p:nvSpPr>
          <p:cNvPr id="4" name="Text Placeholder 3"/>
          <p:cNvSpPr>
            <a:spLocks noGrp="1"/>
          </p:cNvSpPr>
          <p:nvPr>
            <p:ph idx="1"/>
          </p:nvPr>
        </p:nvSpPr>
        <p:spPr/>
        <p:txBody>
          <a:bodyPr/>
          <a:lstStyle/>
          <a:p>
            <a:pPr marL="0" indent="0">
              <a:buNone/>
            </a:pPr>
            <a:r>
              <a:rPr lang="en-US" dirty="0"/>
              <a:t>Before the interview:</a:t>
            </a:r>
          </a:p>
          <a:p>
            <a:pPr marL="285750" indent="-285750">
              <a:buFont typeface="Arial" panose="020B0604020202020204" pitchFamily="34" charset="0"/>
              <a:buChar char="•"/>
            </a:pPr>
            <a:r>
              <a:rPr lang="en-US" dirty="0" smtClean="0"/>
              <a:t>Gather interviewer </a:t>
            </a:r>
            <a:r>
              <a:rPr lang="en-US" dirty="0"/>
              <a:t>information</a:t>
            </a:r>
          </a:p>
          <a:p>
            <a:pPr marL="285750" indent="-285750">
              <a:buFont typeface="Arial" panose="020B0604020202020204" pitchFamily="34" charset="0"/>
              <a:buChar char="•"/>
            </a:pPr>
            <a:r>
              <a:rPr lang="en-US" dirty="0" smtClean="0"/>
              <a:t>Allow enough </a:t>
            </a:r>
            <a:r>
              <a:rPr lang="en-US" dirty="0"/>
              <a:t>time to get ready</a:t>
            </a:r>
          </a:p>
          <a:p>
            <a:pPr marL="285750" indent="-285750">
              <a:buFont typeface="Arial" panose="020B0604020202020204" pitchFamily="34" charset="0"/>
              <a:buChar char="•"/>
            </a:pPr>
            <a:r>
              <a:rPr lang="en-US" dirty="0" smtClean="0"/>
              <a:t>Get a good </a:t>
            </a:r>
            <a:r>
              <a:rPr lang="en-US" dirty="0"/>
              <a:t>night’s sleep</a:t>
            </a:r>
          </a:p>
          <a:p>
            <a:pPr marL="285750" indent="-285750">
              <a:buFont typeface="Arial" panose="020B0604020202020204" pitchFamily="34" charset="0"/>
              <a:buChar char="•"/>
            </a:pPr>
            <a:r>
              <a:rPr lang="en-US" dirty="0"/>
              <a:t>Arrive early</a:t>
            </a:r>
          </a:p>
          <a:p>
            <a:pPr marL="285750" indent="-285750">
              <a:buFont typeface="Arial" panose="020B0604020202020204" pitchFamily="34" charset="0"/>
              <a:buChar char="•"/>
            </a:pPr>
            <a:r>
              <a:rPr lang="en-US" dirty="0"/>
              <a:t>Call </a:t>
            </a:r>
            <a:r>
              <a:rPr lang="en-US" dirty="0" smtClean="0"/>
              <a:t>the interviewer </a:t>
            </a:r>
            <a:r>
              <a:rPr lang="en-US" dirty="0"/>
              <a:t>if late</a:t>
            </a:r>
          </a:p>
          <a:p>
            <a:pPr marL="285750" indent="-285750">
              <a:buFont typeface="Arial" panose="020B0604020202020204" pitchFamily="34" charset="0"/>
              <a:buChar char="•"/>
            </a:pPr>
            <a:r>
              <a:rPr lang="en-US" dirty="0"/>
              <a:t>Relax</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1444672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Steps</a:t>
            </a:r>
          </a:p>
        </p:txBody>
      </p:sp>
      <p:sp>
        <p:nvSpPr>
          <p:cNvPr id="4" name="Text Placeholder 3"/>
          <p:cNvSpPr>
            <a:spLocks noGrp="1"/>
          </p:cNvSpPr>
          <p:nvPr>
            <p:ph idx="1"/>
          </p:nvPr>
        </p:nvSpPr>
        <p:spPr/>
        <p:txBody>
          <a:bodyPr/>
          <a:lstStyle/>
          <a:p>
            <a:pPr marL="0" indent="0">
              <a:buNone/>
            </a:pPr>
            <a:r>
              <a:rPr lang="en-US" dirty="0"/>
              <a:t>During the interview:</a:t>
            </a:r>
          </a:p>
          <a:p>
            <a:pPr marL="285750" indent="-285750">
              <a:buFont typeface="Arial" panose="020B0604020202020204" pitchFamily="34" charset="0"/>
              <a:buChar char="•"/>
            </a:pPr>
            <a:r>
              <a:rPr lang="en-US" dirty="0"/>
              <a:t>Turn off cell phone</a:t>
            </a:r>
          </a:p>
          <a:p>
            <a:pPr marL="285750" indent="-285750">
              <a:buFont typeface="Arial" panose="020B0604020202020204" pitchFamily="34" charset="0"/>
              <a:buChar char="•"/>
            </a:pPr>
            <a:r>
              <a:rPr lang="en-US" dirty="0"/>
              <a:t>Smile</a:t>
            </a:r>
          </a:p>
          <a:p>
            <a:pPr marL="285750" indent="-285750">
              <a:buFont typeface="Arial" panose="020B0604020202020204" pitchFamily="34" charset="0"/>
              <a:buChar char="•"/>
            </a:pPr>
            <a:r>
              <a:rPr lang="en-US" dirty="0"/>
              <a:t>Pay attention</a:t>
            </a:r>
          </a:p>
          <a:p>
            <a:pPr marL="285750" indent="-285750">
              <a:buFont typeface="Arial" panose="020B0604020202020204" pitchFamily="34" charset="0"/>
              <a:buChar char="•"/>
            </a:pPr>
            <a:r>
              <a:rPr lang="en-US" dirty="0"/>
              <a:t>Sit straight</a:t>
            </a:r>
          </a:p>
          <a:p>
            <a:pPr marL="285750" indent="-285750">
              <a:buFont typeface="Arial" panose="020B0604020202020204" pitchFamily="34" charset="0"/>
              <a:buChar char="•"/>
            </a:pPr>
            <a:r>
              <a:rPr lang="en-US" dirty="0"/>
              <a:t>Avoid negative comments</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2328326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Steps</a:t>
            </a:r>
          </a:p>
        </p:txBody>
      </p:sp>
      <p:sp>
        <p:nvSpPr>
          <p:cNvPr id="4" name="Text Placeholder 3"/>
          <p:cNvSpPr>
            <a:spLocks noGrp="1"/>
          </p:cNvSpPr>
          <p:nvPr>
            <p:ph idx="1"/>
          </p:nvPr>
        </p:nvSpPr>
        <p:spPr/>
        <p:txBody>
          <a:bodyPr/>
          <a:lstStyle/>
          <a:p>
            <a:pPr marL="0" indent="0">
              <a:buNone/>
            </a:pPr>
            <a:r>
              <a:rPr lang="en-US" dirty="0"/>
              <a:t>During the interview:</a:t>
            </a:r>
          </a:p>
          <a:p>
            <a:pPr marL="285750" indent="-285750">
              <a:buFont typeface="Arial" panose="020B0604020202020204" pitchFamily="34" charset="0"/>
              <a:buChar char="•"/>
            </a:pPr>
            <a:r>
              <a:rPr lang="en-US" dirty="0"/>
              <a:t>Be an interactive participant</a:t>
            </a:r>
          </a:p>
          <a:p>
            <a:pPr marL="285750" indent="-285750">
              <a:buFont typeface="Arial" panose="020B0604020202020204" pitchFamily="34" charset="0"/>
              <a:buChar char="•"/>
            </a:pPr>
            <a:r>
              <a:rPr lang="en-US" dirty="0"/>
              <a:t>Ask questions</a:t>
            </a:r>
          </a:p>
          <a:p>
            <a:pPr marL="285750" indent="-285750">
              <a:buFont typeface="Arial" panose="020B0604020202020204" pitchFamily="34" charset="0"/>
              <a:buChar char="•"/>
            </a:pPr>
            <a:r>
              <a:rPr lang="en-US" dirty="0"/>
              <a:t>Look confident</a:t>
            </a:r>
          </a:p>
          <a:p>
            <a:pPr marL="285750" indent="-285750">
              <a:buFont typeface="Arial" panose="020B0604020202020204" pitchFamily="34" charset="0"/>
              <a:buChar char="•"/>
            </a:pPr>
            <a:r>
              <a:rPr lang="en-US" dirty="0"/>
              <a:t>Sell yourself</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1996642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Interview Steps</a:t>
            </a:r>
          </a:p>
        </p:txBody>
      </p:sp>
      <p:sp>
        <p:nvSpPr>
          <p:cNvPr id="4" name="Text Placeholder 3"/>
          <p:cNvSpPr>
            <a:spLocks noGrp="1"/>
          </p:cNvSpPr>
          <p:nvPr>
            <p:ph idx="1"/>
          </p:nvPr>
        </p:nvSpPr>
        <p:spPr/>
        <p:txBody>
          <a:bodyPr/>
          <a:lstStyle/>
          <a:p>
            <a:pPr marL="0" indent="0">
              <a:buNone/>
            </a:pPr>
            <a:r>
              <a:rPr lang="en-US" dirty="0"/>
              <a:t>After the interview:</a:t>
            </a:r>
          </a:p>
          <a:p>
            <a:pPr marL="285750" indent="-285750">
              <a:buFont typeface="Arial" panose="020B0604020202020204" pitchFamily="34" charset="0"/>
              <a:buChar char="•"/>
            </a:pPr>
            <a:r>
              <a:rPr lang="en-US" dirty="0" smtClean="0"/>
              <a:t>Send thank-you </a:t>
            </a:r>
            <a:r>
              <a:rPr lang="en-US" dirty="0"/>
              <a:t>note</a:t>
            </a:r>
          </a:p>
          <a:p>
            <a:pPr marL="285750" indent="-285750">
              <a:buFont typeface="Arial" panose="020B0604020202020204" pitchFamily="34" charset="0"/>
              <a:buChar char="•"/>
            </a:pPr>
            <a:r>
              <a:rPr lang="en-US" dirty="0" smtClean="0"/>
              <a:t>Make follow-up </a:t>
            </a:r>
            <a:r>
              <a:rPr lang="en-US" dirty="0"/>
              <a:t>call</a:t>
            </a:r>
          </a:p>
          <a:p>
            <a:pPr marL="285750" indent="-285750">
              <a:buFont typeface="Arial" panose="020B0604020202020204" pitchFamily="34" charset="0"/>
              <a:buChar char="•"/>
            </a:pPr>
            <a:r>
              <a:rPr lang="en-US" dirty="0"/>
              <a:t>Congratulate yourself</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2643666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Employee Assessment Tests</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Evaluate ability in a given area</a:t>
            </a:r>
          </a:p>
          <a:p>
            <a:pPr marL="285750" indent="-285750">
              <a:buFont typeface="Arial" panose="020B0604020202020204" pitchFamily="34" charset="0"/>
              <a:buChar char="•"/>
            </a:pPr>
            <a:r>
              <a:rPr lang="en-US" dirty="0"/>
              <a:t>Executed online</a:t>
            </a:r>
          </a:p>
          <a:p>
            <a:pPr marL="285750" indent="-285750">
              <a:buFont typeface="Arial" panose="020B0604020202020204" pitchFamily="34" charset="0"/>
              <a:buChar char="•"/>
            </a:pPr>
            <a:r>
              <a:rPr lang="en-US" dirty="0"/>
              <a:t>Important to organization</a:t>
            </a:r>
          </a:p>
          <a:p>
            <a:pPr marL="285750" indent="-285750">
              <a:buFont typeface="Arial" panose="020B0604020202020204" pitchFamily="34" charset="0"/>
              <a:buChar char="•"/>
            </a:pPr>
            <a:r>
              <a:rPr lang="en-US" dirty="0"/>
              <a:t>Simple in nature</a:t>
            </a:r>
          </a:p>
          <a:p>
            <a:pPr marL="285750" indent="-285750">
              <a:buFont typeface="Arial" panose="020B0604020202020204" pitchFamily="34" charset="0"/>
              <a:buChar char="•"/>
            </a:pPr>
            <a:r>
              <a:rPr lang="en-US" dirty="0"/>
              <a:t>Handle function of position</a:t>
            </a:r>
          </a:p>
          <a:p>
            <a:pPr marL="285750" indent="-285750">
              <a:buFont typeface="Arial" panose="020B0604020202020204" pitchFamily="34" charset="0"/>
              <a:buChar char="•"/>
            </a:pPr>
            <a:r>
              <a:rPr lang="en-US" dirty="0" smtClean="0"/>
              <a:t>Assess decision-making </a:t>
            </a:r>
            <a:r>
              <a:rPr lang="en-US" dirty="0"/>
              <a:t>process</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6344747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Employee Assessment Tests</a:t>
            </a:r>
          </a:p>
        </p:txBody>
      </p:sp>
      <p:sp>
        <p:nvSpPr>
          <p:cNvPr id="4" name="Text Placeholder 3"/>
          <p:cNvSpPr>
            <a:spLocks noGrp="1"/>
          </p:cNvSpPr>
          <p:nvPr>
            <p:ph idx="1"/>
          </p:nvPr>
        </p:nvSpPr>
        <p:spPr/>
        <p:txBody>
          <a:bodyPr/>
          <a:lstStyle/>
          <a:p>
            <a:pPr marL="0" indent="0">
              <a:buNone/>
            </a:pPr>
            <a:r>
              <a:rPr lang="en-US" dirty="0"/>
              <a:t>Four subject areas:</a:t>
            </a:r>
          </a:p>
          <a:p>
            <a:pPr marL="285750" indent="-285750">
              <a:buFont typeface="Arial" panose="020B0604020202020204" pitchFamily="34" charset="0"/>
              <a:buChar char="•"/>
            </a:pPr>
            <a:r>
              <a:rPr lang="en-US" dirty="0"/>
              <a:t>IQ tests</a:t>
            </a:r>
          </a:p>
          <a:p>
            <a:pPr marL="285750" indent="-285750">
              <a:buFont typeface="Arial" panose="020B0604020202020204" pitchFamily="34" charset="0"/>
              <a:buChar char="•"/>
            </a:pPr>
            <a:r>
              <a:rPr lang="en-US" dirty="0"/>
              <a:t>Aptitude tests</a:t>
            </a:r>
          </a:p>
          <a:p>
            <a:pPr marL="285750" indent="-285750">
              <a:buFont typeface="Arial" panose="020B0604020202020204" pitchFamily="34" charset="0"/>
              <a:buChar char="•"/>
            </a:pPr>
            <a:r>
              <a:rPr lang="en-US" dirty="0"/>
              <a:t>Psychological tests</a:t>
            </a:r>
          </a:p>
          <a:p>
            <a:pPr marL="285750" indent="-285750">
              <a:buFont typeface="Arial" panose="020B0604020202020204" pitchFamily="34" charset="0"/>
              <a:buChar char="•"/>
            </a:pPr>
            <a:r>
              <a:rPr lang="en-US" dirty="0"/>
              <a:t>Skills tests</a:t>
            </a:r>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516782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Job Applications</a:t>
            </a:r>
          </a:p>
        </p:txBody>
      </p:sp>
      <p:sp>
        <p:nvSpPr>
          <p:cNvPr id="4" name="Text Placeholder 3"/>
          <p:cNvSpPr>
            <a:spLocks noGrp="1"/>
          </p:cNvSpPr>
          <p:nvPr>
            <p:ph idx="1"/>
          </p:nvPr>
        </p:nvSpPr>
        <p:spPr/>
        <p:txBody>
          <a:bodyPr/>
          <a:lstStyle/>
          <a:p>
            <a:pPr marL="0" indent="0">
              <a:buNone/>
            </a:pPr>
            <a:r>
              <a:rPr lang="en-US" dirty="0"/>
              <a:t>Illegal to ask about:</a:t>
            </a:r>
          </a:p>
          <a:p>
            <a:pPr indent="-285750"/>
            <a:r>
              <a:rPr lang="en-US" dirty="0"/>
              <a:t>Marital status</a:t>
            </a:r>
          </a:p>
          <a:p>
            <a:pPr indent="-285750"/>
            <a:r>
              <a:rPr lang="en-US" dirty="0"/>
              <a:t>Height</a:t>
            </a:r>
          </a:p>
          <a:p>
            <a:pPr indent="-285750"/>
            <a:r>
              <a:rPr lang="en-US" dirty="0"/>
              <a:t>Weight</a:t>
            </a:r>
          </a:p>
          <a:p>
            <a:pPr indent="-285750"/>
            <a:r>
              <a:rPr lang="en-US" dirty="0"/>
              <a:t>Age</a:t>
            </a:r>
          </a:p>
          <a:p>
            <a:pPr indent="-285750"/>
            <a:r>
              <a:rPr lang="en-US" dirty="0"/>
              <a:t>Handicaps</a:t>
            </a:r>
          </a:p>
          <a:p>
            <a:pPr indent="-285750"/>
            <a:r>
              <a:rPr lang="en-US" dirty="0"/>
              <a:t>Race or national origin</a:t>
            </a:r>
          </a:p>
          <a:p>
            <a:pPr indent="-285750"/>
            <a:r>
              <a:rPr lang="en-US" dirty="0"/>
              <a:t>Religion</a:t>
            </a:r>
          </a:p>
          <a:p>
            <a:pPr indent="-285750"/>
            <a:r>
              <a:rPr lang="en-US" dirty="0"/>
              <a:t>Political information</a:t>
            </a:r>
          </a:p>
        </p:txBody>
      </p:sp>
    </p:spTree>
    <p:extLst>
      <p:ext uri="{BB962C8B-B14F-4D97-AF65-F5344CB8AC3E}">
        <p14:creationId xmlns:p14="http://schemas.microsoft.com/office/powerpoint/2010/main" val="17102214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Employee Assessment Tests</a:t>
            </a:r>
          </a:p>
        </p:txBody>
      </p:sp>
      <p:sp>
        <p:nvSpPr>
          <p:cNvPr id="4" name="Text Placeholder 3"/>
          <p:cNvSpPr>
            <a:spLocks noGrp="1"/>
          </p:cNvSpPr>
          <p:nvPr>
            <p:ph idx="1"/>
          </p:nvPr>
        </p:nvSpPr>
        <p:spPr/>
        <p:txBody>
          <a:bodyPr/>
          <a:lstStyle/>
          <a:p>
            <a:pPr marL="0" indent="0">
              <a:buNone/>
            </a:pPr>
            <a:r>
              <a:rPr lang="en-US" dirty="0"/>
              <a:t>IQ tests</a:t>
            </a:r>
          </a:p>
          <a:p>
            <a:pPr marL="285750" indent="-285750">
              <a:buFont typeface="Arial" panose="020B0604020202020204" pitchFamily="34" charset="0"/>
              <a:buChar char="•"/>
            </a:pPr>
            <a:r>
              <a:rPr lang="en-US" dirty="0"/>
              <a:t>Level of intelligence</a:t>
            </a:r>
          </a:p>
          <a:p>
            <a:pPr marL="285750" indent="-285750">
              <a:buFont typeface="Arial" panose="020B0604020202020204" pitchFamily="34" charset="0"/>
              <a:buChar char="•"/>
            </a:pPr>
            <a:r>
              <a:rPr lang="en-US" dirty="0"/>
              <a:t>Complex positions</a:t>
            </a:r>
          </a:p>
          <a:p>
            <a:pPr marL="285750" indent="-285750">
              <a:buFont typeface="Arial" panose="020B0604020202020204" pitchFamily="34" charset="0"/>
              <a:buChar char="•"/>
            </a:pPr>
            <a:endParaRPr lang="en-US" dirty="0"/>
          </a:p>
          <a:p>
            <a:pPr marL="0" indent="0">
              <a:buNone/>
            </a:pPr>
            <a:r>
              <a:rPr lang="en-US" dirty="0"/>
              <a:t>Aptitude tests</a:t>
            </a:r>
          </a:p>
          <a:p>
            <a:pPr marL="285750" indent="-285750">
              <a:buFont typeface="Arial" panose="020B0604020202020204" pitchFamily="34" charset="0"/>
              <a:buChar char="•"/>
            </a:pPr>
            <a:r>
              <a:rPr lang="en-US" dirty="0"/>
              <a:t>Broad questions</a:t>
            </a:r>
          </a:p>
          <a:p>
            <a:pPr marL="285750" indent="-285750">
              <a:buFont typeface="Arial" panose="020B0604020202020204" pitchFamily="34" charset="0"/>
              <a:buChar char="•"/>
            </a:pPr>
            <a:r>
              <a:rPr lang="en-US" dirty="0"/>
              <a:t>Overall disposition</a:t>
            </a:r>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1592934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Employee Assessment Tests</a:t>
            </a:r>
          </a:p>
        </p:txBody>
      </p:sp>
      <p:sp>
        <p:nvSpPr>
          <p:cNvPr id="4" name="Text Placeholder 3"/>
          <p:cNvSpPr>
            <a:spLocks noGrp="1"/>
          </p:cNvSpPr>
          <p:nvPr>
            <p:ph idx="1"/>
          </p:nvPr>
        </p:nvSpPr>
        <p:spPr/>
        <p:txBody>
          <a:bodyPr/>
          <a:lstStyle/>
          <a:p>
            <a:pPr marL="0" indent="0">
              <a:buNone/>
            </a:pPr>
            <a:r>
              <a:rPr lang="en-US" dirty="0"/>
              <a:t>Psychological tests</a:t>
            </a:r>
          </a:p>
          <a:p>
            <a:pPr marL="285750" indent="-285750">
              <a:buFont typeface="Arial" panose="020B0604020202020204" pitchFamily="34" charset="0"/>
              <a:buChar char="•"/>
            </a:pPr>
            <a:r>
              <a:rPr lang="en-US" dirty="0"/>
              <a:t>Abstract assessment</a:t>
            </a:r>
          </a:p>
          <a:p>
            <a:pPr marL="285750" indent="-285750">
              <a:buFont typeface="Arial" panose="020B0604020202020204" pitchFamily="34" charset="0"/>
              <a:buChar char="•"/>
            </a:pPr>
            <a:r>
              <a:rPr lang="en-US" dirty="0"/>
              <a:t>Key organizational behavior factors</a:t>
            </a:r>
          </a:p>
          <a:p>
            <a:pPr marL="285750" indent="-285750">
              <a:buFont typeface="Arial" panose="020B0604020202020204" pitchFamily="34" charset="0"/>
              <a:buChar char="•"/>
            </a:pPr>
            <a:endParaRPr lang="en-US" dirty="0"/>
          </a:p>
          <a:p>
            <a:pPr marL="0" indent="0">
              <a:buNone/>
            </a:pPr>
            <a:r>
              <a:rPr lang="en-US" dirty="0"/>
              <a:t>Skills tests</a:t>
            </a:r>
          </a:p>
          <a:p>
            <a:pPr marL="285750" indent="-285750">
              <a:buFont typeface="Arial" panose="020B0604020202020204" pitchFamily="34" charset="0"/>
              <a:buChar char="•"/>
            </a:pPr>
            <a:r>
              <a:rPr lang="en-US" dirty="0"/>
              <a:t>Meet minimum qualifications</a:t>
            </a:r>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9045559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Employee Assessment Tests</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Questions related to position</a:t>
            </a:r>
          </a:p>
          <a:p>
            <a:pPr marL="285750" indent="-285750">
              <a:buFont typeface="Arial" panose="020B0604020202020204" pitchFamily="34" charset="0"/>
              <a:buChar char="•"/>
            </a:pPr>
            <a:r>
              <a:rPr lang="en-US" dirty="0"/>
              <a:t>Standard questions</a:t>
            </a:r>
          </a:p>
          <a:p>
            <a:pPr marL="285750" indent="-285750">
              <a:buFont typeface="Arial" panose="020B0604020202020204" pitchFamily="34" charset="0"/>
              <a:buChar char="•"/>
            </a:pPr>
            <a:r>
              <a:rPr lang="en-US" dirty="0"/>
              <a:t>Answer truthfully</a:t>
            </a:r>
          </a:p>
          <a:p>
            <a:pPr marL="285750" indent="-285750">
              <a:buFont typeface="Arial" panose="020B0604020202020204" pitchFamily="34" charset="0"/>
              <a:buChar char="•"/>
            </a:pPr>
            <a:r>
              <a:rPr lang="en-US" dirty="0"/>
              <a:t>No right or wrong answers</a:t>
            </a:r>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7484744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Choosing a College or Trade School</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Foundation for professional future</a:t>
            </a:r>
          </a:p>
          <a:p>
            <a:pPr marL="285750" indent="-285750">
              <a:buFont typeface="Arial" panose="020B0604020202020204" pitchFamily="34" charset="0"/>
              <a:buChar char="•"/>
            </a:pPr>
            <a:r>
              <a:rPr lang="en-US" dirty="0"/>
              <a:t>Education impacts positions</a:t>
            </a:r>
          </a:p>
          <a:p>
            <a:pPr marL="285750" indent="-285750">
              <a:buFont typeface="Arial" panose="020B0604020202020204" pitchFamily="34" charset="0"/>
              <a:buChar char="•"/>
            </a:pPr>
            <a:r>
              <a:rPr lang="en-US" dirty="0"/>
              <a:t>Prepares for challenges and opportunities</a:t>
            </a:r>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t="-765" b="13577"/>
          <a:stretch/>
        </p:blipFill>
        <p:spPr/>
      </p:pic>
    </p:spTree>
    <p:extLst>
      <p:ext uri="{BB962C8B-B14F-4D97-AF65-F5344CB8AC3E}">
        <p14:creationId xmlns:p14="http://schemas.microsoft.com/office/powerpoint/2010/main" val="26639661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Scholarships and Financial Aid</a:t>
            </a:r>
          </a:p>
        </p:txBody>
      </p:sp>
      <p:sp>
        <p:nvSpPr>
          <p:cNvPr id="4" name="Text Placeholder 3"/>
          <p:cNvSpPr>
            <a:spLocks noGrp="1"/>
          </p:cNvSpPr>
          <p:nvPr>
            <p:ph idx="1"/>
          </p:nvPr>
        </p:nvSpPr>
        <p:spPr/>
        <p:txBody>
          <a:bodyPr/>
          <a:lstStyle/>
          <a:p>
            <a:pPr marL="0" indent="0">
              <a:buNone/>
            </a:pPr>
            <a:r>
              <a:rPr lang="en-US" dirty="0"/>
              <a:t>Scholarships</a:t>
            </a:r>
          </a:p>
          <a:p>
            <a:pPr marL="285750" indent="-285750">
              <a:buFont typeface="Arial" panose="020B0604020202020204" pitchFamily="34" charset="0"/>
              <a:buChar char="•"/>
            </a:pPr>
            <a:r>
              <a:rPr lang="en-US" dirty="0"/>
              <a:t>Grant or financial aid</a:t>
            </a:r>
          </a:p>
          <a:p>
            <a:pPr marL="285750" indent="-285750">
              <a:buFont typeface="Arial" panose="020B0604020202020204" pitchFamily="34" charset="0"/>
              <a:buChar char="•"/>
            </a:pPr>
            <a:r>
              <a:rPr lang="en-US" dirty="0"/>
              <a:t>Awarded to student</a:t>
            </a:r>
          </a:p>
          <a:p>
            <a:pPr marL="285750" indent="-285750">
              <a:buFont typeface="Arial" panose="020B0604020202020204" pitchFamily="34" charset="0"/>
              <a:buChar char="•"/>
            </a:pPr>
            <a:r>
              <a:rPr lang="en-US" dirty="0" smtClean="0"/>
              <a:t>To attend </a:t>
            </a:r>
            <a:r>
              <a:rPr lang="en-US" dirty="0"/>
              <a:t>an institution</a:t>
            </a:r>
          </a:p>
          <a:p>
            <a:pPr marL="285750" indent="-285750">
              <a:buFont typeface="Arial" panose="020B0604020202020204" pitchFamily="34" charset="0"/>
              <a:buChar char="•"/>
            </a:pPr>
            <a:r>
              <a:rPr lang="en-US" dirty="0" smtClean="0"/>
              <a:t>Must mee</a:t>
            </a:r>
            <a:r>
              <a:rPr lang="en-US" dirty="0" smtClean="0"/>
              <a:t>t b</a:t>
            </a:r>
            <a:r>
              <a:rPr lang="en-US" dirty="0" smtClean="0"/>
              <a:t>ase </a:t>
            </a:r>
            <a:r>
              <a:rPr lang="en-US" dirty="0"/>
              <a:t>criteria</a:t>
            </a:r>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2246913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Scholarships and Financial Aid</a:t>
            </a:r>
          </a:p>
        </p:txBody>
      </p:sp>
      <p:sp>
        <p:nvSpPr>
          <p:cNvPr id="4" name="Text Placeholder 3"/>
          <p:cNvSpPr>
            <a:spLocks noGrp="1"/>
          </p:cNvSpPr>
          <p:nvPr>
            <p:ph idx="1"/>
          </p:nvPr>
        </p:nvSpPr>
        <p:spPr/>
        <p:txBody>
          <a:bodyPr/>
          <a:lstStyle/>
          <a:p>
            <a:pPr marL="0" indent="0">
              <a:buNone/>
            </a:pPr>
            <a:r>
              <a:rPr lang="en-US" dirty="0"/>
              <a:t>To find scholarships:</a:t>
            </a:r>
          </a:p>
          <a:p>
            <a:pPr marL="285750" indent="-285750">
              <a:buFont typeface="Arial" panose="020B0604020202020204" pitchFamily="34" charset="0"/>
              <a:buChar char="•"/>
            </a:pPr>
            <a:r>
              <a:rPr lang="en-US" dirty="0"/>
              <a:t>Contact financial aid office</a:t>
            </a:r>
          </a:p>
          <a:p>
            <a:pPr marL="285750" indent="-285750">
              <a:buFont typeface="Arial" panose="020B0604020202020204" pitchFamily="34" charset="0"/>
              <a:buChar char="•"/>
            </a:pPr>
            <a:r>
              <a:rPr lang="en-US" dirty="0"/>
              <a:t>Search the </a:t>
            </a:r>
            <a:r>
              <a:rPr lang="en-US" dirty="0" smtClean="0"/>
              <a:t>Internet</a:t>
            </a:r>
            <a:endParaRPr lang="en-US" dirty="0"/>
          </a:p>
          <a:p>
            <a:pPr marL="285750" indent="-285750">
              <a:buFont typeface="Arial" panose="020B0604020202020204" pitchFamily="34" charset="0"/>
              <a:buChar char="•"/>
            </a:pPr>
            <a:r>
              <a:rPr lang="en-US" dirty="0" smtClean="0"/>
              <a:t>Ask guidance </a:t>
            </a:r>
            <a:r>
              <a:rPr lang="en-US" dirty="0"/>
              <a:t>counselor</a:t>
            </a:r>
          </a:p>
          <a:p>
            <a:pPr marL="285750" indent="-285750">
              <a:buFont typeface="Arial" panose="020B0604020202020204" pitchFamily="34" charset="0"/>
              <a:buChar char="•"/>
            </a:pPr>
            <a:r>
              <a:rPr lang="en-US" dirty="0" smtClean="0"/>
              <a:t>Check school </a:t>
            </a:r>
            <a:r>
              <a:rPr lang="en-US" dirty="0"/>
              <a:t>organizations or associations</a:t>
            </a:r>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0825158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Scholarships and Financial Aid</a:t>
            </a:r>
          </a:p>
        </p:txBody>
      </p:sp>
      <p:sp>
        <p:nvSpPr>
          <p:cNvPr id="4" name="Text Placeholder 3"/>
          <p:cNvSpPr>
            <a:spLocks noGrp="1"/>
          </p:cNvSpPr>
          <p:nvPr>
            <p:ph idx="1"/>
          </p:nvPr>
        </p:nvSpPr>
        <p:spPr/>
        <p:txBody>
          <a:bodyPr/>
          <a:lstStyle/>
          <a:p>
            <a:pPr marL="0" indent="0">
              <a:buNone/>
            </a:pPr>
            <a:r>
              <a:rPr lang="en-US" dirty="0"/>
              <a:t>Scholarship applications:</a:t>
            </a:r>
          </a:p>
          <a:p>
            <a:pPr marL="285750" indent="-285750">
              <a:buFont typeface="Arial" panose="020B0604020202020204" pitchFamily="34" charset="0"/>
              <a:buChar char="•"/>
            </a:pPr>
            <a:r>
              <a:rPr lang="en-US" dirty="0"/>
              <a:t>Deadlines</a:t>
            </a:r>
          </a:p>
          <a:p>
            <a:pPr marL="285750" indent="-285750">
              <a:buFont typeface="Arial" panose="020B0604020202020204" pitchFamily="34" charset="0"/>
              <a:buChar char="•"/>
            </a:pPr>
            <a:r>
              <a:rPr lang="en-US" dirty="0"/>
              <a:t>Answer questions</a:t>
            </a:r>
          </a:p>
          <a:p>
            <a:pPr marL="285750" indent="-285750">
              <a:buFont typeface="Arial" panose="020B0604020202020204" pitchFamily="34" charset="0"/>
              <a:buChar char="•"/>
            </a:pPr>
            <a:r>
              <a:rPr lang="en-US" dirty="0"/>
              <a:t>Submit essay</a:t>
            </a:r>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5884982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Scholarships and Financial Aid</a:t>
            </a:r>
          </a:p>
        </p:txBody>
      </p:sp>
      <p:sp>
        <p:nvSpPr>
          <p:cNvPr id="4" name="Text Placeholder 3"/>
          <p:cNvSpPr>
            <a:spLocks noGrp="1"/>
          </p:cNvSpPr>
          <p:nvPr>
            <p:ph idx="1"/>
          </p:nvPr>
        </p:nvSpPr>
        <p:spPr/>
        <p:txBody>
          <a:bodyPr/>
          <a:lstStyle/>
          <a:p>
            <a:pPr marL="0" indent="0">
              <a:buNone/>
            </a:pPr>
            <a:r>
              <a:rPr lang="en-US" dirty="0"/>
              <a:t>Financial aid:</a:t>
            </a:r>
          </a:p>
          <a:p>
            <a:pPr marL="285750" indent="-285750">
              <a:buFont typeface="Arial" panose="020B0604020202020204" pitchFamily="34" charset="0"/>
              <a:buChar char="•"/>
            </a:pPr>
            <a:r>
              <a:rPr lang="en-US" dirty="0"/>
              <a:t>Grants</a:t>
            </a:r>
          </a:p>
          <a:p>
            <a:pPr marL="285750" indent="-285750">
              <a:buFont typeface="Arial" panose="020B0604020202020204" pitchFamily="34" charset="0"/>
              <a:buChar char="•"/>
            </a:pPr>
            <a:r>
              <a:rPr lang="en-US" dirty="0"/>
              <a:t>Educational loans</a:t>
            </a:r>
          </a:p>
          <a:p>
            <a:pPr marL="285750" indent="-285750">
              <a:buFont typeface="Arial" panose="020B0604020202020204" pitchFamily="34" charset="0"/>
              <a:buChar char="•"/>
            </a:pPr>
            <a:r>
              <a:rPr lang="en-US" dirty="0"/>
              <a:t>Work study</a:t>
            </a:r>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1184619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Scholarships and Financial Aid</a:t>
            </a:r>
          </a:p>
        </p:txBody>
      </p:sp>
      <p:sp>
        <p:nvSpPr>
          <p:cNvPr id="4" name="Text Placeholder 3"/>
          <p:cNvSpPr>
            <a:spLocks noGrp="1"/>
          </p:cNvSpPr>
          <p:nvPr>
            <p:ph idx="1"/>
          </p:nvPr>
        </p:nvSpPr>
        <p:spPr/>
        <p:txBody>
          <a:bodyPr/>
          <a:lstStyle/>
          <a:p>
            <a:pPr marL="0" indent="0">
              <a:buNone/>
            </a:pPr>
            <a:r>
              <a:rPr lang="en-US" dirty="0"/>
              <a:t>Free Application for Federal Student Aid (FAFSA):</a:t>
            </a:r>
          </a:p>
          <a:p>
            <a:pPr marL="285750" indent="-285750">
              <a:buFont typeface="Arial" panose="020B0604020202020204" pitchFamily="34" charset="0"/>
              <a:buChar char="•"/>
            </a:pPr>
            <a:r>
              <a:rPr lang="en-US" dirty="0"/>
              <a:t>Schools that receive federal funds</a:t>
            </a:r>
          </a:p>
          <a:p>
            <a:pPr marL="285750" indent="-285750">
              <a:buFont typeface="Arial" panose="020B0604020202020204" pitchFamily="34" charset="0"/>
              <a:buChar char="•"/>
            </a:pPr>
            <a:r>
              <a:rPr lang="en-US" dirty="0"/>
              <a:t>Complete form</a:t>
            </a:r>
          </a:p>
          <a:p>
            <a:pPr marL="285750" indent="-285750">
              <a:buFont typeface="Arial" panose="020B0604020202020204" pitchFamily="34" charset="0"/>
              <a:buChar char="•"/>
            </a:pPr>
            <a:r>
              <a:rPr lang="en-US" dirty="0"/>
              <a:t>fafsa.ed.gov</a:t>
            </a:r>
          </a:p>
          <a:p>
            <a:pPr marL="285750" indent="-285750">
              <a:buFont typeface="Arial" panose="020B0604020202020204" pitchFamily="34" charset="0"/>
              <a:buChar char="•"/>
            </a:pPr>
            <a:r>
              <a:rPr lang="en-US" dirty="0"/>
              <a:t>Determines financial aid amount</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6578689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Choosing a College or Trade School</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Ask questions</a:t>
            </a:r>
          </a:p>
          <a:p>
            <a:pPr marL="285750" indent="-285750">
              <a:buFont typeface="Arial" panose="020B0604020202020204" pitchFamily="34" charset="0"/>
              <a:buChar char="•"/>
            </a:pPr>
            <a:r>
              <a:rPr lang="en-US" dirty="0" smtClean="0"/>
              <a:t>Ask guidance </a:t>
            </a:r>
            <a:r>
              <a:rPr lang="en-US" dirty="0"/>
              <a:t>counselor</a:t>
            </a:r>
          </a:p>
          <a:p>
            <a:pPr marL="285750" indent="-285750">
              <a:buFont typeface="Arial" panose="020B0604020202020204" pitchFamily="34" charset="0"/>
              <a:buChar char="•"/>
            </a:pPr>
            <a:r>
              <a:rPr lang="en-US" dirty="0" smtClean="0"/>
              <a:t>Check school’s </a:t>
            </a:r>
            <a:r>
              <a:rPr lang="en-US" dirty="0"/>
              <a:t>website</a:t>
            </a:r>
          </a:p>
          <a:p>
            <a:pPr marL="285750" indent="-285750">
              <a:buFont typeface="Arial" panose="020B0604020202020204" pitchFamily="34" charset="0"/>
              <a:buChar char="•"/>
            </a:pPr>
            <a:r>
              <a:rPr lang="en-US" dirty="0" smtClean="0"/>
              <a:t>Check independent </a:t>
            </a:r>
            <a:r>
              <a:rPr lang="en-US" dirty="0"/>
              <a:t>websites</a:t>
            </a:r>
          </a:p>
        </p:txBody>
      </p:sp>
    </p:spTree>
    <p:extLst>
      <p:ext uri="{BB962C8B-B14F-4D97-AF65-F5344CB8AC3E}">
        <p14:creationId xmlns:p14="http://schemas.microsoft.com/office/powerpoint/2010/main" val="1295308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Job Applications</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Write clearly</a:t>
            </a:r>
          </a:p>
          <a:p>
            <a:pPr marL="285750" indent="-285750">
              <a:buFont typeface="Arial" panose="020B0604020202020204" pitchFamily="34" charset="0"/>
              <a:buChar char="•"/>
            </a:pPr>
            <a:r>
              <a:rPr lang="en-US" dirty="0"/>
              <a:t>Bring a pen (in-person)</a:t>
            </a:r>
          </a:p>
          <a:p>
            <a:pPr marL="285750" indent="-285750">
              <a:buFont typeface="Arial" panose="020B0604020202020204" pitchFamily="34" charset="0"/>
              <a:buChar char="•"/>
            </a:pPr>
            <a:r>
              <a:rPr lang="en-US" dirty="0"/>
              <a:t>Correct grammar and punctuation</a:t>
            </a:r>
          </a:p>
          <a:p>
            <a:pPr marL="285750" indent="-285750">
              <a:buFont typeface="Arial" panose="020B0604020202020204" pitchFamily="34" charset="0"/>
              <a:buChar char="•"/>
            </a:pPr>
            <a:r>
              <a:rPr lang="en-US" dirty="0"/>
              <a:t>Organize thoughts</a:t>
            </a:r>
          </a:p>
          <a:p>
            <a:pPr marL="285750" indent="-285750">
              <a:buFont typeface="Arial" panose="020B0604020202020204" pitchFamily="34" charset="0"/>
              <a:buChar char="•"/>
            </a:pPr>
            <a:r>
              <a:rPr lang="en-US" dirty="0"/>
              <a:t>Use “please see me” or “n/a”</a:t>
            </a:r>
          </a:p>
          <a:p>
            <a:pPr marL="285750" indent="-285750">
              <a:buFont typeface="Arial" panose="020B0604020202020204" pitchFamily="34" charset="0"/>
              <a:buChar char="•"/>
            </a:pPr>
            <a:r>
              <a:rPr lang="en-US" dirty="0"/>
              <a:t>Use “negotiable” </a:t>
            </a:r>
          </a:p>
          <a:p>
            <a:pPr marL="285750" indent="-285750">
              <a:buFont typeface="Arial" panose="020B0604020202020204" pitchFamily="34" charset="0"/>
              <a:buChar char="•"/>
            </a:pPr>
            <a:r>
              <a:rPr lang="en-US" dirty="0"/>
              <a:t>List volunteer work, babysitting jobs, school or religious activities</a:t>
            </a:r>
          </a:p>
        </p:txBody>
      </p:sp>
    </p:spTree>
    <p:extLst>
      <p:ext uri="{BB962C8B-B14F-4D97-AF65-F5344CB8AC3E}">
        <p14:creationId xmlns:p14="http://schemas.microsoft.com/office/powerpoint/2010/main" val="37839904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Questions to Ask when Choosing a College or Trade School</a:t>
            </a:r>
          </a:p>
        </p:txBody>
      </p:sp>
      <p:sp>
        <p:nvSpPr>
          <p:cNvPr id="4" name="Text Placeholder 3"/>
          <p:cNvSpPr>
            <a:spLocks noGrp="1"/>
          </p:cNvSpPr>
          <p:nvPr>
            <p:ph idx="1"/>
          </p:nvPr>
        </p:nvSpPr>
        <p:spPr/>
        <p:txBody>
          <a:bodyPr/>
          <a:lstStyle/>
          <a:p>
            <a:pPr marL="0" indent="0">
              <a:buNone/>
            </a:pPr>
            <a:r>
              <a:rPr lang="en-US" dirty="0" smtClean="0"/>
              <a:t>Program:</a:t>
            </a:r>
            <a:endParaRPr lang="en-US" dirty="0"/>
          </a:p>
          <a:p>
            <a:pPr marL="285750" indent="-285750">
              <a:buFont typeface="Arial" panose="020B0604020202020204" pitchFamily="34" charset="0"/>
              <a:buChar char="•"/>
            </a:pPr>
            <a:r>
              <a:rPr lang="en-US" dirty="0"/>
              <a:t>Meets your needs</a:t>
            </a:r>
          </a:p>
          <a:p>
            <a:pPr marL="285750" indent="-285750">
              <a:buFont typeface="Arial" panose="020B0604020202020204" pitchFamily="34" charset="0"/>
              <a:buChar char="•"/>
            </a:pPr>
            <a:r>
              <a:rPr lang="en-US" dirty="0"/>
              <a:t>Certification or degree</a:t>
            </a:r>
          </a:p>
          <a:p>
            <a:pPr marL="285750" indent="-285750">
              <a:buFont typeface="Arial" panose="020B0604020202020204" pitchFamily="34" charset="0"/>
              <a:buChar char="•"/>
            </a:pPr>
            <a:r>
              <a:rPr lang="en-US" dirty="0"/>
              <a:t>Reputation</a:t>
            </a:r>
          </a:p>
          <a:p>
            <a:pPr marL="285750" indent="-285750">
              <a:buFont typeface="Arial" panose="020B0604020202020204" pitchFamily="34" charset="0"/>
              <a:buChar char="•"/>
            </a:pPr>
            <a:r>
              <a:rPr lang="en-US" dirty="0"/>
              <a:t>Accreditation</a:t>
            </a:r>
          </a:p>
          <a:p>
            <a:pPr marL="285750" indent="-285750">
              <a:buFont typeface="Arial" panose="020B0604020202020204" pitchFamily="34" charset="0"/>
              <a:buChar char="•"/>
            </a:pPr>
            <a:r>
              <a:rPr lang="en-US" dirty="0"/>
              <a:t>Credits transfer</a:t>
            </a:r>
          </a:p>
        </p:txBody>
      </p:sp>
    </p:spTree>
    <p:extLst>
      <p:ext uri="{BB962C8B-B14F-4D97-AF65-F5344CB8AC3E}">
        <p14:creationId xmlns:p14="http://schemas.microsoft.com/office/powerpoint/2010/main" val="10462903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Questions to Ask when Choosing a College or Trade School</a:t>
            </a:r>
          </a:p>
        </p:txBody>
      </p:sp>
      <p:sp>
        <p:nvSpPr>
          <p:cNvPr id="4" name="Text Placeholder 3"/>
          <p:cNvSpPr>
            <a:spLocks noGrp="1"/>
          </p:cNvSpPr>
          <p:nvPr>
            <p:ph idx="1"/>
          </p:nvPr>
        </p:nvSpPr>
        <p:spPr/>
        <p:txBody>
          <a:bodyPr/>
          <a:lstStyle/>
          <a:p>
            <a:pPr marL="0" indent="0">
              <a:buNone/>
            </a:pPr>
            <a:r>
              <a:rPr lang="en-US" dirty="0" smtClean="0"/>
              <a:t>Institution:</a:t>
            </a:r>
            <a:endParaRPr lang="en-US" dirty="0"/>
          </a:p>
          <a:p>
            <a:pPr marL="285750" indent="-285750">
              <a:buFont typeface="Arial" panose="020B0604020202020204" pitchFamily="34" charset="0"/>
              <a:buChar char="•"/>
            </a:pPr>
            <a:r>
              <a:rPr lang="en-US" dirty="0"/>
              <a:t>Location</a:t>
            </a:r>
          </a:p>
          <a:p>
            <a:pPr marL="285750" indent="-285750">
              <a:buFont typeface="Arial" panose="020B0604020202020204" pitchFamily="34" charset="0"/>
              <a:buChar char="•"/>
            </a:pPr>
            <a:r>
              <a:rPr lang="en-US" dirty="0"/>
              <a:t>Living options</a:t>
            </a:r>
          </a:p>
          <a:p>
            <a:pPr marL="285750" indent="-285750">
              <a:buFont typeface="Arial" panose="020B0604020202020204" pitchFamily="34" charset="0"/>
              <a:buChar char="•"/>
            </a:pPr>
            <a:r>
              <a:rPr lang="en-US" dirty="0"/>
              <a:t>Activities/clubs</a:t>
            </a:r>
          </a:p>
          <a:p>
            <a:pPr marL="285750" indent="-285750">
              <a:buFont typeface="Arial" panose="020B0604020202020204" pitchFamily="34" charset="0"/>
              <a:buChar char="•"/>
            </a:pPr>
            <a:r>
              <a:rPr lang="en-US" dirty="0"/>
              <a:t>Job success rate</a:t>
            </a:r>
          </a:p>
        </p:txBody>
      </p:sp>
    </p:spTree>
    <p:extLst>
      <p:ext uri="{BB962C8B-B14F-4D97-AF65-F5344CB8AC3E}">
        <p14:creationId xmlns:p14="http://schemas.microsoft.com/office/powerpoint/2010/main" val="18424320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Questions to Ask when Choosing a College or Trade School</a:t>
            </a:r>
          </a:p>
        </p:txBody>
      </p:sp>
      <p:sp>
        <p:nvSpPr>
          <p:cNvPr id="4" name="Text Placeholder 3"/>
          <p:cNvSpPr>
            <a:spLocks noGrp="1"/>
          </p:cNvSpPr>
          <p:nvPr>
            <p:ph idx="1"/>
          </p:nvPr>
        </p:nvSpPr>
        <p:spPr/>
        <p:txBody>
          <a:bodyPr/>
          <a:lstStyle/>
          <a:p>
            <a:pPr marL="0" indent="0">
              <a:buNone/>
            </a:pPr>
            <a:r>
              <a:rPr lang="en-US" dirty="0"/>
              <a:t>Entrance </a:t>
            </a:r>
            <a:r>
              <a:rPr lang="en-US" dirty="0" smtClean="0"/>
              <a:t>requirements:</a:t>
            </a:r>
            <a:endParaRPr lang="en-US" dirty="0"/>
          </a:p>
          <a:p>
            <a:pPr marL="285750" indent="-285750">
              <a:buFont typeface="Arial" panose="020B0604020202020204" pitchFamily="34" charset="0"/>
              <a:buChar char="•"/>
            </a:pPr>
            <a:r>
              <a:rPr lang="en-US" dirty="0"/>
              <a:t>GPA</a:t>
            </a:r>
          </a:p>
          <a:p>
            <a:pPr marL="285750" indent="-285750">
              <a:buFont typeface="Arial" panose="020B0604020202020204" pitchFamily="34" charset="0"/>
              <a:buChar char="•"/>
            </a:pPr>
            <a:r>
              <a:rPr lang="en-US" dirty="0"/>
              <a:t>Entrance exams</a:t>
            </a:r>
          </a:p>
          <a:p>
            <a:pPr marL="285750" indent="-285750">
              <a:buFont typeface="Arial" panose="020B0604020202020204" pitchFamily="34" charset="0"/>
              <a:buChar char="•"/>
            </a:pPr>
            <a:r>
              <a:rPr lang="en-US" dirty="0"/>
              <a:t>Application fees</a:t>
            </a:r>
          </a:p>
          <a:p>
            <a:pPr marL="285750" indent="-285750">
              <a:buFont typeface="Arial" panose="020B0604020202020204" pitchFamily="34" charset="0"/>
              <a:buChar char="•"/>
            </a:pPr>
            <a:r>
              <a:rPr lang="en-US" dirty="0"/>
              <a:t>Application deadline</a:t>
            </a:r>
          </a:p>
          <a:p>
            <a:pPr marL="285750" indent="-285750">
              <a:buFont typeface="Arial" panose="020B0604020202020204" pitchFamily="34" charset="0"/>
              <a:buChar char="•"/>
            </a:pPr>
            <a:r>
              <a:rPr lang="en-US" dirty="0"/>
              <a:t>Transferable credits</a:t>
            </a:r>
          </a:p>
        </p:txBody>
      </p:sp>
    </p:spTree>
    <p:extLst>
      <p:ext uri="{BB962C8B-B14F-4D97-AF65-F5344CB8AC3E}">
        <p14:creationId xmlns:p14="http://schemas.microsoft.com/office/powerpoint/2010/main" val="6388790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Questions to Ask when Choosing a College or Trade School</a:t>
            </a:r>
          </a:p>
        </p:txBody>
      </p:sp>
      <p:sp>
        <p:nvSpPr>
          <p:cNvPr id="4" name="Text Placeholder 3"/>
          <p:cNvSpPr>
            <a:spLocks noGrp="1"/>
          </p:cNvSpPr>
          <p:nvPr>
            <p:ph idx="1"/>
          </p:nvPr>
        </p:nvSpPr>
        <p:spPr/>
        <p:txBody>
          <a:bodyPr/>
          <a:lstStyle/>
          <a:p>
            <a:pPr marL="0" indent="0">
              <a:buNone/>
            </a:pPr>
            <a:r>
              <a:rPr lang="en-US" dirty="0"/>
              <a:t>Financial </a:t>
            </a:r>
            <a:r>
              <a:rPr lang="en-US" dirty="0" smtClean="0"/>
              <a:t>questions:</a:t>
            </a:r>
            <a:endParaRPr lang="en-US" dirty="0"/>
          </a:p>
          <a:p>
            <a:pPr marL="285750" indent="-285750">
              <a:buFont typeface="Arial" panose="020B0604020202020204" pitchFamily="34" charset="0"/>
              <a:buChar char="•"/>
            </a:pPr>
            <a:r>
              <a:rPr lang="en-US" dirty="0"/>
              <a:t>Cost</a:t>
            </a:r>
          </a:p>
          <a:p>
            <a:pPr marL="285750" indent="-285750">
              <a:buFont typeface="Arial" panose="020B0604020202020204" pitchFamily="34" charset="0"/>
              <a:buChar char="•"/>
            </a:pPr>
            <a:r>
              <a:rPr lang="en-US" dirty="0"/>
              <a:t>Financial aid</a:t>
            </a:r>
          </a:p>
          <a:p>
            <a:pPr marL="285750" indent="-285750">
              <a:buFont typeface="Arial" panose="020B0604020202020204" pitchFamily="34" charset="0"/>
              <a:buChar char="•"/>
            </a:pPr>
            <a:r>
              <a:rPr lang="en-US" dirty="0"/>
              <a:t>Work study programs</a:t>
            </a:r>
          </a:p>
        </p:txBody>
      </p:sp>
    </p:spTree>
    <p:extLst>
      <p:ext uri="{BB962C8B-B14F-4D97-AF65-F5344CB8AC3E}">
        <p14:creationId xmlns:p14="http://schemas.microsoft.com/office/powerpoint/2010/main" val="25162864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Questions to Ask when Choosing a College or Trade School</a:t>
            </a:r>
          </a:p>
        </p:txBody>
      </p:sp>
      <p:sp>
        <p:nvSpPr>
          <p:cNvPr id="4" name="Text Placeholder 3"/>
          <p:cNvSpPr>
            <a:spLocks noGrp="1"/>
          </p:cNvSpPr>
          <p:nvPr>
            <p:ph idx="1"/>
          </p:nvPr>
        </p:nvSpPr>
        <p:spPr/>
        <p:txBody>
          <a:bodyPr/>
          <a:lstStyle/>
          <a:p>
            <a:pPr marL="0" indent="0">
              <a:buNone/>
            </a:pPr>
            <a:r>
              <a:rPr lang="en-US" dirty="0"/>
              <a:t>Types of classes </a:t>
            </a:r>
            <a:r>
              <a:rPr lang="en-US" dirty="0" smtClean="0"/>
              <a:t>offered:</a:t>
            </a:r>
            <a:endParaRPr lang="en-US" dirty="0"/>
          </a:p>
          <a:p>
            <a:pPr marL="285750" indent="-285750">
              <a:buFont typeface="Arial" panose="020B0604020202020204" pitchFamily="34" charset="0"/>
              <a:buChar char="•"/>
            </a:pPr>
            <a:r>
              <a:rPr lang="en-US" dirty="0"/>
              <a:t>Evening classes</a:t>
            </a:r>
          </a:p>
          <a:p>
            <a:pPr marL="285750" indent="-285750">
              <a:buFont typeface="Arial" panose="020B0604020202020204" pitchFamily="34" charset="0"/>
              <a:buChar char="•"/>
            </a:pPr>
            <a:r>
              <a:rPr lang="en-US" dirty="0"/>
              <a:t>Correspondence classes</a:t>
            </a:r>
          </a:p>
          <a:p>
            <a:pPr marL="285750" indent="-285750">
              <a:buFont typeface="Arial" panose="020B0604020202020204" pitchFamily="34" charset="0"/>
              <a:buChar char="•"/>
            </a:pPr>
            <a:r>
              <a:rPr lang="en-US" dirty="0"/>
              <a:t>Online classes</a:t>
            </a:r>
          </a:p>
        </p:txBody>
      </p:sp>
    </p:spTree>
    <p:extLst>
      <p:ext uri="{BB962C8B-B14F-4D97-AF65-F5344CB8AC3E}">
        <p14:creationId xmlns:p14="http://schemas.microsoft.com/office/powerpoint/2010/main" val="2505147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Job Applications</a:t>
            </a:r>
          </a:p>
        </p:txBody>
      </p:sp>
      <p:sp>
        <p:nvSpPr>
          <p:cNvPr id="4" name="Text Placeholder 3"/>
          <p:cNvSpPr>
            <a:spLocks noGrp="1"/>
          </p:cNvSpPr>
          <p:nvPr>
            <p:ph idx="1"/>
          </p:nvPr>
        </p:nvSpPr>
        <p:spPr/>
        <p:txBody>
          <a:bodyPr/>
          <a:lstStyle/>
          <a:p>
            <a:pPr marL="285750" indent="-285750">
              <a:buFont typeface="Arial" panose="020B0604020202020204" pitchFamily="34" charset="0"/>
              <a:buChar char="•"/>
            </a:pPr>
            <a:r>
              <a:rPr lang="en-US" dirty="0"/>
              <a:t>Sign name</a:t>
            </a:r>
          </a:p>
          <a:p>
            <a:pPr marL="285750" indent="-285750">
              <a:buFont typeface="Arial" panose="020B0604020202020204" pitchFamily="34" charset="0"/>
              <a:buChar char="•"/>
            </a:pPr>
            <a:r>
              <a:rPr lang="en-US" dirty="0"/>
              <a:t>Information is true and accurate</a:t>
            </a:r>
          </a:p>
          <a:p>
            <a:pPr marL="285750" indent="-285750">
              <a:buFont typeface="Arial" panose="020B0604020202020204" pitchFamily="34" charset="0"/>
              <a:buChar char="•"/>
            </a:pPr>
            <a:r>
              <a:rPr lang="en-US" dirty="0"/>
              <a:t>Dishonesty can lead to termination</a:t>
            </a:r>
          </a:p>
          <a:p>
            <a:pPr marL="285750" indent="-285750">
              <a:buFont typeface="Arial" panose="020B0604020202020204" pitchFamily="34" charset="0"/>
              <a:buChar char="•"/>
            </a:pPr>
            <a:r>
              <a:rPr lang="en-US" dirty="0"/>
              <a:t>Educational and work background checks</a:t>
            </a:r>
          </a:p>
          <a:p>
            <a:pPr marL="285750" indent="-285750">
              <a:buFont typeface="Arial" panose="020B0604020202020204" pitchFamily="34" charset="0"/>
              <a:buChar char="•"/>
            </a:pPr>
            <a:r>
              <a:rPr lang="en-US" dirty="0"/>
              <a:t>Reference check</a:t>
            </a:r>
          </a:p>
        </p:txBody>
      </p:sp>
    </p:spTree>
    <p:extLst>
      <p:ext uri="{BB962C8B-B14F-4D97-AF65-F5344CB8AC3E}">
        <p14:creationId xmlns:p14="http://schemas.microsoft.com/office/powerpoint/2010/main" val="2755833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Job Applications</a:t>
            </a:r>
          </a:p>
        </p:txBody>
      </p:sp>
      <p:sp>
        <p:nvSpPr>
          <p:cNvPr id="4" name="Text Placeholder 3"/>
          <p:cNvSpPr>
            <a:spLocks noGrp="1"/>
          </p:cNvSpPr>
          <p:nvPr>
            <p:ph idx="1"/>
          </p:nvPr>
        </p:nvSpPr>
        <p:spPr/>
        <p:txBody>
          <a:bodyPr/>
          <a:lstStyle/>
          <a:p>
            <a:pPr marL="285750" indent="-285750"/>
            <a:r>
              <a:rPr lang="en-US" dirty="0" smtClean="0"/>
              <a:t>Résumé</a:t>
            </a:r>
            <a:r>
              <a:rPr lang="en-US" dirty="0"/>
              <a:t>—</a:t>
            </a:r>
            <a:r>
              <a:rPr lang="en-US" dirty="0" smtClean="0"/>
              <a:t>written </a:t>
            </a:r>
            <a:r>
              <a:rPr lang="en-US" dirty="0"/>
              <a:t>summary of:</a:t>
            </a:r>
          </a:p>
          <a:p>
            <a:pPr lvl="1"/>
            <a:r>
              <a:rPr lang="en-US" dirty="0"/>
              <a:t>Experience </a:t>
            </a:r>
          </a:p>
          <a:p>
            <a:pPr lvl="1"/>
            <a:r>
              <a:rPr lang="en-US" dirty="0"/>
              <a:t>Skills</a:t>
            </a:r>
          </a:p>
          <a:p>
            <a:pPr lvl="1"/>
            <a:r>
              <a:rPr lang="en-US" dirty="0"/>
              <a:t>Achievement</a:t>
            </a:r>
          </a:p>
          <a:p>
            <a:pPr marL="285750" indent="-285750">
              <a:buFont typeface="Arial" panose="020B0604020202020204" pitchFamily="34" charset="0"/>
              <a:buChar char="•"/>
            </a:pPr>
            <a:r>
              <a:rPr lang="en-US" dirty="0"/>
              <a:t>Not a life story</a:t>
            </a:r>
          </a:p>
          <a:p>
            <a:pPr marL="285750" indent="-285750">
              <a:buFont typeface="Arial" panose="020B0604020202020204" pitchFamily="34" charset="0"/>
              <a:buChar char="•"/>
            </a:pPr>
            <a:r>
              <a:rPr lang="en-US" dirty="0"/>
              <a:t>Sales brochure</a:t>
            </a:r>
          </a:p>
          <a:p>
            <a:pPr marL="285750" indent="-285750"/>
            <a:r>
              <a:rPr lang="en-US" dirty="0"/>
              <a:t>Cover </a:t>
            </a:r>
            <a:r>
              <a:rPr lang="en-US" dirty="0" smtClean="0"/>
              <a:t>letter</a:t>
            </a:r>
            <a:r>
              <a:rPr lang="en-US" dirty="0"/>
              <a:t>—</a:t>
            </a:r>
            <a:r>
              <a:rPr lang="en-US" dirty="0" smtClean="0"/>
              <a:t>introduce </a:t>
            </a:r>
            <a:r>
              <a:rPr lang="en-US" dirty="0"/>
              <a:t>self to employer</a:t>
            </a:r>
          </a:p>
          <a:p>
            <a:pPr marL="285750" indent="-285750"/>
            <a:r>
              <a:rPr lang="en-US" dirty="0" smtClean="0"/>
              <a:t>Portfolio</a:t>
            </a:r>
            <a:r>
              <a:rPr lang="en-US" dirty="0"/>
              <a:t>—</a:t>
            </a:r>
            <a:r>
              <a:rPr lang="en-US" dirty="0" smtClean="0"/>
              <a:t>collection </a:t>
            </a:r>
            <a:r>
              <a:rPr lang="en-US" dirty="0"/>
              <a:t>of samples</a:t>
            </a:r>
          </a:p>
        </p:txBody>
      </p:sp>
    </p:spTree>
    <p:extLst>
      <p:ext uri="{BB962C8B-B14F-4D97-AF65-F5344CB8AC3E}">
        <p14:creationId xmlns:p14="http://schemas.microsoft.com/office/powerpoint/2010/main" val="280327037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FDCF3104A07244BF459662B7AA6C88" ma:contentTypeVersion="14" ma:contentTypeDescription="Create a new document." ma:contentTypeScope="" ma:versionID="1857197c33617b0a25d0759c7ebbf469">
  <xsd:schema xmlns:xsd="http://www.w3.org/2001/XMLSchema" xmlns:xs="http://www.w3.org/2001/XMLSchema" xmlns:p="http://schemas.microsoft.com/office/2006/metadata/properties" xmlns:ns2="83360442-5dec-4955-8a74-e48fe25ec838" xmlns:ns3="162f643a-7b80-4d38-9450-1e488627f741" targetNamespace="http://schemas.microsoft.com/office/2006/metadata/properties" ma:root="true" ma:fieldsID="f517a18fd0c153220979c425e37978bb" ns2:_="" ns3:_="">
    <xsd:import namespace="83360442-5dec-4955-8a74-e48fe25ec838"/>
    <xsd:import namespace="162f643a-7b80-4d38-9450-1e488627f7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60442-5dec-4955-8a74-e48fe25ec83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4897631-8002-4167-8b20-1409df4a837c}" ma:internalName="TaxCatchAll" ma:showField="CatchAllData" ma:web="83360442-5dec-4955-8a74-e48fe25ec83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62f643a-7b80-4d38-9450-1e488627f7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Location" ma:index="14" nillable="true" ma:displayName="Loca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989fe73-3383-41d1-9f05-ce8a0a359f23"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61DDCD-5AEF-47B0-9975-613DFC2E7F27}"/>
</file>

<file path=customXml/itemProps2.xml><?xml version="1.0" encoding="utf-8"?>
<ds:datastoreItem xmlns:ds="http://schemas.openxmlformats.org/officeDocument/2006/customXml" ds:itemID="{08B33E6D-5743-4D5E-A31A-C3657176D285}"/>
</file>

<file path=docProps/app.xml><?xml version="1.0" encoding="utf-8"?>
<Properties xmlns="http://schemas.openxmlformats.org/officeDocument/2006/extended-properties" xmlns:vt="http://schemas.openxmlformats.org/officeDocument/2006/docPropsVTypes">
  <Template/>
  <TotalTime>468</TotalTime>
  <Words>5304</Words>
  <Application>Microsoft Office PowerPoint</Application>
  <PresentationFormat>Widescreen</PresentationFormat>
  <Paragraphs>978</Paragraphs>
  <Slides>74</Slides>
  <Notes>73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74</vt:i4>
      </vt:variant>
    </vt:vector>
  </HeadingPairs>
  <TitlesOfParts>
    <vt:vector size="81" baseType="lpstr">
      <vt:lpstr>Arial</vt:lpstr>
      <vt:lpstr>Calibri</vt:lpstr>
      <vt:lpstr>Courier New</vt:lpstr>
      <vt:lpstr>Helvetica Neue Medium</vt:lpstr>
      <vt:lpstr>Wingdings</vt:lpstr>
      <vt:lpstr>ヒラギノ角ゴ Pro W3</vt:lpstr>
      <vt:lpstr>1_Office Theme</vt:lpstr>
      <vt:lpstr>PowerPoint Presentation</vt:lpstr>
      <vt:lpstr>The Job Search</vt:lpstr>
      <vt:lpstr>Steps for Searching for a Job</vt:lpstr>
      <vt:lpstr>Steps for Searching for a Job</vt:lpstr>
      <vt:lpstr>Job Applications</vt:lpstr>
      <vt:lpstr>Job Applications</vt:lpstr>
      <vt:lpstr>Job Applications</vt:lpstr>
      <vt:lpstr>Job Applications</vt:lpstr>
      <vt:lpstr>Job Applications</vt:lpstr>
      <vt:lpstr>Preparing for the Job Interview</vt:lpstr>
      <vt:lpstr>Key Points for a Great First Impression</vt:lpstr>
      <vt:lpstr>Key Points for a Great First Impression</vt:lpstr>
      <vt:lpstr>Key Points for a Great First Impression</vt:lpstr>
      <vt:lpstr>Key Points for a Great First Impression</vt:lpstr>
      <vt:lpstr>The Interview</vt:lpstr>
      <vt:lpstr>The Interview</vt:lpstr>
      <vt:lpstr>Interview Tips</vt:lpstr>
      <vt:lpstr>Interview Tips</vt:lpstr>
      <vt:lpstr>The Interview</vt:lpstr>
      <vt:lpstr>Interview Questions and Answers</vt:lpstr>
      <vt:lpstr>Interview Question</vt:lpstr>
      <vt:lpstr>Response</vt:lpstr>
      <vt:lpstr>Interview Question</vt:lpstr>
      <vt:lpstr>Response</vt:lpstr>
      <vt:lpstr>Interview Question</vt:lpstr>
      <vt:lpstr>Response</vt:lpstr>
      <vt:lpstr>Interview Question</vt:lpstr>
      <vt:lpstr>Response</vt:lpstr>
      <vt:lpstr>Interview Question</vt:lpstr>
      <vt:lpstr>Response</vt:lpstr>
      <vt:lpstr>Interview Question</vt:lpstr>
      <vt:lpstr>Response</vt:lpstr>
      <vt:lpstr>Interview Question</vt:lpstr>
      <vt:lpstr>Response</vt:lpstr>
      <vt:lpstr>Interview Question</vt:lpstr>
      <vt:lpstr>Response</vt:lpstr>
      <vt:lpstr>Interview Question</vt:lpstr>
      <vt:lpstr>Response</vt:lpstr>
      <vt:lpstr>Interview Question</vt:lpstr>
      <vt:lpstr>Response</vt:lpstr>
      <vt:lpstr>Interview Question</vt:lpstr>
      <vt:lpstr>Response</vt:lpstr>
      <vt:lpstr>Interview Question</vt:lpstr>
      <vt:lpstr>Response</vt:lpstr>
      <vt:lpstr>Interview Questions and Answers</vt:lpstr>
      <vt:lpstr>Interview Questions and Answers</vt:lpstr>
      <vt:lpstr>Interview Questions and Answers</vt:lpstr>
      <vt:lpstr>Interview Questions and Answers</vt:lpstr>
      <vt:lpstr>Interview Questions and Answers</vt:lpstr>
      <vt:lpstr>Follow Up after the Interview</vt:lpstr>
      <vt:lpstr>Follow Up after the Interview</vt:lpstr>
      <vt:lpstr>Follow Up after the Interview</vt:lpstr>
      <vt:lpstr>Interview Steps</vt:lpstr>
      <vt:lpstr>Interview Steps</vt:lpstr>
      <vt:lpstr>Interview Steps</vt:lpstr>
      <vt:lpstr>Interview Steps</vt:lpstr>
      <vt:lpstr>Interview Steps</vt:lpstr>
      <vt:lpstr>Employee Assessment Tests</vt:lpstr>
      <vt:lpstr>Employee Assessment Tests</vt:lpstr>
      <vt:lpstr>Employee Assessment Tests</vt:lpstr>
      <vt:lpstr>Employee Assessment Tests</vt:lpstr>
      <vt:lpstr>Employee Assessment Tests</vt:lpstr>
      <vt:lpstr>Choosing a College or Trade School</vt:lpstr>
      <vt:lpstr>Scholarships and Financial Aid</vt:lpstr>
      <vt:lpstr>Scholarships and Financial Aid</vt:lpstr>
      <vt:lpstr>Scholarships and Financial Aid</vt:lpstr>
      <vt:lpstr>Scholarships and Financial Aid</vt:lpstr>
      <vt:lpstr>Scholarships and Financial Aid</vt:lpstr>
      <vt:lpstr>Choosing a College or Trade School</vt:lpstr>
      <vt:lpstr>Questions to Ask when Choosing a College or Trade School</vt:lpstr>
      <vt:lpstr>Questions to Ask when Choosing a College or Trade School</vt:lpstr>
      <vt:lpstr>Questions to Ask when Choosing a College or Trade School</vt:lpstr>
      <vt:lpstr>Questions to Ask when Choosing a College or Trade School</vt:lpstr>
      <vt:lpstr>Questions to Ask when Choosing a College or Trade School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Leszka</dc:creator>
  <cp:lastModifiedBy>Patrick Catel</cp:lastModifiedBy>
  <cp:revision>130</cp:revision>
  <dcterms:created xsi:type="dcterms:W3CDTF">2017-03-21T15:32:21Z</dcterms:created>
  <dcterms:modified xsi:type="dcterms:W3CDTF">2017-06-01T21:42:19Z</dcterms:modified>
</cp:coreProperties>
</file>