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5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4.xml" ContentType="application/vnd.openxmlformats-officedocument.presentationml.slide+xml"/>
  <Override PartName="/ppt/slides/slide28.xml" ContentType="application/vnd.openxmlformats-officedocument.presentationml.slide+xml"/>
  <Override PartName="/ppt/slides/slide35.xml" ContentType="application/vnd.openxmlformats-officedocument.presentationml.slide+xml"/>
  <Override PartName="/ppt/slides/slide30.xml" ContentType="application/vnd.openxmlformats-officedocument.presentationml.slide+xml"/>
  <Override PartName="/ppt/slides/slide29.xml" ContentType="application/vnd.openxmlformats-officedocument.presentationml.slide+xml"/>
  <Override PartName="/ppt/slides/slide32.xml" ContentType="application/vnd.openxmlformats-officedocument.presentationml.slide+xml"/>
  <Override PartName="/ppt/slides/slide31.xml" ContentType="application/vnd.openxmlformats-officedocument.presentationml.slide+xml"/>
  <Override PartName="/ppt/slides/slide33.xml" ContentType="application/vnd.openxmlformats-officedocument.presentationml.slide+xml"/>
  <Override PartName="/ppt/notesSlides/notesSlide35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2.xml" ContentType="application/vnd.openxmlformats-officedocument.presentationml.notesSlide+xml"/>
  <Override PartName="/ppt/slideLayouts/slideLayout2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3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1"/>
  </p:notesMasterIdLst>
  <p:sldIdLst>
    <p:sldId id="295" r:id="rId2"/>
    <p:sldId id="296" r:id="rId3"/>
    <p:sldId id="258" r:id="rId4"/>
    <p:sldId id="259" r:id="rId5"/>
    <p:sldId id="260" r:id="rId6"/>
    <p:sldId id="261" r:id="rId7"/>
    <p:sldId id="262" r:id="rId8"/>
    <p:sldId id="297" r:id="rId9"/>
    <p:sldId id="264" r:id="rId10"/>
    <p:sldId id="265" r:id="rId11"/>
    <p:sldId id="266" r:id="rId12"/>
    <p:sldId id="267" r:id="rId13"/>
    <p:sldId id="268" r:id="rId14"/>
    <p:sldId id="269" r:id="rId15"/>
    <p:sldId id="298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289" autoAdjust="0"/>
    <p:restoredTop sz="65815" autoAdjust="0"/>
  </p:normalViewPr>
  <p:slideViewPr>
    <p:cSldViewPr snapToGrid="0">
      <p:cViewPr varScale="1">
        <p:scale>
          <a:sx n="76" d="100"/>
          <a:sy n="76" d="100"/>
        </p:scale>
        <p:origin x="124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47" Type="http://schemas.openxmlformats.org/officeDocument/2006/relationships/customXml" Target="../customXml/item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customXml" Target="../customXml/item1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3813DF-CC7C-4EC1-BCA1-488ED2ED2746}" type="datetimeFigureOut">
              <a:rPr lang="en-US" smtClean="0"/>
              <a:t>6/1/2017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133CF7-A9AE-4FE1-A433-36E53C1AC00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45241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33CF7-A9AE-4FE1-A433-36E53C1AC003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64061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Create a comfortable interpersonal and physical environment through tone and surroundings.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33CF7-A9AE-4FE1-A433-36E53C1AC003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1321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33CF7-A9AE-4FE1-A433-36E53C1AC003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43474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Use appropriate gestures, including postures that promote confidence.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Show an appropriate demeanor (for example, enthusiastically deliver a motivating speech; do not deliver bad news with a smile).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33CF7-A9AE-4FE1-A433-36E53C1AC003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12934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Vary the tone and pitch of the voice.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Use complete sentences that are professional, not casual.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Minimize any dialect in speech.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Eliminate mumbling or swallowing word endings.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Speak with confidence; be prepared for speaking.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33CF7-A9AE-4FE1-A433-36E53C1AC003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40247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Repeat the message to ensure understanding.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33CF7-A9AE-4FE1-A433-36E53C1AC003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04066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Listening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 the ability to focus closely on what another person is saying to summarize the true meaning of a message. Almost everyone believes that he or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she listens effectively. In fact, listening effectively is something that many of us cannot do. It is not because listening effectively is so difficult. It is just that many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us have never developed the habits that would make us effective listeners.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By listening effectively, you can get more information from other people, increase others’ trust in you, reduce conflict, and better understand how to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work with others. An effective listener actively participates in the communication process.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33CF7-A9AE-4FE1-A433-36E53C1AC003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10016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Prepare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listen. Stop talking and focus on the other person.</a:t>
            </a:r>
          </a:p>
          <a:p>
            <a:pPr marL="228600" indent="-228600">
              <a:buFont typeface="+mj-lt"/>
              <a:buAutoNum type="arabicPeriod"/>
            </a:pPr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Use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body language to show that you are paying attention. You can: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1"/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Maintain eye contact.</a:t>
            </a:r>
          </a:p>
          <a:p>
            <a:pPr lvl="1"/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Nod to show your approval.</a:t>
            </a:r>
          </a:p>
          <a:p>
            <a:pPr lvl="1"/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Lean toward the person speaking to show you are interested.</a:t>
            </a:r>
          </a:p>
          <a:p>
            <a:pPr lvl="1"/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Use appropriate facial expressions to show empathy or understanding.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indent="-228600">
              <a:buAutoNum type="arabicPeriod" startAt="3"/>
            </a:pP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not interrupt and do not finish the other person’s sentences in your mind or aloud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228600" indent="-228600">
              <a:buAutoNum type="arabicPeriod" startAt="3"/>
            </a:pPr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indent="-228600">
              <a:buAutoNum type="arabicPeriod" startAt="3"/>
            </a:pP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Ask questions to clarify.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33CF7-A9AE-4FE1-A433-36E53C1AC003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320484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 typeface="+mj-lt"/>
              <a:buAutoNum type="arabicPeriod" startAt="5"/>
            </a:pP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Occasionally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rephrase and repeat what you have heard. Check listening skills by saying, “Here’s what I think I hear you saying….”</a:t>
            </a:r>
          </a:p>
          <a:p>
            <a:pPr marL="228600" indent="-228600">
              <a:buFont typeface="+mj-lt"/>
              <a:buAutoNum type="arabicPeriod" startAt="5"/>
            </a:pPr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indent="-228600">
              <a:buFont typeface="+mj-lt"/>
              <a:buAutoNum type="arabicPeriod" startAt="5"/>
            </a:pP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Listen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between the lines. Often, it is not what someone says but how the person says it.</a:t>
            </a:r>
          </a:p>
          <a:p>
            <a:pPr marL="228600" indent="-228600">
              <a:buFont typeface="+mj-lt"/>
              <a:buAutoNum type="arabicPeriod" startAt="5"/>
            </a:pPr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indent="-228600">
              <a:buFont typeface="+mj-lt"/>
              <a:buAutoNum type="arabicPeriod" startAt="5"/>
            </a:pP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not overreact if you disagree.</a:t>
            </a:r>
          </a:p>
          <a:p>
            <a:pPr marL="228600" indent="-228600">
              <a:buFont typeface="+mj-lt"/>
              <a:buAutoNum type="arabicPeriod" startAt="5"/>
            </a:pPr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indent="-228600">
              <a:buFont typeface="+mj-lt"/>
              <a:buAutoNum type="arabicPeriod" startAt="5"/>
            </a:pP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Record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key ideas and phrases. While most people probably do not need to take notes when talking to friends, note-taking is a valuable way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improve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listening skills in the classroom or workplace. 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Practice listening as often as you can. Listening is a learned skill, just like learning a knife skill or a cooking technique.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33CF7-A9AE-4FE1-A433-36E53C1AC003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276917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the restaurant business, much of the communication with staff, guests, and supervisors is done verbally, either in person or on the phone. However, written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business communications are also important when sharing information. These types of messages can include text messages, memos, faxes, emails, letters,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reports.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Other than text messages, written messages tend to have a more formal structure than spoken messages.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33CF7-A9AE-4FE1-A433-36E53C1AC003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790178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gets the audience’s attention, gives the reason for the message, identifies the topics of the message, and establishes the writer’s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point of view.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33CF7-A9AE-4FE1-A433-36E53C1AC003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6461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Communication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the act or process of using words, sounds, signs, or behaviors to express or exchange information or to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express your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ideas,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thoughts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feelings, etc., to someone else. Communication is a learned skill. Most people are born with the ability to express themselves but need to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learn how to do it effectively. Communication includes both 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verbal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(speaking and writing) and 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nonverbal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communication (body language and gestures).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Understanding how the communication process works is important for building strong relationships with employees and customers. It is not only what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people say that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 important—how they say it has a major impact on a message’s effectiveness.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33CF7-A9AE-4FE1-A433-36E53C1AC003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198263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33CF7-A9AE-4FE1-A433-36E53C1AC003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5310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writer summarizes key points, calls for action, and identifies the benefits and value of the message.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write a successful message, you need to plan what to say. You need to build a structure. Writing can be challenging.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33CF7-A9AE-4FE1-A433-36E53C1AC003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96938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instance, the monthly financial update to the vice president of sales has a different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audience </a:t>
            </a:r>
            <a:b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than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training manual written for new servers.</a:t>
            </a:r>
          </a:p>
          <a:p>
            <a:pPr marL="228600" indent="-228600">
              <a:buFont typeface="+mj-lt"/>
              <a:buAutoNum type="arabicPeriod"/>
            </a:pPr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What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needs to be accomplished, and what action is desired as a result of the written message?</a:t>
            </a:r>
          </a:p>
          <a:p>
            <a:pPr marL="228600" indent="-228600">
              <a:buFont typeface="+mj-lt"/>
              <a:buAutoNum type="arabicPeriod"/>
            </a:pPr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Ask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questions to answer the five Ws and how, and write the answers (Who? Where? Why? What? When? How?).</a:t>
            </a:r>
          </a:p>
          <a:p>
            <a:pPr marL="228600" indent="-228600">
              <a:buFont typeface="+mj-lt"/>
              <a:buAutoNum type="arabicPeriod"/>
            </a:pPr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indent="-228600">
              <a:buFont typeface="+mj-lt"/>
              <a:buAutoNum type="arabicPeriod"/>
            </a:pP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How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will it help the company, the reader, the customers, and the communicator?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33CF7-A9AE-4FE1-A433-36E53C1AC003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42307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 typeface="+mj-lt"/>
              <a:buAutoNum type="arabicPeriod" startAt="5"/>
            </a:pP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Identify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topics in a logical order, and group the details underneath.</a:t>
            </a:r>
          </a:p>
          <a:p>
            <a:pPr marL="228600" indent="-228600">
              <a:buFont typeface="+mj-lt"/>
              <a:buAutoNum type="arabicPeriod" startAt="5"/>
            </a:pPr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indent="-228600">
              <a:buFont typeface="+mj-lt"/>
              <a:buAutoNum type="arabicPeriod" startAt="5"/>
            </a:pP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might be easiest to write the main body first, then the introduction, and then the conclusion.</a:t>
            </a:r>
          </a:p>
          <a:p>
            <a:pPr marL="228600" indent="-228600">
              <a:buFont typeface="+mj-lt"/>
              <a:buAutoNum type="arabicPeriod" startAt="5"/>
            </a:pPr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indent="-228600">
              <a:buFont typeface="+mj-lt"/>
              <a:buAutoNum type="arabicPeriod" startAt="5"/>
            </a:pP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Edit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revise the draft for content, grammar, spelling, flow, and readability. If necessary, ask someone else, such as a peer, to read the draft and make suggestions for improvement.</a:t>
            </a:r>
          </a:p>
          <a:p>
            <a:pPr marL="228600" indent="-228600">
              <a:buFont typeface="+mj-lt"/>
              <a:buAutoNum type="arabicPeriod" startAt="5"/>
            </a:pPr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28600" indent="-228600">
              <a:buFont typeface="+mj-lt"/>
              <a:buAutoNum type="arabicPeriod" startAt="5"/>
            </a:pP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Finish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final draft and distribute the communication.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33CF7-A9AE-4FE1-A433-36E53C1AC003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747996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When developing written communications, keep these points in mind: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concise. Write like the spoken word, simple and to the point, while avoiding any slang.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clear and complete. Although being brief is important, be sure not to sacrifice clarity or completeness.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Always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write with an upbeat attitude. Even if the message needs to deliver troubling news, make sure to include long-term benefits.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Take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time out. Set written messages down and come back to them later, even if it is only a few hours. It will be easier to spot and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correct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errors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awkward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phrases.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33CF7-A9AE-4FE1-A433-36E53C1AC003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62938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Two sample workplace emails, both trying to convey the same material. One is well-written, answers the W and how questions, and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 properly organized, and the other is not. Do you see the difference?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33CF7-A9AE-4FE1-A433-36E53C1AC003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054126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Two sample workplace emails, both trying to convey the same material. One is well-written, answers the W and how questions, and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 properly organized, and the other is not. Do you see the difference?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33CF7-A9AE-4FE1-A433-36E53C1AC003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573965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Anything that interferes with or affects communication—from language barriers to lack of time to fear of confrontation—can set up a barrier.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 aware of the potential obstacles to good communication before presenting any message. Remember that every communication,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large or small, sends a message about your values and priorities. Take the time to consider what you want to communicate. Make sure that you are consistent.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message may differ, but the underlying values and priorities should remain the same.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33CF7-A9AE-4FE1-A433-36E53C1AC003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964832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Description: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 all speak with accents and dialects that reflect where we live now and where we have lived in the past. A dialect is the variation of a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language spoken by a particular group of people, such as Easterners, Southerners, or Bostonians. Even if everyone is speaking the same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language, members of different groups must often work hard to understand what is being said.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many people, including those working in the restaurant and foodservice industry, English is a second language. It takes a lot of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concentration and energy to master something new when someone is not completely familiar with the language. Be patient with people who are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still learning. Do not let the way a person speaks affect you negatively.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Examples: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Soda versus pop, or hoagie versus hero versus submarine versus grinder.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 may also be something as easy as understanding the dialect. For example, in the North Midland area of the United States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from Pennsylvania into the Central Midwest, doughnuts are often called dunkers or fatcakes.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33CF7-A9AE-4FE1-A433-36E53C1AC003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135771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Description: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Not everyone understands words in the same way. Can the audience understand the message as you intended? Does the audience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understand the actual words of the message as well as the speaker does? Do words or phrases mean one thing to the communicator and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another thing to the audience? Consider replacing “common” phrases (or adages) or words that have multiple meanings with simpler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terms. Make sure the intended meaning is clear.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Examples: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word “ill” means “to be sick,” but sick can also mean “cool.”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word “mouse” means “rodent” or “computer device.”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Cup of soup, cup of coffee, and cup of flour all mean something different—one is a bowl,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one is drinkware, and one is a measurement.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33CF7-A9AE-4FE1-A433-36E53C1AC003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0900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communication process has five parts: sender, message content, message channel, context, and receiver.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following is an example of the communication process at work in a restaurant: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Sender: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Chef</a:t>
            </a:r>
          </a:p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Message content: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Fire three shrimp on table 10.</a:t>
            </a:r>
          </a:p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Message channel: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Verbal (speaking)</a:t>
            </a:r>
          </a:p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Context: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line cook is behind, and the chef really needs that food out quickly.</a:t>
            </a:r>
          </a:p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Receiver: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Line cook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33CF7-A9AE-4FE1-A433-36E53C1AC003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378158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Description: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Buzzwords, technical language, and slang usually should not be used unless the communicator is absolutely sure that the audience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understands these words. It is better to avoid jargon altogether.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Examples: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Use of “loop in” to mean “keep informed,” or “heads-up” to mean “be aware”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 “watch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out.”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33CF7-A9AE-4FE1-A433-36E53C1AC003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17928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Description: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Speakers can say something in a tone that differs from the meaning of what they are saying. People often judge the sincerity of a speaker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by his or her tone.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 the tone one of open sharing and inclusion? Or does the speaker sound negative, snobby, or disapproving? Avoiding negativity and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sarcasm is critical to sounding sincere.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Examples: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“Turn in your time card by the end of the day,” versus, “Time cards should be turned in at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end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the day, please.”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33CF7-A9AE-4FE1-A433-36E53C1AC003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85841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Description: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Bad writing can cause confusion and/or leave room for interpretation. Check the structure of the message to make sure that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message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 as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clear as possible. Follow good business writing guidelines.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Examples: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Remember, “Let’s eat, Grandma,” versus, “Let’s eat Grandma.” The first sentence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invites grandma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eat. The second sentence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invites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others to eat grandma.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33CF7-A9AE-4FE1-A433-36E53C1AC003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60801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Description: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 you assume someone knows how to solve a problem when it happens? Have you provided enough instruction to get the problem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fixed? Or are you providing too much basic information? Make sure you understand what your audience knows before you deliver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message.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Examples: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Stating, “We have too many people waiting to be seated,” identifies the problem, but it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does not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offer a fix. It assumes the recipient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will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fix it and/or knows how to fix 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33CF7-A9AE-4FE1-A433-36E53C1AC003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083931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Description: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Cultural differences can dictate how people communicate. Some use more direct, explicit language. Others leave much of the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message to be understood through context, nonverbal cues, and between-the-lines interpretation.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Examples: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Americans tend to expect messages to be specific, while some Asian cultures look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meaning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what is not said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</a:t>
            </a:r>
            <a:b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body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language, silences and pauses, and in knowing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person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with whom they are communicating.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33CF7-A9AE-4FE1-A433-36E53C1AC003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082556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Description: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prejudice or bias is a preconceived idea about something that could affect a message, usually negatively. They come from many factors,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including experiences, upbringing, and cultural beliefs. People can be biased against a group, a particular person, or even a situation.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 you carry certain biases based on experiences you have had? Do you think certain groups of people have a tendency to do something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 not do something? Do you have attitudes that influence the way you send your message? Are you afraid to talk to certain people?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Answer these questions honestly for yourself. Then reexamine your communications to make sure your messages do not include any bias.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Examples: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Some examples include thinking that all teenagers are lazy or that all older people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 not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know how to use technology.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33CF7-A9AE-4FE1-A433-36E53C1AC003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212599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Description: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Noise is any sound that interferes with clear reception. Will machinery, loud-talking people, or blaring radios interfere with the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clear reception of the message? Is the noise associated with a specific time or location? Try to find a place to either get rid of or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reduce this noise.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Examples: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Trying to speak to an employee in the loud, busy entryway of a restaurant is not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conducive to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good communication.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would be better to move the conversation to somewhere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quieter to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ensure the recipient hears everything being communicated.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33CF7-A9AE-4FE1-A433-36E53C1AC003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376709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Description: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Face-to-face meetings can be difficult for people who need a lot of personal space. The amount needed can vary based on people’s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upbringing and experiences. Give the other person space before beginning communication.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Examples: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North Americans usually feel comfortable with greater personal space, whereas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Europeans prefer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be closer to their companions.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While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may seem unimportant, opinions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associated with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acceptable amount of personal space can become a problem.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Moving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too close to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North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American could appear insolent or even threatening. Moving too far from a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European could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appear disdainful or aloof.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33CF7-A9AE-4FE1-A433-36E53C1AC003}" type="slidenum">
              <a:rPr lang="en-US" smtClean="0"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515940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Description: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Does your body movement interfere with listening? Do your gestures help send the right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message?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should avoid using gestures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that might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appear to be in conflict with the message.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Examples: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 example might be smiling and nodding your head while rolling your eyes..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33CF7-A9AE-4FE1-A433-36E53C1AC003}" type="slidenum">
              <a:rPr lang="en-US" smtClean="0"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688343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Description: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Many other things can affect how successful communication is. For example, personal life and mood might have an impact.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Sometimes, what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 acting as a barrier to communication is not obvious until the communicator tries to deliver a message.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Examples: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 more careful with how you communicate with other people if you wake up restless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in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foul mood.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33CF7-A9AE-4FE1-A433-36E53C1AC003}" type="slidenum">
              <a:rPr lang="en-US" smtClean="0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9006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Often, the sender wants something done as a result of the communication.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33CF7-A9AE-4FE1-A433-36E53C1AC003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61707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Make decisions along the way to complete the actions.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33CF7-A9AE-4FE1-A433-36E53C1AC003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56005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main connection between the people sending and receiving a message is the message content. This content might include: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1. 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Historical information: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Examples include company history and orientation information, status updates, and management decisions. 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Receivers do not usually need to do anything with these messages. They simply provide knowledge for future situations.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2. 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Action-required information: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is information that requires some type of action response from the receiver, either immediately or in the future.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One example is an order from a supervisor. It can be as simple as, “Clean that table.”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33CF7-A9AE-4FE1-A433-36E53C1AC003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43749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sender must decide the best way for the message to be delivered. Which method or medium will help the message be as clear as possible for its intended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audience?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33CF7-A9AE-4FE1-A433-36E53C1AC003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34713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Interpersonal communication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occurs when people share their feelings, ideas, emotions, and information face-to-face with each other. It is any two-way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communication that has immediate feedback—in short, it is a conversation. The people in the conversation are trying to relate to each other at some level.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Interpersonal communication is at the heart of working with people—it is how we get to know each other, how we give and receive most feedback, and how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 learn to cooperate.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goals of interpersonal communication are to achieve a specific outcome, such as provide performance feedback, and to improve the relationships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the people involved.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Interpersonal communication is not only about what is said and what is heard, but also about how it is said. Body language and facial expressions play an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important role in these exchanges. And while communication occurs in all relationships, it can vary depending on the relationship type. For example,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short interaction restaurant and foodservice employees have with guests is different than the relationship they have with friends and family. And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exchanges between employees and managers may have a different tone than communication between coworkers.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33CF7-A9AE-4FE1-A433-36E53C1AC003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90974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When we think of communicating, we usually think of speaking. Speaking is the act of expressing one’s thoughts and feelings in spoken language. Just like any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other skill, you can learn to be an effective speaker. 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When delivering a message, communicate the key points in a brief and clear manner. To ensure that you have provided all the vital information, answer the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five “W” questions and “how” question, as follows: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Who?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When?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What?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Why?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Where?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• How?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Think about how your audience will respond to the message. Consider ways to personalize or customize the content, so that your audience recognizes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importance of the information.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33CF7-A9AE-4FE1-A433-36E53C1AC003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38596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3" name="Picture 6" descr="WelcomeIndustry_GettyImages-470224758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7800" y="304800"/>
            <a:ext cx="6553200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1082125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304800"/>
            <a:ext cx="7823200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70" t="8789" r="1945" b="12923"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37988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8" t="52081" r="7285" b="8456"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1200" y="304800"/>
            <a:ext cx="5994400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1616650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" t="2264" r="19508" b="17249"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304800"/>
            <a:ext cx="6112933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6004562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20" t="16444" r="87" b="13365"/>
          <a:stretch>
            <a:fillRect/>
          </a:stretch>
        </p:blipFill>
        <p:spPr bwMode="auto">
          <a:xfrm>
            <a:off x="2133600" y="2133600"/>
            <a:ext cx="7823200" cy="38862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304800"/>
            <a:ext cx="4673600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7370775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0534" y="2108200"/>
            <a:ext cx="7789333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304800"/>
            <a:ext cx="4673600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2643201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1534" y="304800"/>
            <a:ext cx="7128933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4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8" t="45723" r="3938" b="13606"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41862043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" t="44554" r="2045" b="6847"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304800"/>
            <a:ext cx="5875867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40629284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0" y="304800"/>
            <a:ext cx="6891867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4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2" t="47992" r="2441" b="9178"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864562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" t="32275" r="1646" b="2837"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304800"/>
            <a:ext cx="4758267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3482734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83" r="8482" b="15244"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4800" y="304800"/>
            <a:ext cx="6333067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833367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39" t="9232" r="3635" b="3801"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4400" y="304800"/>
            <a:ext cx="5486400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754416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0" y="304800"/>
            <a:ext cx="6858000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4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" t="18095" r="25703" b="8057"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84302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1600" y="304800"/>
            <a:ext cx="6790267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4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6" t="8939" r="27925" b="20332"/>
          <a:stretch>
            <a:fillRect/>
          </a:stretch>
        </p:blipFill>
        <p:spPr bwMode="auto">
          <a:xfrm>
            <a:off x="2133600" y="2116138"/>
            <a:ext cx="7823200" cy="3895725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7349747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8133" y="304800"/>
            <a:ext cx="7958667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4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1" t="13354" r="9586" b="22377"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99045243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508000" y="381000"/>
            <a:ext cx="0" cy="5715000"/>
          </a:xfrm>
          <a:prstGeom prst="line">
            <a:avLst/>
          </a:prstGeom>
          <a:ln w="9525" cmpd="sng">
            <a:solidFill>
              <a:srgbClr val="EA5E2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Oval 4"/>
          <p:cNvSpPr/>
          <p:nvPr userDrawn="1"/>
        </p:nvSpPr>
        <p:spPr>
          <a:xfrm>
            <a:off x="406400" y="152400"/>
            <a:ext cx="6096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EA5E2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6" name="Rectangle 5"/>
          <p:cNvSpPr>
            <a:spLocks noChangeAspect="1"/>
          </p:cNvSpPr>
          <p:nvPr userDrawn="1"/>
        </p:nvSpPr>
        <p:spPr>
          <a:xfrm>
            <a:off x="609600" y="228600"/>
            <a:ext cx="2032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7" name="Rectangle 6"/>
          <p:cNvSpPr>
            <a:spLocks noChangeAspect="1"/>
          </p:cNvSpPr>
          <p:nvPr userDrawn="1"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D0259CB-B149-4587-8E23-F87E583A7B81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7653057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 userDrawn="1"/>
        </p:nvCxnSpPr>
        <p:spPr>
          <a:xfrm>
            <a:off x="508000" y="381000"/>
            <a:ext cx="0" cy="5715000"/>
          </a:xfrm>
          <a:prstGeom prst="line">
            <a:avLst/>
          </a:prstGeom>
          <a:ln w="9525" cmpd="sng">
            <a:solidFill>
              <a:srgbClr val="EA5E2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 userDrawn="1"/>
        </p:nvSpPr>
        <p:spPr>
          <a:xfrm>
            <a:off x="406400" y="152400"/>
            <a:ext cx="6096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EA5E2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8" name="Rectangle 7"/>
          <p:cNvSpPr>
            <a:spLocks noChangeAspect="1"/>
          </p:cNvSpPr>
          <p:nvPr userDrawn="1"/>
        </p:nvSpPr>
        <p:spPr>
          <a:xfrm>
            <a:off x="609600" y="228600"/>
            <a:ext cx="2032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9" name="Rectangle 8"/>
          <p:cNvSpPr>
            <a:spLocks noChangeAspect="1"/>
          </p:cNvSpPr>
          <p:nvPr userDrawn="1"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7315200" y="1295400"/>
            <a:ext cx="4470400" cy="2667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95401"/>
            <a:ext cx="6502400" cy="48006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7518400" y="1447800"/>
            <a:ext cx="4064000" cy="23622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FDBF3B-0613-4252-80D9-8F186759530D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748502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2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 userDrawn="1"/>
        </p:nvCxnSpPr>
        <p:spPr>
          <a:xfrm>
            <a:off x="508000" y="381000"/>
            <a:ext cx="0" cy="5715000"/>
          </a:xfrm>
          <a:prstGeom prst="line">
            <a:avLst/>
          </a:prstGeom>
          <a:ln w="9525" cmpd="sng">
            <a:solidFill>
              <a:srgbClr val="EA5E2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 userDrawn="1"/>
        </p:nvSpPr>
        <p:spPr>
          <a:xfrm>
            <a:off x="406400" y="152400"/>
            <a:ext cx="6096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EA5E2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8" name="Rectangle 7"/>
          <p:cNvSpPr>
            <a:spLocks noChangeAspect="1"/>
          </p:cNvSpPr>
          <p:nvPr userDrawn="1"/>
        </p:nvSpPr>
        <p:spPr>
          <a:xfrm>
            <a:off x="609600" y="228600"/>
            <a:ext cx="2032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9" name="Rectangle 8"/>
          <p:cNvSpPr>
            <a:spLocks noChangeAspect="1"/>
          </p:cNvSpPr>
          <p:nvPr userDrawn="1"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7315200" y="1295400"/>
            <a:ext cx="4470400" cy="21336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7315200" y="3581400"/>
            <a:ext cx="4470400" cy="21336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95401"/>
            <a:ext cx="6502400" cy="48006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7518400" y="1447800"/>
            <a:ext cx="4064000" cy="18288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1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7518400" y="3733800"/>
            <a:ext cx="4064000" cy="18288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fld id="{B0AB8E38-543B-4D30-B4DB-9B7F1DC79CE7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4346515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3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508000" y="381000"/>
            <a:ext cx="0" cy="5715000"/>
          </a:xfrm>
          <a:prstGeom prst="line">
            <a:avLst/>
          </a:prstGeom>
          <a:ln w="9525" cmpd="sng">
            <a:solidFill>
              <a:srgbClr val="EA5E2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 userDrawn="1"/>
        </p:nvSpPr>
        <p:spPr>
          <a:xfrm>
            <a:off x="406400" y="152400"/>
            <a:ext cx="6096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EA5E2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9" name="Rectangle 8"/>
          <p:cNvSpPr>
            <a:spLocks noChangeAspect="1"/>
          </p:cNvSpPr>
          <p:nvPr userDrawn="1"/>
        </p:nvSpPr>
        <p:spPr>
          <a:xfrm>
            <a:off x="609600" y="228600"/>
            <a:ext cx="2032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10" name="Rectangle 9"/>
          <p:cNvSpPr>
            <a:spLocks noChangeAspect="1"/>
          </p:cNvSpPr>
          <p:nvPr userDrawn="1"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7315200" y="990600"/>
            <a:ext cx="3962400" cy="1676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315200" y="2743200"/>
            <a:ext cx="3962400" cy="1676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7315200" y="4495800"/>
            <a:ext cx="3962400" cy="1676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95401"/>
            <a:ext cx="6502400" cy="48006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7518400" y="1143000"/>
            <a:ext cx="3556000" cy="13716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24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7518400" y="2895600"/>
            <a:ext cx="3556000" cy="13716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26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7518400" y="4648200"/>
            <a:ext cx="3556000" cy="13716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fld id="{AFE113BE-6A04-4A8C-B962-8DF41C403DD0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7225146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Column_picture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508000" y="381000"/>
            <a:ext cx="0" cy="5715000"/>
          </a:xfrm>
          <a:prstGeom prst="line">
            <a:avLst/>
          </a:prstGeom>
          <a:ln w="9525" cmpd="sng">
            <a:solidFill>
              <a:srgbClr val="EA5E2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 userDrawn="1"/>
        </p:nvSpPr>
        <p:spPr>
          <a:xfrm>
            <a:off x="406400" y="152400"/>
            <a:ext cx="6096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EA5E2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9" name="Rectangle 8"/>
          <p:cNvSpPr>
            <a:spLocks noChangeAspect="1"/>
          </p:cNvSpPr>
          <p:nvPr userDrawn="1"/>
        </p:nvSpPr>
        <p:spPr>
          <a:xfrm>
            <a:off x="609600" y="228600"/>
            <a:ext cx="2032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10" name="Rectangle 9"/>
          <p:cNvSpPr>
            <a:spLocks noChangeAspect="1"/>
          </p:cNvSpPr>
          <p:nvPr userDrawn="1"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609600" y="995363"/>
            <a:ext cx="3962400" cy="1676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4978400" y="995363"/>
            <a:ext cx="3962400" cy="1676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824482"/>
            <a:ext cx="3962400" cy="3271518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>
                <a:solidFill>
                  <a:srgbClr val="EA5E2F"/>
                </a:solidFill>
              </a:defRPr>
            </a:lvl3pPr>
            <a:lvl4pPr>
              <a:defRPr sz="1000"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812800" y="1148081"/>
            <a:ext cx="3556000" cy="13716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23" name="Content Placeholder 2"/>
          <p:cNvSpPr>
            <a:spLocks noGrp="1"/>
          </p:cNvSpPr>
          <p:nvPr>
            <p:ph idx="13"/>
          </p:nvPr>
        </p:nvSpPr>
        <p:spPr>
          <a:xfrm>
            <a:off x="4978400" y="2824482"/>
            <a:ext cx="3962400" cy="3271518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>
                <a:solidFill>
                  <a:srgbClr val="EA5E2F"/>
                </a:solidFill>
              </a:defRPr>
            </a:lvl3pPr>
            <a:lvl4pPr>
              <a:defRPr sz="1000"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4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5181600" y="1148081"/>
            <a:ext cx="3556000" cy="13716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fld id="{E368E2E2-25AA-4B1C-983C-1064A3D13400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775425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Column_picture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 userDrawn="1"/>
        </p:nvCxnSpPr>
        <p:spPr>
          <a:xfrm>
            <a:off x="508000" y="381000"/>
            <a:ext cx="0" cy="5715000"/>
          </a:xfrm>
          <a:prstGeom prst="line">
            <a:avLst/>
          </a:prstGeom>
          <a:ln w="9525" cmpd="sng">
            <a:solidFill>
              <a:srgbClr val="EA5E2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 userDrawn="1"/>
        </p:nvSpPr>
        <p:spPr>
          <a:xfrm>
            <a:off x="406400" y="152400"/>
            <a:ext cx="6096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EA5E2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11" name="Rectangle 10"/>
          <p:cNvSpPr>
            <a:spLocks noChangeAspect="1"/>
          </p:cNvSpPr>
          <p:nvPr userDrawn="1"/>
        </p:nvSpPr>
        <p:spPr>
          <a:xfrm>
            <a:off x="609600" y="228600"/>
            <a:ext cx="2032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12" name="Rectangle 11"/>
          <p:cNvSpPr>
            <a:spLocks noChangeAspect="1"/>
          </p:cNvSpPr>
          <p:nvPr userDrawn="1"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609600" y="995363"/>
            <a:ext cx="3556000" cy="1676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14" name="Rectangle 13"/>
          <p:cNvSpPr/>
          <p:nvPr userDrawn="1"/>
        </p:nvSpPr>
        <p:spPr>
          <a:xfrm>
            <a:off x="4470400" y="990600"/>
            <a:ext cx="3556000" cy="1676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8331200" y="995363"/>
            <a:ext cx="3556000" cy="1676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824482"/>
            <a:ext cx="3556000" cy="3271518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>
                <a:solidFill>
                  <a:srgbClr val="EA5E2F"/>
                </a:solidFill>
              </a:defRPr>
            </a:lvl3pPr>
            <a:lvl4pPr>
              <a:defRPr sz="1000"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812800" y="1148081"/>
            <a:ext cx="3149600" cy="13716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17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4673600" y="1143000"/>
            <a:ext cx="3149600" cy="13716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20" name="Picture Placeholder 4"/>
          <p:cNvSpPr>
            <a:spLocks noGrp="1"/>
          </p:cNvSpPr>
          <p:nvPr>
            <p:ph type="pic" sz="quarter" idx="16"/>
          </p:nvPr>
        </p:nvSpPr>
        <p:spPr>
          <a:xfrm>
            <a:off x="8534400" y="1148080"/>
            <a:ext cx="3149600" cy="13716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21" name="Content Placeholder 2"/>
          <p:cNvSpPr>
            <a:spLocks noGrp="1"/>
          </p:cNvSpPr>
          <p:nvPr>
            <p:ph idx="17"/>
          </p:nvPr>
        </p:nvSpPr>
        <p:spPr>
          <a:xfrm>
            <a:off x="4470400" y="2824481"/>
            <a:ext cx="3556000" cy="3271519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>
                <a:solidFill>
                  <a:srgbClr val="EA5E2F"/>
                </a:solidFill>
              </a:defRPr>
            </a:lvl3pPr>
            <a:lvl4pPr>
              <a:defRPr sz="1000"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2" name="Content Placeholder 2"/>
          <p:cNvSpPr>
            <a:spLocks noGrp="1"/>
          </p:cNvSpPr>
          <p:nvPr>
            <p:ph idx="18"/>
          </p:nvPr>
        </p:nvSpPr>
        <p:spPr>
          <a:xfrm>
            <a:off x="8331200" y="2819401"/>
            <a:ext cx="3556000" cy="3276599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>
                <a:solidFill>
                  <a:srgbClr val="EA5E2F"/>
                </a:solidFill>
              </a:defRPr>
            </a:lvl3pPr>
            <a:lvl4pPr>
              <a:defRPr sz="1000"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fld id="{1C66A062-51DB-42A7-89E5-18FDBFF1FBC7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7645095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508000" y="381000"/>
            <a:ext cx="0" cy="5715000"/>
          </a:xfrm>
          <a:prstGeom prst="line">
            <a:avLst/>
          </a:prstGeom>
          <a:ln w="9525" cmpd="sng">
            <a:solidFill>
              <a:srgbClr val="EA5E2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Oval 4"/>
          <p:cNvSpPr/>
          <p:nvPr userDrawn="1"/>
        </p:nvSpPr>
        <p:spPr>
          <a:xfrm>
            <a:off x="406400" y="152400"/>
            <a:ext cx="6096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EA5E2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6" name="Rectangle 5"/>
          <p:cNvSpPr>
            <a:spLocks noChangeAspect="1"/>
          </p:cNvSpPr>
          <p:nvPr userDrawn="1"/>
        </p:nvSpPr>
        <p:spPr>
          <a:xfrm>
            <a:off x="609600" y="228600"/>
            <a:ext cx="2032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7" name="Rectangle 6"/>
          <p:cNvSpPr>
            <a:spLocks noChangeAspect="1"/>
          </p:cNvSpPr>
          <p:nvPr userDrawn="1"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609600" y="1295400"/>
            <a:ext cx="10972800" cy="4800600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E7C342-08D8-41F0-AAC2-9B7B227DF6E6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223897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1600" y="304800"/>
            <a:ext cx="6908800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61" t="6297" r="1025" b="11446"/>
          <a:stretch>
            <a:fillRect/>
          </a:stretch>
        </p:blipFill>
        <p:spPr bwMode="auto">
          <a:xfrm>
            <a:off x="2133600" y="2133600"/>
            <a:ext cx="7823200" cy="38862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50652853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362201"/>
            <a:ext cx="10972800" cy="37639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3"/>
          </p:nvPr>
        </p:nvSpPr>
        <p:spPr>
          <a:xfrm>
            <a:off x="609600" y="1524001"/>
            <a:ext cx="10972800" cy="761999"/>
          </a:xfrm>
        </p:spPr>
        <p:txBody>
          <a:bodyPr>
            <a:normAutofit/>
          </a:bodyPr>
          <a:lstStyle>
            <a:lvl1pPr marL="1588" indent="-1588">
              <a:buNone/>
              <a:defRPr sz="2000"/>
            </a:lvl1pPr>
          </a:lstStyle>
          <a:p>
            <a:pPr lvl="0"/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fld id="{F2FA8D6B-EEF0-4F80-8409-16C3B2F1BAFF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90904155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5FC4D5D-78E9-4837-9AB1-46DD87C828D6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4055601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5208FC1-B7D3-4C85-A145-ED58A75589B4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86626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73999A8-CBB6-4D08-94E2-C5478FED77C2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4226932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D68EBE9-893F-4ED5-B69F-89DE4E5132C6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5017947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79B46F9-40BE-49FF-ACE0-CA9DA3B4E577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11479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  <p:pic>
        <p:nvPicPr>
          <p:cNvPr id="6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5" t="10856" r="26332" b="19145"/>
          <a:stretch/>
        </p:blipFill>
        <p:spPr bwMode="auto">
          <a:xfrm>
            <a:off x="3027415" y="2108201"/>
            <a:ext cx="6001439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3868" y="304800"/>
            <a:ext cx="4330700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54380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9" t="22548" r="2625" b="13461"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6400" y="304800"/>
            <a:ext cx="6079067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8868743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6800" y="304800"/>
            <a:ext cx="7687733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5" t="9468" r="30000" b="22232"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310300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04" t="14082" r="20654" b="18179"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7134" y="304800"/>
            <a:ext cx="6417733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3068266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" t="7182" r="1755" b="43903"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304800"/>
            <a:ext cx="5892800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1804469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15" t="6702" r="255" b="14268"/>
          <a:stretch>
            <a:fillRect/>
          </a:stretch>
        </p:blipFill>
        <p:spPr bwMode="auto">
          <a:xfrm>
            <a:off x="2133600" y="2116138"/>
            <a:ext cx="7823200" cy="3897312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0800" y="304800"/>
            <a:ext cx="4588933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4117009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487362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295400"/>
            <a:ext cx="109728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4EC1B4"/>
                </a:solidFill>
                <a:latin typeface="Helvetica Neue Medium" charset="0"/>
              </a:defRPr>
            </a:lvl1pPr>
          </a:lstStyle>
          <a:p>
            <a:fld id="{7D13A72B-456E-44AE-9E1E-C3C18F8E5F46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36475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</p:sldLayoutIdLst>
  <p:hf hdr="0"/>
  <p:txStyles>
    <p:titleStyle>
      <a:lvl1pPr algn="l" rtl="0" eaLnBrk="0" fontAlgn="base" hangingPunct="0">
        <a:lnSpc>
          <a:spcPct val="50000"/>
        </a:lnSpc>
        <a:spcBef>
          <a:spcPct val="0"/>
        </a:spcBef>
        <a:spcAft>
          <a:spcPct val="0"/>
        </a:spcAft>
        <a:defRPr sz="1600" kern="1200" cap="all">
          <a:solidFill>
            <a:srgbClr val="EA5E2F"/>
          </a:solidFill>
          <a:latin typeface="Helvetica Neue Medium"/>
          <a:ea typeface="ヒラギノ角ゴ Pro W3" charset="0"/>
          <a:cs typeface="Arial" pitchFamily="34" charset="0"/>
        </a:defRPr>
      </a:lvl1pPr>
      <a:lvl2pPr algn="l" rtl="0" eaLnBrk="0" fontAlgn="base" hangingPunct="0">
        <a:lnSpc>
          <a:spcPct val="50000"/>
        </a:lnSpc>
        <a:spcBef>
          <a:spcPct val="0"/>
        </a:spcBef>
        <a:spcAft>
          <a:spcPct val="0"/>
        </a:spcAft>
        <a:defRPr sz="1600">
          <a:solidFill>
            <a:srgbClr val="EA5E2F"/>
          </a:solidFill>
          <a:latin typeface="Helvetica Neue Medium" charset="0"/>
          <a:ea typeface="ヒラギノ角ゴ Pro W3" charset="0"/>
          <a:cs typeface="Arial" charset="0"/>
        </a:defRPr>
      </a:lvl2pPr>
      <a:lvl3pPr algn="l" rtl="0" eaLnBrk="0" fontAlgn="base" hangingPunct="0">
        <a:lnSpc>
          <a:spcPct val="50000"/>
        </a:lnSpc>
        <a:spcBef>
          <a:spcPct val="0"/>
        </a:spcBef>
        <a:spcAft>
          <a:spcPct val="0"/>
        </a:spcAft>
        <a:defRPr sz="1600">
          <a:solidFill>
            <a:srgbClr val="EA5E2F"/>
          </a:solidFill>
          <a:latin typeface="Helvetica Neue Medium" charset="0"/>
          <a:ea typeface="ヒラギノ角ゴ Pro W3" charset="0"/>
          <a:cs typeface="Arial" charset="0"/>
        </a:defRPr>
      </a:lvl3pPr>
      <a:lvl4pPr algn="l" rtl="0" eaLnBrk="0" fontAlgn="base" hangingPunct="0">
        <a:lnSpc>
          <a:spcPct val="50000"/>
        </a:lnSpc>
        <a:spcBef>
          <a:spcPct val="0"/>
        </a:spcBef>
        <a:spcAft>
          <a:spcPct val="0"/>
        </a:spcAft>
        <a:defRPr sz="1600">
          <a:solidFill>
            <a:srgbClr val="EA5E2F"/>
          </a:solidFill>
          <a:latin typeface="Helvetica Neue Medium" charset="0"/>
          <a:ea typeface="ヒラギノ角ゴ Pro W3" charset="0"/>
          <a:cs typeface="Arial" charset="0"/>
        </a:defRPr>
      </a:lvl4pPr>
      <a:lvl5pPr algn="l" rtl="0" eaLnBrk="0" fontAlgn="base" hangingPunct="0">
        <a:lnSpc>
          <a:spcPct val="50000"/>
        </a:lnSpc>
        <a:spcBef>
          <a:spcPct val="0"/>
        </a:spcBef>
        <a:spcAft>
          <a:spcPct val="0"/>
        </a:spcAft>
        <a:defRPr sz="1600">
          <a:solidFill>
            <a:srgbClr val="EA5E2F"/>
          </a:solidFill>
          <a:latin typeface="Helvetica Neue Medium" charset="0"/>
          <a:ea typeface="ヒラギノ角ゴ Pro W3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rgbClr val="FF6600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rgbClr val="FF6600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rgbClr val="FF6600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rgbClr val="FF6600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EA5E2F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pitchFamily="34" charset="0"/>
          <a:ea typeface="ヒラギノ角ゴ Pro W3" charset="0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EA5E2F"/>
        </a:buClr>
        <a:buFont typeface="Courier New" panose="02070309020205020404" pitchFamily="49" charset="0"/>
        <a:buChar char="o"/>
        <a:defRPr sz="16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EA5E2F"/>
        </a:buClr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EA5E2F"/>
        </a:buClr>
        <a:buFont typeface="Arial" panose="020B0604020202020204" pitchFamily="34" charset="0"/>
        <a:buChar char="–"/>
        <a:defRPr sz="1200" kern="1200">
          <a:solidFill>
            <a:srgbClr val="EA5E2F"/>
          </a:solidFill>
          <a:latin typeface="Arial" pitchFamily="34" charset="0"/>
          <a:ea typeface="Arial" charset="0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EA5E2F"/>
        </a:buClr>
        <a:buFont typeface="Arial" panose="020B0604020202020204" pitchFamily="34" charset="0"/>
        <a:buChar char="»"/>
        <a:defRPr sz="1000" kern="1200">
          <a:solidFill>
            <a:srgbClr val="EA5E2F"/>
          </a:solidFill>
          <a:latin typeface="Arial" pitchFamily="34" charset="0"/>
          <a:ea typeface="Arial" charset="0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96339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Qualities of an Effective Speaker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Interact with the audience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Comfortable interpersonal environment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Comfortable physical environment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Maintain eye contact</a:t>
            </a:r>
          </a:p>
        </p:txBody>
      </p:sp>
    </p:spTree>
    <p:extLst>
      <p:ext uri="{BB962C8B-B14F-4D97-AF65-F5344CB8AC3E}">
        <p14:creationId xmlns:p14="http://schemas.microsoft.com/office/powerpoint/2010/main" val="19806673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Qualities of an Effective Speaker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Use suitable language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Minimize jargon and buzzwords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Avoid slang and sarcasm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Define technical terms</a:t>
            </a:r>
          </a:p>
        </p:txBody>
      </p:sp>
    </p:spTree>
    <p:extLst>
      <p:ext uri="{BB962C8B-B14F-4D97-AF65-F5344CB8AC3E}">
        <p14:creationId xmlns:p14="http://schemas.microsoft.com/office/powerpoint/2010/main" val="41822206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Qualities of an Effective Speaker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Use appropriate nonverbal communication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Use appropriate gestures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Use appropriate facial expressions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Show an appropriate demeanor</a:t>
            </a:r>
          </a:p>
        </p:txBody>
      </p:sp>
    </p:spTree>
    <p:extLst>
      <p:ext uri="{BB962C8B-B14F-4D97-AF65-F5344CB8AC3E}">
        <p14:creationId xmlns:p14="http://schemas.microsoft.com/office/powerpoint/2010/main" val="35604305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Qualities of an Effective Speaker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Vary your speech patterns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Vary tone and pitch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Pronounce words clearly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Use complete, professional sentences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Minimize dialect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Eliminate mumbling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Speak at a steady pace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Speak with confidence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77003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Qualities of an Effective Speaker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Close the conversation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Verify understanding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Repeat the message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Thank listeners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Present opportunities for follow-up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88498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Effective Listening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Listening</a:t>
            </a:r>
          </a:p>
          <a:p>
            <a:pPr marL="285750" indent="-285750"/>
            <a:r>
              <a:rPr lang="en-US" dirty="0"/>
              <a:t>Focus on what another person is saying</a:t>
            </a:r>
          </a:p>
          <a:p>
            <a:pPr marL="285750" indent="-285750"/>
            <a:r>
              <a:rPr lang="en-US" dirty="0"/>
              <a:t>Summarize true meaning of message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Effective listening</a:t>
            </a:r>
          </a:p>
          <a:p>
            <a:pPr marL="285750" indent="-285750"/>
            <a:r>
              <a:rPr lang="en-US" dirty="0"/>
              <a:t>More information</a:t>
            </a:r>
          </a:p>
          <a:p>
            <a:pPr marL="285750" indent="-285750"/>
            <a:r>
              <a:rPr lang="en-US" dirty="0"/>
              <a:t>Increase trust</a:t>
            </a:r>
          </a:p>
          <a:p>
            <a:pPr marL="285750" indent="-285750"/>
            <a:r>
              <a:rPr lang="en-US" dirty="0"/>
              <a:t>Reduce conflict</a:t>
            </a:r>
          </a:p>
          <a:p>
            <a:pPr marL="285750" indent="-285750"/>
            <a:r>
              <a:rPr lang="en-US" dirty="0"/>
              <a:t>Better communication with others</a:t>
            </a:r>
          </a:p>
          <a:p>
            <a:endParaRPr lang="en-US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06" b="6406"/>
          <a:stretch>
            <a:fillRect/>
          </a:stretch>
        </p:blipFill>
        <p:spPr/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DBF3B-0613-4252-80D9-8F186759530D}" type="slidenum">
              <a:rPr lang="en-US" altLang="en-US" smtClean="0"/>
              <a:pPr/>
              <a:t>15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855801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Effective Listener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Participates in the communication process</a:t>
            </a:r>
          </a:p>
          <a:p>
            <a:pPr>
              <a:buAutoNum type="arabicPeriod"/>
            </a:pPr>
            <a:r>
              <a:rPr lang="en-US" dirty="0"/>
              <a:t>Prepare to </a:t>
            </a:r>
            <a:r>
              <a:rPr lang="en-US" dirty="0" smtClean="0"/>
              <a:t>listen</a:t>
            </a:r>
            <a:r>
              <a:rPr lang="en-US" dirty="0"/>
              <a:t>—</a:t>
            </a:r>
            <a:r>
              <a:rPr lang="en-US" dirty="0" smtClean="0"/>
              <a:t>stop </a:t>
            </a:r>
            <a:r>
              <a:rPr lang="en-US" dirty="0"/>
              <a:t>talking</a:t>
            </a:r>
          </a:p>
          <a:p>
            <a:pPr marL="342900" indent="-342900">
              <a:buAutoNum type="arabicPeriod"/>
            </a:pPr>
            <a:r>
              <a:rPr lang="en-US" dirty="0"/>
              <a:t>Use body language</a:t>
            </a:r>
          </a:p>
          <a:p>
            <a:pPr lvl="1"/>
            <a:r>
              <a:rPr lang="en-US" dirty="0"/>
              <a:t>Maintain eye contact</a:t>
            </a:r>
          </a:p>
          <a:p>
            <a:pPr lvl="1"/>
            <a:r>
              <a:rPr lang="en-US" dirty="0"/>
              <a:t>Nod</a:t>
            </a:r>
          </a:p>
          <a:p>
            <a:pPr lvl="1"/>
            <a:r>
              <a:rPr lang="en-US" dirty="0"/>
              <a:t>Lean in</a:t>
            </a:r>
          </a:p>
          <a:p>
            <a:pPr lvl="1"/>
            <a:r>
              <a:rPr lang="en-US" dirty="0"/>
              <a:t>Facial expressions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Do not interrupt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Ask questions to clarify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03459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Effective Listener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Participates in the communication process</a:t>
            </a:r>
          </a:p>
          <a:p>
            <a:pPr marL="342900" indent="-342900">
              <a:buAutoNum type="arabicPeriod" startAt="5"/>
            </a:pPr>
            <a:r>
              <a:rPr lang="en-US" dirty="0"/>
              <a:t>Occasionally rephrase and repeat</a:t>
            </a:r>
          </a:p>
          <a:p>
            <a:pPr marL="342900" indent="-342900">
              <a:buAutoNum type="arabicPeriod" startAt="5"/>
            </a:pPr>
            <a:r>
              <a:rPr lang="en-US" dirty="0"/>
              <a:t>Listen between the lines</a:t>
            </a:r>
          </a:p>
          <a:p>
            <a:pPr marL="342900" indent="-342900">
              <a:buAutoNum type="arabicPeriod" startAt="5"/>
            </a:pPr>
            <a:r>
              <a:rPr lang="en-US" dirty="0"/>
              <a:t>Do not overreact</a:t>
            </a:r>
          </a:p>
          <a:p>
            <a:pPr marL="342900" indent="-342900">
              <a:buAutoNum type="arabicPeriod" startAt="5"/>
            </a:pPr>
            <a:r>
              <a:rPr lang="en-US" dirty="0"/>
              <a:t>Record key ideas and phrases</a:t>
            </a:r>
          </a:p>
        </p:txBody>
      </p:sp>
    </p:spTree>
    <p:extLst>
      <p:ext uri="{BB962C8B-B14F-4D97-AF65-F5344CB8AC3E}">
        <p14:creationId xmlns:p14="http://schemas.microsoft.com/office/powerpoint/2010/main" val="11719927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Effective Writing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Text messages, memos, faxes, emails, letters, reports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Common parts of written messages:</a:t>
            </a:r>
          </a:p>
          <a:p>
            <a:pPr lvl="1"/>
            <a:r>
              <a:rPr lang="en-US" dirty="0"/>
              <a:t>Introduction</a:t>
            </a:r>
          </a:p>
          <a:p>
            <a:pPr lvl="1"/>
            <a:r>
              <a:rPr lang="en-US" dirty="0"/>
              <a:t>Body of message</a:t>
            </a:r>
          </a:p>
          <a:p>
            <a:pPr lvl="1"/>
            <a:r>
              <a:rPr lang="en-US" dirty="0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3145338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Effective Writing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Introduction: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Audience attention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Reason for message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Identifies topics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Establishes point of view</a:t>
            </a:r>
          </a:p>
        </p:txBody>
      </p:sp>
    </p:spTree>
    <p:extLst>
      <p:ext uri="{BB962C8B-B14F-4D97-AF65-F5344CB8AC3E}">
        <p14:creationId xmlns:p14="http://schemas.microsoft.com/office/powerpoint/2010/main" val="36060474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Communication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Communication: act or process of </a:t>
            </a:r>
            <a:r>
              <a:rPr lang="en-US" dirty="0" smtClean="0"/>
              <a:t>using:</a:t>
            </a:r>
            <a:endParaRPr lang="en-US" dirty="0"/>
          </a:p>
          <a:p>
            <a:pPr lvl="1"/>
            <a:r>
              <a:rPr lang="en-US" dirty="0"/>
              <a:t>Words, sounds, signs, behaviors</a:t>
            </a:r>
          </a:p>
          <a:p>
            <a:pPr lvl="1"/>
            <a:r>
              <a:rPr lang="en-US" dirty="0"/>
              <a:t>Express or exchange information</a:t>
            </a:r>
          </a:p>
          <a:p>
            <a:r>
              <a:rPr lang="en-US" dirty="0" smtClean="0"/>
              <a:t>Verbal</a:t>
            </a:r>
            <a:r>
              <a:rPr lang="en-US" dirty="0"/>
              <a:t>—</a:t>
            </a:r>
            <a:r>
              <a:rPr lang="en-US" dirty="0" smtClean="0"/>
              <a:t>speaking </a:t>
            </a:r>
            <a:r>
              <a:rPr lang="en-US" dirty="0"/>
              <a:t>and writing</a:t>
            </a:r>
          </a:p>
          <a:p>
            <a:r>
              <a:rPr lang="en-US" dirty="0" smtClean="0"/>
              <a:t>Nonverbal</a:t>
            </a:r>
            <a:r>
              <a:rPr lang="en-US" dirty="0"/>
              <a:t>—</a:t>
            </a:r>
            <a:r>
              <a:rPr lang="en-US" dirty="0" smtClean="0"/>
              <a:t>body </a:t>
            </a:r>
            <a:r>
              <a:rPr lang="en-US" dirty="0"/>
              <a:t>language and gestures</a:t>
            </a:r>
          </a:p>
          <a:p>
            <a:r>
              <a:rPr lang="en-US" dirty="0"/>
              <a:t>Builds relationships</a:t>
            </a:r>
          </a:p>
          <a:p>
            <a:endParaRPr lang="en-US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" b="11562"/>
          <a:stretch/>
        </p:blipFill>
        <p:spPr/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DBF3B-0613-4252-80D9-8F186759530D}" type="slidenum">
              <a:rPr lang="en-US" altLang="en-US" smtClean="0"/>
              <a:pPr/>
              <a:t>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442696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Effective Writing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Body of message: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Presents content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Topics of message</a:t>
            </a:r>
          </a:p>
        </p:txBody>
      </p:sp>
    </p:spTree>
    <p:extLst>
      <p:ext uri="{BB962C8B-B14F-4D97-AF65-F5344CB8AC3E}">
        <p14:creationId xmlns:p14="http://schemas.microsoft.com/office/powerpoint/2010/main" val="31133879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Effective Writing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Conclusion: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Summarizes key points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Calls for action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Identifies benefits and value</a:t>
            </a:r>
          </a:p>
        </p:txBody>
      </p:sp>
    </p:spTree>
    <p:extLst>
      <p:ext uri="{BB962C8B-B14F-4D97-AF65-F5344CB8AC3E}">
        <p14:creationId xmlns:p14="http://schemas.microsoft.com/office/powerpoint/2010/main" val="17996491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Steps for Effective Writing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AutoNum type="arabicPeriod"/>
            </a:pPr>
            <a:r>
              <a:rPr lang="en-US" dirty="0"/>
              <a:t>Think about the audience</a:t>
            </a:r>
          </a:p>
          <a:p>
            <a:pPr marL="342900" indent="-342900">
              <a:buAutoNum type="arabicPeriod"/>
            </a:pPr>
            <a:r>
              <a:rPr lang="en-US" dirty="0"/>
              <a:t>Think about the purpose</a:t>
            </a:r>
          </a:p>
          <a:p>
            <a:pPr marL="342900" indent="-342900">
              <a:buAutoNum type="arabicPeriod"/>
            </a:pPr>
            <a:r>
              <a:rPr lang="en-US" dirty="0"/>
              <a:t>Think about the situation and details</a:t>
            </a:r>
          </a:p>
          <a:p>
            <a:pPr marL="342900" indent="-342900">
              <a:buAutoNum type="arabicPeriod"/>
            </a:pPr>
            <a:r>
              <a:rPr lang="en-US" dirty="0"/>
              <a:t>Identify the benefits to the message</a:t>
            </a:r>
          </a:p>
        </p:txBody>
      </p:sp>
    </p:spTree>
    <p:extLst>
      <p:ext uri="{BB962C8B-B14F-4D97-AF65-F5344CB8AC3E}">
        <p14:creationId xmlns:p14="http://schemas.microsoft.com/office/powerpoint/2010/main" val="18676109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Steps for Effective Writing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AutoNum type="arabicPeriod" startAt="5"/>
            </a:pPr>
            <a:r>
              <a:rPr lang="en-US" dirty="0"/>
              <a:t>Identify topics</a:t>
            </a:r>
          </a:p>
          <a:p>
            <a:pPr marL="342900" indent="-342900">
              <a:buAutoNum type="arabicPeriod" startAt="5"/>
            </a:pPr>
            <a:r>
              <a:rPr lang="en-US" dirty="0"/>
              <a:t>Write main body</a:t>
            </a:r>
          </a:p>
          <a:p>
            <a:pPr marL="342900" indent="-342900">
              <a:buAutoNum type="arabicPeriod" startAt="5"/>
            </a:pPr>
            <a:r>
              <a:rPr lang="en-US" dirty="0"/>
              <a:t>Read draft</a:t>
            </a:r>
          </a:p>
          <a:p>
            <a:pPr marL="342900" indent="-342900">
              <a:buAutoNum type="arabicPeriod" startAt="5"/>
            </a:pPr>
            <a:r>
              <a:rPr lang="en-US" dirty="0"/>
              <a:t>Write final draft</a:t>
            </a:r>
          </a:p>
        </p:txBody>
      </p:sp>
    </p:spTree>
    <p:extLst>
      <p:ext uri="{BB962C8B-B14F-4D97-AF65-F5344CB8AC3E}">
        <p14:creationId xmlns:p14="http://schemas.microsoft.com/office/powerpoint/2010/main" val="28679866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Developing Written Communication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Be concise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Be clear and complete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Write with an </a:t>
            </a:r>
            <a:r>
              <a:rPr lang="en-US" dirty="0" smtClean="0"/>
              <a:t>upbeat </a:t>
            </a:r>
            <a:r>
              <a:rPr lang="en-US" dirty="0"/>
              <a:t>attitude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Take a time out</a:t>
            </a:r>
          </a:p>
        </p:txBody>
      </p:sp>
    </p:spTree>
    <p:extLst>
      <p:ext uri="{BB962C8B-B14F-4D97-AF65-F5344CB8AC3E}">
        <p14:creationId xmlns:p14="http://schemas.microsoft.com/office/powerpoint/2010/main" val="2239058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Well-written email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5200" y="924137"/>
            <a:ext cx="5181600" cy="4936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6575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Poorly-written email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8532" y="1166610"/>
            <a:ext cx="6334935" cy="4469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5481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Barriers to Communication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Barriers: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Language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Lack of time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Fear of confrontation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Take time to communicate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Be consistent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Values and priorities should remain the same</a:t>
            </a:r>
          </a:p>
        </p:txBody>
      </p:sp>
    </p:spTree>
    <p:extLst>
      <p:ext uri="{BB962C8B-B14F-4D97-AF65-F5344CB8AC3E}">
        <p14:creationId xmlns:p14="http://schemas.microsoft.com/office/powerpoint/2010/main" val="7399205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Obstacles to Good Communication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Language differences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Different accents and dialects</a:t>
            </a:r>
          </a:p>
          <a:p>
            <a:pPr marL="285750" indent="-285750"/>
            <a:r>
              <a:rPr lang="en-US" dirty="0" smtClean="0"/>
              <a:t>Dialect</a:t>
            </a:r>
            <a:r>
              <a:rPr lang="en-US" dirty="0"/>
              <a:t>—</a:t>
            </a:r>
            <a:r>
              <a:rPr lang="en-US" dirty="0" smtClean="0"/>
              <a:t>variation </a:t>
            </a:r>
            <a:r>
              <a:rPr lang="en-US" dirty="0"/>
              <a:t>of language spoken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Be patient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Example: soda vs. pop</a:t>
            </a:r>
          </a:p>
        </p:txBody>
      </p:sp>
    </p:spTree>
    <p:extLst>
      <p:ext uri="{BB962C8B-B14F-4D97-AF65-F5344CB8AC3E}">
        <p14:creationId xmlns:p14="http://schemas.microsoft.com/office/powerpoint/2010/main" val="42635227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Obstacles to Good Communication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Semantics (what words mean)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Replace phrases with multiple meanings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Use simpler terms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Intended meaning is clear</a:t>
            </a:r>
          </a:p>
          <a:p>
            <a:pPr marL="285750" indent="-285750"/>
            <a:r>
              <a:rPr lang="en-US" dirty="0"/>
              <a:t>Example: </a:t>
            </a:r>
            <a:r>
              <a:rPr lang="en-US" dirty="0" smtClean="0"/>
              <a:t>mouse</a:t>
            </a:r>
            <a:r>
              <a:rPr lang="en-US" dirty="0"/>
              <a:t>—</a:t>
            </a:r>
            <a:r>
              <a:rPr lang="en-US" dirty="0" smtClean="0"/>
              <a:t>rodent </a:t>
            </a:r>
            <a:r>
              <a:rPr lang="en-US" dirty="0"/>
              <a:t>or computer device</a:t>
            </a:r>
          </a:p>
        </p:txBody>
      </p:sp>
    </p:spTree>
    <p:extLst>
      <p:ext uri="{BB962C8B-B14F-4D97-AF65-F5344CB8AC3E}">
        <p14:creationId xmlns:p14="http://schemas.microsoft.com/office/powerpoint/2010/main" val="2747877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Process of Communication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Five parts: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Sender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Message content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Message channel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Context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Receiver</a:t>
            </a:r>
          </a:p>
        </p:txBody>
      </p:sp>
    </p:spTree>
    <p:extLst>
      <p:ext uri="{BB962C8B-B14F-4D97-AF65-F5344CB8AC3E}">
        <p14:creationId xmlns:p14="http://schemas.microsoft.com/office/powerpoint/2010/main" val="42136222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Obstacles to Good Communication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Jargon</a:t>
            </a:r>
          </a:p>
          <a:p>
            <a:r>
              <a:rPr lang="en-US" dirty="0"/>
              <a:t>Avoid:</a:t>
            </a:r>
          </a:p>
          <a:p>
            <a:pPr lvl="1"/>
            <a:r>
              <a:rPr lang="en-US" dirty="0"/>
              <a:t>Buzzwords</a:t>
            </a:r>
          </a:p>
          <a:p>
            <a:pPr lvl="1"/>
            <a:r>
              <a:rPr lang="en-US" dirty="0"/>
              <a:t>Technical language</a:t>
            </a:r>
          </a:p>
          <a:p>
            <a:pPr lvl="1"/>
            <a:r>
              <a:rPr lang="en-US" dirty="0"/>
              <a:t>Slang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indent="-285750"/>
            <a:r>
              <a:rPr lang="en-US" dirty="0" smtClean="0"/>
              <a:t>Example</a:t>
            </a:r>
            <a:r>
              <a:rPr lang="en-US" dirty="0"/>
              <a:t>—</a:t>
            </a:r>
            <a:r>
              <a:rPr lang="en-US" dirty="0" smtClean="0"/>
              <a:t>loop </a:t>
            </a:r>
            <a:r>
              <a:rPr lang="en-US" dirty="0"/>
              <a:t>in or heads-up</a:t>
            </a:r>
          </a:p>
        </p:txBody>
      </p:sp>
    </p:spTree>
    <p:extLst>
      <p:ext uri="{BB962C8B-B14F-4D97-AF65-F5344CB8AC3E}">
        <p14:creationId xmlns:p14="http://schemas.microsoft.com/office/powerpoint/2010/main" val="5440467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Obstacles to Good Communication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Tone of message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Judge speaker by tone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Avoid negativity and sarcasm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Sound sincere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Example: </a:t>
            </a:r>
            <a:r>
              <a:rPr lang="en-US" dirty="0" smtClean="0"/>
              <a:t>“Sit down” </a:t>
            </a:r>
            <a:r>
              <a:rPr lang="en-US" dirty="0"/>
              <a:t>vs. </a:t>
            </a:r>
            <a:r>
              <a:rPr lang="en-US" dirty="0" smtClean="0"/>
              <a:t>“</a:t>
            </a:r>
            <a:r>
              <a:rPr lang="en-US" dirty="0"/>
              <a:t>S</a:t>
            </a:r>
            <a:r>
              <a:rPr lang="en-US" dirty="0" smtClean="0"/>
              <a:t>it </a:t>
            </a:r>
            <a:r>
              <a:rPr lang="en-US" dirty="0"/>
              <a:t>down, </a:t>
            </a:r>
            <a:r>
              <a:rPr lang="en-US" dirty="0" smtClean="0"/>
              <a:t>please”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81367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Obstacles to Good Communication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Clarity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Check the message structure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Clear as possible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Good business writing guidelines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Example: </a:t>
            </a:r>
            <a:r>
              <a:rPr lang="en-US" dirty="0" smtClean="0"/>
              <a:t>“</a:t>
            </a:r>
            <a:r>
              <a:rPr lang="en-US" dirty="0" smtClean="0"/>
              <a:t>L</a:t>
            </a:r>
            <a:r>
              <a:rPr lang="en-US" dirty="0" smtClean="0"/>
              <a:t>et’s </a:t>
            </a:r>
            <a:r>
              <a:rPr lang="en-US" dirty="0"/>
              <a:t>eat, </a:t>
            </a:r>
            <a:r>
              <a:rPr lang="en-US" dirty="0" smtClean="0"/>
              <a:t>grandma” </a:t>
            </a:r>
            <a:r>
              <a:rPr lang="en-US" dirty="0"/>
              <a:t>vs. </a:t>
            </a:r>
            <a:r>
              <a:rPr lang="en-US" dirty="0" smtClean="0"/>
              <a:t>“Let’s </a:t>
            </a:r>
            <a:r>
              <a:rPr lang="en-US" dirty="0"/>
              <a:t>eat </a:t>
            </a:r>
            <a:r>
              <a:rPr lang="en-US" dirty="0" smtClean="0"/>
              <a:t>grandma”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64367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Obstacles to Good Communication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Assumptions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Understand audience knowledge level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Before delivering message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938218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Obstacles to Good Communication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Cultural differences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Can dictate communication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More direct, explicit language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Nonverbal cues or interpretation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366309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Obstacles to Good Communication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Prejudices and biases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Preconceived idea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Can impact message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Experiences, upbringing, cultural beliefs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733753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Obstacles to Good Communication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Noise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Interferes with clear reception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Remove noise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Reduce noise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624311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Obstacles to Good Communication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Nonverbal boundaries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Personal space varies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Based on upbringing and experiences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Give space before beginning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88798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Obstacles to Good Communication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Gestures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Body movement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Send the right message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Avoid conflicting gestures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758912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Obstacles to Good Communication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Other distractions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Personal life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Mood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Not always obvious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64808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Process of Communication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Sender: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Begins communication process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Wants something done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Thinks about:</a:t>
            </a:r>
          </a:p>
          <a:p>
            <a:pPr lvl="1"/>
            <a:r>
              <a:rPr lang="en-US" dirty="0"/>
              <a:t>Who will receive it?</a:t>
            </a:r>
          </a:p>
          <a:p>
            <a:pPr lvl="1"/>
            <a:r>
              <a:rPr lang="en-US" dirty="0"/>
              <a:t>What is the message?</a:t>
            </a:r>
          </a:p>
          <a:p>
            <a:pPr lvl="1"/>
            <a:r>
              <a:rPr lang="en-US" dirty="0"/>
              <a:t>How should it be sent?</a:t>
            </a:r>
          </a:p>
          <a:p>
            <a:pPr lvl="1"/>
            <a:r>
              <a:rPr lang="en-US" dirty="0"/>
              <a:t>Other factors to consider?</a:t>
            </a:r>
          </a:p>
        </p:txBody>
      </p:sp>
    </p:spTree>
    <p:extLst>
      <p:ext uri="{BB962C8B-B14F-4D97-AF65-F5344CB8AC3E}">
        <p14:creationId xmlns:p14="http://schemas.microsoft.com/office/powerpoint/2010/main" val="4539968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Process of Communication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Receiver: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Usually needs to respond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Communicates understanding of message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Interprets message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Acts on the message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Makes decisions</a:t>
            </a:r>
          </a:p>
        </p:txBody>
      </p:sp>
    </p:spTree>
    <p:extLst>
      <p:ext uri="{BB962C8B-B14F-4D97-AF65-F5344CB8AC3E}">
        <p14:creationId xmlns:p14="http://schemas.microsoft.com/office/powerpoint/2010/main" val="23032857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Process of Communication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Message content: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Connection between sending and receiving</a:t>
            </a:r>
          </a:p>
          <a:p>
            <a:pPr marL="285750" indent="-285750"/>
            <a:r>
              <a:rPr lang="en-US" dirty="0"/>
              <a:t>Historical </a:t>
            </a:r>
            <a:r>
              <a:rPr lang="en-US" dirty="0" smtClean="0"/>
              <a:t>information</a:t>
            </a:r>
            <a:r>
              <a:rPr lang="en-US" dirty="0"/>
              <a:t>—</a:t>
            </a:r>
            <a:r>
              <a:rPr lang="en-US" dirty="0" smtClean="0"/>
              <a:t>already </a:t>
            </a:r>
            <a:r>
              <a:rPr lang="en-US" dirty="0"/>
              <a:t>happened</a:t>
            </a:r>
          </a:p>
          <a:p>
            <a:pPr marL="285750" indent="-285750"/>
            <a:r>
              <a:rPr lang="en-US" dirty="0"/>
              <a:t>Action-required </a:t>
            </a:r>
            <a:r>
              <a:rPr lang="en-US" dirty="0" smtClean="0"/>
              <a:t>information</a:t>
            </a:r>
            <a:r>
              <a:rPr lang="en-US" dirty="0"/>
              <a:t>—</a:t>
            </a:r>
            <a:r>
              <a:rPr lang="en-US" dirty="0" smtClean="0"/>
              <a:t>immediate </a:t>
            </a:r>
            <a:r>
              <a:rPr lang="en-US" dirty="0"/>
              <a:t>or future</a:t>
            </a:r>
          </a:p>
        </p:txBody>
      </p:sp>
    </p:spTree>
    <p:extLst>
      <p:ext uri="{BB962C8B-B14F-4D97-AF65-F5344CB8AC3E}">
        <p14:creationId xmlns:p14="http://schemas.microsoft.com/office/powerpoint/2010/main" val="35676986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Process of Communication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Message channel: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Clear method for audience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Words: verbal or written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Sounds: bell ringing or siren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Graphic illustrations: pictures, diagrams, job aids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Signs and symbols: gestures and nonverbal forms</a:t>
            </a:r>
          </a:p>
        </p:txBody>
      </p:sp>
    </p:spTree>
    <p:extLst>
      <p:ext uri="{BB962C8B-B14F-4D97-AF65-F5344CB8AC3E}">
        <p14:creationId xmlns:p14="http://schemas.microsoft.com/office/powerpoint/2010/main" val="26606560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Interpersonal Communication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Share face-to-face:</a:t>
            </a:r>
          </a:p>
          <a:p>
            <a:pPr lvl="1"/>
            <a:r>
              <a:rPr lang="en-US" dirty="0"/>
              <a:t>Feelings</a:t>
            </a:r>
          </a:p>
          <a:p>
            <a:pPr lvl="1"/>
            <a:r>
              <a:rPr lang="en-US" dirty="0"/>
              <a:t>Ideas</a:t>
            </a:r>
          </a:p>
          <a:p>
            <a:pPr lvl="1"/>
            <a:r>
              <a:rPr lang="en-US" dirty="0"/>
              <a:t>Emotions</a:t>
            </a:r>
          </a:p>
          <a:p>
            <a:pPr lvl="1"/>
            <a:r>
              <a:rPr lang="en-US" dirty="0"/>
              <a:t>Information</a:t>
            </a:r>
          </a:p>
          <a:p>
            <a:pPr marL="285750" indent="-285750"/>
            <a:r>
              <a:rPr lang="en-US" dirty="0"/>
              <a:t>Two-way communication</a:t>
            </a:r>
          </a:p>
          <a:p>
            <a:pPr marL="285750" indent="-285750"/>
            <a:r>
              <a:rPr lang="en-US" dirty="0"/>
              <a:t>Immediate feedback</a:t>
            </a:r>
          </a:p>
          <a:p>
            <a:pPr marL="285750" indent="-285750"/>
            <a:r>
              <a:rPr lang="en-US" dirty="0"/>
              <a:t>Heart of working with people</a:t>
            </a:r>
          </a:p>
          <a:p>
            <a:pPr marL="285750" indent="-285750"/>
            <a:r>
              <a:rPr lang="en-US" dirty="0" smtClean="0"/>
              <a:t>Goal</a:t>
            </a:r>
            <a:r>
              <a:rPr lang="en-US" dirty="0"/>
              <a:t>—</a:t>
            </a:r>
            <a:r>
              <a:rPr lang="en-US" dirty="0" smtClean="0"/>
              <a:t>achieve </a:t>
            </a:r>
            <a:r>
              <a:rPr lang="en-US" dirty="0"/>
              <a:t>a specific outcome</a:t>
            </a:r>
          </a:p>
          <a:p>
            <a:pPr marL="285750" indent="-285750"/>
            <a:r>
              <a:rPr lang="en-US" dirty="0"/>
              <a:t>Body language and facial expressions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DBF3B-0613-4252-80D9-8F186759530D}" type="slidenum">
              <a:rPr lang="en-US" altLang="en-US" smtClean="0"/>
              <a:pPr/>
              <a:t>8</a:t>
            </a:fld>
            <a:endParaRPr lang="en-US" altLang="en-US" dirty="0"/>
          </a:p>
        </p:txBody>
      </p:sp>
      <p:pic>
        <p:nvPicPr>
          <p:cNvPr id="10" name="Picture Placeholder 9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06" b="640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6434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Effective Speaking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Expressing thoughts and feelings in spoken language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Communicate key points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Brief and clear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Answer five “W” questions and “how” question</a:t>
            </a:r>
          </a:p>
          <a:p>
            <a:pPr lvl="1"/>
            <a:r>
              <a:rPr lang="en-US" dirty="0"/>
              <a:t>Who?</a:t>
            </a:r>
          </a:p>
          <a:p>
            <a:pPr lvl="1"/>
            <a:r>
              <a:rPr lang="en-US" dirty="0"/>
              <a:t>When?</a:t>
            </a:r>
          </a:p>
          <a:p>
            <a:pPr lvl="1"/>
            <a:r>
              <a:rPr lang="en-US" dirty="0"/>
              <a:t>What?</a:t>
            </a:r>
          </a:p>
          <a:p>
            <a:pPr lvl="1"/>
            <a:r>
              <a:rPr lang="en-US" dirty="0"/>
              <a:t>Why?</a:t>
            </a:r>
          </a:p>
          <a:p>
            <a:pPr lvl="1"/>
            <a:r>
              <a:rPr lang="en-US" dirty="0"/>
              <a:t>Where?</a:t>
            </a:r>
          </a:p>
          <a:p>
            <a:pPr lvl="1"/>
            <a:r>
              <a:rPr lang="en-US" dirty="0"/>
              <a:t>How?</a:t>
            </a:r>
          </a:p>
        </p:txBody>
      </p:sp>
    </p:spTree>
    <p:extLst>
      <p:ext uri="{BB962C8B-B14F-4D97-AF65-F5344CB8AC3E}">
        <p14:creationId xmlns:p14="http://schemas.microsoft.com/office/powerpoint/2010/main" val="166566416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7FDCF3104A07244BF459662B7AA6C88" ma:contentTypeVersion="14" ma:contentTypeDescription="Create a new document." ma:contentTypeScope="" ma:versionID="1857197c33617b0a25d0759c7ebbf469">
  <xsd:schema xmlns:xsd="http://www.w3.org/2001/XMLSchema" xmlns:xs="http://www.w3.org/2001/XMLSchema" xmlns:p="http://schemas.microsoft.com/office/2006/metadata/properties" xmlns:ns2="83360442-5dec-4955-8a74-e48fe25ec838" xmlns:ns3="162f643a-7b80-4d38-9450-1e488627f741" targetNamespace="http://schemas.microsoft.com/office/2006/metadata/properties" ma:root="true" ma:fieldsID="f517a18fd0c153220979c425e37978bb" ns2:_="" ns3:_="">
    <xsd:import namespace="83360442-5dec-4955-8a74-e48fe25ec838"/>
    <xsd:import namespace="162f643a-7b80-4d38-9450-1e488627f74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ObjectDetectorVersion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360442-5dec-4955-8a74-e48fe25ec83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64897631-8002-4167-8b20-1409df4a837c}" ma:internalName="TaxCatchAll" ma:showField="CatchAllData" ma:web="83360442-5dec-4955-8a74-e48fe25ec83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2f643a-7b80-4d38-9450-1e488627f7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14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c989fe73-3383-41d1-9f05-ce8a0a359f2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B5F57EB-0C9C-4B7C-9925-263BAFDCCB66}"/>
</file>

<file path=customXml/itemProps2.xml><?xml version="1.0" encoding="utf-8"?>
<ds:datastoreItem xmlns:ds="http://schemas.openxmlformats.org/officeDocument/2006/customXml" ds:itemID="{026EC80F-C647-41EA-A9B6-8B067D5DCBA1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222</TotalTime>
  <Words>3376</Words>
  <Application>Microsoft Office PowerPoint</Application>
  <PresentationFormat>Widescreen</PresentationFormat>
  <Paragraphs>495</Paragraphs>
  <Slides>39</Slides>
  <Notes>39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6" baseType="lpstr">
      <vt:lpstr>Arial</vt:lpstr>
      <vt:lpstr>Calibri</vt:lpstr>
      <vt:lpstr>Courier New</vt:lpstr>
      <vt:lpstr>Helvetica Neue Medium</vt:lpstr>
      <vt:lpstr>Wingdings</vt:lpstr>
      <vt:lpstr>ヒラギノ角ゴ Pro W3</vt:lpstr>
      <vt:lpstr>1_Office Theme</vt:lpstr>
      <vt:lpstr>PowerPoint Presentation</vt:lpstr>
      <vt:lpstr>Communication</vt:lpstr>
      <vt:lpstr>The Process of Communication</vt:lpstr>
      <vt:lpstr>The Process of Communication</vt:lpstr>
      <vt:lpstr>The Process of Communication</vt:lpstr>
      <vt:lpstr>The Process of Communication</vt:lpstr>
      <vt:lpstr>The Process of Communication</vt:lpstr>
      <vt:lpstr>Interpersonal Communication</vt:lpstr>
      <vt:lpstr>Effective Speaking</vt:lpstr>
      <vt:lpstr>Qualities of an Effective Speaker</vt:lpstr>
      <vt:lpstr>Qualities of an Effective Speaker</vt:lpstr>
      <vt:lpstr>Qualities of an Effective Speaker</vt:lpstr>
      <vt:lpstr>Qualities of an Effective Speaker</vt:lpstr>
      <vt:lpstr>Qualities of an Effective Speaker</vt:lpstr>
      <vt:lpstr>Effective Listening</vt:lpstr>
      <vt:lpstr>Effective Listener</vt:lpstr>
      <vt:lpstr>Effective Listener</vt:lpstr>
      <vt:lpstr>Effective Writing</vt:lpstr>
      <vt:lpstr>Effective Writing</vt:lpstr>
      <vt:lpstr>Effective Writing</vt:lpstr>
      <vt:lpstr>Effective Writing</vt:lpstr>
      <vt:lpstr>Steps for Effective Writing</vt:lpstr>
      <vt:lpstr>Steps for Effective Writing</vt:lpstr>
      <vt:lpstr>Developing Written Communication</vt:lpstr>
      <vt:lpstr>Well-written email</vt:lpstr>
      <vt:lpstr>Poorly-written email</vt:lpstr>
      <vt:lpstr>Barriers to Communication</vt:lpstr>
      <vt:lpstr>Obstacles to Good Communication</vt:lpstr>
      <vt:lpstr>Obstacles to Good Communication</vt:lpstr>
      <vt:lpstr>Obstacles to Good Communication</vt:lpstr>
      <vt:lpstr>Obstacles to Good Communication</vt:lpstr>
      <vt:lpstr>Obstacles to Good Communication</vt:lpstr>
      <vt:lpstr>Obstacles to Good Communication</vt:lpstr>
      <vt:lpstr>Obstacles to Good Communication</vt:lpstr>
      <vt:lpstr>Obstacles to Good Communication</vt:lpstr>
      <vt:lpstr>Obstacles to Good Communication</vt:lpstr>
      <vt:lpstr>Obstacles to Good Communication</vt:lpstr>
      <vt:lpstr>Obstacles to Good Communication</vt:lpstr>
      <vt:lpstr>Obstacles to Good Communication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Sarah Leszka</dc:creator>
  <cp:lastModifiedBy>Patrick Catel</cp:lastModifiedBy>
  <cp:revision>77</cp:revision>
  <dcterms:created xsi:type="dcterms:W3CDTF">2017-03-21T13:13:08Z</dcterms:created>
  <dcterms:modified xsi:type="dcterms:W3CDTF">2017-06-01T20:45:35Z</dcterms:modified>
</cp:coreProperties>
</file>