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9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8.xml" ContentType="application/vnd.openxmlformats-officedocument.presentationml.slide+xml"/>
  <Override PartName="/ppt/slides/slide2.xml" ContentType="application/vnd.openxmlformats-officedocument.presentationml.slide+xml"/>
  <Override PartName="/ppt/notesSlides/notesSlide16.xml" ContentType="application/vnd.openxmlformats-officedocument.presentationml.notesSlide+xml"/>
  <Override PartName="/ppt/notesSlides/notesSlide7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2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73" r:id="rId2"/>
    <p:sldId id="274" r:id="rId3"/>
    <p:sldId id="258" r:id="rId4"/>
    <p:sldId id="275" r:id="rId5"/>
    <p:sldId id="276" r:id="rId6"/>
    <p:sldId id="261" r:id="rId7"/>
    <p:sldId id="277" r:id="rId8"/>
    <p:sldId id="278" r:id="rId9"/>
    <p:sldId id="279" r:id="rId10"/>
    <p:sldId id="264" r:id="rId11"/>
    <p:sldId id="280" r:id="rId12"/>
    <p:sldId id="267" r:id="rId13"/>
    <p:sldId id="268" r:id="rId14"/>
    <p:sldId id="281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302" autoAdjust="0"/>
    <p:restoredTop sz="67334" autoAdjust="0"/>
  </p:normalViewPr>
  <p:slideViewPr>
    <p:cSldViewPr snapToGrid="0">
      <p:cViewPr varScale="1">
        <p:scale>
          <a:sx n="78" d="100"/>
          <a:sy n="78" d="100"/>
        </p:scale>
        <p:origin x="162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FF1697-B037-472C-9A90-778CE5949E78}" type="datetimeFigureOut">
              <a:rPr lang="en-US" smtClean="0"/>
              <a:t>6/1/2017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877092-BDA3-4D2B-A7B8-B451F29C4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1309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Over the course of your career, you will acquire a wide variety of skills and interests. When you are first starting out, however, you must recognize what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employers require from any employee—regardless of title or responsibility. All employees across the industry must meet some basic expectations to ensure that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restaurant and foodservice operations are successful from day to day. If you are just entering the workforce, meeting these expectations will help you gain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credibility and respect from your coworkers and managers. Once you are a manager yourself, you will see the value of these qualities in the people on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your team.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total, these are the qualities and expectations that define what it means to be a professional. Professionalism is the combination of trained skills, polite and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positive behaviors, and good judgment a person uses at work.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77092-BDA3-4D2B-A7B8-B451F29C4FF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471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 millions of employees across the country, the restaurant and foodservice industry is a tremendously diverse environment. 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Diversity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refers to the great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variety of people in today’s world and their backgrounds, experiences, opinions, religions, ages, talents, and abilities.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 a member of this dynamic community, you will be expected to respect the differences of your coworkers and guests. The benefits are undeniable—a more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pleasant work environment, stronger relationships, and more success for the entire team. So it is worth spending some time on understanding the forces that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can work against diversity.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77092-BDA3-4D2B-A7B8-B451F29C4FF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1882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Stereotypes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 generalizations that individuals make about particular groups. These generalizations assume that all members of that group are the same.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Stereotypes are hard to change because they are usually not based on actual experience. All people are hurt by stereotyping—those who are being labeled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those who think the labels are true. People who believe in stereotypes—either positive or negative—are cheated out of genuine relationships with people.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will cloud their personal and business judgment in untold ways.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Stereotypes produce prejudice and bias. 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Prejudice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a general attitude toward a person, group, or organization on the basis of judgments that are unrelated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abilities. Some people are brought up in an environment where they learn to like certain people and groups and dislike others. Prejudice can come from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personal experience, lessons from adults and family, and media representations. 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Bias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a tendency toward a particular perspective or idea based on prejudice.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 the other hand, many groups of people do have common beliefs, such as religion, or share common ways of acting. These groups have 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cultural tendencies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do some things based on their beliefs and their habits. In contrast, stereotypes do not distinguish between what a group of people may tend to do or believe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what an individual actually does or believes.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Smart restaurant and foodservice managers understand the value of overcoming stereotypes and biases.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77092-BDA3-4D2B-A7B8-B451F29C4FF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1545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 already know about the need to communicate in this industry. Teams talk to each other, and service staff talk frequently to guests. Your ability to connect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 people by listening and showing understanding is another critical skill for an industry employee.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Empathy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the act of identifying with the feelings, thoughts, or attitudes of another person. Empathetic individuals put others at ease with nonjudgmental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acceptance. Often it is referred to as “standing in someone else’s shoes.” You cannot always connect with another person’s feelings simply by acknowledging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them verbally. For example: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Employee to manager: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“Sam called in sick again today. He’s been out a lot lately. It’s been hard on all of us!”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Manager to employee: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“I know that it’s been tough on you and the rest of the team. I appreciate that you’ve all been pitching in to keep everything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running smoothly. I’m working on this situation so that it won’t continue to be a problem.”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this scenario, the manager acknowledged the employee’s feelings and made it clear that she understood how difficult the situation was. The manager showed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empathy for the employee’s frustration.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By using empathic statements in your communication with other people at work, you have the chance to show genuine concern about the people you work with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an understanding of their needs and feelings. This communication and understanding can help ensure you are able to connect with your coworkers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a positive way. This will help you build trust and respect with others—a particularly important skill once you become a manager who is responsible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building strong teams.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77092-BDA3-4D2B-A7B8-B451F29C4FF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5110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Throughout our lives, we all receive input on the success and impact of our actions and attitudes. At school, for example, your report cards, awards,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comments on essays, and coaching advice are all forms of feedback. Essentially, 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feedback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helpful information that is given to someone to say what is working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 needs to be improved about a particular action or performance.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Feedback is the primary tool that managers use to help employees understand what they are doing correctly and incorrectly in their jobs.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Sometimes, feedback might be quick and verbal. For example, “Shanna, you should not be wearing ripped gloves. Please go change them immediately.”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Other times, you will participate in more formal performance evaluations and discussions.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Ideally, feedback is not just about what is wrong. Strong managers provide continuous feedback and make sure to include positive feedback as well. For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example, “Shanna, great job getting all the orders out during our lunch rush so quickly! I appreciate your hard work.”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Either way, you must be prepared to handle both the praise and the criticism that will come your way. As an employee, you must be able to accept and learn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from the feedback that you receive. Your ability to act upon the feedback—by either continuing to perform well or making adjustments to your performance—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will make the difference in your ability to learn and grow.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77092-BDA3-4D2B-A7B8-B451F29C4FF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9042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 you begin your career, perhaps in an entry-level role as a dish washer or a host, it can sometimes be difficult to understand how the work you do every day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affects your company’s larger picture. But the truth is that every employee of a company, particularly in a service industry like ours, has a direct impact on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company’s success.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Many companies lay out the goals for their business so that the public and their employees can understand what the company strives to achieve. They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often do this through official mission statements. A mission statement basically states what a company is trying to do. For example, The Cheesecake Factory’s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mission is “to create an environment where absolute guest satisfaction is our highest priority.”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Can you envision how a hostess might affect guest satisfaction? Or how a dish washer’s work could? Every employee at a restaurant has a role to play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embodying the mission of the company. A mission statement is nothing if employees are not acting on it. As you gain more responsibility, you will also be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expected to help employees on your team to see their impact on the company’s success—and provide them with the tools and empowerment to live up to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those goals.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77092-BDA3-4D2B-A7B8-B451F29C4FF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4119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What happens if it just does not work? Most people eventually leave a job because of a better opportunity, change in school schedule, or any number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other reasons. Well, there are expectations of how a professional handles this situation.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Give a current employer two weeks’ notice before leaving. It is standard business practice. Inform him or her in person, or write a letter of resignation.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 not resign in an email. This is a serious and formal process.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Take care in writing a letter of resignation. Include the reasons for leaving, but always be polite. Avoid any negative comments, and always thank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employer for providing the opportunity. As learned when filling out a job application, prospective employers ask about work records and request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references from previous employers. Showing negativity when resigning might ruin future opportunities.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good guide to follow throughout your working career is to always leave on a positive note. Keep long-term goals in mind, and rise above any negative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words and attitudes of others. Have the patience and persistence to see a career vision to its ultimate goal. Possessing excellent skills and having a good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education and training are only part of the equation for a successful career in the restaurant and foodservice industry; successful employees also need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commitment to service, a positive attitude, and perseverance to get to the top.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77092-BDA3-4D2B-A7B8-B451F29C4FF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3626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What happens if it just does not work? Most people eventually leave a job because of a better opportunity, change in school schedule, or any number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other reasons. Well, there are expectations of how a professional handles this situation.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Give a current employer two weeks’ notice before leaving. It is standard business practice. Inform him or her in person, or write a letter of resignation.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 not resign in an email. This is a serious and formal process.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Take care in writing a letter of resignation. Include the reasons for leaving, but always be polite. Avoid any negative comments, and always thank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employer for providing the opportunity. As learned when filling out a job application, prospective employers ask about work records and request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references from previous employers. Showing negativity when resigning might ruin future opportunities.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good guide to follow throughout your working career is to always leave on a positive note. Keep long-term goals in mind, and rise above any negative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words and attitudes of others. Have the patience and persistence to see a career vision to its ultimate goal. Possessing excellent skills and having a good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education and training are only part of the equation for a successful career in the restaurant and foodservice industry; successful employees also need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commitment to service, a positive attitude, and perseverance to get to the top.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77092-BDA3-4D2B-A7B8-B451F29C4FF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4866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 all starts with showing up. The most basic requirement for any employee is to go to work according to the schedule that has been assigned. Being on time is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equally important. People are depending on you to be there to help make the business successful. If you are not able to go to work because of illness or an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emergency, or if you are running late, be sure to contact your manager before your shift begins.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Your appearance matters too. Remember that you will be working with food and people—preparing, serving, and removing food or greeting guests. In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restaurant and foodservice industry, cleanliness and neatness are absolutely essential. Employers expect employees to be clean and neat in their appearance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every day on the job. This covers everything from clean nails and hands to washed hair. Clean, well-maintained, and ironed uniforms are also required,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whether you are in the front or back of the house. All of this together comprises your professional image.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77092-BDA3-4D2B-A7B8-B451F29C4FF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8477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Traditionally, cooks and chefs wear the following: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Comfortable leather shoes that are polished and kitchen safe (with nonskid soles and closed toes)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Trousers (either solid white, solid black, black-and-white checked, or black-and-white striped) that are hemmed and fit appropriately, possibly with a belt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Clean, ironed, white double-breasted jacket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Clean, ironed apron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Clean neckerchief, usually knotted or tied cravat style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Hat or toque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77092-BDA3-4D2B-A7B8-B451F29C4FF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5776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Front-of-the-house uniforms vary according to the operation. Servers, for example, often wear polo shirts or button-down shirts with ties. Hosts and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hostesses may be required to dress according to a specific color scheme or have a uniform themselves. Jewelry and other accessories may also be limited.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Nevertheless, all front-of-the-house employees must also be sure to wear clean, ironed clothing that reflects the company’s dress code.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77092-BDA3-4D2B-A7B8-B451F29C4FF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3161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Have you ever approached a test or homework assignment with dread? At best, you probably felt relief once the experience was over, rather than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pleased with your performance. Work tasks are similar. How you approach your work mentally affects both how you think of the work and how you are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perceived by the people around you.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People with positive attitudes are more likely to be positive around guests and coworkers. Remaining upbeat and calm can help you work through difficult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tasks and busy times. And taking a flexible approach, such as showing a willingness to jump in to clean dishes or help at the host stand, is also key to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helping yourself meet new challenges and learn new skills. 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total, the attitude you present at work reflects the respect you give yourself, your work, and other people. You can use it to your advantage, no matter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task in front of you.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77092-BDA3-4D2B-A7B8-B451F29C4FF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4957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 have probably heard the saying, “Actions speak louder than words.” The actions that employees and managers take in the workplace show people a lot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about who they are and what they value.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most valued employees in a restaurant or foodservice operation are able to work well with others while taking responsibility for their individual results. You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will work with many types of people in the restaurant world, each with his or her own contribution to make to a business’s success. With respect for others,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some basic communication skills, and a strong commitment to your work, you will be able to make good decisions for the team and for yourself.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77092-BDA3-4D2B-A7B8-B451F29C4FF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4614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restaurant and foodservice industry, no one person can make an operation run well. It takes a team of professionals. Throughout your time in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industry, you will work on many types of teams.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 have probably had plenty of chances to work on a team—maybe in class as a part of a project or as a member of a sports team. Do you remember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time when you tried to accomplish a task by yourself, only to realize you needed the help of a friend, classmate, or coworker? Chances are the two of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 finished the task more efficiently than by doing it alone.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same way,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teams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 the basic work structure for restaurant and foodservice operations. For example, the kitchen team works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together to make the food. One person does not make each dish from prepping to garnishing. The servers work with the hosts and busers to keep things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moving smoothly in the front of the house.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Teamwork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uses each team member’s strengths so the group has more success working together than working alone. The most successful teams respect each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other’s opinions and find ways to work together to create positive results. 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People on successful teams are more likely to feel a responsibility to the other team members. Why? Because a team is a group of individuals with different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skills and experience levels, but they are all working to complete the task or meet the goal. Often, the people doing the work have a better understanding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where breakdowns might happen, and they can build a solution together.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77092-BDA3-4D2B-A7B8-B451F29C4FF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674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Performing tasks correctly is another fundamental aspect of a job. You have the responsibility to follow the directions for the tasks you have been assigned. You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also must complete those tasks in the time frame your manager has assigned.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some cases, you may realize that you have an obstacle to completing a task. Maybe you need to help the busload of guests that just came in before you can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clean tables, or perhaps you have not yet been trained on how to use a new piece of equipment. Regardless of the reason, you are still accountable for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work that your manager assigned. So what can you do? The answer is simpler than you might think: communicate. By communicating frequently and clearly,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 give your coworkers and managers the opportunity to help you remove obstacles so that you can complete your work.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77092-BDA3-4D2B-A7B8-B451F29C4FF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9315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 an employee, you will also be expected to follow the code of conduct for your company. These codes often cover a wide range of topics, including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decision making, dress code, and standards for behavior. Most companies have a written code that is rooted in the ethics of its leaders. 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Ethics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are a set of moral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values that a group of people holds. They are typically based on the principles of honesty, integrity, and respect for others. They can be influenced by cultural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backgrounds, religious beliefs, personal codes of conduct, and individual experiences. They help guide the decisions people make, sometimes whether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they realize it or not.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business world, 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workplace ethics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set the professional tone and behaviors for employees in an operation. These codes help everyone understand what is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considered acceptable or unacceptable behavior.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77092-BDA3-4D2B-A7B8-B451F29C4FF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7704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3" name="Picture 6" descr="WelcomeIndustry_GettyImages-470224758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7800" y="304800"/>
            <a:ext cx="6553200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9017041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304800"/>
            <a:ext cx="7823200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70" t="8789" r="1945" b="12923"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0255434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8" t="52081" r="7285" b="8456"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1200" y="304800"/>
            <a:ext cx="5994400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7117783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" t="2264" r="19508" b="17249"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304800"/>
            <a:ext cx="6112933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9130428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20" t="16444" r="87" b="13365"/>
          <a:stretch>
            <a:fillRect/>
          </a:stretch>
        </p:blipFill>
        <p:spPr bwMode="auto">
          <a:xfrm>
            <a:off x="2133600" y="2133600"/>
            <a:ext cx="7823200" cy="38862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304800"/>
            <a:ext cx="4673600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5124844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0534" y="2108200"/>
            <a:ext cx="7789333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304800"/>
            <a:ext cx="4673600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0319408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1534" y="304800"/>
            <a:ext cx="7128933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4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8" t="45723" r="3938" b="13606"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8334294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" t="44554" r="2045" b="6847"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304800"/>
            <a:ext cx="5875867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5051387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0" y="304800"/>
            <a:ext cx="6891867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4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2" t="47992" r="2441" b="9178"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5118042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" t="32275" r="1646" b="2837"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304800"/>
            <a:ext cx="4758267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8363768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83" r="8482" b="15244"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800" y="304800"/>
            <a:ext cx="6333067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235110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39" t="9232" r="3635" b="3801"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4400" y="304800"/>
            <a:ext cx="5486400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1585014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0" y="304800"/>
            <a:ext cx="6858000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4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" t="18095" r="25703" b="8057"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4901659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1600" y="304800"/>
            <a:ext cx="6790267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4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6" t="8939" r="27925" b="20332"/>
          <a:stretch>
            <a:fillRect/>
          </a:stretch>
        </p:blipFill>
        <p:spPr bwMode="auto">
          <a:xfrm>
            <a:off x="2133600" y="2116138"/>
            <a:ext cx="7823200" cy="3895725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128216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8133" y="304800"/>
            <a:ext cx="7958667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4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1" t="13354" r="9586" b="22377"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26556391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508000" y="381000"/>
            <a:ext cx="0" cy="5715000"/>
          </a:xfrm>
          <a:prstGeom prst="line">
            <a:avLst/>
          </a:prstGeom>
          <a:ln w="9525" cmpd="sng">
            <a:solidFill>
              <a:srgbClr val="EA5E2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Oval 4"/>
          <p:cNvSpPr/>
          <p:nvPr userDrawn="1"/>
        </p:nvSpPr>
        <p:spPr>
          <a:xfrm>
            <a:off x="406400" y="152400"/>
            <a:ext cx="6096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EA5E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6" name="Rectangle 5"/>
          <p:cNvSpPr>
            <a:spLocks noChangeAspect="1"/>
          </p:cNvSpPr>
          <p:nvPr userDrawn="1"/>
        </p:nvSpPr>
        <p:spPr>
          <a:xfrm>
            <a:off x="609600" y="228600"/>
            <a:ext cx="2032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7" name="Rectangle 6"/>
          <p:cNvSpPr>
            <a:spLocks noChangeAspect="1"/>
          </p:cNvSpPr>
          <p:nvPr userDrawn="1"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13FA2B2-093C-4112-AF69-3E0BDAC27BF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2004665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 userDrawn="1"/>
        </p:nvCxnSpPr>
        <p:spPr>
          <a:xfrm>
            <a:off x="508000" y="381000"/>
            <a:ext cx="0" cy="5715000"/>
          </a:xfrm>
          <a:prstGeom prst="line">
            <a:avLst/>
          </a:prstGeom>
          <a:ln w="9525" cmpd="sng">
            <a:solidFill>
              <a:srgbClr val="EA5E2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 userDrawn="1"/>
        </p:nvSpPr>
        <p:spPr>
          <a:xfrm>
            <a:off x="406400" y="152400"/>
            <a:ext cx="6096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EA5E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8" name="Rectangle 7"/>
          <p:cNvSpPr>
            <a:spLocks noChangeAspect="1"/>
          </p:cNvSpPr>
          <p:nvPr userDrawn="1"/>
        </p:nvSpPr>
        <p:spPr>
          <a:xfrm>
            <a:off x="609600" y="228600"/>
            <a:ext cx="2032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9" name="Rectangle 8"/>
          <p:cNvSpPr>
            <a:spLocks noChangeAspect="1"/>
          </p:cNvSpPr>
          <p:nvPr userDrawn="1"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10" name="Rectangle 9"/>
          <p:cNvSpPr/>
          <p:nvPr userDrawn="1"/>
        </p:nvSpPr>
        <p:spPr>
          <a:xfrm>
            <a:off x="7315200" y="1295400"/>
            <a:ext cx="4470400" cy="2667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95401"/>
            <a:ext cx="6502400" cy="48006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7518400" y="1447800"/>
            <a:ext cx="4064000" cy="23622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39B02A-838A-4890-B311-920A3C882C0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4773056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2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 userDrawn="1"/>
        </p:nvCxnSpPr>
        <p:spPr>
          <a:xfrm>
            <a:off x="508000" y="381000"/>
            <a:ext cx="0" cy="5715000"/>
          </a:xfrm>
          <a:prstGeom prst="line">
            <a:avLst/>
          </a:prstGeom>
          <a:ln w="9525" cmpd="sng">
            <a:solidFill>
              <a:srgbClr val="EA5E2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 userDrawn="1"/>
        </p:nvSpPr>
        <p:spPr>
          <a:xfrm>
            <a:off x="406400" y="152400"/>
            <a:ext cx="6096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EA5E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8" name="Rectangle 7"/>
          <p:cNvSpPr>
            <a:spLocks noChangeAspect="1"/>
          </p:cNvSpPr>
          <p:nvPr userDrawn="1"/>
        </p:nvSpPr>
        <p:spPr>
          <a:xfrm>
            <a:off x="609600" y="228600"/>
            <a:ext cx="2032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9" name="Rectangle 8"/>
          <p:cNvSpPr>
            <a:spLocks noChangeAspect="1"/>
          </p:cNvSpPr>
          <p:nvPr userDrawn="1"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10" name="Rectangle 9"/>
          <p:cNvSpPr/>
          <p:nvPr userDrawn="1"/>
        </p:nvSpPr>
        <p:spPr>
          <a:xfrm>
            <a:off x="7315200" y="1295400"/>
            <a:ext cx="4470400" cy="21336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11" name="Rectangle 10"/>
          <p:cNvSpPr/>
          <p:nvPr userDrawn="1"/>
        </p:nvSpPr>
        <p:spPr>
          <a:xfrm>
            <a:off x="7315200" y="3581400"/>
            <a:ext cx="4470400" cy="21336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95401"/>
            <a:ext cx="6502400" cy="48006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7518400" y="1447800"/>
            <a:ext cx="4064000" cy="18288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1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7518400" y="3733800"/>
            <a:ext cx="4064000" cy="18288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fld id="{AB80535E-542F-40E6-9AE1-101CCAAE072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034334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3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508000" y="381000"/>
            <a:ext cx="0" cy="5715000"/>
          </a:xfrm>
          <a:prstGeom prst="line">
            <a:avLst/>
          </a:prstGeom>
          <a:ln w="9525" cmpd="sng">
            <a:solidFill>
              <a:srgbClr val="EA5E2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 userDrawn="1"/>
        </p:nvSpPr>
        <p:spPr>
          <a:xfrm>
            <a:off x="406400" y="152400"/>
            <a:ext cx="6096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EA5E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9" name="Rectangle 8"/>
          <p:cNvSpPr>
            <a:spLocks noChangeAspect="1"/>
          </p:cNvSpPr>
          <p:nvPr userDrawn="1"/>
        </p:nvSpPr>
        <p:spPr>
          <a:xfrm>
            <a:off x="609600" y="228600"/>
            <a:ext cx="2032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10" name="Rectangle 9"/>
          <p:cNvSpPr>
            <a:spLocks noChangeAspect="1"/>
          </p:cNvSpPr>
          <p:nvPr userDrawn="1"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11" name="Rectangle 10"/>
          <p:cNvSpPr/>
          <p:nvPr userDrawn="1"/>
        </p:nvSpPr>
        <p:spPr>
          <a:xfrm>
            <a:off x="7315200" y="990600"/>
            <a:ext cx="3962400" cy="1676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12" name="Rectangle 11"/>
          <p:cNvSpPr/>
          <p:nvPr userDrawn="1"/>
        </p:nvSpPr>
        <p:spPr>
          <a:xfrm>
            <a:off x="7315200" y="2743200"/>
            <a:ext cx="3962400" cy="1676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13" name="Rectangle 12"/>
          <p:cNvSpPr/>
          <p:nvPr userDrawn="1"/>
        </p:nvSpPr>
        <p:spPr>
          <a:xfrm>
            <a:off x="7315200" y="4495800"/>
            <a:ext cx="3962400" cy="1676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95401"/>
            <a:ext cx="6502400" cy="48006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7518400" y="1143000"/>
            <a:ext cx="3556000" cy="13716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24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7518400" y="2895600"/>
            <a:ext cx="3556000" cy="13716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26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7518400" y="4648200"/>
            <a:ext cx="3556000" cy="13716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CB708746-38A8-4D61-A0ED-3AF597F20FF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98716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Column_picture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508000" y="381000"/>
            <a:ext cx="0" cy="5715000"/>
          </a:xfrm>
          <a:prstGeom prst="line">
            <a:avLst/>
          </a:prstGeom>
          <a:ln w="9525" cmpd="sng">
            <a:solidFill>
              <a:srgbClr val="EA5E2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 userDrawn="1"/>
        </p:nvSpPr>
        <p:spPr>
          <a:xfrm>
            <a:off x="406400" y="152400"/>
            <a:ext cx="6096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EA5E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9" name="Rectangle 8"/>
          <p:cNvSpPr>
            <a:spLocks noChangeAspect="1"/>
          </p:cNvSpPr>
          <p:nvPr userDrawn="1"/>
        </p:nvSpPr>
        <p:spPr>
          <a:xfrm>
            <a:off x="609600" y="228600"/>
            <a:ext cx="2032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10" name="Rectangle 9"/>
          <p:cNvSpPr>
            <a:spLocks noChangeAspect="1"/>
          </p:cNvSpPr>
          <p:nvPr userDrawn="1"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11" name="Rectangle 10"/>
          <p:cNvSpPr/>
          <p:nvPr userDrawn="1"/>
        </p:nvSpPr>
        <p:spPr>
          <a:xfrm>
            <a:off x="609600" y="995363"/>
            <a:ext cx="3962400" cy="1676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12" name="Rectangle 11"/>
          <p:cNvSpPr/>
          <p:nvPr userDrawn="1"/>
        </p:nvSpPr>
        <p:spPr>
          <a:xfrm>
            <a:off x="4978400" y="995363"/>
            <a:ext cx="3962400" cy="1676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824482"/>
            <a:ext cx="3962400" cy="3271518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>
                <a:solidFill>
                  <a:srgbClr val="EA5E2F"/>
                </a:solidFill>
              </a:defRPr>
            </a:lvl3pPr>
            <a:lvl4pPr>
              <a:defRPr sz="1000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812800" y="1148081"/>
            <a:ext cx="3556000" cy="13716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23" name="Content Placeholder 2"/>
          <p:cNvSpPr>
            <a:spLocks noGrp="1"/>
          </p:cNvSpPr>
          <p:nvPr>
            <p:ph idx="13"/>
          </p:nvPr>
        </p:nvSpPr>
        <p:spPr>
          <a:xfrm>
            <a:off x="4978400" y="2824482"/>
            <a:ext cx="3962400" cy="3271518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>
                <a:solidFill>
                  <a:srgbClr val="EA5E2F"/>
                </a:solidFill>
              </a:defRPr>
            </a:lvl3pPr>
            <a:lvl4pPr>
              <a:defRPr sz="1000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4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5181600" y="1148081"/>
            <a:ext cx="3556000" cy="13716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735F1639-99AD-4645-81B5-2FD295461D6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73881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Column_picture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 userDrawn="1"/>
        </p:nvCxnSpPr>
        <p:spPr>
          <a:xfrm>
            <a:off x="508000" y="381000"/>
            <a:ext cx="0" cy="5715000"/>
          </a:xfrm>
          <a:prstGeom prst="line">
            <a:avLst/>
          </a:prstGeom>
          <a:ln w="9525" cmpd="sng">
            <a:solidFill>
              <a:srgbClr val="EA5E2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 userDrawn="1"/>
        </p:nvSpPr>
        <p:spPr>
          <a:xfrm>
            <a:off x="406400" y="152400"/>
            <a:ext cx="6096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EA5E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11" name="Rectangle 10"/>
          <p:cNvSpPr>
            <a:spLocks noChangeAspect="1"/>
          </p:cNvSpPr>
          <p:nvPr userDrawn="1"/>
        </p:nvSpPr>
        <p:spPr>
          <a:xfrm>
            <a:off x="609600" y="228600"/>
            <a:ext cx="2032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12" name="Rectangle 11"/>
          <p:cNvSpPr>
            <a:spLocks noChangeAspect="1"/>
          </p:cNvSpPr>
          <p:nvPr userDrawn="1"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13" name="Rectangle 12"/>
          <p:cNvSpPr/>
          <p:nvPr userDrawn="1"/>
        </p:nvSpPr>
        <p:spPr>
          <a:xfrm>
            <a:off x="609600" y="995363"/>
            <a:ext cx="3556000" cy="1676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14" name="Rectangle 13"/>
          <p:cNvSpPr/>
          <p:nvPr userDrawn="1"/>
        </p:nvSpPr>
        <p:spPr>
          <a:xfrm>
            <a:off x="4470400" y="990600"/>
            <a:ext cx="3556000" cy="1676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15" name="Rectangle 14"/>
          <p:cNvSpPr/>
          <p:nvPr userDrawn="1"/>
        </p:nvSpPr>
        <p:spPr>
          <a:xfrm>
            <a:off x="8331200" y="995363"/>
            <a:ext cx="3556000" cy="1676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824482"/>
            <a:ext cx="3556000" cy="3271518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>
                <a:solidFill>
                  <a:srgbClr val="EA5E2F"/>
                </a:solidFill>
              </a:defRPr>
            </a:lvl3pPr>
            <a:lvl4pPr>
              <a:defRPr sz="1000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812800" y="1148081"/>
            <a:ext cx="3149600" cy="13716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17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4673600" y="1143000"/>
            <a:ext cx="3149600" cy="13716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20" name="Picture Placeholder 4"/>
          <p:cNvSpPr>
            <a:spLocks noGrp="1"/>
          </p:cNvSpPr>
          <p:nvPr>
            <p:ph type="pic" sz="quarter" idx="16"/>
          </p:nvPr>
        </p:nvSpPr>
        <p:spPr>
          <a:xfrm>
            <a:off x="8534400" y="1148080"/>
            <a:ext cx="3149600" cy="13716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21" name="Content Placeholder 2"/>
          <p:cNvSpPr>
            <a:spLocks noGrp="1"/>
          </p:cNvSpPr>
          <p:nvPr>
            <p:ph idx="17"/>
          </p:nvPr>
        </p:nvSpPr>
        <p:spPr>
          <a:xfrm>
            <a:off x="4470400" y="2824481"/>
            <a:ext cx="3556000" cy="3271519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>
                <a:solidFill>
                  <a:srgbClr val="EA5E2F"/>
                </a:solidFill>
              </a:defRPr>
            </a:lvl3pPr>
            <a:lvl4pPr>
              <a:defRPr sz="1000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2" name="Content Placeholder 2"/>
          <p:cNvSpPr>
            <a:spLocks noGrp="1"/>
          </p:cNvSpPr>
          <p:nvPr>
            <p:ph idx="18"/>
          </p:nvPr>
        </p:nvSpPr>
        <p:spPr>
          <a:xfrm>
            <a:off x="8331200" y="2819401"/>
            <a:ext cx="3556000" cy="3276599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>
                <a:solidFill>
                  <a:srgbClr val="EA5E2F"/>
                </a:solidFill>
              </a:defRPr>
            </a:lvl3pPr>
            <a:lvl4pPr>
              <a:defRPr sz="1000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fld id="{BC48F468-59F8-4770-86C6-FA53C890E1F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979447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508000" y="381000"/>
            <a:ext cx="0" cy="5715000"/>
          </a:xfrm>
          <a:prstGeom prst="line">
            <a:avLst/>
          </a:prstGeom>
          <a:ln w="9525" cmpd="sng">
            <a:solidFill>
              <a:srgbClr val="EA5E2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Oval 4"/>
          <p:cNvSpPr/>
          <p:nvPr userDrawn="1"/>
        </p:nvSpPr>
        <p:spPr>
          <a:xfrm>
            <a:off x="406400" y="152400"/>
            <a:ext cx="6096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EA5E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6" name="Rectangle 5"/>
          <p:cNvSpPr>
            <a:spLocks noChangeAspect="1"/>
          </p:cNvSpPr>
          <p:nvPr userDrawn="1"/>
        </p:nvSpPr>
        <p:spPr>
          <a:xfrm>
            <a:off x="609600" y="228600"/>
            <a:ext cx="2032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7" name="Rectangle 6"/>
          <p:cNvSpPr>
            <a:spLocks noChangeAspect="1"/>
          </p:cNvSpPr>
          <p:nvPr userDrawn="1"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609600" y="1295400"/>
            <a:ext cx="10972800" cy="48006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B19A27-C52D-47EA-861D-2C5186E9CE2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701453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  <p:pic>
        <p:nvPicPr>
          <p:cNvPr id="6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346" y="304800"/>
            <a:ext cx="5181600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61" t="6297" r="1025" b="11446"/>
          <a:stretch>
            <a:fillRect/>
          </a:stretch>
        </p:blipFill>
        <p:spPr bwMode="auto">
          <a:xfrm>
            <a:off x="3110346" y="2133600"/>
            <a:ext cx="5867400" cy="38862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70609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362201"/>
            <a:ext cx="10972800" cy="37639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3"/>
          </p:nvPr>
        </p:nvSpPr>
        <p:spPr>
          <a:xfrm>
            <a:off x="609600" y="1524001"/>
            <a:ext cx="10972800" cy="761999"/>
          </a:xfrm>
        </p:spPr>
        <p:txBody>
          <a:bodyPr>
            <a:normAutofit/>
          </a:bodyPr>
          <a:lstStyle>
            <a:lvl1pPr marL="1588" indent="-1588">
              <a:buNone/>
              <a:defRPr sz="2000"/>
            </a:lvl1pPr>
          </a:lstStyle>
          <a:p>
            <a:pPr lvl="0"/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fld id="{59F0E516-6C86-4F68-9FC2-BB300BAE64A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995063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05F93FB-1155-41E7-9CAE-EAFE7803B0C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0134853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4559152-2412-4D31-8408-913D2011215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8516134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C76B2B4-8758-48FB-9912-2E55F253121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47772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2648708-E927-4F04-A9F8-4C7818F5B4C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96511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0A281F6-6873-4D2A-9F55-DE52DA16463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426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5" t="2802" r="1334" b="1859"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8867" y="304800"/>
            <a:ext cx="5774267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139724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9" t="22548" r="2625" b="13461"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6400" y="304800"/>
            <a:ext cx="6079067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672394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800" y="304800"/>
            <a:ext cx="7687733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5" t="9468" r="30000" b="22232"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5685398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04" t="14082" r="20654" b="18179"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7134" y="304800"/>
            <a:ext cx="6417733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9558968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" t="7182" r="1755" b="43903"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304800"/>
            <a:ext cx="5892800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468355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15" t="6702" r="255" b="14268"/>
          <a:stretch>
            <a:fillRect/>
          </a:stretch>
        </p:blipFill>
        <p:spPr bwMode="auto">
          <a:xfrm>
            <a:off x="2133600" y="2116138"/>
            <a:ext cx="7823200" cy="3897312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0800" y="304800"/>
            <a:ext cx="4588933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59348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487362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295400"/>
            <a:ext cx="109728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4EC1B4"/>
                </a:solidFill>
                <a:latin typeface="Helvetica Neue Medium" charset="0"/>
              </a:defRPr>
            </a:lvl1pPr>
          </a:lstStyle>
          <a:p>
            <a:fld id="{F2E5559A-5FAD-448C-A44B-C37ACB93CBE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59296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</p:sldLayoutIdLst>
  <p:hf hdr="0"/>
  <p:txStyles>
    <p:titleStyle>
      <a:lvl1pPr algn="l" rtl="0" eaLnBrk="0" fontAlgn="base" hangingPunct="0">
        <a:lnSpc>
          <a:spcPct val="50000"/>
        </a:lnSpc>
        <a:spcBef>
          <a:spcPct val="0"/>
        </a:spcBef>
        <a:spcAft>
          <a:spcPct val="0"/>
        </a:spcAft>
        <a:defRPr sz="1600" kern="1200" cap="all">
          <a:solidFill>
            <a:srgbClr val="EA5E2F"/>
          </a:solidFill>
          <a:latin typeface="Helvetica Neue Medium"/>
          <a:ea typeface="ヒラギノ角ゴ Pro W3" charset="0"/>
          <a:cs typeface="Arial" pitchFamily="34" charset="0"/>
        </a:defRPr>
      </a:lvl1pPr>
      <a:lvl2pPr algn="l" rtl="0" eaLnBrk="0" fontAlgn="base" hangingPunct="0">
        <a:lnSpc>
          <a:spcPct val="50000"/>
        </a:lnSpc>
        <a:spcBef>
          <a:spcPct val="0"/>
        </a:spcBef>
        <a:spcAft>
          <a:spcPct val="0"/>
        </a:spcAft>
        <a:defRPr sz="1600">
          <a:solidFill>
            <a:srgbClr val="EA5E2F"/>
          </a:solidFill>
          <a:latin typeface="Helvetica Neue Medium" charset="0"/>
          <a:ea typeface="ヒラギノ角ゴ Pro W3" charset="0"/>
          <a:cs typeface="Arial" charset="0"/>
        </a:defRPr>
      </a:lvl2pPr>
      <a:lvl3pPr algn="l" rtl="0" eaLnBrk="0" fontAlgn="base" hangingPunct="0">
        <a:lnSpc>
          <a:spcPct val="50000"/>
        </a:lnSpc>
        <a:spcBef>
          <a:spcPct val="0"/>
        </a:spcBef>
        <a:spcAft>
          <a:spcPct val="0"/>
        </a:spcAft>
        <a:defRPr sz="1600">
          <a:solidFill>
            <a:srgbClr val="EA5E2F"/>
          </a:solidFill>
          <a:latin typeface="Helvetica Neue Medium" charset="0"/>
          <a:ea typeface="ヒラギノ角ゴ Pro W3" charset="0"/>
          <a:cs typeface="Arial" charset="0"/>
        </a:defRPr>
      </a:lvl3pPr>
      <a:lvl4pPr algn="l" rtl="0" eaLnBrk="0" fontAlgn="base" hangingPunct="0">
        <a:lnSpc>
          <a:spcPct val="50000"/>
        </a:lnSpc>
        <a:spcBef>
          <a:spcPct val="0"/>
        </a:spcBef>
        <a:spcAft>
          <a:spcPct val="0"/>
        </a:spcAft>
        <a:defRPr sz="1600">
          <a:solidFill>
            <a:srgbClr val="EA5E2F"/>
          </a:solidFill>
          <a:latin typeface="Helvetica Neue Medium" charset="0"/>
          <a:ea typeface="ヒラギノ角ゴ Pro W3" charset="0"/>
          <a:cs typeface="Arial" charset="0"/>
        </a:defRPr>
      </a:lvl4pPr>
      <a:lvl5pPr algn="l" rtl="0" eaLnBrk="0" fontAlgn="base" hangingPunct="0">
        <a:lnSpc>
          <a:spcPct val="50000"/>
        </a:lnSpc>
        <a:spcBef>
          <a:spcPct val="0"/>
        </a:spcBef>
        <a:spcAft>
          <a:spcPct val="0"/>
        </a:spcAft>
        <a:defRPr sz="1600">
          <a:solidFill>
            <a:srgbClr val="EA5E2F"/>
          </a:solidFill>
          <a:latin typeface="Helvetica Neue Medium" charset="0"/>
          <a:ea typeface="ヒラギノ角ゴ Pro W3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rgbClr val="FF6600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rgbClr val="FF6600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rgbClr val="FF6600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rgbClr val="FF6600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A5E2F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itchFamily="34" charset="0"/>
          <a:ea typeface="ヒラギノ角ゴ Pro W3" charset="0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A5E2F"/>
        </a:buClr>
        <a:buFont typeface="Courier New" panose="02070309020205020404" pitchFamily="49" charset="0"/>
        <a:buChar char="o"/>
        <a:defRPr sz="16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A5E2F"/>
        </a:buClr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A5E2F"/>
        </a:buClr>
        <a:buFont typeface="Arial" panose="020B0604020202020204" pitchFamily="34" charset="0"/>
        <a:buChar char="–"/>
        <a:defRPr sz="1200" kern="1200">
          <a:solidFill>
            <a:srgbClr val="EA5E2F"/>
          </a:solidFill>
          <a:latin typeface="Arial" pitchFamily="34" charset="0"/>
          <a:ea typeface="Arial" charset="0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A5E2F"/>
        </a:buClr>
        <a:buFont typeface="Arial" panose="020B0604020202020204" pitchFamily="34" charset="0"/>
        <a:buChar char="»"/>
        <a:defRPr sz="1000" kern="1200">
          <a:solidFill>
            <a:srgbClr val="EA5E2F"/>
          </a:solidFill>
          <a:latin typeface="Arial" pitchFamily="34" charset="0"/>
          <a:ea typeface="Arial" charset="0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5424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Ethics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Code of conduct</a:t>
            </a:r>
          </a:p>
          <a:p>
            <a:r>
              <a:rPr lang="en-US" sz="2000" dirty="0" smtClean="0"/>
              <a:t>Ethics</a:t>
            </a:r>
            <a:r>
              <a:rPr lang="en-US" sz="2000" dirty="0"/>
              <a:t>—</a:t>
            </a:r>
            <a:r>
              <a:rPr lang="en-US" sz="2000" dirty="0" smtClean="0"/>
              <a:t>set </a:t>
            </a:r>
            <a:r>
              <a:rPr lang="en-US" sz="2000" dirty="0"/>
              <a:t>of moral values</a:t>
            </a:r>
          </a:p>
          <a:p>
            <a:pPr lvl="1"/>
            <a:r>
              <a:rPr lang="en-US" sz="1800" dirty="0"/>
              <a:t>Based on honesty, integrity, and respect</a:t>
            </a:r>
          </a:p>
          <a:p>
            <a:pPr lvl="1"/>
            <a:r>
              <a:rPr lang="en-US" sz="1800" dirty="0"/>
              <a:t>Influenced by backgrounds, religious beliefs, personal code of conduct, experiences</a:t>
            </a:r>
          </a:p>
          <a:p>
            <a:r>
              <a:rPr lang="en-US" sz="2000" dirty="0"/>
              <a:t>Workplace </a:t>
            </a:r>
            <a:r>
              <a:rPr lang="en-US" sz="2000" dirty="0" smtClean="0"/>
              <a:t>ethics</a:t>
            </a:r>
            <a:r>
              <a:rPr lang="en-US" sz="2000" dirty="0"/>
              <a:t>—</a:t>
            </a:r>
            <a:r>
              <a:rPr lang="en-US" sz="2000" dirty="0" smtClean="0"/>
              <a:t>professional </a:t>
            </a:r>
            <a:r>
              <a:rPr lang="en-US" sz="2000" dirty="0"/>
              <a:t>tone and behaviors</a:t>
            </a:r>
          </a:p>
          <a:p>
            <a:pPr lvl="1"/>
            <a:r>
              <a:rPr lang="en-US" sz="1800" dirty="0"/>
              <a:t>Acceptable vs. unacceptable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63886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Workplace Diversity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/>
              <a:t>Diversity</a:t>
            </a:r>
          </a:p>
          <a:p>
            <a:pPr marL="400050"/>
            <a:r>
              <a:rPr lang="en-US" sz="2000" dirty="0"/>
              <a:t>Backgrounds</a:t>
            </a:r>
          </a:p>
          <a:p>
            <a:pPr marL="400050"/>
            <a:r>
              <a:rPr lang="en-US" sz="2000" dirty="0"/>
              <a:t>Experiences</a:t>
            </a:r>
          </a:p>
          <a:p>
            <a:pPr marL="400050"/>
            <a:r>
              <a:rPr lang="en-US" sz="2000" dirty="0"/>
              <a:t>Opinions</a:t>
            </a:r>
          </a:p>
          <a:p>
            <a:pPr marL="400050"/>
            <a:r>
              <a:rPr lang="en-US" sz="2000" dirty="0"/>
              <a:t>Religions</a:t>
            </a:r>
          </a:p>
          <a:p>
            <a:pPr marL="400050"/>
            <a:r>
              <a:rPr lang="en-US" sz="2000" dirty="0"/>
              <a:t>Ages</a:t>
            </a:r>
          </a:p>
          <a:p>
            <a:pPr marL="400050"/>
            <a:r>
              <a:rPr lang="en-US" sz="2000" dirty="0"/>
              <a:t>Talents</a:t>
            </a:r>
          </a:p>
          <a:p>
            <a:pPr marL="400050"/>
            <a:r>
              <a:rPr lang="en-US" sz="2000" dirty="0"/>
              <a:t>Abilities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Benefits</a:t>
            </a:r>
          </a:p>
          <a:p>
            <a:pPr marL="400050"/>
            <a:r>
              <a:rPr lang="en-US" sz="2000" dirty="0"/>
              <a:t>Pleasant work environment</a:t>
            </a:r>
          </a:p>
          <a:p>
            <a:pPr marL="400050"/>
            <a:r>
              <a:rPr lang="en-US" sz="2000" dirty="0"/>
              <a:t>Stronger relationships</a:t>
            </a:r>
          </a:p>
          <a:p>
            <a:pPr marL="400050"/>
            <a:r>
              <a:rPr lang="en-US" sz="2000" dirty="0"/>
              <a:t>Team success</a:t>
            </a:r>
          </a:p>
          <a:p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06" b="6406"/>
          <a:stretch>
            <a:fillRect/>
          </a:stretch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9B02A-838A-4890-B311-920A3C882C02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89849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Stereotypes and Prejudices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Stereotypes</a:t>
            </a:r>
            <a:r>
              <a:rPr lang="en-US" sz="2000" dirty="0"/>
              <a:t>—</a:t>
            </a:r>
            <a:r>
              <a:rPr lang="en-US" sz="2000" dirty="0" smtClean="0"/>
              <a:t>generalizations </a:t>
            </a:r>
            <a:r>
              <a:rPr lang="en-US" sz="2000" dirty="0"/>
              <a:t>about a particular group</a:t>
            </a:r>
          </a:p>
          <a:p>
            <a:r>
              <a:rPr lang="en-US" sz="2000" dirty="0" smtClean="0"/>
              <a:t>Prejudice</a:t>
            </a:r>
            <a:r>
              <a:rPr lang="en-US" sz="2000" dirty="0" smtClean="0"/>
              <a:t>—</a:t>
            </a:r>
            <a:r>
              <a:rPr lang="en-US" sz="2000" dirty="0" smtClean="0"/>
              <a:t>judgments </a:t>
            </a:r>
            <a:r>
              <a:rPr lang="en-US" sz="2000" dirty="0"/>
              <a:t>unrelated to abilities</a:t>
            </a:r>
          </a:p>
          <a:p>
            <a:r>
              <a:rPr lang="en-US" sz="2000" dirty="0" smtClean="0"/>
              <a:t>Bias</a:t>
            </a:r>
            <a:r>
              <a:rPr lang="en-US" sz="2000" dirty="0"/>
              <a:t>—</a:t>
            </a:r>
            <a:r>
              <a:rPr lang="en-US" sz="2000" dirty="0" smtClean="0"/>
              <a:t>based </a:t>
            </a:r>
            <a:r>
              <a:rPr lang="en-US" sz="2000" dirty="0"/>
              <a:t>on a prejudice</a:t>
            </a:r>
          </a:p>
          <a:p>
            <a:r>
              <a:rPr lang="en-US" sz="2000" dirty="0"/>
              <a:t>Cultural </a:t>
            </a:r>
            <a:r>
              <a:rPr lang="en-US" sz="2000" dirty="0" smtClean="0"/>
              <a:t>tendencies</a:t>
            </a:r>
            <a:r>
              <a:rPr lang="en-US" sz="2000" dirty="0"/>
              <a:t>—</a:t>
            </a:r>
            <a:r>
              <a:rPr lang="en-US" sz="2000" dirty="0" smtClean="0"/>
              <a:t>based </a:t>
            </a:r>
            <a:r>
              <a:rPr lang="en-US" sz="2000" dirty="0"/>
              <a:t>on beliefs and habits</a:t>
            </a:r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76367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Showing Empathy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Empathy</a:t>
            </a:r>
            <a:r>
              <a:rPr lang="en-US" sz="2000" dirty="0"/>
              <a:t>—</a:t>
            </a:r>
            <a:r>
              <a:rPr lang="en-US" sz="2000" dirty="0" smtClean="0"/>
              <a:t>identifying </a:t>
            </a:r>
            <a:r>
              <a:rPr lang="en-US" sz="2000" dirty="0"/>
              <a:t>with feelings, </a:t>
            </a:r>
            <a:r>
              <a:rPr lang="en-US" sz="2000" dirty="0" smtClean="0"/>
              <a:t>thoughts, </a:t>
            </a:r>
            <a:r>
              <a:rPr lang="en-US" sz="2000" dirty="0"/>
              <a:t>or attitudes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Nonjudgmental acceptance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Genuine concern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Connect with coworkers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Build trust and respect</a:t>
            </a:r>
          </a:p>
          <a:p>
            <a:pPr lvl="1"/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66607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Feedback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/>
              <a:t>Helpful information</a:t>
            </a:r>
          </a:p>
          <a:p>
            <a:r>
              <a:rPr lang="en-US" sz="1800" dirty="0"/>
              <a:t>Working well/needs improvement</a:t>
            </a:r>
          </a:p>
          <a:p>
            <a:r>
              <a:rPr lang="en-US" sz="1800" dirty="0"/>
              <a:t>Primary tool managers use</a:t>
            </a:r>
          </a:p>
          <a:p>
            <a:r>
              <a:rPr lang="en-US" sz="1800" dirty="0"/>
              <a:t>Quick and verbal</a:t>
            </a:r>
          </a:p>
          <a:p>
            <a:r>
              <a:rPr lang="en-US" sz="1800" dirty="0"/>
              <a:t>Formal performance evaluation</a:t>
            </a:r>
          </a:p>
          <a:p>
            <a:r>
              <a:rPr lang="en-US" sz="1800" dirty="0"/>
              <a:t>Continuous feedback</a:t>
            </a:r>
          </a:p>
          <a:p>
            <a:r>
              <a:rPr lang="en-US" sz="1800" dirty="0"/>
              <a:t>Accept and learn from feedback</a:t>
            </a:r>
            <a:endParaRPr lang="en-US" sz="1600" dirty="0"/>
          </a:p>
          <a:p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06" b="6406"/>
          <a:stretch>
            <a:fillRect/>
          </a:stretch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9B02A-838A-4890-B311-920A3C882C02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15225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Your Role in the Success of an Organization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Direct impact on success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Goals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Mission statements</a:t>
            </a:r>
          </a:p>
          <a:p>
            <a:pPr lvl="1"/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74839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Resigning from a Job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Reasons</a:t>
            </a:r>
            <a:endParaRPr lang="en-US" sz="2000" dirty="0"/>
          </a:p>
          <a:p>
            <a:pPr lvl="1"/>
            <a:r>
              <a:rPr lang="en-US" sz="1800" dirty="0"/>
              <a:t>Better opportunity</a:t>
            </a:r>
          </a:p>
          <a:p>
            <a:pPr lvl="1"/>
            <a:r>
              <a:rPr lang="en-US" sz="1800" dirty="0"/>
              <a:t>Change in school schedule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Two weeks’ notice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Inform in person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Letter of resignation</a:t>
            </a:r>
          </a:p>
          <a:p>
            <a:pPr lvl="1"/>
            <a:r>
              <a:rPr lang="en-US" sz="1800" dirty="0"/>
              <a:t>Avoid negative comments</a:t>
            </a:r>
          </a:p>
          <a:p>
            <a:pPr lvl="1"/>
            <a:r>
              <a:rPr lang="en-US" sz="1800" dirty="0"/>
              <a:t>Thank employer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Leave on a positive note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99843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Resignation Letter Example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0129" y="859974"/>
            <a:ext cx="7931742" cy="4928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3479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Expectations of an Industry Professional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Professionalism is the combination of:</a:t>
            </a:r>
          </a:p>
          <a:p>
            <a:pPr marL="285750" indent="-285750"/>
            <a:r>
              <a:rPr lang="en-US" dirty="0"/>
              <a:t>Trained skills</a:t>
            </a:r>
          </a:p>
          <a:p>
            <a:pPr marL="285750" indent="-285750"/>
            <a:r>
              <a:rPr lang="en-US" dirty="0"/>
              <a:t>Polite and positive behaviors</a:t>
            </a:r>
          </a:p>
          <a:p>
            <a:pPr marL="285750" indent="-285750"/>
            <a:r>
              <a:rPr lang="en-US" dirty="0"/>
              <a:t>Good </a:t>
            </a:r>
            <a:r>
              <a:rPr lang="en-US" dirty="0" smtClean="0"/>
              <a:t>judgment</a:t>
            </a:r>
            <a:endParaRPr lang="en-US" dirty="0"/>
          </a:p>
          <a:p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44" b="7844"/>
          <a:stretch>
            <a:fillRect/>
          </a:stretch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9B02A-838A-4890-B311-920A3C882C02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805608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Your Presence at Work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/>
              <a:t>Professional image: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Show up according to the schedule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Clean and neat appearance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Well-maintained and ironed uniform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6738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Presence at 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dirty="0"/>
              <a:t>Cooks and chef uniforms:</a:t>
            </a:r>
          </a:p>
          <a:p>
            <a:r>
              <a:rPr lang="en-US" sz="1800" dirty="0" smtClean="0"/>
              <a:t>Comfortable </a:t>
            </a:r>
            <a:r>
              <a:rPr lang="en-US" sz="1800" dirty="0"/>
              <a:t>leather shoes</a:t>
            </a:r>
          </a:p>
          <a:p>
            <a:r>
              <a:rPr lang="en-US" sz="1800" dirty="0"/>
              <a:t>Hemmed trousers</a:t>
            </a:r>
          </a:p>
          <a:p>
            <a:r>
              <a:rPr lang="en-US" sz="1800" dirty="0"/>
              <a:t>Double-breasted jacket</a:t>
            </a:r>
          </a:p>
          <a:p>
            <a:r>
              <a:rPr lang="en-US" sz="1800" dirty="0"/>
              <a:t>Apron</a:t>
            </a:r>
          </a:p>
          <a:p>
            <a:r>
              <a:rPr lang="en-US" sz="1800" dirty="0"/>
              <a:t>Neckerchief</a:t>
            </a:r>
          </a:p>
          <a:p>
            <a:r>
              <a:rPr lang="en-US" sz="1800" dirty="0"/>
              <a:t>Hat or toque</a:t>
            </a:r>
          </a:p>
          <a:p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50" b="37500"/>
          <a:stretch/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9B02A-838A-4890-B311-920A3C882C02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075060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Presence at 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dirty="0"/>
              <a:t>Front-of-the-house uniforms:</a:t>
            </a:r>
          </a:p>
          <a:p>
            <a:r>
              <a:rPr lang="en-US" sz="1800" dirty="0"/>
              <a:t>Vary by operation</a:t>
            </a:r>
          </a:p>
          <a:p>
            <a:r>
              <a:rPr lang="en-US" sz="1800" dirty="0"/>
              <a:t>Jewelry may be limited</a:t>
            </a:r>
          </a:p>
          <a:p>
            <a:r>
              <a:rPr lang="en-US" sz="1800" dirty="0"/>
              <a:t>Clean, ironed clothing</a:t>
            </a:r>
          </a:p>
          <a:p>
            <a:r>
              <a:rPr lang="en-US" sz="1800" dirty="0"/>
              <a:t>Reflect company dress code</a:t>
            </a:r>
          </a:p>
          <a:p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76" b="55774"/>
          <a:stretch/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9B02A-838A-4890-B311-920A3C882C02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061141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Your Attitude at Work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>
          <a:xfrm>
            <a:off x="609600" y="1295400"/>
            <a:ext cx="10972800" cy="4800600"/>
          </a:xfrm>
        </p:spPr>
        <p:txBody>
          <a:bodyPr/>
          <a:lstStyle/>
          <a:p>
            <a:r>
              <a:rPr lang="en-US" sz="2000" dirty="0"/>
              <a:t>Positive attitude</a:t>
            </a:r>
          </a:p>
          <a:p>
            <a:r>
              <a:rPr lang="en-US" sz="2000" dirty="0"/>
              <a:t>Remain </a:t>
            </a:r>
            <a:r>
              <a:rPr lang="en-US" sz="2000" dirty="0" smtClean="0"/>
              <a:t>upbeat </a:t>
            </a:r>
            <a:r>
              <a:rPr lang="en-US" sz="2000" dirty="0"/>
              <a:t>and calm</a:t>
            </a:r>
          </a:p>
          <a:p>
            <a:r>
              <a:rPr lang="en-US" sz="2000" dirty="0"/>
              <a:t>Flexible approach</a:t>
            </a:r>
          </a:p>
          <a:p>
            <a:r>
              <a:rPr lang="en-US" sz="2000" dirty="0"/>
              <a:t>Reflects respect of yourself, your work, and other people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06891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Actions at 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/>
              <a:t>Work well with others</a:t>
            </a:r>
          </a:p>
          <a:p>
            <a:r>
              <a:rPr lang="en-US" sz="1800" dirty="0"/>
              <a:t>Take </a:t>
            </a:r>
            <a:r>
              <a:rPr lang="en-US" sz="1800" dirty="0" smtClean="0"/>
              <a:t>responsibility </a:t>
            </a:r>
            <a:r>
              <a:rPr lang="en-US" sz="1800" dirty="0"/>
              <a:t>for results</a:t>
            </a:r>
          </a:p>
          <a:p>
            <a:r>
              <a:rPr lang="en-US" sz="1800" dirty="0"/>
              <a:t>Respect for others</a:t>
            </a:r>
          </a:p>
          <a:p>
            <a:r>
              <a:rPr lang="en-US" sz="1800" dirty="0"/>
              <a:t>Communication skills</a:t>
            </a:r>
          </a:p>
          <a:p>
            <a:r>
              <a:rPr lang="en-US" sz="1800" dirty="0"/>
              <a:t>Strong commitment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3FA2B2-093C-4112-AF69-3E0BDAC27BF3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203263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Teamwork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/>
              <a:t>Takes a team of professionals</a:t>
            </a:r>
          </a:p>
          <a:p>
            <a:r>
              <a:rPr lang="en-US" sz="1800" dirty="0"/>
              <a:t>Uses team </a:t>
            </a:r>
            <a:r>
              <a:rPr lang="en-US" sz="1800" dirty="0" smtClean="0"/>
              <a:t>members’ </a:t>
            </a:r>
            <a:r>
              <a:rPr lang="en-US" sz="1800" dirty="0"/>
              <a:t>strengths</a:t>
            </a:r>
          </a:p>
          <a:p>
            <a:r>
              <a:rPr lang="en-US" sz="1800" dirty="0"/>
              <a:t>More success as a group</a:t>
            </a:r>
          </a:p>
          <a:p>
            <a:r>
              <a:rPr lang="en-US" sz="1800" dirty="0"/>
              <a:t>Respect opinions</a:t>
            </a:r>
          </a:p>
          <a:p>
            <a:r>
              <a:rPr lang="en-US" sz="1800" dirty="0"/>
              <a:t>Create positive results</a:t>
            </a:r>
          </a:p>
          <a:p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06" b="6406"/>
          <a:stretch>
            <a:fillRect/>
          </a:stretch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9B02A-838A-4890-B311-920A3C882C02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55897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Personal Responsibility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/>
              <a:t>Follow directions</a:t>
            </a:r>
          </a:p>
          <a:p>
            <a:r>
              <a:rPr lang="en-US" sz="1800" dirty="0"/>
              <a:t>Follow time frame</a:t>
            </a:r>
          </a:p>
          <a:p>
            <a:r>
              <a:rPr lang="en-US" sz="1800" dirty="0"/>
              <a:t>Communicate</a:t>
            </a:r>
          </a:p>
          <a:p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06" b="6406"/>
          <a:stretch>
            <a:fillRect/>
          </a:stretch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9B02A-838A-4890-B311-920A3C882C02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522438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7FDCF3104A07244BF459662B7AA6C88" ma:contentTypeVersion="14" ma:contentTypeDescription="Create a new document." ma:contentTypeScope="" ma:versionID="1857197c33617b0a25d0759c7ebbf469">
  <xsd:schema xmlns:xsd="http://www.w3.org/2001/XMLSchema" xmlns:xs="http://www.w3.org/2001/XMLSchema" xmlns:p="http://schemas.microsoft.com/office/2006/metadata/properties" xmlns:ns2="83360442-5dec-4955-8a74-e48fe25ec838" xmlns:ns3="162f643a-7b80-4d38-9450-1e488627f741" targetNamespace="http://schemas.microsoft.com/office/2006/metadata/properties" ma:root="true" ma:fieldsID="f517a18fd0c153220979c425e37978bb" ns2:_="" ns3:_="">
    <xsd:import namespace="83360442-5dec-4955-8a74-e48fe25ec838"/>
    <xsd:import namespace="162f643a-7b80-4d38-9450-1e488627f74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ObjectDetectorVersion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360442-5dec-4955-8a74-e48fe25ec83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64897631-8002-4167-8b20-1409df4a837c}" ma:internalName="TaxCatchAll" ma:showField="CatchAllData" ma:web="83360442-5dec-4955-8a74-e48fe25ec83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2f643a-7b80-4d38-9450-1e488627f7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14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c989fe73-3383-41d1-9f05-ce8a0a359f2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E3194EE-25C3-4A57-B2D9-E84BADD63271}"/>
</file>

<file path=customXml/itemProps2.xml><?xml version="1.0" encoding="utf-8"?>
<ds:datastoreItem xmlns:ds="http://schemas.openxmlformats.org/officeDocument/2006/customXml" ds:itemID="{7DD85A9B-849B-45DB-85A0-698C2E8F6B0E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478</TotalTime>
  <Words>3383</Words>
  <Application>Microsoft Office PowerPoint</Application>
  <PresentationFormat>Widescreen</PresentationFormat>
  <Paragraphs>320</Paragraphs>
  <Slides>17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Calibri</vt:lpstr>
      <vt:lpstr>Courier New</vt:lpstr>
      <vt:lpstr>Helvetica Neue Medium</vt:lpstr>
      <vt:lpstr>Wingdings</vt:lpstr>
      <vt:lpstr>ヒラギノ角ゴ Pro W3</vt:lpstr>
      <vt:lpstr>1_Office Theme</vt:lpstr>
      <vt:lpstr>PowerPoint Presentation</vt:lpstr>
      <vt:lpstr>The Expectations of an Industry Professional</vt:lpstr>
      <vt:lpstr>Your Presence at Work</vt:lpstr>
      <vt:lpstr>Your Presence at Work</vt:lpstr>
      <vt:lpstr>Your Presence at Work</vt:lpstr>
      <vt:lpstr>Your Attitude at Work</vt:lpstr>
      <vt:lpstr>Your Actions at Work</vt:lpstr>
      <vt:lpstr>Teamwork</vt:lpstr>
      <vt:lpstr>Personal Responsibility</vt:lpstr>
      <vt:lpstr>Ethics</vt:lpstr>
      <vt:lpstr>Workplace Diversity</vt:lpstr>
      <vt:lpstr>Stereotypes and Prejudices</vt:lpstr>
      <vt:lpstr>Showing Empathy</vt:lpstr>
      <vt:lpstr>Feedback</vt:lpstr>
      <vt:lpstr>Your Role in the Success of an Organization</vt:lpstr>
      <vt:lpstr>Resigning from a Job</vt:lpstr>
      <vt:lpstr>Resignation Letter Example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Sarah Leszka</dc:creator>
  <cp:lastModifiedBy>Patrick Catel</cp:lastModifiedBy>
  <cp:revision>54</cp:revision>
  <dcterms:created xsi:type="dcterms:W3CDTF">2017-03-20T16:37:24Z</dcterms:created>
  <dcterms:modified xsi:type="dcterms:W3CDTF">2017-06-01T19:49:20Z</dcterms:modified>
</cp:coreProperties>
</file>