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0.xml" ContentType="application/vnd.openxmlformats-officedocument.presentationml.slide+xml"/>
  <Override PartName="/ppt/slides/slide32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31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1.xml" ContentType="application/vnd.openxmlformats-officedocument.presentationml.slide+xml"/>
  <Override PartName="/ppt/slides/slide41.xml" ContentType="application/vnd.openxmlformats-officedocument.presentationml.slide+xml"/>
  <Override PartName="/ppt/slides/slide45.xml" ContentType="application/vnd.openxmlformats-officedocument.presentationml.slide+xml"/>
  <Override PartName="/ppt/slides/slide39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0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8.xml" ContentType="application/vnd.openxmlformats-officedocument.presentationml.slide+xml"/>
  <Override PartName="/ppt/notesSlides/notesSlide44.xml" ContentType="application/vnd.openxmlformats-officedocument.presentationml.notesSlide+xml"/>
  <Override PartName="/ppt/notesSlides/notesSlide3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7.xml" ContentType="application/vnd.openxmlformats-officedocument.presentationml.notesSlide+xml"/>
  <Override PartName="/ppt/slideLayouts/slideLayout34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8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19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16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21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23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24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5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30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31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3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32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46" r:id="rId45"/>
    <p:sldId id="347" r:id="rId46"/>
    <p:sldId id="348" r:id="rId47"/>
    <p:sldId id="349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23" autoAdjust="0"/>
    <p:restoredTop sz="67196" autoAdjust="0"/>
  </p:normalViewPr>
  <p:slideViewPr>
    <p:cSldViewPr snapToGrid="0">
      <p:cViewPr varScale="1">
        <p:scale>
          <a:sx n="78" d="100"/>
          <a:sy n="78" d="100"/>
        </p:scale>
        <p:origin x="13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4251D-5748-4858-BD78-3E1D6DE37EFF}" type="datetimeFigureOut">
              <a:rPr lang="en-US" smtClean="0"/>
              <a:t>6/1/2017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9BFD8-4300-4A40-BDEF-FC396E097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96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organizational purposes, jobs in the restaurant and foodservice industry are divided into two categories: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front of the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house and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 of the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house.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FOH examples: banquet managers, dining room managers, maître d’s, cashiers, bar staff, serving staff, and busers.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BOH examples: line cooks, pastry chefs, crew (or shift) supervisors, bookkeepers, storeroom clerks, and menu planners.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recent years, cooks and chefs have become more involved with their guests, especially through visits to the dining room and “kitchen” tables that allow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 a closer view of the operation’s inner workings. Exhibition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kitchens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also popular with diners.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kitchens become part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dining experience, meaning the back-of-the-house staff is more directly involved with guests. In environments like these, the back-of-the-house staff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benefit from some customer service training.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2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Career pathway skills become more complex as individuals progress from beginner to intermediate to advanced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stage of their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career.</a:t>
            </a:r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 and teamwork: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ability to communicate effectively is important for virtually any job. Communication skills include writing,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speaking, reading, and listening. Understanding and following directions are also important. Employees, especially in the restaurant and foodservice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industry, must be team players, doing their share of the workload. Sometimes, employees also must be willing to do more than their share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 for a team, if that is what it takes to get the job done.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63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Maintaining a positive attitude is a key attribute of any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employee.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Employers, customers, and coworkers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 a person who is enthusiastic and optimistic. The challenge is keeping this attitude even when things are going wrong.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99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new information and new ways of doing things is important to career success. Employees who advance are the ones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 are willing to learn new skills and techniques and not think that the way they know is the only way to do something. Stay flexible.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887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Technology is critical to success. Most jobs today require basic knowledge of computers. Computer skills are also valuable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restaurant and foodservice industry. For example, in many restaurants, servers place orders on computers; cashiers and counter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servers in quick-service operations use computerized cash registers.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30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Math skills are also essential, even though computers may be used. For example, servers and bartenders often work with tip percentages.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Ordering product also requires a strong sense of prices, quantities, and discounts. Back-of-the-house positions count, weigh, and measure items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frequently in addition to calculating yields and converting recipes.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Critical thinking and problem solving are also important skills to develop. Employers value employees who can think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fresh solutions to problems.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8123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Knowing how to use the basic tools and equipment is essential to working in a kitchen. To progress in a restaurant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foodservice career, employees should seek to broaden the number of techniques and processes they learn to perform. This helps to increase their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versatility and makes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 more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likely to advance.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157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must keep food safe, no matter how busy a shift might be. Knowing how and why to keep food safe will ensure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customers never get sick from the food served. Food safety knowledge is fundamental to every operation in the industry.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538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Servers who know details about menu items better meet their customers’ needs. In the back of the house, this knowledge helps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 high-quality food consistently. It can also help keep guests with food allergies safe.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individuals progress through a restaurant and foodservice career, they learn skills from all areas of the restaurant. They might be involved in every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step of the flow of food through the operation, from writing specifications for what food they want to buy to delivering chicken parmesan to a table.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Successful restaurant managers assist in all areas of the restaurant operations. Managers are responsible for all areas of the restaurant environment.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Sometimes that means taking a drink order or helping the kitchen get through a lunch rush. The environment a manager creates is just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 for the customer as it is the employee.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38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matter what career you intend to pursue, you can do many things to help develop your skills: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commitment to put forth your best effort in all that you do.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part-time in the industry while in school to gain experience.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challenges in school and work to learn new skills.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active in school clubs and activities.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Volunteer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 in the community. For example, you can help in a local soup kitchen, nursing home, or food bank.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time to research, read, and learn on your own.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 to a computer if you can. Become familiar with basic computer functions and software programs, including word processing,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spreadsheets, </a:t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presentation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software, and effective Internet searching.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advantage of every opportunity to improve learning and work habits while you are still in school and working part-time. The </a:t>
            </a:r>
            <a:r>
              <a: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practice these habits now, the farther you will be able to advance in your career.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04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jobs are an important starting point for all career pathways. Entry-level jobs usually lead to other positions with more responsibility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 more experience and/or specialized skills. The restaurant and foodservice industry offers many entry-level positions, and the industry as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whole is expected to generate more new jobs than any other service industry over the next decade.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entry-level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jobs include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assistant cook, expediter, and dish washer.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easy to see why these jobs are important to the operation. Each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role is important to the success of the business as a whole. The operation can only be as good as its team.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people in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front-of-the-house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jobs have a very large impact on how much guests like their dining experiences. Friendly and positive interactions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 are critically important to ensure that the guests will want to return.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Servers especially must have an open and enthusiastic approach to talking to guests, as they are the people interacting with the guests the most.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Busers also play an important role, as their work reflects the operation’s attention to detail, pace, and level of service.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823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Begin to look for someone whom you can call a mentor. A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mentor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someone who can play the role of a wise advisor to help guide you along your career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path. Ideally, this person will be a mature individual with an established career of his or her own. Mentors can be either personal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professional. Personal mentors are individuals who are focused on your personal fulfillment and supportive of your professional growth. Professional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mentors are individuals whom you typically work with and who are focused on your professional growth and supportive of your personal growth. A mentor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be available to offer insights, coach, be a sounding board, and provide feedback on career-development plans and progress.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Along with identifying a mentor who can help with your personal and professional development, also develop a strong relationship with one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current supervisors. The more a supervisor understands your goals and desire to learn new skills, the more likely it is you will get opportunities to grow.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035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 that you have an understanding of the entry points into the restaurant and foodservice industry, it is time to look at some of the long-term career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opportunities that are available. There is a tremendous variety of career opportunities available in the industry that go beyond the four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walls of a restaurant business. A few additional examples that you might consider exploring include: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Facilities and engineering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Marketing and sales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Accounting and financial management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Human resources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8386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Owners/operators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entrepreneurs own and run their own businesses. Successful entrepreneurs must dedicate themselves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their businesses. They need to be well organized and committed to working long hours in addition to having a strong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general knowledge of business practices. Entrepreneurs are usually risk-takers who work well without supervision.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397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District managers are responsible for multiple operations in a particular region. They work closely with both offices and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restaurants’ general managers to ensure the operations are running correctly. They need solid leadership skills and show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ability to make complex decisions quickly.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320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General managers are responsible for the overall planning, direction, and coordination of the operation. They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responsible for hiring, promoting, and terminating employees. They leave the day-to-day management of various functions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the managers, who report back to them.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980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Assistant managers are responsible for helping the managers. This is the usual training position for future managers.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Assistant managers are also typically assigned focus areas such as catering, beverage, kitchen, housekeeping, and dining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room operation.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7319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Executive chefs are a part of an operation’s management team. Executive chefs oversee the entire kitchen, from supervising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kitchen employees to purchasing food supplies and making decisions about menu items.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125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Sous chefs are responsible for the kitchen team in the executive chef’s absence and also lend their cooking expertise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overall food preparation.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Banquet chefs are responsible for catered parties, functions, and banquets. Banquet chefs usually work in lodging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 and clubs. They work closely with the catering department in an operation.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9191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Pastry chefs are responsible for pastry and baking production in an operation. Most pastry chefs work in hotels, fine-dining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restaurants, and restaurants with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high volume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customers.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Station cooks can be responsible for a variety of areas within a kitchen. The pantry cook, or garde-manger, is responsible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cold food and buffet arrangements. The roast cook prepares meat, poultry, and fish. The sauce and stock cook prepares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sauces and stocks. The vegetable cook prepares vegetables and soups, and the pastry cook prepares desserts and specialty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baked goods.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581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Employees of the restaurant and foodservice industry, especially those just starting out, often work long hours in physically and mentally demanding jobs.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can seem overwhelming at first. But one of the best things to remember about this industry is that it will reward good efforts. Some of the most successful CEOs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owners in the world started as dish washers. Some of the most famous chefs did, too.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important thing employees can do to ensure that they advance in a restaurant and foodservice career is to take care of their bodies and minds.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Staying healthy is the key to building skills, gaining experience, and achieving success.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7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Assist guests with coats or other items to be stored while eating.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 phone questions about the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operation—hours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credit cards accepted, what the menu is like, etc.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617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Eating healthy helps you avoid disease and maintain a high energy level.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504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Exercise is good for your body and will often lead to more energy. Be as active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possible. Take the stairs when you get to work. Even five extra minutes of walking adds to an overall daily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exercise amount.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159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 this type of work can be demanding, it is important to give yourself a break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order to prevent burnout. Find an activity outside of work, such as a recreational sports team or hobby.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balance between work and a personal life is key to ensure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your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passion for the job leads to a long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career pathway.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156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companies offer resources like recreational sports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teams or company outings to allow employees to relax and recharge. Some companies also offer health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wellness programs, including gym memberships. Use the vacation time you receive to take breaks as well.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1188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Restaurants are famously fast paced, and some people can struggle with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 of demanding environment. Using cigarettes, drugs, and alcohol as a way to cope can lead to life-long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problems. These substances can ruin careers and lives. Making legal, safe choices is the best plan for also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maintaining your health.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589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you gain experience and earn more responsibility in your career, you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receive opportunities for jobs with greater pay. This will allow you the chance to save for large expenses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could also help you take advantage of later opportunities.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957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you happiest providing the highest level of service you can?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you want to build kitchens or design menus? Do you want to create the latest cuisine? Pursue what you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like, and choose a work culture that fits your personality.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6570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Ever feel like you do not have enough time in a day to do everything that you want to do while also doing all the things you need to do? If so, you are not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alone. Most people want a life that balances work (or school) and home.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Stress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condition where, or feeling that, demands exceed the resources available for use. One of the key resources a person has is time, which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represents what he or she can accomplish in a given period of time. Far too often, people feel intense daily pressures.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6019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Although most people can feel overwhelmed at times, tools are available to help them manage both their time and stress. Two critical areas needed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building a career are stress management and time management. 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151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Stress may be caused by factors such as time pressures, grades, the desire to get into college, and relationships with friends, parents, and teachers. It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might also be due to the loss of a family member, a breakup, constant changes, or a failure to accept what cannot be changed. Workplace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challenges, such as a lack of planning or poor communication, also can contribute to stress levels.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Stress management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process people use to identify what causes stress for them in the workplace as well as in their personal lives. Once a source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stress is identified, various strategies can be applied to minimize its effects.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9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Cashiers process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payments (sometimes combined with a host or hostess’s other tasks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3087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 management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uses tools to increase a person’s efficiency and productivity. To manage time effectively also means to know how to waste less time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unimportant activities and avoidable problems.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05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skills needed for effective time management include: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Planning: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 what needs to happen during a certain period of time (daily, monthly, yearly).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Goal setting: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Always set a timeline for completing a task.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Setting priorities: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Identify the importance of tasks and then choose their order of completion.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Delegating: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leader, assign tasks to someone else and ensure their completion.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 those who have good intentions at the beginning of a day and write down the day’s plan might encounter other things that can get in their way. Being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aware of all the things you do during a day can result in better planning, decision making, delegating, and goal setting. Consider leaving a small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percentage of time during the day for unexpected tasks or events. That way, an entire daily plan will not be thrown off track if a surprise happens.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2345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 of self-development is being involved in the industry’s current conversations. Look for opportunities that help you understand how the industry is changing.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use that knowledge to help grow your skills and adapt to new trends and ideas. Some possible opportunities include: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Industry publications and online groups: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keep track of the latest news via web-based publications such as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Nation’s Restaurant News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</a:t>
            </a:r>
          </a:p>
          <a:p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 Business.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Professional organizations: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Membership in an organization often comes with access to research, newsletters, education, conferences,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workshops. The National Restaurant Association (NRA) and the American Culinary Federation (ACF) are examples of professional organizations.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Certifications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 certification shows that a person has demonstrated a high level of skill and has met specific performance requirements (often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an examination). Certifications are usually administered through professional organizations. Some certifications are highly desired by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employers. Certification examples include the ServSafe Food Protection Manager Certification, the Certified Executive Chef (CEC), and the Certified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Hospitality Executive (CHE).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Continuing education: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Community colleges and universities frequently offer classes for working professionals to stay current in skills. Some conferences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feature education sessions for this purpose.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6762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purpose of networking is to connect with several people to build relationships that may result in career advancement, industry updates,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greater knowledge and skill. Networking also promotes important dialogue among industry professionals, which in some cases promotes changes that serve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improve the industry overall.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174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method of networking is to attend industry-focused conferences and trade shows where you can talk with and learn from other attendees. Most of these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events offer education sessions and social events where you can meet people, as well as exhibit booths where vendors explain their products. Other methods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networking include: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Participating in community events and sharing information about the organization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Attending state and local restaurant association meetings and social events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Participating in community career days, forums, charity events, and service projects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Volunteering as a community mentor and getting to know key community leaders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Visiting area competitors and other businesses to establish rapport and assess business opportunities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important factor to remember about networking relationships is that they must be a two-way street. A professional does not expect his or her network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always provide information, contacts, or opportunities. Each member must participate and offer opportunities in the network as well. 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82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Check on guests throughout the dining experience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Deliver the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bill—or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“check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—to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 at the end of their meal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01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tables (during meals and after guests have eaten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tables for new guests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223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Help the more experienced cooks and chefs to prepare orders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Portion out food, precook food, and prepare ingredients ahead of time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31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Clean and sanitize dishes, utensils, and cooking equipment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Replenish service areas to ensure staff has what it needs to service guests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Although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back-of-the-house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positions do not typically have any guest contact, they are still important when it comes to guest satisfaction. Of course,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food that the prep cooks help to create makes a major impression on guests. A dish washer’s work is equally visible. Clean plates and utensils are essential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guests to eat safely and comfortably.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Jobs in foodservice can be varied and unique. Through entry-level positions and continued education, successful career pathways can lead you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higher-level jobs. Such jobs include positions in operations management, financial management, human resources management, culinary and nutrition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management, research and development, marketing, and many other areas.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41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career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profession or work in a particular field that individuals choose for themselves. People advance in their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careers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mastering the skills needed for their jobs and by showing that they are qualified to take on new responsibilities. Training and experience are important,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employers are also looking for certain skills. Students can develop some of these while they are still in school.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Training and additional education can help motivated individuals move through their career pathway. A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career pathway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series of jobs through which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can advance to further their careers.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3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 descr="WelcomeIndustry_GettyImages-470224758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304800"/>
            <a:ext cx="6553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67369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7823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0" t="8789" r="1945" b="12923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379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52081" r="7285" b="8456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304800"/>
            <a:ext cx="5994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5442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t="2264" r="19508" b="1724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6112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10158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0" t="16444" r="87" b="13365"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34006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4" y="2108200"/>
            <a:ext cx="7789333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32584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534" y="304800"/>
            <a:ext cx="7128933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 t="45723" r="3938" b="13606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02189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 t="44554" r="2045" b="684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587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19533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9186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47992" r="2441" b="9178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740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" t="32275" r="1646" b="283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758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89792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3" r="8482" b="15244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304800"/>
            <a:ext cx="6333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1392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9" t="9232" r="3635" b="3801"/>
          <a:stretch>
            <a:fillRect/>
          </a:stretch>
        </p:blipFill>
        <p:spPr bwMode="auto">
          <a:xfrm>
            <a:off x="3110471" y="2108200"/>
            <a:ext cx="58674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071" y="304800"/>
            <a:ext cx="4114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97581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58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" t="18095" r="25703" b="805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49642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04800"/>
            <a:ext cx="6790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" t="8939" r="27925" b="20332"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200771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33" y="304800"/>
            <a:ext cx="79586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13354" r="9586" b="2237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455145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4DD94A-6A1A-41BF-987F-154F1F5354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2953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AF1FD-01FD-465F-9519-AA30CA2731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0980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73BF5340-0E66-43F5-9F70-B4ACE382E2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2230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18F550FC-C9D9-4AD4-8F46-3867AD3F3B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87454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AD49F741-D4DE-449F-B9D6-706B4EC6A7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7830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1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1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BD6C3155-3B40-49E7-9398-BE66CE38A9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99990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6706B-7478-46E4-9542-F032CA0A9E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202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04800"/>
            <a:ext cx="690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" t="6297" r="1025" b="11446"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290964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1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1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0950499B-CB4E-417D-84DA-6873613234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002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4898534-5407-460B-96C3-D6A020A386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5675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4B71AFE-FD73-47A2-A00A-784CBEE623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1941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C8F0C67-47C5-4C4B-85D1-F6AEF4EAAA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10996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6E42563-C5C5-42F7-BBD3-76F87C8EF2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83170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9049A1-1686-41A2-A016-815204BA4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082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" t="2802" r="1334" b="185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867" y="304800"/>
            <a:ext cx="5774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29971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22548" r="2625" b="13461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304800"/>
            <a:ext cx="6079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40534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687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t="9468" r="30000" b="22232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7023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t="14082" r="20654" b="1817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134" y="304800"/>
            <a:ext cx="6417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04890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" t="7182" r="1755" b="43903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5892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6959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5" t="6702" r="255" b="14268"/>
          <a:stretch>
            <a:fillRect/>
          </a:stretch>
        </p:blipFill>
        <p:spPr bwMode="auto">
          <a:xfrm>
            <a:off x="2133600" y="2116138"/>
            <a:ext cx="7823200" cy="38973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304800"/>
            <a:ext cx="4588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43978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4EC1B4"/>
                </a:solidFill>
                <a:latin typeface="Helvetica Neue Medium" charset="0"/>
              </a:defRPr>
            </a:lvl1pPr>
          </a:lstStyle>
          <a:p>
            <a:fld id="{0D3BC2DE-B695-4039-A7D8-6C58DB298D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685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EA5E2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–"/>
        <a:defRPr sz="12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»"/>
        <a:defRPr sz="10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470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Entry-Level Jobs: </a:t>
            </a:r>
            <a:r>
              <a:rPr lang="en-US" dirty="0" smtClean="0"/>
              <a:t>Back of the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Dish washers:</a:t>
            </a:r>
          </a:p>
          <a:p>
            <a:pPr marL="457200" indent="-457200"/>
            <a:r>
              <a:rPr lang="en-US" dirty="0"/>
              <a:t>Clean and sanitize items</a:t>
            </a:r>
          </a:p>
          <a:p>
            <a:pPr marL="457200" indent="-457200"/>
            <a:r>
              <a:rPr lang="en-US" dirty="0"/>
              <a:t>Replenish service areas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796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Needed for a Successful Career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Career:</a:t>
            </a:r>
          </a:p>
          <a:p>
            <a:pPr marL="457200" indent="-457200"/>
            <a:r>
              <a:rPr lang="en-US" dirty="0"/>
              <a:t>Profession in a particular field</a:t>
            </a:r>
          </a:p>
          <a:p>
            <a:pPr marL="457200" indent="-457200"/>
            <a:r>
              <a:rPr lang="en-US" dirty="0"/>
              <a:t>Master skills</a:t>
            </a:r>
          </a:p>
          <a:p>
            <a:pPr marL="457200" indent="-457200"/>
            <a:r>
              <a:rPr lang="en-US" dirty="0"/>
              <a:t>Take on new responsibilities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Career </a:t>
            </a:r>
            <a:r>
              <a:rPr lang="en-US" dirty="0" smtClean="0"/>
              <a:t>pathway</a:t>
            </a:r>
            <a:r>
              <a:rPr lang="en-US" dirty="0"/>
              <a:t>:</a:t>
            </a:r>
          </a:p>
          <a:p>
            <a:pPr marL="457200" indent="-457200"/>
            <a:r>
              <a:rPr lang="en-US" dirty="0"/>
              <a:t>Series of jobs</a:t>
            </a:r>
          </a:p>
          <a:p>
            <a:pPr marL="457200" indent="-457200"/>
            <a:r>
              <a:rPr lang="en-US" dirty="0"/>
              <a:t>Advance career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9" b="41771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2292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and teamwork:</a:t>
            </a:r>
          </a:p>
          <a:p>
            <a:pPr marL="457200" indent="-457200"/>
            <a:r>
              <a:rPr lang="en-US" dirty="0"/>
              <a:t>Includes writing, speaking, reading, and listening</a:t>
            </a:r>
          </a:p>
          <a:p>
            <a:pPr marL="457200" indent="-457200"/>
            <a:r>
              <a:rPr lang="en-US" dirty="0"/>
              <a:t>Understanding and following directions</a:t>
            </a:r>
          </a:p>
          <a:p>
            <a:pPr marL="457200" indent="-457200"/>
            <a:r>
              <a:rPr lang="en-US" dirty="0"/>
              <a:t>Complete share of workload or more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5692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Positive attitude:</a:t>
            </a:r>
          </a:p>
          <a:p>
            <a:pPr marL="457200" indent="-457200"/>
            <a:r>
              <a:rPr lang="en-US" dirty="0"/>
              <a:t>Valued by team</a:t>
            </a:r>
          </a:p>
          <a:p>
            <a:pPr marL="457200" indent="-457200"/>
            <a:r>
              <a:rPr lang="en-US" dirty="0"/>
              <a:t>Enthusiastic and optimistic</a:t>
            </a:r>
          </a:p>
          <a:p>
            <a:pPr marL="457200" indent="-457200"/>
            <a:r>
              <a:rPr lang="en-US" dirty="0"/>
              <a:t>Can be challenging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88" b="35762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359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Willingness to learn:</a:t>
            </a:r>
          </a:p>
          <a:p>
            <a:pPr marL="457200" indent="-457200"/>
            <a:r>
              <a:rPr lang="en-US" dirty="0"/>
              <a:t>New skills and techniques</a:t>
            </a:r>
          </a:p>
          <a:p>
            <a:pPr marL="457200" indent="-457200"/>
            <a:r>
              <a:rPr lang="en-US" dirty="0"/>
              <a:t>Open to other ways</a:t>
            </a:r>
          </a:p>
          <a:p>
            <a:pPr marL="457200" indent="-457200"/>
            <a:r>
              <a:rPr lang="en-US" dirty="0"/>
              <a:t>Stay flexible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4922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Technology skills:</a:t>
            </a:r>
          </a:p>
          <a:p>
            <a:pPr marL="457200" indent="-457200"/>
            <a:r>
              <a:rPr lang="en-US" dirty="0"/>
              <a:t>Basic computer knowledge</a:t>
            </a:r>
          </a:p>
          <a:p>
            <a:pPr marL="457200" indent="-457200"/>
            <a:r>
              <a:rPr lang="en-US" dirty="0"/>
              <a:t>Place orders on computers</a:t>
            </a:r>
          </a:p>
          <a:p>
            <a:pPr marL="457200" indent="-457200"/>
            <a:r>
              <a:rPr lang="en-US" dirty="0"/>
              <a:t>Computerized cash registers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2737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Math skills:</a:t>
            </a:r>
          </a:p>
          <a:p>
            <a:pPr marL="457200" indent="-457200"/>
            <a:r>
              <a:rPr lang="en-US" dirty="0"/>
              <a:t>Tip percentages</a:t>
            </a:r>
          </a:p>
          <a:p>
            <a:pPr marL="457200" indent="-457200"/>
            <a:r>
              <a:rPr lang="en-US" dirty="0"/>
              <a:t>Ordering products</a:t>
            </a:r>
          </a:p>
          <a:p>
            <a:pPr marL="457200" indent="-457200"/>
            <a:r>
              <a:rPr lang="en-US" dirty="0"/>
              <a:t>Count, weight, and measure items</a:t>
            </a:r>
          </a:p>
          <a:p>
            <a:pPr marL="457200" indent="-457200"/>
            <a:r>
              <a:rPr lang="en-US" dirty="0"/>
              <a:t>Calculate yields </a:t>
            </a:r>
          </a:p>
          <a:p>
            <a:pPr marL="457200" indent="-457200"/>
            <a:r>
              <a:rPr lang="en-US" dirty="0"/>
              <a:t>Convert recipes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9448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Analyzing and problem solving:</a:t>
            </a:r>
          </a:p>
          <a:p>
            <a:pPr marL="457200" indent="-457200"/>
            <a:r>
              <a:rPr lang="en-US" dirty="0"/>
              <a:t>Important to develop</a:t>
            </a:r>
          </a:p>
          <a:p>
            <a:pPr marL="457200" indent="-457200"/>
            <a:r>
              <a:rPr lang="en-US" dirty="0"/>
              <a:t>Fresh solutions to problems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8577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Knife and other equipment skills:</a:t>
            </a:r>
          </a:p>
          <a:p>
            <a:pPr marL="457200" indent="-457200"/>
            <a:r>
              <a:rPr lang="en-US" dirty="0"/>
              <a:t>Basic tools and equipment</a:t>
            </a:r>
          </a:p>
          <a:p>
            <a:pPr marL="457200" indent="-457200"/>
            <a:r>
              <a:rPr lang="en-US" dirty="0"/>
              <a:t>Broaden techniques and processes</a:t>
            </a:r>
          </a:p>
          <a:p>
            <a:pPr marL="457200" indent="-457200"/>
            <a:r>
              <a:rPr lang="en-US" dirty="0"/>
              <a:t>Increases versatility</a:t>
            </a:r>
          </a:p>
          <a:p>
            <a:pPr marL="457200" indent="-457200"/>
            <a:r>
              <a:rPr lang="en-US" dirty="0"/>
              <a:t>More likely to advance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2" t="22634" r="20613" b="31792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8127959" y="4126468"/>
            <a:ext cx="2844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this be cropped tighter?</a:t>
            </a:r>
          </a:p>
        </p:txBody>
      </p:sp>
    </p:spTree>
    <p:extLst>
      <p:ext uri="{BB962C8B-B14F-4D97-AF65-F5344CB8AC3E}">
        <p14:creationId xmlns:p14="http://schemas.microsoft.com/office/powerpoint/2010/main" val="994198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Food safety knowledge:</a:t>
            </a:r>
          </a:p>
          <a:p>
            <a:pPr marL="457200" indent="-457200"/>
            <a:r>
              <a:rPr lang="en-US" dirty="0"/>
              <a:t>Fundamental knowledge</a:t>
            </a:r>
          </a:p>
          <a:p>
            <a:pPr marL="457200" indent="-457200"/>
            <a:r>
              <a:rPr lang="en-US" dirty="0"/>
              <a:t>Keep customers safe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8" b="20938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3783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Foodservice Career Pathways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Front of the house</a:t>
            </a:r>
            <a:endParaRPr lang="en-US" dirty="0"/>
          </a:p>
          <a:p>
            <a:pPr lvl="1"/>
            <a:r>
              <a:rPr lang="en-US" dirty="0"/>
              <a:t>Serve guests directly</a:t>
            </a:r>
          </a:p>
          <a:p>
            <a:pPr lvl="1"/>
            <a:r>
              <a:rPr lang="en-US" dirty="0"/>
              <a:t>Managers, assistant managers, hosts</a:t>
            </a:r>
          </a:p>
          <a:p>
            <a:endParaRPr lang="en-US" dirty="0"/>
          </a:p>
          <a:p>
            <a:r>
              <a:rPr lang="en-US" dirty="0" smtClean="0"/>
              <a:t>Back of the house</a:t>
            </a:r>
            <a:endParaRPr lang="en-US" dirty="0"/>
          </a:p>
          <a:p>
            <a:pPr lvl="1"/>
            <a:r>
              <a:rPr lang="en-US" dirty="0"/>
              <a:t>Work outside public space</a:t>
            </a:r>
          </a:p>
          <a:p>
            <a:pPr lvl="1"/>
            <a:r>
              <a:rPr lang="en-US" dirty="0"/>
              <a:t>Chefs, dish washers, purchasers</a:t>
            </a:r>
          </a:p>
          <a:p>
            <a:endParaRPr lang="en-US" dirty="0"/>
          </a:p>
          <a:p>
            <a:r>
              <a:rPr lang="en-US" dirty="0"/>
              <a:t>Exhibition kitchen</a:t>
            </a:r>
          </a:p>
          <a:p>
            <a:pPr lvl="1"/>
            <a:r>
              <a:rPr lang="en-US" dirty="0"/>
              <a:t>Part of dining experience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87" b="32063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0973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Product knowledge:</a:t>
            </a:r>
          </a:p>
          <a:p>
            <a:pPr marL="457200" indent="-457200"/>
            <a:r>
              <a:rPr lang="en-US" dirty="0"/>
              <a:t>Meet </a:t>
            </a:r>
            <a:r>
              <a:rPr lang="en-US" dirty="0" smtClean="0"/>
              <a:t>customers’ </a:t>
            </a:r>
            <a:r>
              <a:rPr lang="en-US" dirty="0"/>
              <a:t>needs</a:t>
            </a:r>
          </a:p>
          <a:p>
            <a:pPr marL="457200" indent="-457200"/>
            <a:r>
              <a:rPr lang="en-US" dirty="0"/>
              <a:t>Produce high-quality food consistently</a:t>
            </a:r>
          </a:p>
          <a:p>
            <a:pPr marL="457200" indent="-457200"/>
            <a:r>
              <a:rPr lang="en-US" dirty="0"/>
              <a:t>Keep guests safe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091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Develop These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dirty="0"/>
              <a:t>Make a commitment</a:t>
            </a:r>
          </a:p>
          <a:p>
            <a:pPr marL="457200" indent="-457200"/>
            <a:r>
              <a:rPr lang="en-US" dirty="0"/>
              <a:t>Work part-time</a:t>
            </a:r>
          </a:p>
          <a:p>
            <a:pPr marL="457200" indent="-457200"/>
            <a:r>
              <a:rPr lang="en-US" dirty="0"/>
              <a:t>Take on challenges</a:t>
            </a:r>
          </a:p>
          <a:p>
            <a:pPr marL="457200" indent="-457200"/>
            <a:r>
              <a:rPr lang="en-US" dirty="0"/>
              <a:t>Be active</a:t>
            </a:r>
          </a:p>
          <a:p>
            <a:pPr marL="457200" indent="-457200"/>
            <a:r>
              <a:rPr lang="en-US" dirty="0"/>
              <a:t>Volunteer</a:t>
            </a:r>
          </a:p>
          <a:p>
            <a:pPr marL="457200" indent="-457200"/>
            <a:r>
              <a:rPr lang="en-US" dirty="0"/>
              <a:t>Research, read, and learn</a:t>
            </a:r>
          </a:p>
          <a:p>
            <a:pPr marL="457200" indent="-457200"/>
            <a:r>
              <a:rPr lang="en-US" dirty="0"/>
              <a:t>Basic computer skills</a:t>
            </a:r>
          </a:p>
          <a:p>
            <a:pPr marL="457200" indent="-457200"/>
            <a:r>
              <a:rPr lang="en-US" dirty="0"/>
              <a:t>Take advantage of opportunities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078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Develop These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Mentor:</a:t>
            </a:r>
          </a:p>
          <a:p>
            <a:pPr marL="457200" indent="-457200"/>
            <a:r>
              <a:rPr lang="en-US" dirty="0"/>
              <a:t>Wise advisor</a:t>
            </a:r>
          </a:p>
          <a:p>
            <a:pPr marL="457200" indent="-457200"/>
            <a:r>
              <a:rPr lang="en-US" dirty="0"/>
              <a:t>Guide career path</a:t>
            </a:r>
          </a:p>
          <a:p>
            <a:pPr marL="457200" indent="-457200"/>
            <a:r>
              <a:rPr lang="en-US" dirty="0"/>
              <a:t>Established career</a:t>
            </a:r>
          </a:p>
          <a:p>
            <a:pPr marL="457200" indent="-457200"/>
            <a:r>
              <a:rPr lang="en-US" dirty="0"/>
              <a:t>Personal or professional</a:t>
            </a:r>
          </a:p>
          <a:p>
            <a:pPr marL="457200" indent="-457200"/>
            <a:r>
              <a:rPr lang="en-US" dirty="0"/>
              <a:t>Offer insights and coach</a:t>
            </a:r>
          </a:p>
          <a:p>
            <a:pPr marL="457200" indent="-457200"/>
            <a:r>
              <a:rPr lang="en-US" dirty="0"/>
              <a:t>Provides feedback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1865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Selection of Careers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dirty="0"/>
              <a:t>Long-term career opportunities</a:t>
            </a:r>
          </a:p>
          <a:p>
            <a:pPr marL="457200" indent="-457200"/>
            <a:r>
              <a:rPr lang="en-US" dirty="0"/>
              <a:t>Variety of opportunities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pPr marL="457200" indent="-457200"/>
            <a:r>
              <a:rPr lang="en-US" dirty="0"/>
              <a:t>Food science </a:t>
            </a:r>
          </a:p>
          <a:p>
            <a:pPr marL="457200" indent="-457200"/>
            <a:r>
              <a:rPr lang="en-US" dirty="0"/>
              <a:t>Nutrition and dietetics</a:t>
            </a:r>
          </a:p>
          <a:p>
            <a:pPr marL="457200" indent="-457200"/>
            <a:r>
              <a:rPr lang="en-US" dirty="0"/>
              <a:t>Culinary research and development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5931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the Restaurant and Foodservice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Owners/operators </a:t>
            </a:r>
            <a:r>
              <a:rPr lang="en-US" dirty="0"/>
              <a:t>and </a:t>
            </a:r>
            <a:r>
              <a:rPr lang="en-US" dirty="0" smtClean="0"/>
              <a:t>entrepreneurs:</a:t>
            </a:r>
            <a:endParaRPr lang="en-US" dirty="0"/>
          </a:p>
          <a:p>
            <a:pPr marL="457200" indent="-457200"/>
            <a:r>
              <a:rPr lang="en-US" dirty="0" smtClean="0"/>
              <a:t>Own </a:t>
            </a:r>
            <a:r>
              <a:rPr lang="en-US" dirty="0"/>
              <a:t>and </a:t>
            </a:r>
            <a:r>
              <a:rPr lang="en-US" dirty="0" smtClean="0"/>
              <a:t>run </a:t>
            </a:r>
            <a:r>
              <a:rPr lang="en-US" dirty="0"/>
              <a:t>their business</a:t>
            </a:r>
          </a:p>
          <a:p>
            <a:pPr marL="457200" indent="-457200"/>
            <a:r>
              <a:rPr lang="en-US" dirty="0"/>
              <a:t>Dedication to the business</a:t>
            </a:r>
          </a:p>
          <a:p>
            <a:pPr marL="457200" indent="-457200"/>
            <a:r>
              <a:rPr lang="en-US" dirty="0"/>
              <a:t>Organized and committed</a:t>
            </a:r>
          </a:p>
          <a:p>
            <a:pPr marL="457200" indent="-457200"/>
            <a:r>
              <a:rPr lang="en-US" dirty="0"/>
              <a:t>Strong business knowledge</a:t>
            </a:r>
          </a:p>
          <a:p>
            <a:pPr marL="457200" indent="-457200"/>
            <a:r>
              <a:rPr lang="en-US" dirty="0"/>
              <a:t>Risk-takers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886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the Restaurant and Foodservice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District managers:</a:t>
            </a:r>
          </a:p>
          <a:p>
            <a:pPr marL="457200" indent="-457200"/>
            <a:r>
              <a:rPr lang="en-US" dirty="0"/>
              <a:t>Responsible for multiple operations</a:t>
            </a:r>
          </a:p>
          <a:p>
            <a:pPr marL="457200" indent="-457200"/>
            <a:r>
              <a:rPr lang="en-US" dirty="0" smtClean="0"/>
              <a:t>Work </a:t>
            </a:r>
            <a:r>
              <a:rPr lang="en-US" dirty="0"/>
              <a:t>with both offices and general managers</a:t>
            </a:r>
          </a:p>
          <a:p>
            <a:pPr marL="457200" indent="-457200"/>
            <a:r>
              <a:rPr lang="en-US" dirty="0"/>
              <a:t>Solid leadership skills</a:t>
            </a:r>
          </a:p>
          <a:p>
            <a:pPr marL="457200" indent="-457200"/>
            <a:r>
              <a:rPr lang="en-US" dirty="0"/>
              <a:t>Complex decisions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534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the Restaurant and Foodservice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General managers:</a:t>
            </a:r>
          </a:p>
          <a:p>
            <a:pPr marL="457200" indent="-457200"/>
            <a:r>
              <a:rPr lang="en-US" dirty="0"/>
              <a:t>Overall planning, </a:t>
            </a:r>
            <a:r>
              <a:rPr lang="en-US" dirty="0" smtClean="0"/>
              <a:t>direction, </a:t>
            </a:r>
            <a:r>
              <a:rPr lang="en-US" dirty="0"/>
              <a:t>and coordination</a:t>
            </a:r>
          </a:p>
          <a:p>
            <a:pPr marL="457200" indent="-457200"/>
            <a:r>
              <a:rPr lang="en-US" dirty="0"/>
              <a:t>Hiring, promoting, and terminating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4809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the Restaurant and Foodservice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Managers:</a:t>
            </a:r>
          </a:p>
          <a:p>
            <a:pPr marL="457200" indent="-457200"/>
            <a:r>
              <a:rPr lang="en-US" dirty="0"/>
              <a:t>Responsibilities are divided</a:t>
            </a:r>
          </a:p>
          <a:p>
            <a:pPr marL="457200" indent="-457200"/>
            <a:r>
              <a:rPr lang="en-US" dirty="0"/>
              <a:t>Hiring and supervising</a:t>
            </a:r>
          </a:p>
          <a:p>
            <a:pPr marL="457200" indent="-457200"/>
            <a:r>
              <a:rPr lang="en-US" dirty="0"/>
              <a:t>Staff training</a:t>
            </a:r>
          </a:p>
          <a:p>
            <a:pPr marL="457200" indent="-457200"/>
            <a:r>
              <a:rPr lang="en-US" dirty="0" smtClean="0"/>
              <a:t>Maintaining </a:t>
            </a:r>
            <a:r>
              <a:rPr lang="en-US" dirty="0"/>
              <a:t>the operation</a:t>
            </a:r>
          </a:p>
          <a:p>
            <a:pPr marL="457200" indent="-457200"/>
            <a:r>
              <a:rPr lang="en-US" dirty="0"/>
              <a:t>Food safety</a:t>
            </a:r>
          </a:p>
          <a:p>
            <a:pPr marL="457200" indent="-457200"/>
            <a:r>
              <a:rPr lang="en-US" dirty="0" smtClean="0"/>
              <a:t>Guests’ </a:t>
            </a:r>
            <a:r>
              <a:rPr lang="en-US" dirty="0"/>
              <a:t>and </a:t>
            </a:r>
            <a:r>
              <a:rPr lang="en-US" dirty="0" smtClean="0"/>
              <a:t>employees’ </a:t>
            </a:r>
            <a:r>
              <a:rPr lang="en-US" dirty="0"/>
              <a:t>safety</a:t>
            </a:r>
          </a:p>
          <a:p>
            <a:pPr marL="457200" indent="-457200"/>
            <a:r>
              <a:rPr lang="en-US" dirty="0"/>
              <a:t>Marketing and promotions</a:t>
            </a:r>
          </a:p>
          <a:p>
            <a:pPr marL="457200" indent="-457200"/>
            <a:r>
              <a:rPr lang="en-US" dirty="0"/>
              <a:t>Ensure profits</a:t>
            </a:r>
          </a:p>
          <a:p>
            <a:pPr marL="457200" indent="-457200"/>
            <a:r>
              <a:rPr lang="en-US" dirty="0"/>
              <a:t>Keep costs down</a:t>
            </a:r>
          </a:p>
          <a:p>
            <a:pPr marL="457200" indent="-457200"/>
            <a:r>
              <a:rPr lang="en-US" dirty="0"/>
              <a:t>Purchase and store food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4964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the Restaurant and Foodservice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Assistant managers:</a:t>
            </a:r>
          </a:p>
          <a:p>
            <a:r>
              <a:rPr lang="en-US" dirty="0"/>
              <a:t>Help managers</a:t>
            </a:r>
          </a:p>
          <a:p>
            <a:r>
              <a:rPr lang="en-US" dirty="0"/>
              <a:t>Training </a:t>
            </a:r>
            <a:r>
              <a:rPr lang="en-US" dirty="0" smtClean="0"/>
              <a:t>position; assigned to focus on:</a:t>
            </a:r>
            <a:endParaRPr lang="en-US" dirty="0"/>
          </a:p>
          <a:p>
            <a:pPr lvl="1"/>
            <a:r>
              <a:rPr lang="en-US" dirty="0" smtClean="0"/>
              <a:t>Catering</a:t>
            </a:r>
            <a:endParaRPr lang="en-US" dirty="0"/>
          </a:p>
          <a:p>
            <a:pPr lvl="1"/>
            <a:r>
              <a:rPr lang="en-US" dirty="0"/>
              <a:t>Beverage</a:t>
            </a:r>
          </a:p>
          <a:p>
            <a:pPr lvl="1"/>
            <a:r>
              <a:rPr lang="en-US" dirty="0"/>
              <a:t>Kitchen</a:t>
            </a:r>
          </a:p>
          <a:p>
            <a:pPr lvl="1"/>
            <a:r>
              <a:rPr lang="en-US" dirty="0"/>
              <a:t>Housekeeping</a:t>
            </a:r>
          </a:p>
          <a:p>
            <a:pPr lvl="1"/>
            <a:r>
              <a:rPr lang="en-US" dirty="0"/>
              <a:t>Dining </a:t>
            </a:r>
            <a:r>
              <a:rPr lang="en-US" dirty="0" smtClean="0"/>
              <a:t>room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942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the Restaurant and Foodservice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Executive chefs:</a:t>
            </a:r>
          </a:p>
          <a:p>
            <a:pPr marL="457200" indent="-457200"/>
            <a:r>
              <a:rPr lang="en-US" dirty="0" smtClean="0"/>
              <a:t>Part of management </a:t>
            </a:r>
            <a:r>
              <a:rPr lang="en-US" dirty="0"/>
              <a:t>team</a:t>
            </a:r>
          </a:p>
          <a:p>
            <a:pPr marL="457200" indent="-457200"/>
            <a:r>
              <a:rPr lang="en-US" dirty="0"/>
              <a:t>Supervise kitchen employees</a:t>
            </a:r>
          </a:p>
          <a:p>
            <a:pPr marL="457200" indent="-457200"/>
            <a:r>
              <a:rPr lang="en-US" dirty="0"/>
              <a:t>Purchase food supplies</a:t>
            </a:r>
          </a:p>
          <a:p>
            <a:pPr marL="457200" indent="-457200"/>
            <a:r>
              <a:rPr lang="en-US" dirty="0" smtClean="0"/>
              <a:t>Make decisions </a:t>
            </a:r>
            <a:r>
              <a:rPr lang="en-US" dirty="0"/>
              <a:t>about menu items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7231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Entry-Level Jobs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sz="1800" dirty="0"/>
              <a:t>Little or no previous experience</a:t>
            </a:r>
          </a:p>
          <a:p>
            <a:pPr marL="457200" indent="-457200"/>
            <a:r>
              <a:rPr lang="en-US" sz="1800" dirty="0"/>
              <a:t>Important starting point</a:t>
            </a:r>
          </a:p>
          <a:p>
            <a:pPr marL="457200" indent="-457200"/>
            <a:r>
              <a:rPr lang="en-US" sz="1800" dirty="0"/>
              <a:t>Leads to other positions</a:t>
            </a:r>
          </a:p>
          <a:p>
            <a:pPr marL="457200" indent="-457200"/>
            <a:r>
              <a:rPr lang="en-US" sz="1800" dirty="0"/>
              <a:t>Hosts, busers, servers</a:t>
            </a:r>
          </a:p>
          <a:p>
            <a:endParaRPr lang="en-US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47916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the Restaurant and Foodservice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Sous chefs:</a:t>
            </a:r>
          </a:p>
          <a:p>
            <a:pPr marL="457200" indent="-457200"/>
            <a:r>
              <a:rPr lang="en-US" dirty="0"/>
              <a:t>Responsible in executive chef’s absence</a:t>
            </a:r>
          </a:p>
          <a:p>
            <a:pPr marL="457200" indent="-457200"/>
            <a:r>
              <a:rPr lang="en-US" dirty="0" smtClean="0"/>
              <a:t>Help </a:t>
            </a:r>
            <a:r>
              <a:rPr lang="en-US" dirty="0"/>
              <a:t>with food preparation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Banquet chefs:</a:t>
            </a:r>
          </a:p>
          <a:p>
            <a:pPr marL="457200" indent="-457200"/>
            <a:r>
              <a:rPr lang="en-US" dirty="0"/>
              <a:t>Catered parties</a:t>
            </a:r>
          </a:p>
          <a:p>
            <a:pPr marL="457200" indent="-457200"/>
            <a:r>
              <a:rPr lang="en-US" dirty="0"/>
              <a:t>Lodging or clubs</a:t>
            </a:r>
          </a:p>
          <a:p>
            <a:pPr marL="457200" indent="-457200"/>
            <a:r>
              <a:rPr lang="en-US" dirty="0"/>
              <a:t>Catering department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6605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the Restaurant and Foodservice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Pastry chefs:</a:t>
            </a:r>
          </a:p>
          <a:p>
            <a:pPr marL="457200" indent="-457200"/>
            <a:r>
              <a:rPr lang="en-US" dirty="0"/>
              <a:t>Pastry and baking production</a:t>
            </a:r>
          </a:p>
          <a:p>
            <a:pPr marL="457200" indent="-457200"/>
            <a:r>
              <a:rPr lang="en-US" dirty="0"/>
              <a:t>Hotels, fine-dining, high-volume restaurants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Station cooks:</a:t>
            </a:r>
          </a:p>
          <a:p>
            <a:pPr marL="457200" indent="-457200"/>
            <a:r>
              <a:rPr lang="en-US" dirty="0"/>
              <a:t>Pantry cook (garde-manger)</a:t>
            </a:r>
          </a:p>
          <a:p>
            <a:pPr marL="457200" indent="-457200"/>
            <a:r>
              <a:rPr lang="en-US" dirty="0"/>
              <a:t>Roast cook</a:t>
            </a:r>
          </a:p>
          <a:p>
            <a:pPr marL="457200" indent="-457200"/>
            <a:r>
              <a:rPr lang="en-US" dirty="0"/>
              <a:t>Sauce and stock cook</a:t>
            </a:r>
          </a:p>
          <a:p>
            <a:pPr marL="457200" indent="-457200"/>
            <a:r>
              <a:rPr lang="en-US" dirty="0"/>
              <a:t>Vegetable cook</a:t>
            </a:r>
          </a:p>
          <a:p>
            <a:pPr marL="457200" indent="-457200"/>
            <a:r>
              <a:rPr lang="en-US" dirty="0"/>
              <a:t>Pastry cook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27337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and Wellness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dirty="0"/>
              <a:t>Physically and mentally demanding</a:t>
            </a:r>
          </a:p>
          <a:p>
            <a:pPr marL="457200" indent="-457200"/>
            <a:r>
              <a:rPr lang="en-US" dirty="0"/>
              <a:t>Take care of bodies and minds</a:t>
            </a:r>
          </a:p>
          <a:p>
            <a:pPr marL="457200" indent="-457200"/>
            <a:r>
              <a:rPr lang="en-US" dirty="0"/>
              <a:t>Stay healthy</a:t>
            </a:r>
          </a:p>
          <a:p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36282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Staying Healthy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Eat right:</a:t>
            </a:r>
          </a:p>
          <a:p>
            <a:pPr marL="457200" indent="-457200"/>
            <a:r>
              <a:rPr lang="en-US" dirty="0"/>
              <a:t>Avoid disease</a:t>
            </a:r>
          </a:p>
          <a:p>
            <a:pPr marL="457200" indent="-457200"/>
            <a:r>
              <a:rPr lang="en-US" dirty="0"/>
              <a:t>Maintain energy levels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00" b="29900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17504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Staying Healthy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Get exercise:</a:t>
            </a:r>
          </a:p>
          <a:p>
            <a:pPr marL="457200" indent="-457200"/>
            <a:r>
              <a:rPr lang="en-US" dirty="0"/>
              <a:t>Good for the body</a:t>
            </a:r>
          </a:p>
          <a:p>
            <a:pPr marL="457200" indent="-457200"/>
            <a:r>
              <a:rPr lang="en-US" dirty="0"/>
              <a:t>Leads to more energy</a:t>
            </a:r>
          </a:p>
          <a:p>
            <a:pPr marL="457200" indent="-457200"/>
            <a:r>
              <a:rPr lang="en-US" dirty="0"/>
              <a:t>Take the stairs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81209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Staying Healthy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Work-life balance:</a:t>
            </a:r>
          </a:p>
          <a:p>
            <a:pPr marL="457200" indent="-457200"/>
            <a:r>
              <a:rPr lang="en-US" dirty="0"/>
              <a:t>Prevent burnout</a:t>
            </a:r>
          </a:p>
          <a:p>
            <a:pPr marL="457200" indent="-457200"/>
            <a:r>
              <a:rPr lang="en-US" dirty="0"/>
              <a:t>Find activities outside work</a:t>
            </a:r>
          </a:p>
          <a:p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" r="619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33830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Staying Healthy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Take advantage of resources offered:</a:t>
            </a:r>
          </a:p>
          <a:p>
            <a:pPr marL="457200" indent="-457200"/>
            <a:r>
              <a:rPr lang="en-US" dirty="0"/>
              <a:t>Relax and recharge</a:t>
            </a:r>
          </a:p>
          <a:p>
            <a:pPr marL="457200" indent="-457200"/>
            <a:r>
              <a:rPr lang="en-US" dirty="0"/>
              <a:t>Health and wellness programs</a:t>
            </a:r>
          </a:p>
          <a:p>
            <a:pPr marL="457200" indent="-457200"/>
            <a:r>
              <a:rPr lang="en-US" dirty="0"/>
              <a:t>Use vacation time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r="12469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88995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Staying Healthy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Avoid substance abuse:</a:t>
            </a:r>
          </a:p>
          <a:p>
            <a:pPr marL="457200" indent="-457200"/>
            <a:r>
              <a:rPr lang="en-US" dirty="0" smtClean="0"/>
              <a:t>It can ruin </a:t>
            </a:r>
            <a:r>
              <a:rPr lang="en-US" dirty="0"/>
              <a:t>careers and lives</a:t>
            </a:r>
          </a:p>
          <a:p>
            <a:pPr marL="457200" indent="-457200"/>
            <a:r>
              <a:rPr lang="en-US" dirty="0"/>
              <a:t>Make legal, safe choices</a:t>
            </a:r>
          </a:p>
          <a:p>
            <a:pPr marL="457200" indent="-457200"/>
            <a:r>
              <a:rPr lang="en-US" dirty="0"/>
              <a:t>Maintain health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4150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73557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Staying Healthy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Have a plan for saving money:</a:t>
            </a:r>
          </a:p>
          <a:p>
            <a:pPr marL="457200" indent="-457200"/>
            <a:r>
              <a:rPr lang="en-US" dirty="0"/>
              <a:t>Jobs with greater pay</a:t>
            </a:r>
          </a:p>
          <a:p>
            <a:pPr marL="457200" indent="-457200"/>
            <a:r>
              <a:rPr lang="en-US" dirty="0"/>
              <a:t>Save for large expenses</a:t>
            </a:r>
          </a:p>
          <a:p>
            <a:pPr marL="457200" indent="-457200"/>
            <a:r>
              <a:rPr lang="en-US" dirty="0"/>
              <a:t>Later opportunities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19556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Staying Healthy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Find a job that makes you happy:</a:t>
            </a:r>
          </a:p>
          <a:p>
            <a:pPr marL="457200" indent="-457200"/>
            <a:r>
              <a:rPr lang="en-US" dirty="0"/>
              <a:t>Pursue what you like</a:t>
            </a:r>
          </a:p>
          <a:p>
            <a:pPr marL="457200" indent="-457200"/>
            <a:r>
              <a:rPr lang="en-US" dirty="0"/>
              <a:t>Culture that fits your personality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4" b="8544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7377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Entry-Level Jobs: </a:t>
            </a:r>
            <a:r>
              <a:rPr lang="en-US" dirty="0" smtClean="0"/>
              <a:t>Front of the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Hosts/hostesses:</a:t>
            </a:r>
          </a:p>
          <a:p>
            <a:pPr marL="457200" indent="-457200"/>
            <a:r>
              <a:rPr lang="en-US" sz="1800" dirty="0" smtClean="0"/>
              <a:t>Guests’ </a:t>
            </a:r>
            <a:r>
              <a:rPr lang="en-US" sz="1800" dirty="0"/>
              <a:t>first impression</a:t>
            </a:r>
          </a:p>
          <a:p>
            <a:pPr marL="457200" indent="-457200"/>
            <a:r>
              <a:rPr lang="en-US" sz="1800" dirty="0"/>
              <a:t>Assist guests</a:t>
            </a:r>
          </a:p>
          <a:p>
            <a:pPr marL="457200" indent="-457200"/>
            <a:r>
              <a:rPr lang="en-US" sz="1800" dirty="0"/>
              <a:t>Take reservations</a:t>
            </a:r>
          </a:p>
          <a:p>
            <a:pPr marL="457200" indent="-457200"/>
            <a:r>
              <a:rPr lang="en-US" sz="1800" dirty="0"/>
              <a:t>Take guests to table</a:t>
            </a:r>
          </a:p>
          <a:p>
            <a:pPr marL="457200" indent="-457200"/>
            <a:r>
              <a:rPr lang="en-US" sz="1800" dirty="0"/>
              <a:t>Offer farewells and thanks</a:t>
            </a:r>
          </a:p>
          <a:p>
            <a:pPr marL="457200" indent="-457200"/>
            <a:r>
              <a:rPr lang="en-US" sz="1800" dirty="0"/>
              <a:t>Answer phones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4" b="49720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01121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 and Time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Stress:</a:t>
            </a:r>
          </a:p>
          <a:p>
            <a:pPr marL="457200" indent="-457200"/>
            <a:r>
              <a:rPr lang="en-US" dirty="0"/>
              <a:t>Demands exceed resources available</a:t>
            </a:r>
          </a:p>
          <a:p>
            <a:pPr marL="457200" indent="-457200"/>
            <a:r>
              <a:rPr lang="en-US" dirty="0"/>
              <a:t>Intense daily pressures</a:t>
            </a:r>
          </a:p>
          <a:p>
            <a:pPr marL="457200" indent="-457200"/>
            <a:r>
              <a:rPr lang="en-US" dirty="0"/>
              <a:t>Tools available to manage stress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423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 and Time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Stress indicators:</a:t>
            </a:r>
          </a:p>
          <a:p>
            <a:pPr marL="457200" indent="-457200"/>
            <a:r>
              <a:rPr lang="en-US" dirty="0"/>
              <a:t>Irritability and depression</a:t>
            </a:r>
          </a:p>
          <a:p>
            <a:pPr marL="457200" indent="-457200"/>
            <a:r>
              <a:rPr lang="en-US" dirty="0"/>
              <a:t>Headaches</a:t>
            </a:r>
          </a:p>
          <a:p>
            <a:pPr marL="457200" indent="-457200"/>
            <a:r>
              <a:rPr lang="en-US" dirty="0"/>
              <a:t>Indigestion</a:t>
            </a:r>
          </a:p>
          <a:p>
            <a:pPr marL="457200" indent="-457200"/>
            <a:r>
              <a:rPr lang="en-US" dirty="0"/>
              <a:t>Pain in neck/lower back</a:t>
            </a:r>
          </a:p>
          <a:p>
            <a:pPr marL="457200" indent="-457200"/>
            <a:r>
              <a:rPr lang="en-US" dirty="0"/>
              <a:t>Changes in appetite or sleep patterns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82301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 and Time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Stress management:</a:t>
            </a:r>
          </a:p>
          <a:p>
            <a:pPr marL="457200" indent="-457200"/>
            <a:r>
              <a:rPr lang="en-US" dirty="0"/>
              <a:t>Identify what causes stress</a:t>
            </a:r>
          </a:p>
          <a:p>
            <a:pPr marL="457200" indent="-457200"/>
            <a:r>
              <a:rPr lang="en-US" dirty="0"/>
              <a:t>Apply strategies</a:t>
            </a:r>
          </a:p>
          <a:p>
            <a:pPr marL="457200" indent="-457200"/>
            <a:r>
              <a:rPr lang="en-US" dirty="0"/>
              <a:t>Minimize effects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58004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 and Time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 management:</a:t>
            </a:r>
          </a:p>
          <a:p>
            <a:r>
              <a:rPr lang="en-US" dirty="0"/>
              <a:t>Tools to increase efficiency and productivity</a:t>
            </a:r>
          </a:p>
          <a:p>
            <a:r>
              <a:rPr lang="en-US" dirty="0"/>
              <a:t>Waste less time on:</a:t>
            </a:r>
          </a:p>
          <a:p>
            <a:pPr lvl="1"/>
            <a:r>
              <a:rPr lang="en-US" dirty="0"/>
              <a:t>Unimportant activities</a:t>
            </a:r>
          </a:p>
          <a:p>
            <a:pPr lvl="1"/>
            <a:r>
              <a:rPr lang="en-US" dirty="0"/>
              <a:t>Unavoidable problems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8135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 and Time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Skills for effective time management:</a:t>
            </a:r>
          </a:p>
          <a:p>
            <a:pPr marL="457200" indent="-457200"/>
            <a:r>
              <a:rPr lang="en-US" dirty="0"/>
              <a:t>Planning</a:t>
            </a:r>
          </a:p>
          <a:p>
            <a:pPr marL="457200" indent="-457200"/>
            <a:r>
              <a:rPr lang="en-US" dirty="0"/>
              <a:t>Goal setting</a:t>
            </a:r>
          </a:p>
          <a:p>
            <a:pPr marL="457200" indent="-457200"/>
            <a:r>
              <a:rPr lang="en-US" dirty="0"/>
              <a:t>Setting priorities</a:t>
            </a:r>
          </a:p>
          <a:p>
            <a:pPr marL="457200" indent="-457200"/>
            <a:r>
              <a:rPr lang="en-US" dirty="0"/>
              <a:t>Delegating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13695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Staying Educated and Involved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Self-development opportunities:</a:t>
            </a:r>
          </a:p>
          <a:p>
            <a:pPr marL="457200" indent="-457200"/>
            <a:r>
              <a:rPr lang="en-US" dirty="0"/>
              <a:t>Industry publications and online groups</a:t>
            </a:r>
          </a:p>
          <a:p>
            <a:pPr marL="457200" indent="-457200"/>
            <a:r>
              <a:rPr lang="en-US" dirty="0"/>
              <a:t>Professional organizations</a:t>
            </a:r>
          </a:p>
          <a:p>
            <a:pPr marL="457200" indent="-457200"/>
            <a:r>
              <a:rPr lang="en-US" dirty="0"/>
              <a:t>Certifications</a:t>
            </a:r>
          </a:p>
          <a:p>
            <a:pPr marL="457200" indent="-457200"/>
            <a:r>
              <a:rPr lang="en-US" dirty="0"/>
              <a:t>Continuing education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78323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dirty="0"/>
              <a:t>Connect with several people</a:t>
            </a:r>
          </a:p>
          <a:p>
            <a:pPr marL="457200" indent="-457200"/>
            <a:r>
              <a:rPr lang="en-US" dirty="0"/>
              <a:t>Build relationships</a:t>
            </a:r>
          </a:p>
          <a:p>
            <a:pPr marL="457200" indent="-457200"/>
            <a:r>
              <a:rPr lang="en-US" dirty="0"/>
              <a:t>Career advancement</a:t>
            </a:r>
          </a:p>
          <a:p>
            <a:pPr marL="457200" indent="-457200"/>
            <a:r>
              <a:rPr lang="en-US" dirty="0"/>
              <a:t>Industry updates</a:t>
            </a:r>
          </a:p>
          <a:p>
            <a:pPr marL="457200" indent="-457200"/>
            <a:r>
              <a:rPr lang="en-US" dirty="0"/>
              <a:t>Greater knowledge and skill</a:t>
            </a:r>
          </a:p>
          <a:p>
            <a:pPr marL="457200" indent="-457200"/>
            <a:r>
              <a:rPr lang="en-US" dirty="0"/>
              <a:t>Promotes dialogue among professionals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" b="6680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01962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Networking methods:</a:t>
            </a:r>
          </a:p>
          <a:p>
            <a:pPr marL="457200" indent="-457200"/>
            <a:r>
              <a:rPr lang="en-US" dirty="0"/>
              <a:t>Conferences and trade shows</a:t>
            </a:r>
          </a:p>
          <a:p>
            <a:pPr marL="457200" indent="-457200"/>
            <a:r>
              <a:rPr lang="en-US" dirty="0"/>
              <a:t>Community events</a:t>
            </a:r>
          </a:p>
          <a:p>
            <a:pPr marL="457200" indent="-457200"/>
            <a:r>
              <a:rPr lang="en-US" dirty="0"/>
              <a:t>State and local restaurant association meetings</a:t>
            </a:r>
          </a:p>
          <a:p>
            <a:pPr marL="457200" indent="-457200"/>
            <a:r>
              <a:rPr lang="en-US" dirty="0"/>
              <a:t>Volunteer</a:t>
            </a:r>
          </a:p>
          <a:p>
            <a:pPr marL="457200" indent="-457200"/>
            <a:r>
              <a:rPr lang="en-US" dirty="0"/>
              <a:t>Visit competitors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D94A-6A1A-41BF-987F-154F1F535488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520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Entry-Level Jobs: </a:t>
            </a:r>
            <a:r>
              <a:rPr lang="en-US" dirty="0" smtClean="0"/>
              <a:t>Front of the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Cashiers:</a:t>
            </a:r>
          </a:p>
          <a:p>
            <a:pPr marL="457200" indent="-457200"/>
            <a:r>
              <a:rPr lang="en-US" dirty="0"/>
              <a:t>Process payments</a:t>
            </a:r>
          </a:p>
          <a:p>
            <a:pPr marL="457200" indent="-457200"/>
            <a:r>
              <a:rPr lang="en-US" dirty="0"/>
              <a:t>Offer farewells and thanks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4677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Entry-Level Jobs: </a:t>
            </a:r>
            <a:r>
              <a:rPr lang="en-US" dirty="0" smtClean="0"/>
              <a:t>Front of the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Servers:</a:t>
            </a:r>
          </a:p>
          <a:p>
            <a:pPr marL="457200" indent="-457200"/>
            <a:r>
              <a:rPr lang="en-US" dirty="0"/>
              <a:t>Greet guests at table</a:t>
            </a:r>
          </a:p>
          <a:p>
            <a:pPr marL="457200" indent="-457200"/>
            <a:r>
              <a:rPr lang="en-US" dirty="0"/>
              <a:t>Take and serve orders</a:t>
            </a:r>
          </a:p>
          <a:p>
            <a:pPr marL="457200" indent="-457200"/>
            <a:r>
              <a:rPr lang="en-US" dirty="0"/>
              <a:t>Check on guests</a:t>
            </a:r>
          </a:p>
          <a:p>
            <a:pPr marL="457200" indent="-457200"/>
            <a:r>
              <a:rPr lang="en-US" dirty="0"/>
              <a:t>Deliver the bill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25" b="30625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8370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Entry-Level Jobs: </a:t>
            </a:r>
            <a:r>
              <a:rPr lang="en-US" dirty="0" smtClean="0"/>
              <a:t>Front of the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Quick-service counter servers:</a:t>
            </a:r>
          </a:p>
          <a:p>
            <a:pPr marL="457200" indent="-457200"/>
            <a:r>
              <a:rPr lang="en-US" dirty="0"/>
              <a:t>Greet guests</a:t>
            </a:r>
          </a:p>
          <a:p>
            <a:pPr marL="457200" indent="-457200"/>
            <a:r>
              <a:rPr lang="en-US" dirty="0"/>
              <a:t>Take orders</a:t>
            </a:r>
          </a:p>
          <a:p>
            <a:pPr marL="457200" indent="-457200"/>
            <a:r>
              <a:rPr lang="en-US" dirty="0"/>
              <a:t>Process payments</a:t>
            </a:r>
          </a:p>
          <a:p>
            <a:pPr marL="457200" indent="-457200"/>
            <a:r>
              <a:rPr lang="en-US" dirty="0"/>
              <a:t>Offer thanks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3" b="6173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498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Entry-Level Jobs: </a:t>
            </a:r>
            <a:r>
              <a:rPr lang="en-US" dirty="0" smtClean="0"/>
              <a:t>Front of the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Busers:</a:t>
            </a:r>
          </a:p>
          <a:p>
            <a:pPr marL="457200" indent="-457200"/>
            <a:r>
              <a:rPr lang="en-US" dirty="0"/>
              <a:t>Clear plates</a:t>
            </a:r>
          </a:p>
          <a:p>
            <a:pPr marL="457200" indent="-457200"/>
            <a:r>
              <a:rPr lang="en-US" dirty="0"/>
              <a:t>Clean tables</a:t>
            </a:r>
          </a:p>
          <a:p>
            <a:pPr marL="457200" indent="-457200"/>
            <a:r>
              <a:rPr lang="en-US" dirty="0"/>
              <a:t>Set tables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3984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Entry-Level Jobs: </a:t>
            </a:r>
            <a:r>
              <a:rPr lang="en-US" dirty="0" smtClean="0"/>
              <a:t>Back of the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Prep cooks:</a:t>
            </a:r>
          </a:p>
          <a:p>
            <a:pPr marL="457200" indent="-457200"/>
            <a:r>
              <a:rPr lang="en-US" dirty="0"/>
              <a:t>Assist cooks and chefs</a:t>
            </a:r>
          </a:p>
          <a:p>
            <a:pPr marL="457200" indent="-457200"/>
            <a:r>
              <a:rPr lang="en-US" dirty="0"/>
              <a:t>Portion food</a:t>
            </a:r>
          </a:p>
          <a:p>
            <a:pPr marL="457200" indent="-457200"/>
            <a:r>
              <a:rPr lang="en-US" dirty="0"/>
              <a:t>Precook food</a:t>
            </a:r>
          </a:p>
          <a:p>
            <a:pPr marL="457200" indent="-457200"/>
            <a:r>
              <a:rPr lang="en-US" dirty="0"/>
              <a:t>Prepare ingredients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8" b="20938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F1FD-01FD-465F-9519-AA30CA27312D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93776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4" ma:contentTypeDescription="Create a new document." ma:contentTypeScope="" ma:versionID="1857197c33617b0a25d0759c7ebbf469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f517a18fd0c153220979c425e37978bb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D54794-36C8-4ABA-AE9C-9D49CEE083AC}"/>
</file>

<file path=customXml/itemProps2.xml><?xml version="1.0" encoding="utf-8"?>
<ds:datastoreItem xmlns:ds="http://schemas.openxmlformats.org/officeDocument/2006/customXml" ds:itemID="{C5A27F23-8B6B-4FC6-A50F-2CC644D9636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</TotalTime>
  <Words>4486</Words>
  <Application>Microsoft Office PowerPoint</Application>
  <PresentationFormat>Widescreen</PresentationFormat>
  <Paragraphs>596</Paragraphs>
  <Slides>47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Courier New</vt:lpstr>
      <vt:lpstr>Helvetica Neue Medium</vt:lpstr>
      <vt:lpstr>Wingdings</vt:lpstr>
      <vt:lpstr>ヒラギノ角ゴ Pro W3</vt:lpstr>
      <vt:lpstr>1_Office Theme</vt:lpstr>
      <vt:lpstr>PowerPoint Presentation</vt:lpstr>
      <vt:lpstr>Foodservice Career Pathways</vt:lpstr>
      <vt:lpstr>Entry-Level Jobs</vt:lpstr>
      <vt:lpstr>Entry-Level Jobs: Front of the House</vt:lpstr>
      <vt:lpstr>Entry-Level Jobs: Front of the House</vt:lpstr>
      <vt:lpstr>Entry-Level Jobs: Front of the House</vt:lpstr>
      <vt:lpstr>Entry-Level Jobs: Front of the House</vt:lpstr>
      <vt:lpstr>Entry-Level Jobs: Front of the House</vt:lpstr>
      <vt:lpstr>Entry-Level Jobs: Back of the House</vt:lpstr>
      <vt:lpstr>Entry-Level Jobs: Back of the House</vt:lpstr>
      <vt:lpstr>Skills Needed for a Successful Career</vt:lpstr>
      <vt:lpstr>Career Pathway</vt:lpstr>
      <vt:lpstr>Career Pathway</vt:lpstr>
      <vt:lpstr>Career Pathway</vt:lpstr>
      <vt:lpstr>Career Pathway</vt:lpstr>
      <vt:lpstr>Career Pathway</vt:lpstr>
      <vt:lpstr>Career Pathway</vt:lpstr>
      <vt:lpstr>Career Pathway</vt:lpstr>
      <vt:lpstr>Career Pathway</vt:lpstr>
      <vt:lpstr>Career Pathway</vt:lpstr>
      <vt:lpstr>How to Develop These Skills</vt:lpstr>
      <vt:lpstr>How to Develop These Skills</vt:lpstr>
      <vt:lpstr>A Selection of Careers</vt:lpstr>
      <vt:lpstr>Careers in the Restaurant and Foodservice Industry</vt:lpstr>
      <vt:lpstr>Careers in the Restaurant and Foodservice Industry</vt:lpstr>
      <vt:lpstr>Careers in the Restaurant and Foodservice Industry</vt:lpstr>
      <vt:lpstr>Careers in the Restaurant and Foodservice Industry</vt:lpstr>
      <vt:lpstr>Careers in the Restaurant and Foodservice Industry</vt:lpstr>
      <vt:lpstr>Careers in the Restaurant and Foodservice Industry</vt:lpstr>
      <vt:lpstr>Careers in the Restaurant and Foodservice Industry</vt:lpstr>
      <vt:lpstr>Careers in the Restaurant and Foodservice Industry</vt:lpstr>
      <vt:lpstr>Health and Wellness</vt:lpstr>
      <vt:lpstr>Tips for Staying Healthy</vt:lpstr>
      <vt:lpstr>Tips for Staying Healthy</vt:lpstr>
      <vt:lpstr>Tips for Staying Healthy</vt:lpstr>
      <vt:lpstr>Tips for Staying Healthy</vt:lpstr>
      <vt:lpstr>Tips for Staying Healthy</vt:lpstr>
      <vt:lpstr>Tips for Staying Healthy</vt:lpstr>
      <vt:lpstr>Tips for Staying Healthy</vt:lpstr>
      <vt:lpstr>Stress and Time Management</vt:lpstr>
      <vt:lpstr>Stress and Time Management</vt:lpstr>
      <vt:lpstr>Stress and Time Management</vt:lpstr>
      <vt:lpstr>Stress and Time Management</vt:lpstr>
      <vt:lpstr>Stress and Time Management</vt:lpstr>
      <vt:lpstr>Staying Educated and Involved</vt:lpstr>
      <vt:lpstr>Networking</vt:lpstr>
      <vt:lpstr>Networking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Leszka</dc:creator>
  <cp:lastModifiedBy>Patrick Catel</cp:lastModifiedBy>
  <cp:revision>122</cp:revision>
  <dcterms:created xsi:type="dcterms:W3CDTF">2017-03-17T19:56:23Z</dcterms:created>
  <dcterms:modified xsi:type="dcterms:W3CDTF">2017-06-01T17:27:26Z</dcterms:modified>
</cp:coreProperties>
</file>