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.xml" ContentType="application/vnd.openxmlformats-officedocument.presentationml.slide+xml"/>
  <Override PartName="/ppt/slides/slide28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29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95" r:id="rId2"/>
    <p:sldId id="296" r:id="rId3"/>
    <p:sldId id="258" r:id="rId4"/>
    <p:sldId id="260" r:id="rId5"/>
    <p:sldId id="261" r:id="rId6"/>
    <p:sldId id="262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311" r:id="rId32"/>
    <p:sldId id="312" r:id="rId33"/>
    <p:sldId id="313" r:id="rId34"/>
    <p:sldId id="314" r:id="rId35"/>
    <p:sldId id="315" r:id="rId36"/>
    <p:sldId id="316" r:id="rId37"/>
    <p:sldId id="31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79" autoAdjust="0"/>
    <p:restoredTop sz="68301" autoAdjust="0"/>
  </p:normalViewPr>
  <p:slideViewPr>
    <p:cSldViewPr snapToGrid="0">
      <p:cViewPr varScale="1">
        <p:scale>
          <a:sx n="79" d="100"/>
          <a:sy n="79" d="100"/>
        </p:scale>
        <p:origin x="11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09272-82A8-4E1C-AB68-1F095B3EC04D}" type="datetimeFigureOut">
              <a:rPr lang="en-US" smtClean="0"/>
              <a:t>6/1/2017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E1776-B43C-432C-8DDD-E65C3208B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93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 are also at the center of the nation’s financial health. With over $782 billion in annual sales, the restaurant and foodservice industry’s revenue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larger than 90 percent of the world’s economies. Over 14 million people are employed in the industry. It is one of the largest private-sector employers in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United States. And it will just continue to grow—with an estimated 1.7 million more jobs available by 2025.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92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segment prepares and serves food in support of some other establishment’s main function or purpose. For example, the cafeteria at a local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university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supports the school’s goal of educating students by serving them meals so that they have the energy to participate in class and activities.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Health-care facilities: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Hospitals, nursing homes, and assisted-living centers all typically provide foodservice for guests and patients.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69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and industry: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buildings provide cafeterias, vending machines, and executive dining to the employees of companies that work there.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Clubs: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Most of these member-based organizations have foodservice options. Examples include gyms, alumni clubs, and golf clubs.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Government: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Military bases and ships, government buildings, and correctional facilities are included here. Some locations may have clubs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well, such as an officer’s club.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7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the noncommercial segment, foodservice is typically handled in one of two ways.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contract feeding, contractors are businesses.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Self-operators hire their own staff to operate foodservices.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14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Hospitality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refers to the services that people use and receive when they are away from home.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Foodservice is a key sector in the hospitality industry.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b="1" dirty="0"/>
              <a:t>Foodservice:</a:t>
            </a:r>
            <a:r>
              <a:rPr lang="en-US" dirty="0"/>
              <a:t> Includes restaurants, retail establishments, and hotels.</a:t>
            </a:r>
          </a:p>
          <a:p>
            <a:endParaRPr lang="en-US" dirty="0"/>
          </a:p>
          <a:p>
            <a:r>
              <a:rPr lang="en-US" b="1" dirty="0"/>
              <a:t>Lodging:</a:t>
            </a:r>
            <a:r>
              <a:rPr lang="en-US" dirty="0"/>
              <a:t> Includes hotels, motels, and resorts.</a:t>
            </a:r>
          </a:p>
          <a:p>
            <a:endParaRPr lang="en-US" dirty="0"/>
          </a:p>
          <a:p>
            <a:r>
              <a:rPr lang="en-US" b="1" dirty="0"/>
              <a:t>Event management: </a:t>
            </a:r>
            <a:r>
              <a:rPr lang="en-US" dirty="0"/>
              <a:t>Includes stadiums, convention centers, and trade shows.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36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evolution of the restaurant and foodservice industry has been driven by a combination of social, scientific, and physical advancements for many centuries.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people of ancient Greece rarely dined out, although they enjoyed the social aspect of dining and often got together for banquets.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establishments, called </a:t>
            </a:r>
            <a:r>
              <a:rPr lang="en-US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phatnai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(FAAT-nay), catered to travelers, traders, and visiting diplomats.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most likely that travelers brought standard fare like grapes, olives, bread, dried fish, cheese, and wine with them to clubs.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ate while reclining on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couches,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performances of music, poetry, and dance to enhance their experience.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3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Partly to show off their wealth, European noblemen instructed their cooks to use large amounts of exotic spices in their dishes.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of their location on the Adriatic Sea, it was not long before merchants in Venice controlled the spice trade.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could easily get spices from India and sell them at very high prices to distributors headed north.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Venice prospered as a seaport and bought and sold spices and other goods, trading with merchants bound for other destinations.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8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expansion of world travel changed the mind-set of the artists and philosophers of that time.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adopted epicurean (ep-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-KYOO-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uhn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lifestyles—showing great appreciation for fine wine and food.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the majority of the population was unaffected by this renewed interest in all things Greek and Roman, it did much to create the food-preparation system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now call haute cuisine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kwee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-ZEEN), an elaborate and refined system of food preparation.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12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trade also greatly improved the European way of life. For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Europeans were introduced to coffee from Africa.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coffeehouse, or café, opened in 1650 in Oxford, England.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new coffeehouses were open, airy, and inviting. Bakers soon started selling pastries as well.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Unlike taverns and ale houses, cafés welcomed women, and the coffee shop soon made it acceptable to eat in public.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8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Guilds were associations of people with similar interests or professions. They were organized during the reign of Louis XIV in France in an attempt to increase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state’s control over the economy.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guild controlled the production of its specialties and could prevent others from making and selling the same items.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of these guilds were the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Chaine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Rotissieres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(roasters) and the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Chaine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Traiteurs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(caterers). Cooking guilds like these established many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professional standards and traditions that exist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526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1765, Boulanger began serving hot soups called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restaurers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(meaning restoratives) for their health-restoring properties.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called his café a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restorante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origin of our modern word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His </a:t>
            </a:r>
            <a:r>
              <a:rPr lang="en-US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restorante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became very popular.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enjoyed having a place to go for a hot meal and good conversation with friends.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foodservice guilds believed Boulanger was moving in on their business and took their case to court. But the French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government was under even stronger pressure to lessen the poverty causing social unrest in Paris.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Despite the government’s attempt to end the political unrest, the French Revolution began. When the French Revolution was over, large numbers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cooks and other guild members found themselves unemployed. They followed Boulanger’s example and began opening restaurants of their own.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30 years, Paris had over 500 restaurants serving meals. Dining out on a large scale was born.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71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Latest statistics on career success in the industry.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659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Europeans to settle in North America were city dwellers poorly equipped for farming. As more people immigrated to the New World to find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fortunes or to escape religious persecution, cities along the East Coast grew. Boston and New York became major centers of trade.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early as 1634, an inn in Boston called Cole’s offered food and lodging to travelers.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very few early colonial Americans ever traveled or dined out. Once they settled down, they rarely traveled more than 25 miles from their homes.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people did travel, they stayed at inns, often sleeping together in the same large room and even sharing a single bed. Not much care was given to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preparation of meals. If travelers arrived after dinner had been served, they would not eat.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91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American high society dined out, they did so in style. Entrepreneurs in New York during the Gilded Age (1870s to 1900) opened fancy restaurants,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Delmonico’s and the Astor House, so that people could dine and be seen in elegant surroundings. Dinners of up to 18 courses were popular.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other side of the continent, California was in the middle of 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 rush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People poured into the area to claim their fortunes. With such a sudden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growth in population, meeting the demand to feed so many at once was nearly impossible.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Clever restaurateurs developed the cafeteria, an assembly-line process of serving food quickly and cheaply without the need for servers.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55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the turn of the century, employment in the United States was at an all-time high. More and more people went to work in new factories, stores, and office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buildings. People were therefore eating out more, especially for lunch.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World War II, in the 1940s and 1950s, the quick-service segment of the restaurant industry grew quickly.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economy was growing quickly too, and more of the population now also owned cars.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began to stop for food more often during the day and as part of road trips.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Entrepreneurs of the time began to look for ways to offer the food more quickly and at a cheaper cost to both them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guests. Some even offered curb service—delivering the food directly to cars.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861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rapid growth of national chains since the 1970s has changed the face of the restaurant and foodservice industry. It has caused a major shift in how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look at food and the social context of food. “Eating out” has become almost as commonplace as eating at home—not just for special occasions or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convenience. In the last few decades, lifestyles have moved steadily toward busier households that no longer have a dedicated daily food preparer.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connections via technology and the rapid growth of international trade have also allowed restaurant companies to grow even larger. Some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famous American restaurant brands can be found in countries on many continents. At the same time, many guests have begun to expect local,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sustainable options in their dining choices. So restaurants have also begun exploring how to offer menus and ingredients that satisfy these trends.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restaurant and foodservice industry is one that is often bound by tradition, but it must also be responsive to changes in the society it serves. It provides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familiar and comfortable, while also working to deliver innovation and adventure. The restaurant of the twenty-first century does not differ from Boulanger’s 1765</a:t>
            </a:r>
          </a:p>
          <a:p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restorante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that they both “restore” guests’ comfort. The goal is to provide guests with an opportunity to reenergize.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37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entrepreneur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person who starts and runs a business, taking on financial risk to do so. The hospitality industry’s growth is linked to the vision and dedication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entrepreneurs throughout history. These individuals believed in the hospitality industry and sought out opportunities to offer guests options.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1837, two brothers opened Delmonico’s, a steak restaurant in New York City. Within 20 years, the family owned 10 restaurants of the same name in the area. Fred Harvey tied his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restaurants, named Harvey House, to the growth of railroads. These restaurants, started in the late nineteenth century, were built near railroad stops across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United States to take advantage of the crowds of passengers.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twentieth century, quick-service chains grew along with the nation. White Castle, McDonald’s, and A&amp;W were among the first companies to offer this style of food and service.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other important entrepreneurs later in the century, Norman Brinker and Bill Darden, looked for ways to offer a full-service restaurant experience to the middle class 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good prices. Brinker opened Steak and Ale in 1966, and Darden opened Red Lobster in 1968. Today, Brinker International and Darden Restaurants operate restaurants around the globe under many brands.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Chains today vary widely. Some are focused on fine dining, like Ruth’s Chris Steak House. Ruth Fertel knew little about restaurants when she bought her first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in 1965. She eventually opened dozens of restaurants around the country. Richard Melman is another important example who paved a new path like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Fertel did. His Lettuce Entertain You Enterprises has grown to more than 100 restaurants in the United States since the 1970s. Melman has specialized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appealing themes and high-quality menus, with many styles of food and service. His range of restaurants goes from the Eiffel Tower restaurant at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 of the Paris Hotel in Las Vegas, to Wow Bao, which features popular Asian street food.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do all of these entrepreneurs have in common? They started with just one restaurant. The success stories are simply amazing. Think about Starbucks as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 example: this global brand was once one tiny coffee shop in Seattle. In less than 50 years, Starbucks now has more than 20,000 stores worldwide.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company’s huge expansion was led by Howard Schultz, who started in the Starbucks marketing department.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86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Throughout history, chefs have been as critical to the growth of the industry as entrepreneurs. Today, the term chef is a mark of respect and distinction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describes a professional who has reached the position through hard work and dedication to quality. Two important figures that led the way to such a level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respect and admiration for chefs today are Carême and Escoffier.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Marie-Antoine Carême (1784–1833) believed that cuisine was simply a branch of architecture, as demonstrated by his elaborate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pièces montées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which were masterpieces of decorative art.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also perfected the recipes for many fine French sauces, placing them into four categories. Put simply, he defined the art of haute cuisine, which includes artful presentation, complex dishes,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refined cooking techniques. Many would agree that Carême’s greatest claim to fame was training many other chefs who went on to become famous.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were his followers and continued his traditions in many fine hotels and restaurants.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794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Georges August Escoffier (1846–1935) helped transition Carême’s haute cuisine into more contemporary cuisine. He also established exact rules of conduct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dress for his chefs. Escoffier’s staff always dressed neatly and worked quietly. He also organized and defined the role of workers in the professional kitchen,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developing the kitchen brigade system. This system assigns certain responsibilities to kitchen staff.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Escoffier introduced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aboyeur,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expediter, who takes orders from servers and calls out the orders to the various production areas in the kitchen.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09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industry has continued to produce iconic chefs who have added to the culinary arts and the business of serving guests. Here are a few of the most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influential chefs of the twentieth century.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Fernand Point: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 as the father of modern French cuisine, Point created lighter sauces using regional ingredients.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Julia Child: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great a personality as she was a chef, Child popularized French cuisine and technique with the American public through 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cooking television series and cookbooks.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Paul Bocuse: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Following Fernand Point, Bocuse created lighter, healthier dishes that still reflected classical French flavors. He was also one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 chefs dedicated to teaching other aspiring chefs.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577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Alice Waters: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Waters’s goal was to provide dishes that used only seasonal, local products at the height of freshness and quality. She is still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the forefront of sustainable agriculture in foodservice. Her restaurant, Chez Panisse, is a well-known operation in Northern California.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Ferdinand Metz: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Served as the president of the Culinary Institute of America. He led the U.S. Culinary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Olympic team to three consecutive world championships. He has offered the profession countless lessons on innovation and professionalism.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92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roles of chef and entrepreneur have also frequently become blended, with many chefs investing in restaurants. Some have even created chains. Here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a few examples of contemporary chefs and their contributions to today’s culinary scene.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Nora Pouillion: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Owns the first certified organic restaurant in the United States—Restaurant Nora in Washington, DC. More than 95 percent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restaurant’s ingredients are organic. She is also active in many conservation groups.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Grant Achatz: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Named Best Chef in the United States in 2008 by the James Beard Foundation, Achatz is a leader in molecular gastronomy—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modern style of cooking that leverages science in its unusual preparation techniques. His restaurant, Alinea, has been ranked among the best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 in the world.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Thomas Keller: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 chef/entrepreneur, Keller is the founder of The French Laundry in the Napa Valley and Per Se in New York City. He is credited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revitalizing interest in fine dining with intricate menus and exceptional service. His restaurants have also been ranked as some of the world’s best.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7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restaurant and foodservice industry can be divided into two major parts or segments: commercial and noncommercial.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059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Marcus Samuelsson: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seen today on television, Samuelsson began his career in New York City. He began opening restaurants in his twenties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has also authored cookbooks. He now has restaurants in many hotels and cities throughout the world.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Nancy Silverton: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most respected bakers in the industry, Silverton has also won James Beard awards, both as chef and pastry chef.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 started La Brea Bakery, which quickly became one of the largest bakeries in the industry and an example of a brand that moved into supermarkets.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53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way food is served is different from restaurant to restaurant.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recent years, restaurants have also become mobile.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trucks are now a growing part of this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category.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85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menu is chosen for a group of diners.</a:t>
            </a:r>
          </a:p>
          <a:p>
            <a:r>
              <a:rPr lang="en-US" dirty="0"/>
              <a:t>The food is delivered to</a:t>
            </a:r>
            <a:r>
              <a:rPr lang="en-US" baseline="0" dirty="0"/>
              <a:t> the event location.</a:t>
            </a:r>
          </a:p>
          <a:p>
            <a:r>
              <a:rPr lang="en-US" baseline="0" dirty="0"/>
              <a:t>Many restaurants also have catering and banquet operations.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09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Limited items</a:t>
            </a:r>
            <a:r>
              <a:rPr lang="en-US" baseline="0" dirty="0"/>
              <a:t> include: coffee, specialty drinks, and quick </a:t>
            </a:r>
            <a:r>
              <a:rPr lang="en-US" baseline="0" dirty="0" smtClean="0"/>
              <a:t>bites.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8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Options range from casual dining and buffets to elegant dining and room service.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selection also varies, from steak to vegetarian to children’s meals and pizza.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Cruise ships sometimes serve thousands of meals in one seating.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87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Beverage service and small snacks for purchase are common on short flights in economy class.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on long flights, you might eat a seven-course gourmet meal using real dishes and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glassware.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Recently, many airlines have stopped offering food to passengers. Airports instead have stepped in to provide food to travelers, with many food options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found among the gates.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E1776-B43C-432C-8DDD-E65C3208BA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9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6" descr="WelcomeIndustry_GettyImages-47022475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8" y="304800"/>
            <a:ext cx="49149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54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782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t="8789" r="1945" b="1292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5390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52081" r="7285" b="845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04800"/>
            <a:ext cx="5994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80649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2264" r="19508" b="1724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6112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131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0" t="16444" r="87" b="13365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4957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4" y="2108200"/>
            <a:ext cx="7789333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32697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4" y="304800"/>
            <a:ext cx="712893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45723" r="3938" b="1360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66294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 t="44554" r="2045" b="684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87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9845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9186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47992" r="2441" b="9178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00216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32275" r="1646" b="283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758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3952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3" r="8482" b="15244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04800"/>
            <a:ext cx="6333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6568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9232" r="3635" b="380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04800"/>
            <a:ext cx="54864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62392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58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8095" r="25703" b="805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13964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8939" r="27925" b="20332"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63522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33" y="304800"/>
            <a:ext cx="79586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3354" r="9586" b="2237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6960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662335-2EA9-4049-BB59-2648556F00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274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C4C16-4297-44F5-B725-DC2102ACDD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758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EE81B84-EFB3-4B56-B9D0-A3C8C49BA8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756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758ACB0-85EB-4B14-B99E-AF0956C574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2253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5C2AA09-1A31-4B2B-9998-1C13C3F379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46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1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1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17774064-CBA6-4010-9DEB-343DEA6513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610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C8E72-4AA3-485C-8938-D2FF6E748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780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90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6297" r="1025" b="11446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272642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1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C17A2F67-9A53-4746-8C0D-61750DE2D5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829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D529B8-E56A-4B5B-A6D9-05C3790CB4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1897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D37B3E-5074-4651-B216-CCAE467850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564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0FE313-3611-46C3-8BE0-A6FD89536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2994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AB7F2B-FAA4-422B-A887-C596B3737E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76276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D169C-7F84-425E-96A4-C21DFA7D70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5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2802" r="1334" b="185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67" y="304800"/>
            <a:ext cx="5774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0101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2548" r="2625" b="1346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304800"/>
            <a:ext cx="607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5071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68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9468" r="30000" b="22232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1548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14082" r="20654" b="1817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34" y="304800"/>
            <a:ext cx="641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1728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t="7182" r="1755" b="4390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5892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008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6702" r="255" b="14268"/>
          <a:stretch>
            <a:fillRect/>
          </a:stretch>
        </p:blipFill>
        <p:spPr bwMode="auto">
          <a:xfrm>
            <a:off x="2133600" y="2116138"/>
            <a:ext cx="7823200" cy="38973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78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EC1B4"/>
                </a:solidFill>
                <a:latin typeface="Helvetica Neue Medium" charset="0"/>
              </a:defRPr>
            </a:lvl1pPr>
          </a:lstStyle>
          <a:p>
            <a:fld id="{F5BAA37F-4118-41B5-916E-5B378B32A7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7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EA5E2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–"/>
        <a:defRPr sz="12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»"/>
        <a:defRPr sz="10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03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Segments: Fine dining full-service restaurant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sz="1800" dirty="0"/>
              <a:t>Service at table</a:t>
            </a:r>
          </a:p>
          <a:p>
            <a:pPr marL="285750" lvl="0" indent="-285750"/>
            <a:r>
              <a:rPr lang="en-US" sz="1800" dirty="0"/>
              <a:t>Guest sits while ordering</a:t>
            </a:r>
          </a:p>
          <a:p>
            <a:pPr marL="285750" lvl="0" indent="-285750"/>
            <a:r>
              <a:rPr lang="en-US" sz="1800" dirty="0"/>
              <a:t>Payment after meal</a:t>
            </a:r>
          </a:p>
          <a:p>
            <a:pPr marL="285750" lvl="0" indent="-285750"/>
            <a:r>
              <a:rPr lang="en-US" sz="1800" dirty="0"/>
              <a:t>Intricate dishes</a:t>
            </a:r>
          </a:p>
          <a:p>
            <a:pPr marL="285750" lvl="0" indent="-285750"/>
            <a:r>
              <a:rPr lang="en-US" sz="1800" dirty="0"/>
              <a:t>Tableware is high quality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Average check: $25 or more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Example: Ruth’s Chris Steak House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276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Segments: Quick-service restaurant (a.k.a. fast-food restaurant)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sz="1800" dirty="0"/>
              <a:t>Guest orders at counter/window</a:t>
            </a:r>
          </a:p>
          <a:p>
            <a:pPr marL="285750" lvl="0" indent="-285750"/>
            <a:r>
              <a:rPr lang="en-US" sz="1800" dirty="0"/>
              <a:t>Pay before eating</a:t>
            </a:r>
          </a:p>
          <a:p>
            <a:pPr marL="285750" lvl="0" indent="-285750"/>
            <a:r>
              <a:rPr lang="en-US" sz="1800" dirty="0"/>
              <a:t>Take out, eat in, or delivery</a:t>
            </a:r>
          </a:p>
          <a:p>
            <a:pPr marL="285750" lvl="0" indent="-285750"/>
            <a:r>
              <a:rPr lang="en-US" sz="1800" dirty="0"/>
              <a:t>Snack or beverage bars</a:t>
            </a:r>
          </a:p>
          <a:p>
            <a:pPr lvl="0"/>
            <a:endParaRPr lang="en-US" sz="1800" dirty="0"/>
          </a:p>
          <a:p>
            <a:pPr marL="285750" lvl="0" indent="-285750"/>
            <a:r>
              <a:rPr lang="en-US" sz="1800" dirty="0" smtClean="0"/>
              <a:t>Average check: $3–$6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Example: McDonald’s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1102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Segments: Quick-casual restaurant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sz="1800" dirty="0"/>
              <a:t>Guest orders at counter/window</a:t>
            </a:r>
          </a:p>
          <a:p>
            <a:pPr marL="285750" lvl="0" indent="-285750"/>
            <a:r>
              <a:rPr lang="en-US" sz="1800" dirty="0"/>
              <a:t>Pay before eating</a:t>
            </a:r>
          </a:p>
          <a:p>
            <a:pPr marL="285750" lvl="0" indent="-285750"/>
            <a:r>
              <a:rPr lang="en-US" sz="1800" dirty="0"/>
              <a:t>Freshly prepared with high-quality ingredients</a:t>
            </a:r>
          </a:p>
          <a:p>
            <a:pPr marL="285750" lvl="0" indent="-285750"/>
            <a:r>
              <a:rPr lang="en-US" sz="1800" dirty="0"/>
              <a:t>Receive food quickly</a:t>
            </a:r>
          </a:p>
          <a:p>
            <a:pPr lvl="0"/>
            <a:endParaRPr lang="en-US" sz="1800" dirty="0"/>
          </a:p>
          <a:p>
            <a:pPr marL="285750" lvl="0" indent="-285750"/>
            <a:r>
              <a:rPr lang="en-US" sz="1800" dirty="0"/>
              <a:t>Average check: $</a:t>
            </a:r>
            <a:r>
              <a:rPr lang="en-US" sz="1800" dirty="0" smtClean="0"/>
              <a:t>7–$</a:t>
            </a:r>
            <a:r>
              <a:rPr lang="en-US" sz="1800" dirty="0"/>
              <a:t>9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Example: Panera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0" b="6410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2058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Segment: Catering and Banquets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 host chooses menu</a:t>
            </a:r>
          </a:p>
          <a:p>
            <a:r>
              <a:rPr lang="en-US" dirty="0"/>
              <a:t>Caterers located in:</a:t>
            </a:r>
          </a:p>
          <a:p>
            <a:pPr lvl="1"/>
            <a:r>
              <a:rPr lang="en-US" dirty="0"/>
              <a:t>Own facility</a:t>
            </a:r>
          </a:p>
          <a:p>
            <a:pPr lvl="1"/>
            <a:r>
              <a:rPr lang="en-US" dirty="0"/>
              <a:t>Another business</a:t>
            </a:r>
          </a:p>
          <a:p>
            <a:r>
              <a:rPr lang="en-US" dirty="0"/>
              <a:t>Food delivered</a:t>
            </a:r>
          </a:p>
          <a:p>
            <a:r>
              <a:rPr lang="en-US" dirty="0"/>
              <a:t>Restaurants have catering and banquet operations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3"/>
          <a:srcRect t="7028" b="7028"/>
          <a:stretch>
            <a:fillRect/>
          </a:stretch>
        </p:blipFill>
        <p:spPr bwMode="auto">
          <a:xfrm>
            <a:off x="8193159" y="1940010"/>
            <a:ext cx="3008558" cy="237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584247" y="4424618"/>
            <a:ext cx="261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SS </a:t>
            </a:r>
            <a:r>
              <a:rPr lang="en-US" dirty="0" err="1"/>
              <a:t>Mgr</a:t>
            </a:r>
            <a:r>
              <a:rPr lang="en-US" dirty="0"/>
              <a:t>: Ch 7 – 7.3</a:t>
            </a:r>
          </a:p>
        </p:txBody>
      </p:sp>
    </p:spTree>
    <p:extLst>
      <p:ext uri="{BB962C8B-B14F-4D97-AF65-F5344CB8AC3E}">
        <p14:creationId xmlns:p14="http://schemas.microsoft.com/office/powerpoint/2010/main" val="754626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Segment: Retail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prepared meals</a:t>
            </a:r>
          </a:p>
          <a:p>
            <a:r>
              <a:rPr lang="en-US" dirty="0"/>
              <a:t>Eat in store or at home</a:t>
            </a:r>
          </a:p>
          <a:p>
            <a:r>
              <a:rPr lang="en-US" dirty="0"/>
              <a:t>Located in:</a:t>
            </a:r>
          </a:p>
          <a:p>
            <a:pPr lvl="1"/>
            <a:r>
              <a:rPr lang="en-US" dirty="0"/>
              <a:t>Supermarkets</a:t>
            </a:r>
          </a:p>
          <a:p>
            <a:pPr lvl="1"/>
            <a:r>
              <a:rPr lang="en-US" dirty="0"/>
              <a:t>Convenience stores</a:t>
            </a:r>
          </a:p>
          <a:p>
            <a:pPr lvl="1"/>
            <a:r>
              <a:rPr lang="en-US" dirty="0"/>
              <a:t>Specialty retail operations</a:t>
            </a:r>
          </a:p>
          <a:p>
            <a:r>
              <a:rPr lang="en-US" dirty="0"/>
              <a:t>Sell limited items</a:t>
            </a:r>
          </a:p>
          <a:p>
            <a:r>
              <a:rPr lang="en-US" dirty="0"/>
              <a:t>Vending machines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4" b="6364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630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Segment: Cruise ships and Airlines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800" dirty="0"/>
              <a:t>Cruise:</a:t>
            </a:r>
          </a:p>
          <a:p>
            <a:pPr marL="457200" lvl="0" indent="-457200"/>
            <a:r>
              <a:rPr lang="en-US" sz="1800" dirty="0"/>
              <a:t>Food always available</a:t>
            </a:r>
          </a:p>
          <a:p>
            <a:pPr marL="457200" lvl="0" indent="-457200"/>
            <a:r>
              <a:rPr lang="en-US" sz="1800" dirty="0"/>
              <a:t>Dining styles vary</a:t>
            </a:r>
          </a:p>
          <a:p>
            <a:pPr marL="457200" lvl="0" indent="-457200"/>
            <a:r>
              <a:rPr lang="en-US" sz="1800" dirty="0"/>
              <a:t>Food selections vary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86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Segment: Cruise ships and Airlines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800" dirty="0"/>
              <a:t>Airlines:</a:t>
            </a:r>
          </a:p>
          <a:p>
            <a:pPr marL="457200" lvl="0" indent="-457200"/>
            <a:r>
              <a:rPr lang="en-US" sz="1800" dirty="0"/>
              <a:t>Short </a:t>
            </a:r>
            <a:r>
              <a:rPr lang="en-US" sz="1800" dirty="0" smtClean="0"/>
              <a:t>flights—beverage </a:t>
            </a:r>
            <a:r>
              <a:rPr lang="en-US" sz="1800" dirty="0"/>
              <a:t>service &amp; small snacks</a:t>
            </a:r>
          </a:p>
          <a:p>
            <a:pPr marL="457200" lvl="0" indent="-457200"/>
            <a:r>
              <a:rPr lang="en-US" sz="1800" dirty="0"/>
              <a:t>Long </a:t>
            </a:r>
            <a:r>
              <a:rPr lang="en-US" sz="1800" dirty="0" smtClean="0"/>
              <a:t>flights—seven-course </a:t>
            </a:r>
            <a:r>
              <a:rPr lang="en-US" sz="1800" dirty="0"/>
              <a:t>meal</a:t>
            </a:r>
          </a:p>
          <a:p>
            <a:pPr marL="457200" lvl="0" indent="-457200"/>
            <a:r>
              <a:rPr lang="en-US" sz="1800" dirty="0"/>
              <a:t>International </a:t>
            </a:r>
          </a:p>
          <a:p>
            <a:pPr marL="457200" lvl="0" indent="-457200"/>
            <a:r>
              <a:rPr lang="en-US" sz="1800" dirty="0"/>
              <a:t>Catering companies</a:t>
            </a:r>
          </a:p>
          <a:p>
            <a:pPr marL="457200" lvl="0" indent="-457200"/>
            <a:r>
              <a:rPr lang="en-US" sz="1800" dirty="0" smtClean="0"/>
              <a:t>Airports </a:t>
            </a:r>
            <a:r>
              <a:rPr lang="en-US" sz="1800" dirty="0"/>
              <a:t>offer many options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6" b="769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007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Noncommercial Foodservice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Schools &amp; </a:t>
            </a:r>
            <a:r>
              <a:rPr lang="en-US" dirty="0" smtClean="0"/>
              <a:t>universities:</a:t>
            </a:r>
            <a:endParaRPr lang="en-US" dirty="0"/>
          </a:p>
          <a:p>
            <a:r>
              <a:rPr lang="en-US" dirty="0"/>
              <a:t>On-campus food</a:t>
            </a:r>
          </a:p>
          <a:p>
            <a:r>
              <a:rPr lang="en-US" dirty="0"/>
              <a:t>Students and staff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Health-care </a:t>
            </a:r>
            <a:r>
              <a:rPr lang="en-US" dirty="0" smtClean="0"/>
              <a:t>facilities:</a:t>
            </a:r>
            <a:endParaRPr lang="en-US" dirty="0"/>
          </a:p>
          <a:p>
            <a:r>
              <a:rPr lang="en-US" dirty="0"/>
              <a:t>Guests and patients</a:t>
            </a:r>
          </a:p>
          <a:p>
            <a:r>
              <a:rPr lang="en-US" dirty="0"/>
              <a:t>Hospitals, nursing homes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19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Noncommercial Foodservice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Business &amp; </a:t>
            </a:r>
            <a:r>
              <a:rPr lang="en-US" dirty="0" smtClean="0"/>
              <a:t>industry:</a:t>
            </a:r>
            <a:endParaRPr lang="en-US" dirty="0"/>
          </a:p>
          <a:p>
            <a:r>
              <a:rPr lang="en-US" dirty="0"/>
              <a:t>Employees</a:t>
            </a:r>
          </a:p>
          <a:p>
            <a:r>
              <a:rPr lang="en-US" dirty="0"/>
              <a:t>Cafeterias, vending, executive dining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Clubs:</a:t>
            </a:r>
            <a:endParaRPr lang="en-US" dirty="0"/>
          </a:p>
          <a:p>
            <a:r>
              <a:rPr lang="en-US" dirty="0"/>
              <a:t>Member-based organizations</a:t>
            </a:r>
          </a:p>
          <a:p>
            <a:r>
              <a:rPr lang="en-US" dirty="0"/>
              <a:t>Gyms, golf clubs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Government:</a:t>
            </a:r>
            <a:endParaRPr lang="en-US" dirty="0"/>
          </a:p>
          <a:p>
            <a:r>
              <a:rPr lang="en-US" dirty="0"/>
              <a:t>Military bases and ships, government buildings, correctional facilities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56" b="3065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8805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Noncommercial Foodservice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800" dirty="0"/>
              <a:t>Contract </a:t>
            </a:r>
            <a:r>
              <a:rPr lang="en-US" sz="1800" dirty="0" smtClean="0"/>
              <a:t>feeding:</a:t>
            </a:r>
            <a:endParaRPr lang="en-US" sz="1800" dirty="0"/>
          </a:p>
          <a:p>
            <a:pPr marL="457200" lvl="0" indent="-457200"/>
            <a:r>
              <a:rPr lang="en-US" sz="1800" dirty="0"/>
              <a:t>Operate </a:t>
            </a:r>
            <a:r>
              <a:rPr lang="en-US" sz="1800" dirty="0" smtClean="0"/>
              <a:t>in manufacturing </a:t>
            </a:r>
            <a:r>
              <a:rPr lang="en-US" sz="1800" dirty="0"/>
              <a:t>or service industry</a:t>
            </a:r>
          </a:p>
          <a:p>
            <a:pPr marL="457200" lvl="0" indent="-457200"/>
            <a:r>
              <a:rPr lang="en-US" sz="1800" dirty="0"/>
              <a:t>Manage and operate employee dining facilities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Self-operators:</a:t>
            </a:r>
            <a:endParaRPr lang="en-US" dirty="0"/>
          </a:p>
          <a:p>
            <a:r>
              <a:rPr lang="en-US" dirty="0"/>
              <a:t>Manufacturing and service companies</a:t>
            </a:r>
          </a:p>
          <a:p>
            <a:r>
              <a:rPr lang="en-US" dirty="0"/>
              <a:t>Hire own staff</a:t>
            </a:r>
          </a:p>
          <a:p>
            <a:pPr marL="0" lvl="0" indent="0">
              <a:buNone/>
            </a:pP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62335-2EA9-4049-BB59-2648556F0059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29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industry’s financial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sz="1800" dirty="0"/>
              <a:t>Annual sales: $782 billion</a:t>
            </a:r>
          </a:p>
          <a:p>
            <a:pPr marL="285750" indent="-285750"/>
            <a:r>
              <a:rPr lang="en-US" sz="1800" dirty="0"/>
              <a:t>Revenue: &gt; 90% of world’s economies</a:t>
            </a:r>
          </a:p>
          <a:p>
            <a:pPr marL="285750" indent="-285750"/>
            <a:r>
              <a:rPr lang="en-US" sz="1800" dirty="0"/>
              <a:t>Employment: &gt; 14 million people</a:t>
            </a:r>
          </a:p>
          <a:p>
            <a:pPr marL="285750" indent="-285750"/>
            <a:r>
              <a:rPr lang="en-US" sz="1800" dirty="0"/>
              <a:t>Job availability: estimated 1.7 million more jobs by 2025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5340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Picture: The Hospitality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Hospitality:</a:t>
            </a:r>
            <a:endParaRPr lang="en-US" dirty="0"/>
          </a:p>
          <a:p>
            <a:r>
              <a:rPr lang="en-US" dirty="0"/>
              <a:t>Services away from home</a:t>
            </a:r>
          </a:p>
          <a:p>
            <a:r>
              <a:rPr lang="en-US" dirty="0"/>
              <a:t>Restaurants and hotels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/>
              <a:t>Hospitality </a:t>
            </a:r>
            <a:r>
              <a:rPr lang="en-US" sz="1800" dirty="0" smtClean="0"/>
              <a:t>segments:</a:t>
            </a:r>
            <a:endParaRPr lang="en-US" sz="1800" dirty="0"/>
          </a:p>
          <a:p>
            <a:pPr marL="457200" indent="-457200"/>
            <a:r>
              <a:rPr lang="en-US" sz="1800" dirty="0"/>
              <a:t>Foodservice</a:t>
            </a:r>
          </a:p>
          <a:p>
            <a:pPr marL="457200" indent="-457200"/>
            <a:r>
              <a:rPr lang="en-US" sz="1800" dirty="0"/>
              <a:t>Lodging</a:t>
            </a:r>
          </a:p>
          <a:p>
            <a:pPr marL="457200" indent="-457200"/>
            <a:r>
              <a:rPr lang="en-US" sz="1800" dirty="0"/>
              <a:t>Event management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62335-2EA9-4049-BB59-2648556F0059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626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Rise of </a:t>
            </a:r>
            <a:r>
              <a:rPr lang="en-US" dirty="0" smtClean="0"/>
              <a:t>Clubs—Ancient </a:t>
            </a:r>
            <a:r>
              <a:rPr lang="en-US" dirty="0"/>
              <a:t>Greece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Lesche</a:t>
            </a:r>
            <a:r>
              <a:rPr lang="en-US" dirty="0" smtClean="0"/>
              <a:t>—private </a:t>
            </a:r>
            <a:r>
              <a:rPr lang="en-US" dirty="0"/>
              <a:t>clubs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Phatnai</a:t>
            </a:r>
            <a:r>
              <a:rPr lang="en-US" dirty="0" smtClean="0"/>
              <a:t>—catered </a:t>
            </a:r>
            <a:r>
              <a:rPr lang="en-US" dirty="0"/>
              <a:t>to travelers, traders, visitors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Meals nourished the soul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People ate on couches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Performances enhanced experience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23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Spices, Cafes, and </a:t>
            </a:r>
            <a:r>
              <a:rPr lang="en-US" dirty="0" smtClean="0"/>
              <a:t>Guilds—The </a:t>
            </a:r>
            <a:r>
              <a:rPr lang="en-US" dirty="0"/>
              <a:t>Renaissance through the French Revolution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Cooks used exotic spices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Venice controlled spice trade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Sold at high prices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7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Spices, Cafes, and </a:t>
            </a:r>
            <a:r>
              <a:rPr lang="en-US" dirty="0" smtClean="0"/>
              <a:t>Guilds—The </a:t>
            </a:r>
            <a:r>
              <a:rPr lang="en-US" dirty="0"/>
              <a:t>Renaissance through the French Revolution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 smtClean="0"/>
              <a:t>Epicurean—appreciation </a:t>
            </a:r>
            <a:r>
              <a:rPr lang="en-US" dirty="0"/>
              <a:t>for fine wine and food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/>
            <a:r>
              <a:rPr lang="en-US" dirty="0"/>
              <a:t>Haute </a:t>
            </a:r>
            <a:r>
              <a:rPr lang="en-US" dirty="0"/>
              <a:t>cuisine—elaborate </a:t>
            </a:r>
            <a:r>
              <a:rPr lang="en-US" dirty="0"/>
              <a:t>and refined food preparation</a:t>
            </a:r>
          </a:p>
          <a:p>
            <a:pPr lvl="0"/>
            <a:endParaRPr lang="en-US" sz="2400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277" b="727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38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Spices, Cafes, and </a:t>
            </a:r>
            <a:r>
              <a:rPr lang="en-US" dirty="0"/>
              <a:t>Guilds—The </a:t>
            </a:r>
            <a:r>
              <a:rPr lang="en-US" dirty="0"/>
              <a:t>Renaissance through the French Revolution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International trade improved life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First coffeehouse/café opened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Cafés welcomed women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Acceptable to eat in public</a:t>
            </a:r>
          </a:p>
          <a:p>
            <a:pPr lvl="0"/>
            <a:endParaRPr lang="en-US" sz="2400" dirty="0"/>
          </a:p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6779" b="2677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Spices, Cafes, and </a:t>
            </a:r>
            <a:r>
              <a:rPr lang="en-US" dirty="0"/>
              <a:t>Guilds—The </a:t>
            </a:r>
            <a:r>
              <a:rPr lang="en-US" dirty="0"/>
              <a:t>Renaissance through the French Revolution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 smtClean="0"/>
              <a:t>Guilds</a:t>
            </a:r>
            <a:endParaRPr lang="en-US" dirty="0"/>
          </a:p>
          <a:p>
            <a:pPr lvl="1"/>
            <a:r>
              <a:rPr lang="en-US" sz="1800" dirty="0"/>
              <a:t>Associations of people</a:t>
            </a:r>
          </a:p>
          <a:p>
            <a:pPr lvl="1"/>
            <a:r>
              <a:rPr lang="en-US" sz="1800" dirty="0"/>
              <a:t>Similar interests or professions</a:t>
            </a:r>
          </a:p>
          <a:p>
            <a:pPr marL="457200" lvl="0" indent="-457200"/>
            <a:r>
              <a:rPr lang="en-US" dirty="0"/>
              <a:t>Cooking </a:t>
            </a:r>
            <a:r>
              <a:rPr lang="en-US" dirty="0"/>
              <a:t>guilds—established </a:t>
            </a:r>
            <a:r>
              <a:rPr lang="en-US" dirty="0"/>
              <a:t>professional standards and traditions</a:t>
            </a:r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052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Spices, Cafes, and </a:t>
            </a:r>
            <a:r>
              <a:rPr lang="en-US" dirty="0"/>
              <a:t>Guilds—The </a:t>
            </a:r>
            <a:r>
              <a:rPr lang="en-US" dirty="0"/>
              <a:t>Renaissance through the French Revolution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Boulanger</a:t>
            </a:r>
          </a:p>
          <a:p>
            <a:pPr lvl="1"/>
            <a:r>
              <a:rPr lang="en-US" dirty="0"/>
              <a:t>Served hot soups (</a:t>
            </a:r>
            <a:r>
              <a:rPr lang="en-US" i="1" dirty="0"/>
              <a:t>restaurers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Origin of restaurant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Unemployment caused the opening of restaurants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Paris has &gt; 500 restaurants</a:t>
            </a:r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60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Inns—Colonial </a:t>
            </a:r>
            <a:r>
              <a:rPr lang="en-US" dirty="0"/>
              <a:t>North America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/>
            <a:r>
              <a:rPr lang="en-US" dirty="0"/>
              <a:t>Boston and New </a:t>
            </a:r>
            <a:r>
              <a:rPr lang="en-US" dirty="0"/>
              <a:t>York—trade </a:t>
            </a:r>
            <a:r>
              <a:rPr lang="en-US" dirty="0"/>
              <a:t>centers</a:t>
            </a:r>
          </a:p>
          <a:p>
            <a:pPr marL="457200" lvl="0" indent="-457200"/>
            <a:r>
              <a:rPr lang="en-US" dirty="0"/>
              <a:t>1634: Boston </a:t>
            </a:r>
            <a:r>
              <a:rPr lang="en-US" dirty="0" smtClean="0"/>
              <a:t>i</a:t>
            </a:r>
            <a:r>
              <a:rPr lang="en-US" dirty="0" smtClean="0"/>
              <a:t>nn—food </a:t>
            </a:r>
            <a:r>
              <a:rPr lang="en-US" dirty="0"/>
              <a:t>and lodging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Colonial Americans rarely traveled or dined out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Travelers stayed in inns</a:t>
            </a:r>
          </a:p>
          <a:p>
            <a:pPr lvl="0"/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04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Cafeterias to </a:t>
            </a:r>
            <a:r>
              <a:rPr lang="en-US" dirty="0"/>
              <a:t>Elegance—The </a:t>
            </a:r>
            <a:r>
              <a:rPr lang="en-US" dirty="0"/>
              <a:t>Late 1800s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Delmonico's and Astor House</a:t>
            </a:r>
          </a:p>
          <a:p>
            <a:pPr lvl="1"/>
            <a:r>
              <a:rPr lang="en-US" dirty="0"/>
              <a:t>Elegant surroundings</a:t>
            </a:r>
          </a:p>
          <a:p>
            <a:pPr lvl="1"/>
            <a:r>
              <a:rPr lang="en-US" dirty="0" smtClean="0"/>
              <a:t>18-course </a:t>
            </a:r>
            <a:r>
              <a:rPr lang="en-US" dirty="0"/>
              <a:t>meals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Gold </a:t>
            </a:r>
            <a:r>
              <a:rPr lang="en-US" dirty="0" smtClean="0"/>
              <a:t>rush </a:t>
            </a:r>
            <a:endParaRPr lang="en-US" dirty="0"/>
          </a:p>
          <a:p>
            <a:pPr lvl="1"/>
            <a:r>
              <a:rPr lang="en-US" dirty="0"/>
              <a:t>Population growth</a:t>
            </a:r>
          </a:p>
          <a:p>
            <a:pPr lvl="1"/>
            <a:r>
              <a:rPr lang="en-US" dirty="0"/>
              <a:t>Cafeteria developed</a:t>
            </a:r>
          </a:p>
          <a:p>
            <a:pPr marL="457200" lvl="1" indent="0">
              <a:buNone/>
            </a:pPr>
            <a:r>
              <a:rPr lang="en-US" dirty="0"/>
              <a:t>			</a:t>
            </a:r>
          </a:p>
          <a:p>
            <a:pPr lvl="0"/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7349" b="2734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908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Rise of Modern </a:t>
            </a:r>
            <a:r>
              <a:rPr lang="en-US" dirty="0"/>
              <a:t>Restaurants—The </a:t>
            </a:r>
            <a:r>
              <a:rPr lang="en-US" dirty="0"/>
              <a:t>Twentieth Century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Employment was high</a:t>
            </a:r>
          </a:p>
          <a:p>
            <a:pPr marL="457200" lvl="0" indent="-457200"/>
            <a:r>
              <a:rPr lang="en-US" dirty="0"/>
              <a:t>People </a:t>
            </a:r>
            <a:r>
              <a:rPr lang="en-US" dirty="0" smtClean="0"/>
              <a:t>ate </a:t>
            </a:r>
            <a:r>
              <a:rPr lang="en-US" dirty="0"/>
              <a:t>out </a:t>
            </a:r>
            <a:r>
              <a:rPr lang="en-US" dirty="0"/>
              <a:t>more—lunch</a:t>
            </a:r>
            <a:endParaRPr lang="en-US" dirty="0"/>
          </a:p>
          <a:p>
            <a:pPr marL="457200" lvl="0" indent="-457200"/>
            <a:r>
              <a:rPr lang="en-US" dirty="0"/>
              <a:t>Economy </a:t>
            </a:r>
            <a:r>
              <a:rPr lang="en-US" dirty="0"/>
              <a:t>grew—car </a:t>
            </a:r>
            <a:r>
              <a:rPr lang="en-US" dirty="0"/>
              <a:t>ownership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Quick-service segment grew</a:t>
            </a:r>
          </a:p>
          <a:p>
            <a:pPr marL="0" lvl="0" indent="0">
              <a:buNone/>
            </a:pPr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08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statistics of the restaurant industry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09" y="762000"/>
            <a:ext cx="4491781" cy="547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05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Global </a:t>
            </a:r>
            <a:r>
              <a:rPr lang="en-US" dirty="0"/>
              <a:t>Industry—Today </a:t>
            </a:r>
            <a:r>
              <a:rPr lang="en-US" dirty="0"/>
              <a:t>and Beyond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1970s: rapid growth of national chains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“Eating out” vs. eating at home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Busier households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dirty="0"/>
              <a:t>American restaurant brands on many continents</a:t>
            </a:r>
          </a:p>
          <a:p>
            <a:pPr marL="0" lvl="0" indent="0">
              <a:buNone/>
            </a:pPr>
            <a:r>
              <a:rPr lang="en-US" sz="3000" dirty="0"/>
              <a:t>		</a:t>
            </a:r>
          </a:p>
          <a:p>
            <a:pPr lvl="0"/>
            <a:endParaRPr lang="en-US" sz="3200" dirty="0"/>
          </a:p>
          <a:p>
            <a:pPr lvl="0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36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Entrepreneurs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800" dirty="0" smtClean="0"/>
              <a:t>Entrepreneur</a:t>
            </a:r>
            <a:r>
              <a:rPr lang="en-US" dirty="0"/>
              <a:t>—</a:t>
            </a:r>
            <a:r>
              <a:rPr lang="en-US" sz="1800" dirty="0" smtClean="0"/>
              <a:t>starts </a:t>
            </a:r>
            <a:r>
              <a:rPr lang="en-US" sz="1800" dirty="0"/>
              <a:t>and runs a business</a:t>
            </a:r>
          </a:p>
          <a:p>
            <a:pPr marL="457200" lvl="0" indent="-457200"/>
            <a:r>
              <a:rPr lang="en-US" sz="1800" dirty="0"/>
              <a:t>Howard </a:t>
            </a:r>
            <a:r>
              <a:rPr lang="en-US" sz="1800" dirty="0" smtClean="0"/>
              <a:t>Schultz</a:t>
            </a:r>
            <a:r>
              <a:rPr lang="en-US" dirty="0"/>
              <a:t>—</a:t>
            </a:r>
            <a:r>
              <a:rPr lang="en-US" sz="1800" dirty="0" smtClean="0"/>
              <a:t>CEO of Starbucks</a:t>
            </a:r>
            <a:endParaRPr lang="en-US" sz="1800" dirty="0"/>
          </a:p>
          <a:p>
            <a:pPr marL="457200" lvl="0" indent="-457200"/>
            <a:r>
              <a:rPr lang="en-US" sz="1800" dirty="0" smtClean="0"/>
              <a:t>Chains</a:t>
            </a:r>
            <a:r>
              <a:rPr lang="en-US" dirty="0" smtClean="0"/>
              <a:t>—</a:t>
            </a:r>
            <a:r>
              <a:rPr lang="en-US" sz="1800" dirty="0" smtClean="0"/>
              <a:t>groups </a:t>
            </a:r>
            <a:r>
              <a:rPr lang="en-US" sz="1800" dirty="0"/>
              <a:t>of restaurants</a:t>
            </a:r>
          </a:p>
          <a:p>
            <a:pPr marL="457200" lvl="0" indent="-457200"/>
            <a:r>
              <a:rPr lang="en-US" sz="1800" dirty="0"/>
              <a:t>White Castle, McDonald’s, and </a:t>
            </a:r>
            <a:r>
              <a:rPr lang="en-US" sz="1800" dirty="0" smtClean="0"/>
              <a:t>A&amp;W</a:t>
            </a:r>
            <a:r>
              <a:rPr lang="en-US" dirty="0"/>
              <a:t>—</a:t>
            </a:r>
            <a:r>
              <a:rPr lang="en-US" sz="1800" dirty="0" smtClean="0"/>
              <a:t>first quick-service </a:t>
            </a:r>
            <a:r>
              <a:rPr lang="en-US" sz="1800" dirty="0"/>
              <a:t>chains</a:t>
            </a:r>
          </a:p>
          <a:p>
            <a:pPr marL="457200" lvl="0" indent="-457200"/>
            <a:r>
              <a:rPr lang="en-US" sz="1800" dirty="0"/>
              <a:t>Darden and </a:t>
            </a:r>
            <a:r>
              <a:rPr lang="en-US" sz="1800" dirty="0" smtClean="0"/>
              <a:t>Brinker</a:t>
            </a:r>
            <a:r>
              <a:rPr lang="en-US" dirty="0"/>
              <a:t>—</a:t>
            </a:r>
            <a:r>
              <a:rPr lang="en-US" sz="1800" dirty="0" smtClean="0"/>
              <a:t>full-service</a:t>
            </a:r>
            <a:endParaRPr lang="en-US" sz="1800" dirty="0"/>
          </a:p>
          <a:p>
            <a:pPr marL="457200" lvl="0" indent="-457200"/>
            <a:r>
              <a:rPr lang="en-US" sz="1800" dirty="0"/>
              <a:t>Lettuce Entertain </a:t>
            </a:r>
            <a:r>
              <a:rPr lang="en-US" sz="1800" dirty="0" smtClean="0"/>
              <a:t>You</a:t>
            </a:r>
            <a:r>
              <a:rPr lang="en-US" dirty="0"/>
              <a:t>—</a:t>
            </a:r>
            <a:r>
              <a:rPr lang="en-US" sz="1800" dirty="0" smtClean="0"/>
              <a:t>appealing </a:t>
            </a:r>
            <a:r>
              <a:rPr lang="en-US" sz="1800" dirty="0"/>
              <a:t>themes and high-quality menus	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 b="52010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981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Marie-Antoine Carême</a:t>
            </a:r>
          </a:p>
          <a:p>
            <a:pPr lvl="1"/>
            <a:r>
              <a:rPr lang="en-US" i="1" dirty="0"/>
              <a:t>Pièces </a:t>
            </a:r>
            <a:r>
              <a:rPr lang="en-US" i="1" dirty="0" err="1"/>
              <a:t>montées</a:t>
            </a:r>
            <a:r>
              <a:rPr lang="en-US" dirty="0"/>
              <a:t>—decorative </a:t>
            </a:r>
            <a:r>
              <a:rPr lang="en-US" dirty="0"/>
              <a:t>art</a:t>
            </a:r>
          </a:p>
          <a:p>
            <a:pPr lvl="1"/>
            <a:r>
              <a:rPr lang="en-US" dirty="0"/>
              <a:t>French sauces</a:t>
            </a:r>
          </a:p>
          <a:p>
            <a:pPr lvl="1"/>
            <a:r>
              <a:rPr lang="en-US" dirty="0"/>
              <a:t>Haute cuisine</a:t>
            </a:r>
          </a:p>
          <a:p>
            <a:pPr lvl="1"/>
            <a:r>
              <a:rPr lang="en-US" dirty="0"/>
              <a:t>Trained many chefs	</a:t>
            </a:r>
          </a:p>
          <a:p>
            <a:r>
              <a:rPr lang="en-US" dirty="0"/>
              <a:t>Cuisine was a branch of architecture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4" b="10024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708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Georges August Escoffier</a:t>
            </a:r>
          </a:p>
          <a:p>
            <a:r>
              <a:rPr lang="en-US" dirty="0"/>
              <a:t>“King of the Kitchen”</a:t>
            </a:r>
          </a:p>
          <a:p>
            <a:r>
              <a:rPr lang="en-US" dirty="0"/>
              <a:t>Transitioned haute cuisine</a:t>
            </a:r>
          </a:p>
          <a:p>
            <a:r>
              <a:rPr lang="en-US" dirty="0"/>
              <a:t>Established rules of conduct and dress</a:t>
            </a:r>
          </a:p>
          <a:p>
            <a:r>
              <a:rPr lang="en-US" dirty="0"/>
              <a:t>Developed kitchen brigade system</a:t>
            </a:r>
          </a:p>
          <a:p>
            <a:r>
              <a:rPr lang="en-US" dirty="0"/>
              <a:t>Expediter (</a:t>
            </a:r>
            <a:r>
              <a:rPr lang="en-US" i="1" dirty="0"/>
              <a:t>aboyeur</a:t>
            </a:r>
            <a:r>
              <a:rPr lang="en-US" dirty="0"/>
              <a:t>)	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0" b="37996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312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Fernand Point</a:t>
            </a:r>
          </a:p>
          <a:p>
            <a:pPr lvl="1"/>
            <a:r>
              <a:rPr lang="en-US" dirty="0"/>
              <a:t>Father of modern French cuisine</a:t>
            </a:r>
          </a:p>
          <a:p>
            <a:r>
              <a:rPr lang="en-US" dirty="0"/>
              <a:t>Julia Child</a:t>
            </a:r>
          </a:p>
          <a:p>
            <a:pPr lvl="1"/>
            <a:r>
              <a:rPr lang="en-US" dirty="0"/>
              <a:t>Television series and cookbooks</a:t>
            </a:r>
          </a:p>
          <a:p>
            <a:r>
              <a:rPr lang="en-US" dirty="0"/>
              <a:t>Paul Bocuse</a:t>
            </a:r>
          </a:p>
          <a:p>
            <a:pPr lvl="1"/>
            <a:r>
              <a:rPr lang="en-US" dirty="0"/>
              <a:t>Lighter, healthier dishes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8" b="51986"/>
          <a:stretch/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2" b="32826"/>
          <a:stretch/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1" b="21071"/>
          <a:stretch>
            <a:fillRect/>
          </a:stretch>
        </p:blipFill>
        <p:spPr/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58ACB0-85EB-4B14-B99E-AF0956C5740F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4673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Alice Waters</a:t>
            </a:r>
          </a:p>
          <a:p>
            <a:pPr lvl="1"/>
            <a:r>
              <a:rPr lang="en-US" dirty="0"/>
              <a:t>Forefront of sustainable agriculture</a:t>
            </a:r>
          </a:p>
          <a:p>
            <a:r>
              <a:rPr lang="en-US" dirty="0"/>
              <a:t>Ferdinand Metz	</a:t>
            </a:r>
          </a:p>
          <a:p>
            <a:pPr lvl="1"/>
            <a:r>
              <a:rPr lang="en-US" dirty="0"/>
              <a:t>Certified </a:t>
            </a:r>
            <a:r>
              <a:rPr lang="en-US" dirty="0" smtClean="0"/>
              <a:t>master </a:t>
            </a:r>
            <a:r>
              <a:rPr lang="en-US" dirty="0"/>
              <a:t>c</a:t>
            </a:r>
            <a:r>
              <a:rPr lang="en-US" dirty="0" smtClean="0"/>
              <a:t>hef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9" b="65705"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1" b="47617"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EE81B84-EFB3-4B56-B9D0-A3C8C49BA8DC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0877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Nora Pouillion</a:t>
            </a:r>
          </a:p>
          <a:p>
            <a:pPr lvl="1"/>
            <a:r>
              <a:rPr lang="en-US" dirty="0"/>
              <a:t>First certified organic restaurant</a:t>
            </a:r>
          </a:p>
          <a:p>
            <a:r>
              <a:rPr lang="en-US" dirty="0"/>
              <a:t>Grant Achatz</a:t>
            </a:r>
          </a:p>
          <a:p>
            <a:pPr lvl="1"/>
            <a:r>
              <a:rPr lang="en-US" dirty="0"/>
              <a:t>Molecular gastronomy</a:t>
            </a:r>
          </a:p>
          <a:p>
            <a:r>
              <a:rPr lang="en-US" dirty="0"/>
              <a:t>Thomas Keller</a:t>
            </a:r>
          </a:p>
          <a:p>
            <a:pPr lvl="1"/>
            <a:r>
              <a:rPr lang="en-US" dirty="0"/>
              <a:t>Founder of The French Laundry</a:t>
            </a:r>
          </a:p>
          <a:p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1" b="30487"/>
          <a:stretch/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4" b="31028"/>
          <a:stretch/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0" b="63128"/>
          <a:stretch/>
        </p:blipFill>
        <p:spPr/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58ACB0-85EB-4B14-B99E-AF0956C5740F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4181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Chefs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Marcus Samuelsson</a:t>
            </a:r>
          </a:p>
          <a:p>
            <a:pPr lvl="1"/>
            <a:r>
              <a:rPr lang="en-US" dirty="0"/>
              <a:t>Owns restaurants worldwide</a:t>
            </a:r>
          </a:p>
          <a:p>
            <a:r>
              <a:rPr lang="en-US" dirty="0"/>
              <a:t>Nancy Silverton</a:t>
            </a:r>
          </a:p>
          <a:p>
            <a:pPr lvl="1"/>
            <a:r>
              <a:rPr lang="en-US" dirty="0"/>
              <a:t>Respected baker</a:t>
            </a:r>
          </a:p>
          <a:p>
            <a:pPr lvl="1"/>
            <a:r>
              <a:rPr lang="en-US" dirty="0"/>
              <a:t>James Beard winner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6" b="26868"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" b="66016"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EE81B84-EFB3-4B56-B9D0-A3C8C49BA8DC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24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Restaurant and Foodservice Industry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major segments: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Commercial</a:t>
            </a:r>
          </a:p>
          <a:p>
            <a:pPr lvl="1"/>
            <a:r>
              <a:rPr lang="en-US" sz="1800" dirty="0">
                <a:ea typeface="ヒラギノ角ゴ Pro W3" charset="0"/>
              </a:rPr>
              <a:t>80% of the industry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Noncommercial</a:t>
            </a:r>
          </a:p>
          <a:p>
            <a:pPr lvl="1"/>
            <a:r>
              <a:rPr lang="en-US" sz="1800" dirty="0">
                <a:ea typeface="ヒラギノ角ゴ Pro W3" charset="0"/>
              </a:rPr>
              <a:t>20% of the industry</a:t>
            </a:r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400" b="140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8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Commercial Restaurants and Foodservice Segments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Restaurants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Catering and banquets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Retail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Stadiums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Cruise ships and airlines</a:t>
            </a:r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6944" b="694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8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Restaurant Segments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Family dining full-service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Casual dining full-service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Fine dining full-service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Quick-service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Quick-casual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Food trucks</a:t>
            </a:r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6474" b="647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38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dirty="0"/>
              <a:t>Unique combination of:</a:t>
            </a:r>
          </a:p>
          <a:p>
            <a:pPr lvl="1"/>
            <a:r>
              <a:rPr lang="en-US" sz="1800" dirty="0"/>
              <a:t>Menu offerings</a:t>
            </a:r>
          </a:p>
          <a:p>
            <a:pPr lvl="1"/>
            <a:r>
              <a:rPr lang="en-US" sz="1800" dirty="0"/>
              <a:t>Pricing</a:t>
            </a:r>
          </a:p>
          <a:p>
            <a:pPr lvl="1"/>
            <a:r>
              <a:rPr lang="en-US" sz="1800" dirty="0" smtClean="0"/>
              <a:t>Service </a:t>
            </a:r>
            <a:r>
              <a:rPr lang="en-US" sz="1800" dirty="0"/>
              <a:t>style</a:t>
            </a:r>
          </a:p>
          <a:p>
            <a:pPr lvl="1"/>
            <a:r>
              <a:rPr lang="en-US" sz="1800" dirty="0"/>
              <a:t>Ambiance</a:t>
            </a:r>
          </a:p>
          <a:p>
            <a:pPr lvl="1"/>
            <a:r>
              <a:rPr lang="en-US" sz="1800" dirty="0"/>
              <a:t>Décor</a:t>
            </a:r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0" b="16250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0" b="16250"/>
          <a:stretch>
            <a:fillRect/>
          </a:stretch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EE81B84-EFB3-4B56-B9D0-A3C8C49BA8DC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82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Segments: Family dining full-service restaurant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sz="1800" dirty="0"/>
              <a:t>Service at table</a:t>
            </a:r>
          </a:p>
          <a:p>
            <a:pPr marL="285750" lvl="0" indent="-285750"/>
            <a:r>
              <a:rPr lang="en-US" sz="1800" dirty="0"/>
              <a:t>Guest sits while ordering</a:t>
            </a:r>
          </a:p>
          <a:p>
            <a:pPr marL="285750" lvl="0" indent="-285750"/>
            <a:r>
              <a:rPr lang="en-US" sz="1800" dirty="0"/>
              <a:t>Payment after meal</a:t>
            </a:r>
          </a:p>
          <a:p>
            <a:pPr marL="285750" lvl="0" indent="-285750"/>
            <a:r>
              <a:rPr lang="en-US" sz="1800" dirty="0"/>
              <a:t>Menu emphasis = families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Average check: $10 or less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Example: Denny’s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5" b="6335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359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Restaurant Segments: Casual dining full-service restaurant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/>
            <a:r>
              <a:rPr lang="en-US" sz="1800" dirty="0"/>
              <a:t>Service at table</a:t>
            </a:r>
          </a:p>
          <a:p>
            <a:pPr marL="285750" lvl="0" indent="-285750"/>
            <a:r>
              <a:rPr lang="en-US" sz="1800" dirty="0"/>
              <a:t>Guest sits while ordering</a:t>
            </a:r>
          </a:p>
          <a:p>
            <a:pPr marL="285750" lvl="0" indent="-285750"/>
            <a:r>
              <a:rPr lang="en-US" sz="1800" dirty="0"/>
              <a:t>Payment after meal</a:t>
            </a:r>
          </a:p>
          <a:p>
            <a:pPr marL="285750" lvl="0" indent="-285750"/>
            <a:r>
              <a:rPr lang="en-US" sz="1800" dirty="0"/>
              <a:t>Cooked to order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Average check: $</a:t>
            </a:r>
            <a:r>
              <a:rPr lang="en-US" sz="1800" dirty="0" smtClean="0"/>
              <a:t>10–$</a:t>
            </a:r>
            <a:r>
              <a:rPr lang="en-US" sz="1800" dirty="0"/>
              <a:t>25</a:t>
            </a:r>
          </a:p>
          <a:p>
            <a:pPr marL="285750" lvl="0" indent="-285750"/>
            <a:endParaRPr lang="en-US" sz="1800" dirty="0"/>
          </a:p>
          <a:p>
            <a:pPr marL="285750" lvl="0" indent="-285750"/>
            <a:r>
              <a:rPr lang="en-US" sz="1800" dirty="0"/>
              <a:t>Example: Buffalo Wild Wings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4" b="6454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C4C16-4297-44F5-B725-DC2102ACDD86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5485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4" ma:contentTypeDescription="Create a new document." ma:contentTypeScope="" ma:versionID="1857197c33617b0a25d0759c7ebbf469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f517a18fd0c153220979c425e37978bb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D5C680-7662-4D1A-989E-59B2DDAFE0A7}"/>
</file>

<file path=customXml/itemProps2.xml><?xml version="1.0" encoding="utf-8"?>
<ds:datastoreItem xmlns:ds="http://schemas.openxmlformats.org/officeDocument/2006/customXml" ds:itemID="{0CF64F7D-A512-4759-A8DD-0EFE544D375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</TotalTime>
  <Words>3937</Words>
  <Application>Microsoft Office PowerPoint</Application>
  <PresentationFormat>Widescreen</PresentationFormat>
  <Paragraphs>494</Paragraphs>
  <Slides>37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Courier New</vt:lpstr>
      <vt:lpstr>Helvetica Neue Medium</vt:lpstr>
      <vt:lpstr>Wingdings</vt:lpstr>
      <vt:lpstr>ヒラギノ角ゴ Pro W3</vt:lpstr>
      <vt:lpstr>1_Office Theme</vt:lpstr>
      <vt:lpstr>PowerPoint Presentation</vt:lpstr>
      <vt:lpstr>Restaurant industry’s financial health</vt:lpstr>
      <vt:lpstr>Career statistics of the restaurant industry</vt:lpstr>
      <vt:lpstr>The Restaurant and Foodservice Industry</vt:lpstr>
      <vt:lpstr>Commercial Restaurants and Foodservice Segments</vt:lpstr>
      <vt:lpstr>Restaurant Segments</vt:lpstr>
      <vt:lpstr>Restaurant Concept</vt:lpstr>
      <vt:lpstr>Restaurant Segments: Family dining full-service restaurant</vt:lpstr>
      <vt:lpstr>Restaurant Segments: Casual dining full-service restaurant</vt:lpstr>
      <vt:lpstr>Restaurant Segments: Fine dining full-service restaurant</vt:lpstr>
      <vt:lpstr>Restaurant Segments: Quick-service restaurant (a.k.a. fast-food restaurant)</vt:lpstr>
      <vt:lpstr>Restaurant Segments: Quick-casual restaurant</vt:lpstr>
      <vt:lpstr>Commercial Segment: Catering and Banquets</vt:lpstr>
      <vt:lpstr>Commercial Segment: Retail</vt:lpstr>
      <vt:lpstr>Commercial Segment: Cruise ships and Airlines</vt:lpstr>
      <vt:lpstr>Commercial Segment: Cruise ships and Airlines</vt:lpstr>
      <vt:lpstr>Noncommercial Foodservice Segment</vt:lpstr>
      <vt:lpstr>Noncommercial Foodservice Segment</vt:lpstr>
      <vt:lpstr>Noncommercial Foodservice Segment</vt:lpstr>
      <vt:lpstr>The Big Picture: The Hospitality Industry</vt:lpstr>
      <vt:lpstr>The Rise of Clubs—Ancient Greece</vt:lpstr>
      <vt:lpstr>Spices, Cafes, and Guilds—The Renaissance through the French Revolution</vt:lpstr>
      <vt:lpstr>Spices, Cafes, and Guilds—The Renaissance through the French Revolution</vt:lpstr>
      <vt:lpstr>Spices, Cafes, and Guilds—The Renaissance through the French Revolution</vt:lpstr>
      <vt:lpstr>Spices, Cafes, and Guilds—The Renaissance through the French Revolution</vt:lpstr>
      <vt:lpstr>Spices, Cafes, and Guilds—The Renaissance through the French Revolution</vt:lpstr>
      <vt:lpstr>Inns—Colonial North America</vt:lpstr>
      <vt:lpstr>From Cafeterias to Elegance—The Late 1800s</vt:lpstr>
      <vt:lpstr>The Rise of Modern Restaurants—The Twentieth Century</vt:lpstr>
      <vt:lpstr>The Global Industry—Today and Beyond</vt:lpstr>
      <vt:lpstr>The Role of Entrepreneurs</vt:lpstr>
      <vt:lpstr>The Role of Chefs</vt:lpstr>
      <vt:lpstr>The Role of Chefs</vt:lpstr>
      <vt:lpstr>The Role of Chefs</vt:lpstr>
      <vt:lpstr>The Role of Chefs</vt:lpstr>
      <vt:lpstr>The Role of Chefs</vt:lpstr>
      <vt:lpstr>The Role of Chefs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Leszka</dc:creator>
  <cp:lastModifiedBy>Patrick Catel</cp:lastModifiedBy>
  <cp:revision>135</cp:revision>
  <dcterms:created xsi:type="dcterms:W3CDTF">2017-03-16T14:33:27Z</dcterms:created>
  <dcterms:modified xsi:type="dcterms:W3CDTF">2017-06-01T16:01:07Z</dcterms:modified>
</cp:coreProperties>
</file>